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2360" cy="13222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2360" cy="13222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2360" cy="13222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2360" cy="13222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2360" cy="13222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2360" cy="13222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2360" cy="1322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2360" cy="613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2360" cy="13222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2360" cy="13222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2360" cy="13222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2360" cy="132228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1348200" y="949320"/>
            <a:ext cx="9715320" cy="5038920"/>
          </a:xfrm>
          <a:prstGeom prst="roundRect">
            <a:avLst>
              <a:gd name="adj" fmla="val 16667"/>
            </a:avLst>
          </a:prstGeom>
          <a:solidFill>
            <a:srgbClr val="0d0d0d"/>
          </a:solidFill>
          <a:ln w="9360">
            <a:solidFill>
              <a:srgbClr val="3f6ec2"/>
            </a:solidFill>
            <a:miter/>
          </a:ln>
          <a:effectLst>
            <a:outerShdw dir="5400000" dist="23040">
              <a:srgbClr val="000000">
                <a:alpha val="35000"/>
              </a:srgbClr>
            </a:outerShdw>
          </a:effectLst>
        </p:spPr>
        <p:style>
          <a:lnRef idx="0"/>
          <a:fillRef idx="0"/>
          <a:effectRef idx="0"/>
          <a:fontRef idx="minor"/>
        </p:style>
      </p:sp>
      <p:sp>
        <p:nvSpPr>
          <p:cNvPr id="39" name="CustomShape 2"/>
          <p:cNvSpPr/>
          <p:nvPr/>
        </p:nvSpPr>
        <p:spPr>
          <a:xfrm>
            <a:off x="2011680" y="1920240"/>
            <a:ext cx="8607600" cy="31492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400" spc="-1" strike="noStrike">
                <a:solidFill>
                  <a:srgbClr val="000000"/>
                </a:solidFill>
                <a:latin typeface="Calibri Light"/>
                <a:ea typeface="DejaVu Sans"/>
              </a:rPr>
              <a:t>                         </a:t>
            </a:r>
            <a:r>
              <a:rPr b="1" i="1" lang="en-US" sz="2800" spc="-1" strike="noStrike" u="sng">
                <a:solidFill>
                  <a:srgbClr val="00b0f0"/>
                </a:solidFill>
                <a:uFillTx/>
                <a:latin typeface="Alien Encounters"/>
                <a:ea typeface="DejaVu Sans"/>
              </a:rPr>
              <a:t>BASIC INFORMATION:</a:t>
            </a:r>
            <a:br/>
            <a:br/>
            <a:r>
              <a:rPr b="1" lang="en-US" sz="2700" spc="-1" strike="noStrike" u="sng">
                <a:solidFill>
                  <a:srgbClr val="ffc000"/>
                </a:solidFill>
                <a:uFillTx/>
                <a:latin typeface="Agency FB"/>
                <a:ea typeface="DejaVu Sans"/>
              </a:rPr>
              <a:t>Ministry/ Organization name:</a:t>
            </a:r>
            <a:r>
              <a:rPr b="1" lang="en-US" sz="2700" spc="-1" strike="noStrike">
                <a:solidFill>
                  <a:srgbClr val="000000"/>
                </a:solidFill>
                <a:latin typeface="Agency FB"/>
                <a:ea typeface="DejaVu Sans"/>
              </a:rPr>
              <a:t>  </a:t>
            </a:r>
            <a:r>
              <a:rPr b="1" lang="en-US" sz="2700" spc="-1" strike="noStrike">
                <a:solidFill>
                  <a:srgbClr val="ffffff"/>
                </a:solidFill>
                <a:latin typeface="Agency FB"/>
                <a:ea typeface="DejaVu Sans"/>
              </a:rPr>
              <a:t>Govt. of Bihar(DOA) </a:t>
            </a:r>
            <a:br/>
            <a:endParaRPr b="0" lang="en-US" sz="2700" spc="-1" strike="noStrike">
              <a:latin typeface="Arial"/>
            </a:endParaRPr>
          </a:p>
          <a:p>
            <a:pPr>
              <a:lnSpc>
                <a:spcPct val="90000"/>
              </a:lnSpc>
            </a:pPr>
            <a:r>
              <a:rPr b="1" lang="en-US" sz="2700" spc="-1" strike="noStrike" u="sng">
                <a:solidFill>
                  <a:srgbClr val="ffc000"/>
                </a:solidFill>
                <a:uFillTx/>
                <a:latin typeface="Agency FB"/>
                <a:ea typeface="DejaVu Sans"/>
              </a:rPr>
              <a:t>Problem Statement :</a:t>
            </a:r>
            <a:r>
              <a:rPr b="1" lang="en-US" sz="2700" spc="-1" strike="noStrike">
                <a:solidFill>
                  <a:srgbClr val="000000"/>
                </a:solidFill>
                <a:latin typeface="Agency FB"/>
                <a:ea typeface="DejaVu Sans"/>
              </a:rPr>
              <a:t> </a:t>
            </a:r>
            <a:r>
              <a:rPr b="1" lang="en-US" sz="2700" spc="-1" strike="noStrike">
                <a:solidFill>
                  <a:srgbClr val="ffffff"/>
                </a:solidFill>
                <a:latin typeface="Agency FB"/>
                <a:ea typeface="DejaVu Sans"/>
              </a:rPr>
              <a:t>PS Number :- NS275</a:t>
            </a:r>
            <a:br/>
            <a:r>
              <a:rPr b="1" lang="en-US" sz="2700" spc="-1" strike="noStrike">
                <a:solidFill>
                  <a:srgbClr val="ffffff"/>
                </a:solidFill>
                <a:latin typeface="Agency FB"/>
                <a:ea typeface="DejaVu Sans"/>
              </a:rPr>
              <a:t>→ Develop a real time land usage monitoring tool using satellite data and Artificial intelligence etc.</a:t>
            </a:r>
            <a:br/>
            <a:endParaRPr b="0" lang="en-US" sz="2700" spc="-1" strike="noStrike">
              <a:latin typeface="Arial"/>
            </a:endParaRPr>
          </a:p>
          <a:p>
            <a:pPr>
              <a:lnSpc>
                <a:spcPct val="90000"/>
              </a:lnSpc>
            </a:pPr>
            <a:r>
              <a:rPr b="1" lang="en-US" sz="2700" spc="-1" strike="noStrike" u="sng">
                <a:solidFill>
                  <a:srgbClr val="ffc000"/>
                </a:solidFill>
                <a:uFillTx/>
                <a:latin typeface="Agency FB"/>
                <a:ea typeface="DejaVu Sans"/>
              </a:rPr>
              <a:t>Team Name :</a:t>
            </a:r>
            <a:r>
              <a:rPr b="1" lang="en-US" sz="2700" spc="-1" strike="noStrike">
                <a:solidFill>
                  <a:srgbClr val="ffffff"/>
                </a:solidFill>
                <a:latin typeface="Agency FB"/>
                <a:ea typeface="DejaVu Sans"/>
              </a:rPr>
              <a:t> Monks</a:t>
            </a:r>
            <a:r>
              <a:rPr b="0" lang="en-US" sz="2700" spc="-1" strike="noStrike">
                <a:solidFill>
                  <a:srgbClr val="000000"/>
                </a:solidFill>
                <a:latin typeface="Agency FB"/>
                <a:ea typeface="DejaVu Sans"/>
              </a:rPr>
              <a:t>	</a:t>
            </a:r>
            <a:r>
              <a:rPr b="0" lang="en-US" sz="2700" spc="-1" strike="noStrike">
                <a:solidFill>
                  <a:srgbClr val="000000"/>
                </a:solidFill>
                <a:latin typeface="Agency FB"/>
                <a:ea typeface="DejaVu Sans"/>
              </a:rPr>
              <a:t>	</a:t>
            </a:r>
            <a:r>
              <a:rPr b="0" lang="en-US" sz="2700" spc="-1" strike="noStrike">
                <a:solidFill>
                  <a:srgbClr val="000000"/>
                </a:solidFill>
                <a:latin typeface="Agency FB"/>
                <a:ea typeface="DejaVu Sans"/>
              </a:rPr>
              <a:t>	</a:t>
            </a:r>
            <a:r>
              <a:rPr b="0" lang="en-US" sz="2700" spc="-1" strike="noStrike">
                <a:solidFill>
                  <a:srgbClr val="000000"/>
                </a:solidFill>
                <a:latin typeface="Agency FB"/>
                <a:ea typeface="DejaVu Sans"/>
              </a:rPr>
              <a:t>	</a:t>
            </a:r>
            <a:r>
              <a:rPr b="0" lang="en-US" sz="2700" spc="-1" strike="noStrike">
                <a:solidFill>
                  <a:srgbClr val="000000"/>
                </a:solidFill>
                <a:latin typeface="Agency FB"/>
                <a:ea typeface="DejaVu Sans"/>
              </a:rPr>
              <a:t>  </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814040" y="1428120"/>
            <a:ext cx="8267040" cy="515232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We are working with supervised classification of land cover instead of unsupervised to increase the accuracy of results.  </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Initially we hand picked data points for three classes (vegetation,water, rest of the land) and </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trained random forest model on this data.</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 </a:t>
            </a:r>
            <a:r>
              <a:rPr b="0" lang="en-US" sz="2400" spc="-1" strike="noStrike">
                <a:solidFill>
                  <a:srgbClr val="ffffff"/>
                </a:solidFill>
                <a:latin typeface="Agency FB"/>
                <a:ea typeface="DejaVu Sans"/>
              </a:rPr>
              <a:t>Classifier was showing good accuracy so we </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did classification for landcover all over india and increased the number of classes from 3 to 6,  namely(barren land,lakes,river ,forest, cropland,settlements).</a:t>
            </a:r>
            <a:endParaRPr b="0" lang="en-US" sz="2400" spc="-1" strike="noStrike">
              <a:latin typeface="Arial"/>
            </a:endParaRPr>
          </a:p>
          <a:p>
            <a:pPr algn="ctr">
              <a:lnSpc>
                <a:spcPct val="100000"/>
              </a:lnSpc>
            </a:pPr>
            <a:endParaRPr b="0" lang="en-US" sz="2400" spc="-1" strike="noStrike">
              <a:latin typeface="Arial"/>
            </a:endParaRPr>
          </a:p>
        </p:txBody>
      </p:sp>
      <p:sp>
        <p:nvSpPr>
          <p:cNvPr id="56" name="CustomShape 2"/>
          <p:cNvSpPr/>
          <p:nvPr/>
        </p:nvSpPr>
        <p:spPr>
          <a:xfrm>
            <a:off x="4214880" y="770760"/>
            <a:ext cx="3697920" cy="4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SOLUTION: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1814040" y="1428120"/>
            <a:ext cx="8267040" cy="515232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Results were satisfactory, so we designed graphical user interface(GUI) and deployed the app on google earth engine.</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We are using google cloud platforms to process the data and to perform calculations.</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After that, to increase the usability of our model, we made our app to do those classification and provide data for land cover in state-wise manner. </a:t>
            </a:r>
            <a:endParaRPr b="0" lang="en-US" sz="2400" spc="-1" strike="noStrike">
              <a:latin typeface="Arial"/>
            </a:endParaRPr>
          </a:p>
        </p:txBody>
      </p:sp>
      <p:sp>
        <p:nvSpPr>
          <p:cNvPr id="58" name="CustomShape 2"/>
          <p:cNvSpPr/>
          <p:nvPr/>
        </p:nvSpPr>
        <p:spPr>
          <a:xfrm>
            <a:off x="3049560" y="666360"/>
            <a:ext cx="5796720" cy="4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SOLUTION(Continue):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814040" y="1428120"/>
            <a:ext cx="8267040" cy="515232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sp>
      <p:sp>
        <p:nvSpPr>
          <p:cNvPr id="60" name="CustomShape 2"/>
          <p:cNvSpPr/>
          <p:nvPr/>
        </p:nvSpPr>
        <p:spPr>
          <a:xfrm>
            <a:off x="3049560" y="666360"/>
            <a:ext cx="5796720" cy="4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SOLUTION(Continue):</a:t>
            </a:r>
            <a:endParaRPr b="0" lang="en-US" sz="3200" spc="-1" strike="noStrike">
              <a:latin typeface="Arial"/>
            </a:endParaRPr>
          </a:p>
        </p:txBody>
      </p:sp>
      <p:sp>
        <p:nvSpPr>
          <p:cNvPr id="61" name="CustomShape 3"/>
          <p:cNvSpPr/>
          <p:nvPr/>
        </p:nvSpPr>
        <p:spPr>
          <a:xfrm>
            <a:off x="2521440" y="2377440"/>
            <a:ext cx="6711120" cy="3441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Right now, we are able to classify data state-wise and as well as yearwise and provide data and land area used for 6 classes.</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Six classes are as follows:</a:t>
            </a: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1. Barren land</a:t>
            </a: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2. Lakes</a:t>
            </a: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3. Rivers</a:t>
            </a: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4. Forests</a:t>
            </a: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5. Crop lands</a:t>
            </a: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6. Settlements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2286000" y="1639440"/>
            <a:ext cx="7198920" cy="4760280"/>
          </a:xfrm>
          <a:prstGeom prst="roundRect">
            <a:avLst>
              <a:gd name="adj" fmla="val 16667"/>
            </a:avLst>
          </a:prstGeom>
          <a:solidFill>
            <a:srgbClr val="222a35"/>
          </a:solidFill>
          <a:ln w="9360">
            <a:solidFill>
              <a:srgbClr val="3f6ec2"/>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n-US" sz="2400" spc="-1" strike="noStrike">
                <a:solidFill>
                  <a:srgbClr val="ffff00"/>
                </a:solidFill>
                <a:latin typeface="Agency FB"/>
                <a:ea typeface="DejaVu Sans"/>
              </a:rPr>
              <a:t>Language used:</a:t>
            </a:r>
            <a:r>
              <a:rPr b="0" lang="en-US" sz="2400" spc="-1" strike="noStrike">
                <a:solidFill>
                  <a:srgbClr val="ffffff"/>
                </a:solidFill>
                <a:latin typeface="Agency FB"/>
                <a:ea typeface="DejaVu Sans"/>
              </a:rPr>
              <a:t> Javascript</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00"/>
                </a:solidFill>
                <a:latin typeface="Agency FB"/>
                <a:ea typeface="Noto Sans CJK SC"/>
              </a:rPr>
              <a:t>Technologies used:</a:t>
            </a:r>
            <a:r>
              <a:rPr b="0" lang="en-US" sz="2400" spc="-1" strike="noStrike">
                <a:solidFill>
                  <a:srgbClr val="ffffff"/>
                </a:solidFill>
                <a:latin typeface="Agency FB"/>
                <a:ea typeface="Noto Sans CJK SC"/>
              </a:rPr>
              <a:t> G</a:t>
            </a:r>
            <a:r>
              <a:rPr b="0" lang="en-US" sz="2400" spc="-1" strike="noStrike">
                <a:solidFill>
                  <a:srgbClr val="ffffff"/>
                </a:solidFill>
                <a:latin typeface="Agency FB"/>
                <a:ea typeface="DejaVu Sans"/>
              </a:rPr>
              <a:t>oogle earth engine, Randonforest, Google Cloud Platform(GCP)</a:t>
            </a:r>
            <a:endParaRPr b="0" lang="en-US" sz="2400" spc="-1" strike="noStrike">
              <a:latin typeface="Arial"/>
            </a:endParaRPr>
          </a:p>
          <a:p>
            <a:pPr algn="ctr">
              <a:lnSpc>
                <a:spcPct val="100000"/>
              </a:lnSpc>
            </a:pPr>
            <a:endParaRPr b="0" lang="en-US" sz="2400" spc="-1" strike="noStrike">
              <a:latin typeface="Arial"/>
            </a:endParaRPr>
          </a:p>
          <a:p>
            <a:pPr>
              <a:lnSpc>
                <a:spcPct val="100000"/>
              </a:lnSpc>
            </a:pPr>
            <a:r>
              <a:rPr b="0" lang="en-US" sz="2400" spc="-1" strike="noStrike">
                <a:solidFill>
                  <a:srgbClr val="ffff00"/>
                </a:solidFill>
                <a:latin typeface="Agency FB"/>
                <a:ea typeface="DejaVu Sans"/>
              </a:rPr>
              <a:t>Satellites used for data collection:</a:t>
            </a:r>
            <a:r>
              <a:rPr b="0" lang="en-US" sz="2400" spc="-1" strike="noStrike">
                <a:solidFill>
                  <a:srgbClr val="ffffff"/>
                </a:solidFill>
                <a:latin typeface="Agency FB"/>
                <a:ea typeface="DejaVu Sans"/>
              </a:rPr>
              <a:t> LANDSAT,FAO GAUL 500m: Global Administrative Unit Layers 2015 </a:t>
            </a:r>
            <a:endParaRPr b="0" lang="en-US" sz="2400" spc="-1" strike="noStrike">
              <a:latin typeface="Arial"/>
            </a:endParaRPr>
          </a:p>
        </p:txBody>
      </p:sp>
      <p:sp>
        <p:nvSpPr>
          <p:cNvPr id="63" name="CustomShape 2"/>
          <p:cNvSpPr/>
          <p:nvPr/>
        </p:nvSpPr>
        <p:spPr>
          <a:xfrm>
            <a:off x="1828800" y="672480"/>
            <a:ext cx="8685720" cy="4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Technology stack for land usage system: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1607400" y="2011680"/>
            <a:ext cx="8267040" cy="402228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As we know, we can reduce natural disasters and irregular patterns but we can not control nature completely and events like irregular rainfall will happen even after the first solution, though the effects of these calamities will be reduced now.</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We started working towards collecting satellite data of previous years and thought how we can use it to predict the production of crops in the next year.</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
        <p:nvSpPr>
          <p:cNvPr id="65" name="CustomShape 2"/>
          <p:cNvSpPr/>
          <p:nvPr/>
        </p:nvSpPr>
        <p:spPr>
          <a:xfrm>
            <a:off x="2560320" y="541080"/>
            <a:ext cx="6490440" cy="5544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Problems in agriculture in Bihar: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1289160" y="1828800"/>
            <a:ext cx="9051120" cy="475344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sp>
      <p:sp>
        <p:nvSpPr>
          <p:cNvPr id="67" name="CustomShape 2"/>
          <p:cNvSpPr/>
          <p:nvPr/>
        </p:nvSpPr>
        <p:spPr>
          <a:xfrm>
            <a:off x="2775240" y="489240"/>
            <a:ext cx="6458760" cy="4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2. Predicting crop production:</a:t>
            </a:r>
            <a:endParaRPr b="0" lang="en-US" sz="3200" spc="-1" strike="noStrike">
              <a:latin typeface="Arial"/>
            </a:endParaRPr>
          </a:p>
        </p:txBody>
      </p:sp>
      <p:sp>
        <p:nvSpPr>
          <p:cNvPr id="68" name="CustomShape 3"/>
          <p:cNvSpPr/>
          <p:nvPr/>
        </p:nvSpPr>
        <p:spPr>
          <a:xfrm>
            <a:off x="2521440" y="2377440"/>
            <a:ext cx="6711120" cy="3441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By analysing previous year data and satellite images and then using it to predict how much production of a particular crop is going to happen can really change the whole scenario of agriculture sector.</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This will not just help government to monitor but also it will help giving suggestions to farmers.</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1280160" y="2103120"/>
            <a:ext cx="9060120" cy="411372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sp>
      <p:sp>
        <p:nvSpPr>
          <p:cNvPr id="70" name="CustomShape 2"/>
          <p:cNvSpPr/>
          <p:nvPr/>
        </p:nvSpPr>
        <p:spPr>
          <a:xfrm>
            <a:off x="2775240" y="489240"/>
            <a:ext cx="6458760" cy="4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2. Predicting crop production:</a:t>
            </a:r>
            <a:endParaRPr b="0" lang="en-US" sz="3200" spc="-1" strike="noStrike">
              <a:latin typeface="Arial"/>
            </a:endParaRPr>
          </a:p>
        </p:txBody>
      </p:sp>
      <p:sp>
        <p:nvSpPr>
          <p:cNvPr id="71" name="CustomShape 3"/>
          <p:cNvSpPr/>
          <p:nvPr/>
        </p:nvSpPr>
        <p:spPr>
          <a:xfrm>
            <a:off x="2521440" y="2377440"/>
            <a:ext cx="6711120" cy="3473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In our model we are just taking two top crops, wheat and rice.</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Governments can invest and use more computational power and do this prediction for every major crop in their states by using the same model.</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More computational power will help in scaling this proect and it will help economy of states too.</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2286000" y="514800"/>
            <a:ext cx="7770960" cy="763920"/>
          </a:xfrm>
          <a:prstGeom prst="rect">
            <a:avLst/>
          </a:prstGeom>
          <a:noFill/>
          <a:ln>
            <a:noFill/>
          </a:ln>
        </p:spPr>
        <p:style>
          <a:lnRef idx="0"/>
          <a:fillRef idx="0"/>
          <a:effectRef idx="0"/>
          <a:fontRef idx="minor"/>
        </p:style>
        <p:txBody>
          <a:bodyPr lIns="90000" rIns="90000" tIns="45000" bIns="45000" anchor="ctr">
            <a:normAutofit fontScale="87000"/>
          </a:bodyPr>
          <a:p>
            <a:pPr>
              <a:lnSpc>
                <a:spcPct val="90000"/>
              </a:lnSpc>
            </a:pPr>
            <a:r>
              <a:rPr b="1" i="1" lang="en-US" sz="3200" spc="-1" strike="noStrike" u="sng">
                <a:solidFill>
                  <a:srgbClr val="000000"/>
                </a:solidFill>
                <a:uFillTx/>
                <a:latin typeface="AcmeFont"/>
                <a:ea typeface="DejaVu Sans"/>
              </a:rPr>
              <a:t>How will it benefit governments and farmers?</a:t>
            </a:r>
            <a:endParaRPr b="0" lang="en-US" sz="3200" spc="-1" strike="noStrike">
              <a:latin typeface="Arial"/>
            </a:endParaRPr>
          </a:p>
        </p:txBody>
      </p:sp>
      <p:sp>
        <p:nvSpPr>
          <p:cNvPr id="73" name="CustomShape 2"/>
          <p:cNvSpPr/>
          <p:nvPr/>
        </p:nvSpPr>
        <p:spPr>
          <a:xfrm>
            <a:off x="1828800" y="1737360"/>
            <a:ext cx="8214840" cy="4205160"/>
          </a:xfrm>
          <a:prstGeom prst="roundRect">
            <a:avLst>
              <a:gd name="adj" fmla="val 16667"/>
            </a:avLst>
          </a:prstGeom>
          <a:solidFill>
            <a:srgbClr val="222a35"/>
          </a:solidFill>
          <a:ln w="9360">
            <a:solidFill>
              <a:srgbClr val="3f6ec2"/>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400" spc="-1" strike="noStrike">
                <a:solidFill>
                  <a:srgbClr val="ffffff"/>
                </a:solidFill>
                <a:latin typeface="Agency FB"/>
                <a:ea typeface="DejaVu Sans"/>
              </a:rPr>
              <a:t> </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Governments can suggest people which crop they should sow according to the prediction:</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Example:- If we can predict that because of factors like low rainfall, the production of a particular crop will be low then government can tell people to grow crops which would need less water and saving those farmers from loss. </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2468880" y="514800"/>
            <a:ext cx="7588080" cy="763920"/>
          </a:xfrm>
          <a:prstGeom prst="rect">
            <a:avLst/>
          </a:prstGeom>
          <a:noFill/>
          <a:ln>
            <a:noFill/>
          </a:ln>
        </p:spPr>
        <p:style>
          <a:lnRef idx="0"/>
          <a:fillRef idx="0"/>
          <a:effectRef idx="0"/>
          <a:fontRef idx="minor"/>
        </p:style>
        <p:txBody>
          <a:bodyPr lIns="90000" rIns="90000" tIns="45000" bIns="45000" anchor="ctr">
            <a:normAutofit fontScale="87000"/>
          </a:bodyPr>
          <a:p>
            <a:pPr>
              <a:lnSpc>
                <a:spcPct val="90000"/>
              </a:lnSpc>
            </a:pPr>
            <a:r>
              <a:rPr b="1" i="1" lang="en-US" sz="3200" spc="-1" strike="noStrike" u="sng">
                <a:solidFill>
                  <a:srgbClr val="000000"/>
                </a:solidFill>
                <a:uFillTx/>
                <a:latin typeface="AcmeFont"/>
                <a:ea typeface="DejaVu Sans"/>
              </a:rPr>
              <a:t>How will it benefit governments and farmers?</a:t>
            </a:r>
            <a:endParaRPr b="0" lang="en-US" sz="3200" spc="-1" strike="noStrike">
              <a:latin typeface="Arial"/>
            </a:endParaRPr>
          </a:p>
        </p:txBody>
      </p:sp>
      <p:sp>
        <p:nvSpPr>
          <p:cNvPr id="75" name="CustomShape 2"/>
          <p:cNvSpPr/>
          <p:nvPr/>
        </p:nvSpPr>
        <p:spPr>
          <a:xfrm>
            <a:off x="1828800" y="1554480"/>
            <a:ext cx="8214840" cy="4936680"/>
          </a:xfrm>
          <a:prstGeom prst="roundRect">
            <a:avLst>
              <a:gd name="adj" fmla="val 16667"/>
            </a:avLst>
          </a:prstGeom>
          <a:solidFill>
            <a:srgbClr val="222a35"/>
          </a:solidFill>
          <a:ln w="9360">
            <a:solidFill>
              <a:srgbClr val="3f6ec2"/>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400" spc="-1" strike="noStrike">
                <a:solidFill>
                  <a:srgbClr val="ffffff"/>
                </a:solidFill>
                <a:latin typeface="Agency FB"/>
                <a:ea typeface="DejaVu Sans"/>
              </a:rPr>
              <a:t> </a:t>
            </a:r>
            <a:endParaRPr b="0" lang="en-US" sz="2400" spc="-1" strike="noStrike">
              <a:latin typeface="Arial"/>
            </a:endParaRPr>
          </a:p>
          <a:p>
            <a:pPr algn="ctr">
              <a:lnSpc>
                <a:spcPct val="100000"/>
              </a:lnSpc>
            </a:pPr>
            <a:r>
              <a:rPr b="0" lang="en-US" sz="2200" spc="-1" strike="noStrike">
                <a:solidFill>
                  <a:srgbClr val="ffffff"/>
                </a:solidFill>
                <a:latin typeface="Agency FB"/>
                <a:ea typeface="DejaVu Sans"/>
              </a:rPr>
              <a:t>→ </a:t>
            </a:r>
            <a:r>
              <a:rPr b="0" lang="en-US" sz="2200" spc="-1" strike="noStrike">
                <a:solidFill>
                  <a:srgbClr val="ffffff"/>
                </a:solidFill>
                <a:latin typeface="Agency FB"/>
                <a:ea typeface="DejaVu Sans"/>
              </a:rPr>
              <a:t>Just high production will not save farmers from loss because as we often see that very high production of a particular crop leads to low price in market and it leads to loss for farmers. </a:t>
            </a:r>
            <a:endParaRPr b="0" lang="en-US" sz="2200" spc="-1" strike="noStrike">
              <a:latin typeface="Arial"/>
            </a:endParaRPr>
          </a:p>
          <a:p>
            <a:pPr algn="ctr">
              <a:lnSpc>
                <a:spcPct val="100000"/>
              </a:lnSpc>
            </a:pPr>
            <a:endParaRPr b="0" lang="en-US" sz="2200" spc="-1" strike="noStrike">
              <a:latin typeface="Arial"/>
            </a:endParaRPr>
          </a:p>
          <a:p>
            <a:pPr algn="ctr">
              <a:lnSpc>
                <a:spcPct val="100000"/>
              </a:lnSpc>
            </a:pPr>
            <a:r>
              <a:rPr b="0" lang="en-US" sz="2200" spc="-1" strike="noStrike">
                <a:solidFill>
                  <a:srgbClr val="ffffff"/>
                </a:solidFill>
                <a:latin typeface="Agency FB"/>
                <a:ea typeface="DejaVu Sans"/>
              </a:rPr>
              <a:t>→ </a:t>
            </a:r>
            <a:r>
              <a:rPr b="0" lang="en-US" sz="2200" spc="-1" strike="noStrike">
                <a:solidFill>
                  <a:srgbClr val="ffffff"/>
                </a:solidFill>
                <a:latin typeface="Agency FB"/>
                <a:ea typeface="DejaVu Sans"/>
              </a:rPr>
              <a:t>This problem can be solved on administration level but how?</a:t>
            </a:r>
            <a:endParaRPr b="0" lang="en-US" sz="2200" spc="-1" strike="noStrike">
              <a:latin typeface="Arial"/>
            </a:endParaRPr>
          </a:p>
          <a:p>
            <a:pPr algn="ctr">
              <a:lnSpc>
                <a:spcPct val="100000"/>
              </a:lnSpc>
            </a:pPr>
            <a:endParaRPr b="0" lang="en-US" sz="2200" spc="-1" strike="noStrike">
              <a:latin typeface="Arial"/>
            </a:endParaRPr>
          </a:p>
          <a:p>
            <a:pPr algn="ctr">
              <a:lnSpc>
                <a:spcPct val="100000"/>
              </a:lnSpc>
            </a:pPr>
            <a:r>
              <a:rPr b="0" lang="en-US" sz="2200" spc="-1" strike="noStrike">
                <a:solidFill>
                  <a:srgbClr val="ffffff"/>
                </a:solidFill>
                <a:latin typeface="Agency FB"/>
                <a:ea typeface="DejaVu Sans"/>
              </a:rPr>
              <a:t>Governments know which crop will be in high production because of prediction and suggestions they gave to farmers about growing a particular crop beforehand. They can plan to export crops with high production to the states or countries which need them and this will save farmers from low price market.</a:t>
            </a:r>
            <a:endParaRPr b="0" lang="en-US" sz="2200" spc="-1" strike="noStrike">
              <a:latin typeface="Arial"/>
            </a:endParaRPr>
          </a:p>
          <a:p>
            <a:pPr algn="ctr">
              <a:lnSpc>
                <a:spcPct val="100000"/>
              </a:lnSpc>
            </a:pPr>
            <a:endParaRPr b="0" lang="en-US" sz="2200" spc="-1" strike="noStrike">
              <a:latin typeface="Arial"/>
            </a:endParaRPr>
          </a:p>
          <a:p>
            <a:pPr algn="ctr">
              <a:lnSpc>
                <a:spcPct val="100000"/>
              </a:lnSpc>
            </a:pPr>
            <a:endParaRPr b="0" lang="en-US" sz="2200" spc="-1" strike="noStrike">
              <a:latin typeface="Arial"/>
            </a:endParaRPr>
          </a:p>
          <a:p>
            <a:pPr algn="ctr">
              <a:lnSpc>
                <a:spcPct val="100000"/>
              </a:lnSpc>
            </a:pPr>
            <a:r>
              <a:rPr b="0" lang="en-US" sz="2400" spc="-1" strike="noStrike">
                <a:solidFill>
                  <a:srgbClr val="ffffff"/>
                </a:solidFill>
                <a:latin typeface="Agency FB"/>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468880" y="514800"/>
            <a:ext cx="7588080" cy="763920"/>
          </a:xfrm>
          <a:prstGeom prst="rect">
            <a:avLst/>
          </a:prstGeom>
          <a:noFill/>
          <a:ln>
            <a:noFill/>
          </a:ln>
        </p:spPr>
        <p:style>
          <a:lnRef idx="0"/>
          <a:fillRef idx="0"/>
          <a:effectRef idx="0"/>
          <a:fontRef idx="minor"/>
        </p:style>
      </p:sp>
      <p:pic>
        <p:nvPicPr>
          <p:cNvPr id="77" name="" descr=""/>
          <p:cNvPicPr/>
          <p:nvPr/>
        </p:nvPicPr>
        <p:blipFill>
          <a:blip r:embed="rId1"/>
          <a:stretch/>
        </p:blipFill>
        <p:spPr>
          <a:xfrm>
            <a:off x="182880" y="202320"/>
            <a:ext cx="11515320" cy="59241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1607400" y="2011680"/>
            <a:ext cx="8267040" cy="402228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First problem faced by farmers and government in agriculture sector is connected with natural calamities, like floods, less rainfall, which leads to drought etc.</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Natural calamities always happened on our planets but occurance of these calamities has increased because of human activities against nature, which leads to climate change. </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
        <p:nvSpPr>
          <p:cNvPr id="41" name="CustomShape 2"/>
          <p:cNvSpPr/>
          <p:nvPr/>
        </p:nvSpPr>
        <p:spPr>
          <a:xfrm>
            <a:off x="2560320" y="541080"/>
            <a:ext cx="6490440" cy="5544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Problems in agriculture in Bihar: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2286000" y="423360"/>
            <a:ext cx="7588080" cy="763920"/>
          </a:xfrm>
          <a:prstGeom prst="rect">
            <a:avLst/>
          </a:prstGeom>
          <a:noFill/>
          <a:ln>
            <a:noFill/>
          </a:ln>
        </p:spPr>
        <p:style>
          <a:lnRef idx="0"/>
          <a:fillRef idx="0"/>
          <a:effectRef idx="0"/>
          <a:fontRef idx="minor"/>
        </p:style>
        <p:txBody>
          <a:bodyPr lIns="90000" rIns="90000" tIns="45000" bIns="45000" anchor="ctr">
            <a:normAutofit fontScale="87000"/>
          </a:bodyPr>
          <a:p>
            <a:pPr>
              <a:lnSpc>
                <a:spcPct val="90000"/>
              </a:lnSpc>
            </a:pPr>
            <a:r>
              <a:rPr b="1" i="1" lang="en-US" sz="3200" spc="-1" strike="noStrike" u="sng">
                <a:solidFill>
                  <a:srgbClr val="000000"/>
                </a:solidFill>
                <a:uFillTx/>
                <a:latin typeface="AcmeFont"/>
                <a:ea typeface="DejaVu Sans"/>
              </a:rPr>
              <a:t>NDVI(normalized Difference Vegetation index):</a:t>
            </a:r>
            <a:endParaRPr b="0" lang="en-US" sz="3200" spc="-1" strike="noStrike">
              <a:latin typeface="Arial"/>
            </a:endParaRPr>
          </a:p>
        </p:txBody>
      </p:sp>
      <p:sp>
        <p:nvSpPr>
          <p:cNvPr id="79" name="CustomShape 2"/>
          <p:cNvSpPr/>
          <p:nvPr/>
        </p:nvSpPr>
        <p:spPr>
          <a:xfrm>
            <a:off x="1828800" y="1554480"/>
            <a:ext cx="8214840" cy="4660560"/>
          </a:xfrm>
          <a:prstGeom prst="roundRect">
            <a:avLst>
              <a:gd name="adj" fmla="val 16667"/>
            </a:avLst>
          </a:prstGeom>
          <a:solidFill>
            <a:srgbClr val="222a35"/>
          </a:solidFill>
          <a:ln w="9360">
            <a:solidFill>
              <a:srgbClr val="3f6ec2"/>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400" spc="-1" strike="noStrike">
                <a:solidFill>
                  <a:srgbClr val="ffffff"/>
                </a:solidFill>
                <a:latin typeface="Agency FB"/>
                <a:ea typeface="DejaVu Sans"/>
              </a:rPr>
              <a:t> </a:t>
            </a:r>
            <a:endParaRPr b="0" lang="en-US" sz="2400" spc="-1" strike="noStrike">
              <a:latin typeface="Arial"/>
            </a:endParaRPr>
          </a:p>
          <a:p>
            <a:pPr algn="ctr">
              <a:lnSpc>
                <a:spcPct val="100000"/>
              </a:lnSpc>
            </a:pPr>
            <a:r>
              <a:rPr b="0" lang="en-US" sz="2000" spc="-1" strike="noStrike">
                <a:solidFill>
                  <a:srgbClr val="ffffff"/>
                </a:solidFill>
                <a:latin typeface="Agency FB"/>
                <a:ea typeface="DejaVu Sans"/>
              </a:rPr>
              <a:t>i)NDVI always ranges from -1 to +1.</a:t>
            </a:r>
            <a:endParaRPr b="0" lang="en-US" sz="2000" spc="-1" strike="noStrike">
              <a:latin typeface="Arial"/>
            </a:endParaRPr>
          </a:p>
          <a:p>
            <a:pPr algn="ctr">
              <a:lnSpc>
                <a:spcPct val="100000"/>
              </a:lnSpc>
            </a:pPr>
            <a:r>
              <a:rPr b="0" lang="en-US" sz="2000" spc="-1" strike="noStrike">
                <a:solidFill>
                  <a:srgbClr val="ffffff"/>
                </a:solidFill>
                <a:latin typeface="Agency FB"/>
                <a:ea typeface="DejaVu Sans"/>
              </a:rPr>
              <a:t>	</a:t>
            </a:r>
            <a:r>
              <a:rPr b="0" lang="en-US" sz="2000" spc="-1" strike="noStrike">
                <a:solidFill>
                  <a:srgbClr val="ffffff"/>
                </a:solidFill>
                <a:latin typeface="Agency FB"/>
                <a:ea typeface="DejaVu Sans"/>
              </a:rPr>
              <a:t>Closer to 1 greenery</a:t>
            </a:r>
            <a:endParaRPr b="0" lang="en-US" sz="2000" spc="-1" strike="noStrike">
              <a:latin typeface="Arial"/>
            </a:endParaRPr>
          </a:p>
          <a:p>
            <a:pPr algn="ctr">
              <a:lnSpc>
                <a:spcPct val="100000"/>
              </a:lnSpc>
            </a:pPr>
            <a:r>
              <a:rPr b="0" lang="en-US" sz="2000" spc="-1" strike="noStrike">
                <a:solidFill>
                  <a:srgbClr val="ffffff"/>
                </a:solidFill>
                <a:latin typeface="Agency FB"/>
                <a:ea typeface="DejaVu Sans"/>
              </a:rPr>
              <a:t>	</a:t>
            </a:r>
            <a:r>
              <a:rPr b="0" lang="en-US" sz="2000" spc="-1" strike="noStrike">
                <a:solidFill>
                  <a:srgbClr val="ffffff"/>
                </a:solidFill>
                <a:latin typeface="Agency FB"/>
                <a:ea typeface="DejaVu Sans"/>
              </a:rPr>
              <a:t>Closer to 0 settelemnts</a:t>
            </a:r>
            <a:endParaRPr b="0" lang="en-US" sz="2000" spc="-1" strike="noStrike">
              <a:latin typeface="Arial"/>
            </a:endParaRPr>
          </a:p>
          <a:p>
            <a:pPr algn="ctr">
              <a:lnSpc>
                <a:spcPct val="100000"/>
              </a:lnSpc>
            </a:pPr>
            <a:r>
              <a:rPr b="0" lang="en-US" sz="2000" spc="-1" strike="noStrike">
                <a:solidFill>
                  <a:srgbClr val="ffffff"/>
                </a:solidFill>
                <a:latin typeface="Agency FB"/>
                <a:ea typeface="DejaVu Sans"/>
              </a:rPr>
              <a:t>	</a:t>
            </a:r>
            <a:r>
              <a:rPr b="0" lang="en-US" sz="2000" spc="-1" strike="noStrike">
                <a:solidFill>
                  <a:srgbClr val="ffffff"/>
                </a:solidFill>
                <a:latin typeface="Agency FB"/>
                <a:ea typeface="DejaVu Sans"/>
              </a:rPr>
              <a:t>Closer to -1 water bodies</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ffffff"/>
                </a:solidFill>
                <a:latin typeface="Agency FB"/>
                <a:ea typeface="DejaVu Sans"/>
              </a:rPr>
              <a:t>ii) vegetation reflects more near-infrared(NIR) and absorbs blue light</a:t>
            </a:r>
            <a:endParaRPr b="0" lang="en-US" sz="2000" spc="-1" strike="noStrike">
              <a:latin typeface="Arial"/>
            </a:endParaRPr>
          </a:p>
          <a:p>
            <a:pPr algn="ctr">
              <a:lnSpc>
                <a:spcPct val="100000"/>
              </a:lnSpc>
            </a:pPr>
            <a:r>
              <a:rPr b="0" lang="en-US" sz="2000" spc="-1" strike="noStrike">
                <a:solidFill>
                  <a:srgbClr val="ffffff"/>
                </a:solidFill>
                <a:latin typeface="Agency FB"/>
                <a:ea typeface="DejaVu Sans"/>
              </a:rPr>
              <a:t>	</a:t>
            </a:r>
            <a:endParaRPr b="0" lang="en-US" sz="2000" spc="-1" strike="noStrike">
              <a:latin typeface="Arial"/>
            </a:endParaRPr>
          </a:p>
          <a:p>
            <a:pPr algn="ctr">
              <a:lnSpc>
                <a:spcPct val="100000"/>
              </a:lnSpc>
            </a:pPr>
            <a:r>
              <a:rPr b="0" lang="en-US" sz="2000" spc="-1" strike="noStrike">
                <a:solidFill>
                  <a:srgbClr val="ffffff"/>
                </a:solidFill>
                <a:latin typeface="Agency FB"/>
                <a:ea typeface="DejaVu Sans"/>
              </a:rPr>
              <a:t>	</a:t>
            </a:r>
            <a:r>
              <a:rPr b="0" lang="en-US" sz="2000" spc="-1" strike="noStrike">
                <a:solidFill>
                  <a:srgbClr val="ffffff"/>
                </a:solidFill>
                <a:latin typeface="Agency FB"/>
                <a:ea typeface="DejaVu Sans"/>
              </a:rPr>
              <a:t>(NIR-RED)/(NIR+RED)</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ffffff"/>
                </a:solidFill>
                <a:latin typeface="Agency FB"/>
                <a:ea typeface="DejaVu Sans"/>
              </a:rPr>
              <a:t>iiii) Usage-:</a:t>
            </a:r>
            <a:endParaRPr b="0" lang="en-US" sz="2000" spc="-1" strike="noStrike">
              <a:latin typeface="Arial"/>
            </a:endParaRPr>
          </a:p>
          <a:p>
            <a:pPr algn="ctr">
              <a:lnSpc>
                <a:spcPct val="100000"/>
              </a:lnSpc>
            </a:pPr>
            <a:r>
              <a:rPr b="0" lang="en-US" sz="2000" spc="-1" strike="noStrike">
                <a:solidFill>
                  <a:srgbClr val="ffffff"/>
                </a:solidFill>
                <a:latin typeface="Agency FB"/>
                <a:ea typeface="DejaVu Sans"/>
              </a:rPr>
              <a:t>	</a:t>
            </a:r>
            <a:r>
              <a:rPr b="0" lang="en-US" sz="2000" spc="-1" strike="noStrike">
                <a:solidFill>
                  <a:srgbClr val="ffffff"/>
                </a:solidFill>
                <a:latin typeface="Agency FB"/>
                <a:ea typeface="DejaVu Sans"/>
              </a:rPr>
              <a:t>In agriculture</a:t>
            </a:r>
            <a:endParaRPr b="0" lang="en-US" sz="2000" spc="-1" strike="noStrike">
              <a:latin typeface="Arial"/>
            </a:endParaRPr>
          </a:p>
          <a:p>
            <a:pPr algn="ctr">
              <a:lnSpc>
                <a:spcPct val="100000"/>
              </a:lnSpc>
            </a:pPr>
            <a:r>
              <a:rPr b="0" lang="en-US" sz="2000" spc="-1" strike="noStrike">
                <a:solidFill>
                  <a:srgbClr val="ffffff"/>
                </a:solidFill>
                <a:latin typeface="Agency FB"/>
                <a:ea typeface="DejaVu Sans"/>
              </a:rPr>
              <a:t>	</a:t>
            </a:r>
            <a:r>
              <a:rPr b="0" lang="en-US" sz="2000" spc="-1" strike="noStrike">
                <a:solidFill>
                  <a:srgbClr val="ffffff"/>
                </a:solidFill>
                <a:latin typeface="Agency FB"/>
                <a:ea typeface="DejaVu Sans"/>
              </a:rPr>
              <a:t>Vegetation Change over time</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400" spc="-1" strike="noStrike">
                <a:solidFill>
                  <a:srgbClr val="ffffff"/>
                </a:solidFill>
                <a:latin typeface="Agency FB"/>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023360" y="514800"/>
            <a:ext cx="7588080" cy="7639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i="1" lang="en-US" sz="3200" spc="-1" strike="noStrike" u="sng">
                <a:solidFill>
                  <a:srgbClr val="000000"/>
                </a:solidFill>
                <a:uFillTx/>
                <a:latin typeface="AcmeFont"/>
                <a:ea typeface="DejaVu Sans"/>
              </a:rPr>
              <a:t>NDVI(continue...):</a:t>
            </a:r>
            <a:endParaRPr b="0" lang="en-US" sz="3200" spc="-1" strike="noStrike">
              <a:latin typeface="Arial"/>
            </a:endParaRPr>
          </a:p>
        </p:txBody>
      </p:sp>
      <p:sp>
        <p:nvSpPr>
          <p:cNvPr id="81" name="CustomShape 2"/>
          <p:cNvSpPr/>
          <p:nvPr/>
        </p:nvSpPr>
        <p:spPr>
          <a:xfrm>
            <a:off x="1828800" y="1920240"/>
            <a:ext cx="8214840" cy="4294800"/>
          </a:xfrm>
          <a:prstGeom prst="roundRect">
            <a:avLst>
              <a:gd name="adj" fmla="val 16667"/>
            </a:avLst>
          </a:prstGeom>
          <a:solidFill>
            <a:srgbClr val="222a35"/>
          </a:solidFill>
          <a:ln w="9360">
            <a:solidFill>
              <a:srgbClr val="3f6ec2"/>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400" spc="-1" strike="noStrike">
                <a:solidFill>
                  <a:srgbClr val="ffffff"/>
                </a:solidFill>
                <a:latin typeface="Agency FB"/>
                <a:ea typeface="DejaVu Sans"/>
              </a:rPr>
              <a:t> </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iiii) Usage-:</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In agriculture</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Vegetation Change over time</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749040" y="182880"/>
            <a:ext cx="7588080" cy="7639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i="1" lang="en-US" sz="3200" spc="-1" strike="noStrike" u="sng">
                <a:solidFill>
                  <a:srgbClr val="000000"/>
                </a:solidFill>
                <a:uFillTx/>
                <a:latin typeface="AcmeFont"/>
                <a:ea typeface="DejaVu Sans"/>
              </a:rPr>
              <a:t>NDVI(continue...):</a:t>
            </a:r>
            <a:endParaRPr b="0" lang="en-US" sz="3200" spc="-1" strike="noStrike">
              <a:latin typeface="Arial"/>
            </a:endParaRPr>
          </a:p>
        </p:txBody>
      </p:sp>
      <p:sp>
        <p:nvSpPr>
          <p:cNvPr id="83" name="CustomShape 2"/>
          <p:cNvSpPr/>
          <p:nvPr/>
        </p:nvSpPr>
        <p:spPr>
          <a:xfrm>
            <a:off x="1828800" y="914400"/>
            <a:ext cx="8214840" cy="2284560"/>
          </a:xfrm>
          <a:prstGeom prst="roundRect">
            <a:avLst>
              <a:gd name="adj" fmla="val 16667"/>
            </a:avLst>
          </a:prstGeom>
          <a:solidFill>
            <a:srgbClr val="222a35"/>
          </a:solidFill>
          <a:ln w="9360">
            <a:solidFill>
              <a:srgbClr val="3f6ec2"/>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400" spc="-1" strike="noStrike">
                <a:solidFill>
                  <a:srgbClr val="ffffff"/>
                </a:solidFill>
                <a:latin typeface="Agency FB"/>
                <a:ea typeface="DejaVu Sans"/>
              </a:rPr>
              <a:t> </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Features Used for Prediction-:</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i) NDVI</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ii) Land Surface Temperature</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iii) Soil Moisture</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iv) Humidity</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endParaRPr b="0" lang="en-US" sz="2400" spc="-1" strike="noStrike">
              <a:latin typeface="Arial"/>
            </a:endParaRPr>
          </a:p>
        </p:txBody>
      </p:sp>
      <p:pic>
        <p:nvPicPr>
          <p:cNvPr id="84" name="" descr=""/>
          <p:cNvPicPr/>
          <p:nvPr/>
        </p:nvPicPr>
        <p:blipFill>
          <a:blip r:embed="rId1"/>
          <a:stretch/>
        </p:blipFill>
        <p:spPr>
          <a:xfrm>
            <a:off x="3084480" y="3435840"/>
            <a:ext cx="5418000" cy="31464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749040" y="182880"/>
            <a:ext cx="7588080" cy="7639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i="1" lang="en-US" sz="3200" spc="-1" strike="noStrike" u="sng">
                <a:solidFill>
                  <a:srgbClr val="000000"/>
                </a:solidFill>
                <a:uFillTx/>
                <a:latin typeface="AcmeFont"/>
                <a:ea typeface="DejaVu Sans"/>
              </a:rPr>
              <a:t>Crop prediction model:</a:t>
            </a:r>
            <a:endParaRPr b="0" lang="en-US" sz="3200" spc="-1" strike="noStrike">
              <a:latin typeface="Arial"/>
            </a:endParaRPr>
          </a:p>
        </p:txBody>
      </p:sp>
      <p:sp>
        <p:nvSpPr>
          <p:cNvPr id="86" name="CustomShape 2"/>
          <p:cNvSpPr/>
          <p:nvPr/>
        </p:nvSpPr>
        <p:spPr>
          <a:xfrm>
            <a:off x="1842840" y="1005840"/>
            <a:ext cx="8214840" cy="5577120"/>
          </a:xfrm>
          <a:prstGeom prst="roundRect">
            <a:avLst>
              <a:gd name="adj" fmla="val 16667"/>
            </a:avLst>
          </a:prstGeom>
          <a:solidFill>
            <a:srgbClr val="222a35"/>
          </a:solidFill>
          <a:ln w="9360">
            <a:solidFill>
              <a:srgbClr val="3f6ec2"/>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In this application we first collected all the required datasets from google earth engine using GLDAS-2.1 satellite.</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We have picked random points of Uttar Pradesh and collected the data of NDVI values,Humidity,Soil Moisture and Temperature for year 2015 to 2019.</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We then train our machine learning model from the given datasets for year 2015-2018.</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We have used 2019 dataset as testing dataset and predicted the quantity of wheat(can predict the quantity of other crops also like rice,maize,paddy,etc).</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We finally deployed this model to the web.</a:t>
            </a:r>
            <a:endParaRPr b="0" lang="en-US" sz="2400" spc="-1" strike="noStrike">
              <a:latin typeface="Arial"/>
            </a:endParaRPr>
          </a:p>
          <a:p>
            <a:pPr algn="ctr">
              <a:lnSpc>
                <a:spcPct val="100000"/>
              </a:lnSpc>
            </a:pPr>
            <a:r>
              <a:rPr b="0" lang="en-US" sz="2400" spc="-1" strike="noStrike">
                <a:solidFill>
                  <a:srgbClr val="ffffff"/>
                </a:solidFill>
                <a:latin typeface="Agency FB"/>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698840" y="1645920"/>
            <a:ext cx="8267040" cy="447948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Finding the land usage and developing a system to predict production of crops are complementary to each other.</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One helps to reduce natural calamities and thus benefitting the farmers and government.</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And the other helps to anticipate problems in farming from unexpected nature of our ecosystem and thus planning accordingly. </a:t>
            </a:r>
            <a:endParaRPr b="0" lang="en-US" sz="2400" spc="-1" strike="noStrike">
              <a:latin typeface="Arial"/>
            </a:endParaRPr>
          </a:p>
        </p:txBody>
      </p:sp>
      <p:sp>
        <p:nvSpPr>
          <p:cNvPr id="88" name="CustomShape 2"/>
          <p:cNvSpPr/>
          <p:nvPr/>
        </p:nvSpPr>
        <p:spPr>
          <a:xfrm>
            <a:off x="4389120" y="946800"/>
            <a:ext cx="2650680" cy="4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Conclusion: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698840" y="2194560"/>
            <a:ext cx="8267040" cy="447948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Here’s a less anticipated benefit of solving problems of agriculture through satellite images and previous year data:</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Solving agriculture problems helps to reduce crime and helps in national security, how?</a:t>
            </a:r>
            <a:endParaRPr b="0" lang="en-US" sz="2400" spc="-1" strike="noStrike">
              <a:latin typeface="Arial"/>
            </a:endParaRPr>
          </a:p>
          <a:p>
            <a:pPr>
              <a:lnSpc>
                <a:spcPct val="100000"/>
              </a:lnSpc>
            </a:pPr>
            <a:r>
              <a:rPr b="0" lang="en-US" sz="2400" spc="-1" strike="noStrike">
                <a:solidFill>
                  <a:srgbClr val="ffffff"/>
                </a:solidFill>
                <a:latin typeface="Agency FB"/>
                <a:ea typeface="DejaVu Sans"/>
              </a:rPr>
              <a:t>As we have seen in different regions across globe like middle east and africa, food shortage leads to people commiting crimes in desperation and often it leads to destroying many regions and countries.</a:t>
            </a:r>
            <a:endParaRPr b="0" lang="en-US" sz="2400" spc="-1" strike="noStrike">
              <a:latin typeface="Arial"/>
            </a:endParaRPr>
          </a:p>
          <a:p>
            <a:pPr>
              <a:lnSpc>
                <a:spcPct val="100000"/>
              </a:lnSpc>
            </a:pPr>
            <a:endParaRPr b="0" lang="en-US" sz="2400" spc="-1" strike="noStrike">
              <a:latin typeface="Arial"/>
            </a:endParaRPr>
          </a:p>
        </p:txBody>
      </p:sp>
      <p:sp>
        <p:nvSpPr>
          <p:cNvPr id="90" name="CustomShape 2"/>
          <p:cNvSpPr/>
          <p:nvPr/>
        </p:nvSpPr>
        <p:spPr>
          <a:xfrm>
            <a:off x="3840480" y="914400"/>
            <a:ext cx="4022280" cy="4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Beyond obvious: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737360" y="274320"/>
            <a:ext cx="8267040" cy="137052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Here is a screen shot from world bank website which point towards food riots.</a:t>
            </a:r>
            <a:endParaRPr b="0" lang="en-US" sz="2400" spc="-1" strike="noStrike">
              <a:latin typeface="Arial"/>
            </a:endParaRPr>
          </a:p>
        </p:txBody>
      </p:sp>
      <p:sp>
        <p:nvSpPr>
          <p:cNvPr id="92" name="CustomShape 2"/>
          <p:cNvSpPr/>
          <p:nvPr/>
        </p:nvSpPr>
        <p:spPr>
          <a:xfrm>
            <a:off x="3840480" y="914400"/>
            <a:ext cx="4022280" cy="423720"/>
          </a:xfrm>
          <a:prstGeom prst="rect">
            <a:avLst/>
          </a:prstGeom>
          <a:noFill/>
          <a:ln>
            <a:noFill/>
          </a:ln>
        </p:spPr>
        <p:style>
          <a:lnRef idx="0"/>
          <a:fillRef idx="0"/>
          <a:effectRef idx="0"/>
          <a:fontRef idx="minor"/>
        </p:style>
      </p:sp>
      <p:pic>
        <p:nvPicPr>
          <p:cNvPr id="93" name="" descr=""/>
          <p:cNvPicPr/>
          <p:nvPr/>
        </p:nvPicPr>
        <p:blipFill>
          <a:blip r:embed="rId1"/>
          <a:stretch/>
        </p:blipFill>
        <p:spPr>
          <a:xfrm>
            <a:off x="1191960" y="2483640"/>
            <a:ext cx="9871200" cy="31845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814040" y="1463040"/>
            <a:ext cx="8267040" cy="457092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2400" spc="-1" strike="noStrike">
                <a:solidFill>
                  <a:srgbClr val="ffffff"/>
                </a:solidFill>
                <a:latin typeface="Agency FB"/>
                <a:ea typeface="Noto Sans CJK SC"/>
              </a:rPr>
              <a:t>Flood:</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About 73 % of Bihar's geographical area is flood affected.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According to the Ministry of Water Resources, between 1953 and 2017, on an average, Bihar deals with damage crops worth Rs 1,679 crore every year.</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This leads to famines and many deaths because food shortage. </a:t>
            </a:r>
            <a:endParaRPr b="0" lang="en-US" sz="2400" spc="-1" strike="noStrike">
              <a:latin typeface="Arial"/>
            </a:endParaRPr>
          </a:p>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DejaVu Sans"/>
              </a:rPr>
              <a:t>   </a:t>
            </a:r>
            <a:endParaRPr b="0" lang="en-US" sz="2400" spc="-1" strike="noStrike">
              <a:latin typeface="Arial"/>
            </a:endParaRPr>
          </a:p>
          <a:p>
            <a:pPr algn="ctr">
              <a:lnSpc>
                <a:spcPct val="100000"/>
              </a:lnSpc>
            </a:pPr>
            <a:endParaRPr b="0" lang="en-US" sz="2400" spc="-1" strike="noStrike">
              <a:latin typeface="Arial"/>
            </a:endParaRPr>
          </a:p>
        </p:txBody>
      </p:sp>
      <p:sp>
        <p:nvSpPr>
          <p:cNvPr id="43" name="CustomShape 2"/>
          <p:cNvSpPr/>
          <p:nvPr/>
        </p:nvSpPr>
        <p:spPr>
          <a:xfrm>
            <a:off x="3384000" y="548640"/>
            <a:ext cx="6490440" cy="5544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Affect of flood on Bihar: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814040" y="1428120"/>
            <a:ext cx="8267040" cy="515232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Noto Sans CJK SC"/>
              </a:rPr>
              <a:t>Land use is influenced by economics, demographics, social values, and natural ecosystem properties, land use information helps to reveal how our activities are both shaped by and impact ecosystems. </a:t>
            </a:r>
            <a:r>
              <a:rPr b="0" lang="en-US" sz="2400" spc="-1" strike="noStrike">
                <a:solidFill>
                  <a:srgbClr val="ffffff"/>
                </a:solidFill>
                <a:latin typeface="Agency FB"/>
                <a:ea typeface="DejaVu Sans"/>
              </a:rPr>
              <a:t>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Till now most governments in India do this work manually through surveys, we are working to automate this task, so that government can get this data through satellite images.</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This will reduce the burden from government and this way we can produce more accurate data.</a:t>
            </a:r>
            <a:endParaRPr b="0" lang="en-US" sz="2400" spc="-1" strike="noStrike">
              <a:latin typeface="Arial"/>
            </a:endParaRPr>
          </a:p>
          <a:p>
            <a:pPr algn="ctr">
              <a:lnSpc>
                <a:spcPct val="100000"/>
              </a:lnSpc>
            </a:pPr>
            <a:endParaRPr b="0" lang="en-US" sz="2400" spc="-1" strike="noStrike">
              <a:latin typeface="Arial"/>
            </a:endParaRPr>
          </a:p>
        </p:txBody>
      </p:sp>
      <p:sp>
        <p:nvSpPr>
          <p:cNvPr id="45" name="CustomShape 2"/>
          <p:cNvSpPr/>
          <p:nvPr/>
        </p:nvSpPr>
        <p:spPr>
          <a:xfrm>
            <a:off x="3483360" y="580680"/>
            <a:ext cx="4744800" cy="4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1. Land usage system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1828800" y="2103120"/>
            <a:ext cx="8267040" cy="3656520"/>
          </a:xfrm>
          <a:prstGeom prst="roundRect">
            <a:avLst>
              <a:gd name="adj" fmla="val 16667"/>
            </a:avLst>
          </a:prstGeom>
          <a:solidFill>
            <a:srgbClr val="222a35"/>
          </a:solidFill>
          <a:ln w="9360">
            <a:solidFill>
              <a:srgbClr val="002060"/>
            </a:solidFill>
            <a:miter/>
          </a:ln>
          <a:effectLst>
            <a:outerShdw dir="5400000" dist="23040">
              <a:srgbClr val="000000">
                <a:alpha val="35000"/>
              </a:srgbClr>
            </a:outerShdw>
          </a:effectLst>
        </p:spPr>
        <p:style>
          <a:lnRef idx="0"/>
          <a:fillRef idx="0"/>
          <a:effectRef idx="0"/>
          <a:fontRef idx="minor"/>
        </p:style>
        <p:txBody>
          <a:bodyPr lIns="90000" rIns="90000" tIns="45000" bIns="45000" anchor="ctr">
            <a:noAutofit/>
          </a:bodyPr>
          <a:p>
            <a:pPr>
              <a:lnSpc>
                <a:spcPct val="100000"/>
              </a:lnSpc>
            </a:pPr>
            <a:r>
              <a:rPr b="0" lang="en-US" sz="2400" spc="-1" strike="noStrike">
                <a:solidFill>
                  <a:srgbClr val="ffffff"/>
                </a:solidFill>
                <a:latin typeface="Agency FB"/>
                <a:ea typeface="Noto Sans CJK SC"/>
              </a:rPr>
              <a:t>→ </a:t>
            </a:r>
            <a:r>
              <a:rPr b="0" lang="en-US" sz="2400" spc="-1" strike="noStrike">
                <a:solidFill>
                  <a:srgbClr val="ffffff"/>
                </a:solidFill>
                <a:latin typeface="Agency FB"/>
                <a:ea typeface="DejaVu Sans"/>
              </a:rPr>
              <a:t>If governments can monitor land usage of classes like,  b</a:t>
            </a:r>
            <a:r>
              <a:rPr b="0" lang="en-US" sz="2400" spc="-1" strike="noStrike">
                <a:solidFill>
                  <a:srgbClr val="ffffff"/>
                </a:solidFill>
                <a:latin typeface="Agency FB"/>
                <a:ea typeface="Noto Sans CJK SC"/>
              </a:rPr>
              <a:t>arren land, lakes, rivers, forests, crop lands and human settlements</a:t>
            </a:r>
            <a:r>
              <a:rPr b="0" lang="en-US" sz="2400" spc="-1" strike="noStrike">
                <a:solidFill>
                  <a:srgbClr val="ffffff"/>
                </a:solidFill>
                <a:latin typeface="Agency FB"/>
                <a:ea typeface="DejaVu Sans"/>
              </a:rPr>
              <a:t> then they can monitor effects of human activities on ecosystem.</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Agency FB"/>
                <a:ea typeface="DejaVu Sans"/>
              </a:rPr>
              <a:t>→ </a:t>
            </a:r>
            <a:r>
              <a:rPr b="0" lang="en-US" sz="2400" spc="-1" strike="noStrike">
                <a:solidFill>
                  <a:srgbClr val="ffffff"/>
                </a:solidFill>
                <a:latin typeface="Agency FB"/>
                <a:ea typeface="DejaVu Sans"/>
              </a:rPr>
              <a:t>Monitoring this will help governments to make policies to reduce the impact of climate change and it will lead to  lesser number of natural disasters in long run, which will help agriculture of the region.</a:t>
            </a:r>
            <a:endParaRPr b="0" lang="en-US" sz="2400" spc="-1" strike="noStrike">
              <a:latin typeface="Arial"/>
            </a:endParaRPr>
          </a:p>
        </p:txBody>
      </p:sp>
      <p:sp>
        <p:nvSpPr>
          <p:cNvPr id="47" name="CustomShape 2"/>
          <p:cNvSpPr/>
          <p:nvPr/>
        </p:nvSpPr>
        <p:spPr>
          <a:xfrm>
            <a:off x="2560320" y="914400"/>
            <a:ext cx="7222680" cy="4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i="1" lang="en-US" sz="3200" spc="-1" strike="noStrike" u="sng">
                <a:solidFill>
                  <a:srgbClr val="000000"/>
                </a:solidFill>
                <a:uFillTx/>
                <a:latin typeface="AcmeFont"/>
                <a:ea typeface="DejaVu Sans"/>
              </a:rPr>
              <a:t>How this will help government?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2651760" y="5760720"/>
            <a:ext cx="6765120" cy="600840"/>
          </a:xfrm>
          <a:prstGeom prst="rect">
            <a:avLst/>
          </a:prstGeom>
          <a:noFill/>
          <a:ln>
            <a:noFill/>
          </a:ln>
        </p:spPr>
        <p:style>
          <a:lnRef idx="0"/>
          <a:fillRef idx="0"/>
          <a:effectRef idx="0"/>
          <a:fontRef idx="minor"/>
        </p:style>
      </p:sp>
      <p:pic>
        <p:nvPicPr>
          <p:cNvPr id="49" name="" descr=""/>
          <p:cNvPicPr/>
          <p:nvPr/>
        </p:nvPicPr>
        <p:blipFill>
          <a:blip r:embed="rId1"/>
          <a:stretch/>
        </p:blipFill>
        <p:spPr>
          <a:xfrm>
            <a:off x="1227240" y="548640"/>
            <a:ext cx="9745200" cy="56268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2651760" y="5760720"/>
            <a:ext cx="6765120" cy="600840"/>
          </a:xfrm>
          <a:prstGeom prst="rect">
            <a:avLst/>
          </a:prstGeom>
          <a:noFill/>
          <a:ln>
            <a:noFill/>
          </a:ln>
        </p:spPr>
        <p:style>
          <a:lnRef idx="0"/>
          <a:fillRef idx="0"/>
          <a:effectRef idx="0"/>
          <a:fontRef idx="minor"/>
        </p:style>
      </p:sp>
      <p:pic>
        <p:nvPicPr>
          <p:cNvPr id="51" name="" descr=""/>
          <p:cNvPicPr/>
          <p:nvPr/>
        </p:nvPicPr>
        <p:blipFill>
          <a:blip r:embed="rId1"/>
          <a:stretch/>
        </p:blipFill>
        <p:spPr>
          <a:xfrm>
            <a:off x="859320" y="914400"/>
            <a:ext cx="10478880" cy="48459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 descr=""/>
          <p:cNvPicPr/>
          <p:nvPr/>
        </p:nvPicPr>
        <p:blipFill>
          <a:blip r:embed="rId1"/>
          <a:stretch/>
        </p:blipFill>
        <p:spPr>
          <a:xfrm>
            <a:off x="457200" y="791280"/>
            <a:ext cx="10710000" cy="48776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2651760" y="5760720"/>
            <a:ext cx="6765120" cy="600840"/>
          </a:xfrm>
          <a:prstGeom prst="rect">
            <a:avLst/>
          </a:prstGeom>
          <a:noFill/>
          <a:ln>
            <a:noFill/>
          </a:ln>
        </p:spPr>
        <p:style>
          <a:lnRef idx="0"/>
          <a:fillRef idx="0"/>
          <a:effectRef idx="0"/>
          <a:fontRef idx="minor"/>
        </p:style>
      </p:sp>
      <p:pic>
        <p:nvPicPr>
          <p:cNvPr id="54" name="" descr=""/>
          <p:cNvPicPr/>
          <p:nvPr/>
        </p:nvPicPr>
        <p:blipFill>
          <a:blip r:embed="rId1"/>
          <a:stretch/>
        </p:blipFill>
        <p:spPr>
          <a:xfrm>
            <a:off x="571680" y="882000"/>
            <a:ext cx="10675080" cy="48783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436</TotalTime>
  <Application>LibreOffice/6.3.6.2$Linux_X86_64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2019-12-18T09:24:53Z</dcterms:created>
  <dc:creator>Anuja Kanhere</dc:creator>
  <dc:description/>
  <dc:language>en-US</dc:language>
  <cp:lastModifiedBy/>
  <dcterms:modified xsi:type="dcterms:W3CDTF">2020-08-03T16:01:16Z</dcterms:modified>
  <cp:revision>48</cp:revision>
  <dc:subject/>
  <dc:title>Idea/Approach Details  Ministry/ Organization name:     Problem Statement : Team Name : Team Leader Name :          College Code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