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62" r:id="rId1"/>
    <p:sldMasterId id="2147484988" r:id="rId2"/>
  </p:sldMasterIdLst>
  <p:notesMasterIdLst>
    <p:notesMasterId r:id="rId26"/>
  </p:notesMasterIdLst>
  <p:handoutMasterIdLst>
    <p:handoutMasterId r:id="rId27"/>
  </p:handoutMasterIdLst>
  <p:sldIdLst>
    <p:sldId id="325" r:id="rId3"/>
    <p:sldId id="839" r:id="rId4"/>
    <p:sldId id="840" r:id="rId5"/>
    <p:sldId id="841" r:id="rId6"/>
    <p:sldId id="859" r:id="rId7"/>
    <p:sldId id="842" r:id="rId8"/>
    <p:sldId id="843" r:id="rId9"/>
    <p:sldId id="845" r:id="rId10"/>
    <p:sldId id="844" r:id="rId11"/>
    <p:sldId id="846" r:id="rId12"/>
    <p:sldId id="847" r:id="rId13"/>
    <p:sldId id="849" r:id="rId14"/>
    <p:sldId id="851" r:id="rId15"/>
    <p:sldId id="852" r:id="rId16"/>
    <p:sldId id="876" r:id="rId17"/>
    <p:sldId id="877" r:id="rId18"/>
    <p:sldId id="881" r:id="rId19"/>
    <p:sldId id="880" r:id="rId20"/>
    <p:sldId id="879" r:id="rId21"/>
    <p:sldId id="860" r:id="rId22"/>
    <p:sldId id="882" r:id="rId23"/>
    <p:sldId id="857" r:id="rId24"/>
    <p:sldId id="858" r:id="rId25"/>
  </p:sldIdLst>
  <p:sldSz cx="9144000" cy="6858000" type="screen4x3"/>
  <p:notesSz cx="9942513" cy="6761163"/>
  <p:custDataLst>
    <p:tags r:id="rId2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89EA8C8-584C-4C01-89E3-CC153F351FCF}">
          <p14:sldIdLst>
            <p14:sldId id="325"/>
            <p14:sldId id="839"/>
            <p14:sldId id="840"/>
            <p14:sldId id="841"/>
            <p14:sldId id="859"/>
            <p14:sldId id="842"/>
            <p14:sldId id="843"/>
            <p14:sldId id="845"/>
            <p14:sldId id="844"/>
            <p14:sldId id="846"/>
            <p14:sldId id="847"/>
            <p14:sldId id="849"/>
            <p14:sldId id="851"/>
            <p14:sldId id="852"/>
            <p14:sldId id="876"/>
            <p14:sldId id="877"/>
            <p14:sldId id="881"/>
            <p14:sldId id="880"/>
            <p14:sldId id="879"/>
            <p14:sldId id="860"/>
            <p14:sldId id="882"/>
            <p14:sldId id="857"/>
            <p14:sldId id="8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30">
          <p15:clr>
            <a:srgbClr val="A4A3A4"/>
          </p15:clr>
        </p15:guide>
        <p15:guide id="2" pos="3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D5D6C6"/>
    <a:srgbClr val="008AD5"/>
    <a:srgbClr val="FFFFFF"/>
    <a:srgbClr val="00B5FF"/>
    <a:srgbClr val="009CF3"/>
    <a:srgbClr val="005493"/>
    <a:srgbClr val="0096FF"/>
    <a:srgbClr val="FF2F92"/>
    <a:srgbClr val="7A81FF"/>
    <a:srgbClr val="BB5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D03447BB-5D67-496B-8E87-E561075AD55C}" styleName="Dark Style 1 –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5758FB7-9AC5-4552-8A53-C91805E547FA}" styleName="Themed Style 1 –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–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–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08" autoAdjust="0"/>
    <p:restoredTop sz="94082" autoAdjust="0"/>
  </p:normalViewPr>
  <p:slideViewPr>
    <p:cSldViewPr snapToGrid="0">
      <p:cViewPr varScale="1">
        <p:scale>
          <a:sx n="86" d="100"/>
          <a:sy n="86" d="100"/>
        </p:scale>
        <p:origin x="1766" y="48"/>
      </p:cViewPr>
      <p:guideLst>
        <p:guide orient="horz" pos="816"/>
        <p:guide pos="521"/>
      </p:guideLst>
    </p:cSldViewPr>
  </p:slideViewPr>
  <p:outlineViewPr>
    <p:cViewPr>
      <p:scale>
        <a:sx n="33" d="100"/>
        <a:sy n="33" d="100"/>
      </p:scale>
      <p:origin x="0" y="-4990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15"/>
    </p:cViewPr>
  </p:sorterViewPr>
  <p:notesViewPr>
    <p:cSldViewPr snapToGrid="0">
      <p:cViewPr varScale="1">
        <p:scale>
          <a:sx n="77" d="100"/>
          <a:sy n="77" d="100"/>
        </p:scale>
        <p:origin x="1599" y="43"/>
      </p:cViewPr>
      <p:guideLst>
        <p:guide orient="horz" pos="2130"/>
        <p:guide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3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>
            <a:lvl1pPr defTabSz="913407">
              <a:defRPr sz="1200" dirty="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5625" y="0"/>
            <a:ext cx="4333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>
            <a:lvl1pPr algn="r"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38900"/>
            <a:ext cx="433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4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5625" y="6438900"/>
            <a:ext cx="4333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FAB118C-9CC5-46C6-A261-8E8616325E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99370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3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>
            <a:lvl1pPr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35625" y="0"/>
            <a:ext cx="4333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>
            <a:lvl1pPr algn="r"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30563" y="500063"/>
            <a:ext cx="3400425" cy="25511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00163" y="3221038"/>
            <a:ext cx="7369175" cy="305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47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38900"/>
            <a:ext cx="4332288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b" anchorCtr="0" compatLnSpc="1">
            <a:prstTxWarp prst="textNoShape">
              <a:avLst/>
            </a:prstTxWarp>
          </a:bodyPr>
          <a:lstStyle>
            <a:lvl1pPr defTabSz="913407">
              <a:defRPr sz="1200">
                <a:latin typeface="Helvetica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5625" y="6438900"/>
            <a:ext cx="43338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28" tIns="45713" rIns="91428" bIns="45713" numCol="1" anchor="b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CA46AE8F-55D5-467D-8760-46AABFD6E8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7200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rgbClr val="E36C0A"/>
        </a:solidFill>
        <a:latin typeface="Times New Roman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253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46AE8F-55D5-467D-8760-46AABFD6E887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429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46AE8F-55D5-467D-8760-46AABFD6E887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4304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373" y="685800"/>
            <a:ext cx="7901609" cy="1615966"/>
          </a:xfrm>
          <a:solidFill>
            <a:srgbClr val="D2691E"/>
          </a:solidFill>
          <a:ln>
            <a:solidFill>
              <a:srgbClr val="D2691E"/>
            </a:solidFill>
          </a:ln>
        </p:spPr>
        <p:txBody>
          <a:bodyPr/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819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3372F-13DF-2C8B-A02E-7FA8660C1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FA82C-ED11-0064-5D40-A0969ACEB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86AD5D-C77F-2DEB-F932-42D23B4591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924465-317D-30C8-E120-77B800504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A9908-C7A3-84A0-B790-860F5DA7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D6993-9C35-41D2-39DB-C35CAC96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823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5142-42C2-98C6-191B-7D76312C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B79E1E-F134-700D-EE57-D753560BA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D13C7F-9F56-6EE4-7729-50E8E87AB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A8426-D088-EB2C-AA97-0F35A0F93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94F67-DE2A-27E0-A332-10FED3DE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C3980A-1732-61A9-1869-56D8BB428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136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E0EA8-09A8-DB4C-245F-2B2ACFAFD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B735B-DE2A-097B-BF58-29178F6E8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DBF62-F6A7-8AA2-F96A-D569858A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62532-AE81-CABD-BF79-AE45984E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80679-0A10-B48C-45F5-CD24BEF1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5444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C7BEC8-8876-DCEC-4C31-E710E5C666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27F8C-50FA-23DD-E83D-04B4768148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BE797-D19F-0A9F-0C01-A61812256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A5B23-40E1-9EB6-E8AB-800821F5B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CA9C8-FF39-4ACB-2644-7DBFF351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08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F0007-9E92-488F-FBC3-8F416B548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95664E-E30C-F040-0357-44B0CD989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09917-0B98-9D01-2161-181852C1E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9CBC5-B5C7-CB3D-CD6C-C05C764C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8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660772DA-5EEF-F2DB-EA3A-53ED2791DE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0488" indent="0">
              <a:tabLst/>
              <a:defRPr/>
            </a:lvl1pPr>
          </a:lstStyle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3A4BD7D-405F-9CB0-AA2C-010D5B4F7D04}"/>
              </a:ext>
            </a:extLst>
          </p:cNvPr>
          <p:cNvSpPr>
            <a:spLocks noGrp="1" noChangeArrowheads="1"/>
          </p:cNvSpPr>
          <p:nvPr>
            <p:ph idx="1" hasCustomPrompt="1"/>
          </p:nvPr>
        </p:nvSpPr>
        <p:spPr bwMode="auto">
          <a:xfrm>
            <a:off x="86197" y="782321"/>
            <a:ext cx="8953500" cy="597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800">
                <a:latin typeface="Helvetica" pitchFamily="2" charset="0"/>
              </a:defRPr>
            </a:lvl1pPr>
            <a:lvl2pPr>
              <a:defRPr sz="1600">
                <a:latin typeface="Helvetica" pitchFamily="2" charset="0"/>
              </a:defRPr>
            </a:lvl2pPr>
            <a:lvl3pPr>
              <a:defRPr sz="1600">
                <a:latin typeface="Helvetica" pitchFamily="2" charset="0"/>
              </a:defRPr>
            </a:lvl3pPr>
            <a:lvl4pPr>
              <a:defRPr sz="1600">
                <a:latin typeface="Helvetica" pitchFamily="2" charset="0"/>
              </a:defRPr>
            </a:lvl4pPr>
            <a:lvl5pPr>
              <a:defRPr sz="1600">
                <a:latin typeface="Helvetica" pitchFamily="2" charset="0"/>
              </a:defRPr>
            </a:lvl5pPr>
          </a:lstStyle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B490A3F-A374-7A6E-AF01-14E3ADC8E0A4}"/>
              </a:ext>
            </a:extLst>
          </p:cNvPr>
          <p:cNvCxnSpPr/>
          <p:nvPr userDrawn="1"/>
        </p:nvCxnSpPr>
        <p:spPr bwMode="auto">
          <a:xfrm>
            <a:off x="579120" y="6658235"/>
            <a:ext cx="793496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5493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137477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2F549-2A59-0EBE-B20C-FDD132AA0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F5E6B-4232-7F47-6572-C584B624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AA181-A82F-DFFF-0C75-00D161BB8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8AAFD2-15E4-94FD-6B2F-AED1EAD5A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8875-6B38-F6E0-7F20-3D45C9D45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18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30DF3-5750-400D-C0A3-FD269105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9BC4B-D896-69F5-E7C3-62A4AB7A3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07398-FDC7-1A26-6F22-383DEF795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FFA35C-7866-57F6-19ED-0D2C9294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3EC1F-A855-3058-4205-BD67617B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09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3BD2-D04D-C43F-C5DB-F859BE6BD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B6478-CD27-AAB2-D9C3-903711F7D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C36A2-37B4-E9CC-9FE7-FA068FC45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F65CB-C85A-1BEC-7089-2FDF5A62D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C664-95ED-AD50-E01A-84573DB4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166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BCED-5EB5-47E1-0BF0-783FDEFE6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DFF23-8CDF-00B4-69A6-7A113B7A1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1131A-DEEA-72E3-2147-21823668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5BF4E-F3EE-751A-3277-A34B448B8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E018C-DE01-DD2D-91A4-8E4F4C4E0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027FA-4DB8-8064-7F50-FC33CF298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57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4C92F-1A51-C9CF-592B-B791F2B1B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3D5B5-0196-29B0-0C59-AFC50C286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90ECBA-F070-B624-1183-A804AB30F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231DF-2850-ABEF-478F-712432FBF2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D5C47-74CF-B0D8-AF5E-B61C5DF65A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BBD41A-DE03-A4C3-D852-986217220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D5BAC-5376-F14B-A7C2-6448B9DA1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2040C-B4AA-29B9-072C-53D237707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206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A5863-EB41-7519-D5D8-504BBCE0E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5EA473-481E-7A4E-0D15-CA8C9126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5B42F5-5CDF-FCB6-3FFD-50104AC03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D58FF-0702-F585-C5E9-AF667AD1D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177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166C8-F956-7DF6-EF97-BF79F049F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DDFCA2-8259-1499-BB18-43AF6234E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0F6BB-25BE-AE16-B87C-55A7EA6E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35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30480" y="27846"/>
            <a:ext cx="8328751" cy="694064"/>
          </a:xfrm>
          <a:prstGeom prst="rect">
            <a:avLst/>
          </a:prstGeom>
          <a:solidFill>
            <a:srgbClr val="0037A4"/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 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6197" y="782321"/>
            <a:ext cx="8953500" cy="5831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  </a:t>
            </a:r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4259263" y="6126163"/>
            <a:ext cx="1928812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FEE6AF91-C5F0-494A-81BE-8C742BFB874C}" type="datetime2">
              <a:rPr lang="en-US" altLang="en-US" sz="1000" b="1" smtClean="0">
                <a:solidFill>
                  <a:schemeClr val="bg1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Sunday, May 11, 2025</a:t>
            </a:fld>
            <a:endParaRPr lang="en-US" altLang="en-US" sz="1000" b="1">
              <a:solidFill>
                <a:schemeClr val="bg1"/>
              </a:solidFill>
              <a:latin typeface="Helvetica" panose="020B0604020202020204" pitchFamily="34" charset="0"/>
            </a:endParaRPr>
          </a:p>
        </p:txBody>
      </p:sp>
      <p:pic>
        <p:nvPicPr>
          <p:cNvPr id="3" name="Picture 2" descr="JUIT Office Photos | Glassdoor">
            <a:extLst>
              <a:ext uri="{FF2B5EF4-FFF2-40B4-BE49-F238E27FC236}">
                <a16:creationId xmlns:a16="http://schemas.microsoft.com/office/drawing/2014/main" id="{9C49182E-65AF-DD89-1EC9-BD22AFA987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49072" y="42901"/>
            <a:ext cx="815248" cy="679009"/>
          </a:xfrm>
          <a:prstGeom prst="rect">
            <a:avLst/>
          </a:prstGeom>
          <a:noFill/>
        </p:spPr>
      </p:pic>
      <p:sp>
        <p:nvSpPr>
          <p:cNvPr id="2" name="Footer Placeholder 11">
            <a:extLst>
              <a:ext uri="{FF2B5EF4-FFF2-40B4-BE49-F238E27FC236}">
                <a16:creationId xmlns:a16="http://schemas.microsoft.com/office/drawing/2014/main" id="{1EF5F1E6-CB5A-2AA7-E80E-C34A90324CDF}"/>
              </a:ext>
            </a:extLst>
          </p:cNvPr>
          <p:cNvSpPr txBox="1">
            <a:spLocks/>
          </p:cNvSpPr>
          <p:nvPr userDrawn="1"/>
        </p:nvSpPr>
        <p:spPr>
          <a:xfrm>
            <a:off x="123673" y="6687228"/>
            <a:ext cx="8694256" cy="195391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50" dirty="0">
                <a:solidFill>
                  <a:srgbClr val="002060"/>
                </a:solidFill>
                <a:latin typeface="Palatino" pitchFamily="2" charset="77"/>
                <a:ea typeface="Palatino" pitchFamily="2" charset="77"/>
              </a:rPr>
              <a:t>       </a:t>
            </a:r>
            <a:r>
              <a:rPr lang="en-US" sz="900" dirty="0">
                <a:solidFill>
                  <a:srgbClr val="002060"/>
                </a:solidFill>
                <a:latin typeface="Palatino" pitchFamily="2" charset="77"/>
                <a:ea typeface="Palatino" pitchFamily="2" charset="77"/>
              </a:rPr>
              <a:t>Major Project – II (18B19CI891) End-Term Evaluation | Department of CSE &amp; IT | AY 2024-25. </a:t>
            </a:r>
          </a:p>
        </p:txBody>
      </p:sp>
      <p:sp>
        <p:nvSpPr>
          <p:cNvPr id="4" name="Footer Placeholder 11">
            <a:extLst>
              <a:ext uri="{FF2B5EF4-FFF2-40B4-BE49-F238E27FC236}">
                <a16:creationId xmlns:a16="http://schemas.microsoft.com/office/drawing/2014/main" id="{8C0F4A93-94A3-EEA3-40A0-2AA166503844}"/>
              </a:ext>
            </a:extLst>
          </p:cNvPr>
          <p:cNvSpPr txBox="1">
            <a:spLocks/>
          </p:cNvSpPr>
          <p:nvPr userDrawn="1"/>
        </p:nvSpPr>
        <p:spPr>
          <a:xfrm>
            <a:off x="8798560" y="6613912"/>
            <a:ext cx="259243" cy="246062"/>
          </a:xfrm>
          <a:prstGeom prst="rect">
            <a:avLst/>
          </a:prstGeom>
        </p:spPr>
        <p:txBody>
          <a:bodyPr anchor="b"/>
          <a:lstStyle>
            <a:defPPr>
              <a:defRPr lang="en-US"/>
            </a:defPPr>
            <a:lvl1pPr marL="0" algn="l" defTabSz="914400" rtl="0" eaLnBrk="1" latinLnBrk="0" hangingPunct="1">
              <a:defRPr kumimoji="0" sz="1200" kern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50" dirty="0">
              <a:solidFill>
                <a:srgbClr val="002060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C1E367-86B8-5C9F-E2DA-EA8B374AA0AD}"/>
              </a:ext>
            </a:extLst>
          </p:cNvPr>
          <p:cNvSpPr txBox="1"/>
          <p:nvPr userDrawn="1"/>
        </p:nvSpPr>
        <p:spPr>
          <a:xfrm>
            <a:off x="8798560" y="6644391"/>
            <a:ext cx="365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F37DA46-7849-8B45-8870-09779661198C}" type="slidenum">
              <a:rPr lang="en-US" sz="900" smtClean="0">
                <a:solidFill>
                  <a:srgbClr val="005493"/>
                </a:solidFill>
                <a:latin typeface="Palatino" pitchFamily="2" charset="77"/>
                <a:ea typeface="Palatino" pitchFamily="2" charset="77"/>
              </a:rPr>
              <a:pPr algn="ctr"/>
              <a:t>‹#›</a:t>
            </a:fld>
            <a:r>
              <a:rPr lang="en-US" sz="900" dirty="0">
                <a:solidFill>
                  <a:srgbClr val="005493"/>
                </a:solidFill>
                <a:latin typeface="Palatino" pitchFamily="2" charset="77"/>
                <a:ea typeface="Palatino" pitchFamily="2" charset="77"/>
              </a:rPr>
              <a:t>.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anose="020B0604020202020204" pitchFamily="34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anose="020B0604020202020204" pitchFamily="34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anose="020B0604020202020204" pitchFamily="34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Helvetica" panose="020B0604020202020204" pitchFamily="34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chemeClr val="tx1"/>
        </a:buClr>
        <a:buSzPct val="125000"/>
        <a:buFont typeface="Arial" panose="020B0604020202020204" pitchFamily="34" charset="0"/>
        <a:buChar char="•"/>
        <a:defRPr kumimoji="1" sz="18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1pPr>
      <a:lvl2pPr marL="742950" indent="-28575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chemeClr val="tx1"/>
        </a:buClr>
        <a:buSzPct val="100000"/>
        <a:buFont typeface="Courier New" panose="02070309020205020404" pitchFamily="49" charset="0"/>
        <a:buChar char="o"/>
        <a:defRPr kumimoji="1" sz="16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2pPr>
      <a:lvl3pPr marL="1085850" indent="-22860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 sz="16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3pPr>
      <a:lvl4pPr marL="1428750" indent="-22860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 sz="16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4pPr>
      <a:lvl5pPr marL="1771650" indent="-228600" algn="just" rtl="0" eaLnBrk="0" fontAlgn="base" hangingPunct="0">
        <a:lnSpc>
          <a:spcPct val="150000"/>
        </a:lnSpc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 sz="1600">
          <a:solidFill>
            <a:schemeClr val="tx1"/>
          </a:solidFill>
          <a:latin typeface="Helvetica" pitchFamily="2" charset="0"/>
          <a:ea typeface="Tahoma" panose="020B0604030504040204" pitchFamily="34" charset="0"/>
          <a:cs typeface="Tahoma" panose="020B0604030504040204" pitchFamily="34" charset="0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31EF06-99F3-7E6C-9BF2-BD4BE6185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F1F65-9F9F-07B2-D418-72BC478B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58697-C660-8953-14A2-614079BBD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0509C-50A6-7446-A231-A4C5FA90B28F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1EF59-EF14-9B74-67DE-1763E5B7A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8D9C0-D19B-AF9A-1547-969981E038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7B32-6FB4-9B4F-9C66-D4AD63211B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5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9" r:id="rId1"/>
    <p:sldLayoutId id="2147484990" r:id="rId2"/>
    <p:sldLayoutId id="2147484991" r:id="rId3"/>
    <p:sldLayoutId id="2147484992" r:id="rId4"/>
    <p:sldLayoutId id="2147484993" r:id="rId5"/>
    <p:sldLayoutId id="2147484994" r:id="rId6"/>
    <p:sldLayoutId id="2147484995" r:id="rId7"/>
    <p:sldLayoutId id="2147484996" r:id="rId8"/>
    <p:sldLayoutId id="2147484997" r:id="rId9"/>
    <p:sldLayoutId id="2147484998" r:id="rId10"/>
    <p:sldLayoutId id="2147484999" r:id="rId11"/>
    <p:sldLayoutId id="214748500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ranav00167/Health-monitoring-app.git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511380"/>
            <a:ext cx="9144000" cy="759871"/>
          </a:xfrm>
          <a:solidFill>
            <a:srgbClr val="0037A4"/>
          </a:solidFill>
          <a:ln w="19050">
            <a:solidFill>
              <a:schemeClr val="bg1"/>
            </a:solidFill>
          </a:ln>
        </p:spPr>
        <p:txBody>
          <a:bodyPr anchor="t"/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b="1" dirty="0">
                <a:cs typeface="Tahoma" panose="020B0604030504040204" pitchFamily="34" charset="0"/>
              </a:rPr>
              <a:t>Health Monitoring App</a:t>
            </a:r>
            <a:endParaRPr lang="en-US" altLang="en-US" sz="1400" b="1" dirty="0"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1FB7B0-90E1-217E-359E-488BB2E7656E}"/>
              </a:ext>
            </a:extLst>
          </p:cNvPr>
          <p:cNvSpPr/>
          <p:nvPr/>
        </p:nvSpPr>
        <p:spPr>
          <a:xfrm>
            <a:off x="1397314" y="2108091"/>
            <a:ext cx="6349367" cy="10695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>
                <a:latin typeface="Palatino" pitchFamily="2" charset="77"/>
                <a:ea typeface="Palatino" pitchFamily="2" charset="77"/>
                <a:cs typeface="Times New Roman" pitchFamily="18" charset="0"/>
              </a:rPr>
              <a:t>Major Project - II (18B19CI891) | AY 2024-25</a:t>
            </a:r>
          </a:p>
          <a:p>
            <a:pPr algn="ctr">
              <a:lnSpc>
                <a:spcPct val="150000"/>
              </a:lnSpc>
            </a:pPr>
            <a:r>
              <a:rPr lang="en-IN" sz="2000" b="1" dirty="0">
                <a:latin typeface="Palatino" pitchFamily="2" charset="77"/>
                <a:ea typeface="Palatino" pitchFamily="2" charset="77"/>
                <a:cs typeface="Times New Roman" pitchFamily="18" charset="0"/>
              </a:rPr>
              <a:t>End-Term Evaluation | May 16-17, 2025.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4B7EDF-18D7-C792-681D-E69AE68A4AAB}"/>
              </a:ext>
            </a:extLst>
          </p:cNvPr>
          <p:cNvSpPr txBox="1"/>
          <p:nvPr/>
        </p:nvSpPr>
        <p:spPr>
          <a:xfrm>
            <a:off x="517798" y="4498606"/>
            <a:ext cx="3620582" cy="2162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Helvetica" pitchFamily="2" charset="0"/>
                <a:ea typeface="Palatino" pitchFamily="2" charset="77"/>
                <a:cs typeface="Times New Roman" panose="02020603050405020304" pitchFamily="18" charset="0"/>
              </a:rPr>
              <a:t>Group No.: 99</a:t>
            </a:r>
          </a:p>
          <a:p>
            <a:endParaRPr lang="en-IN" sz="1600" dirty="0">
              <a:latin typeface="Helvetica" pitchFamily="2" charset="0"/>
              <a:ea typeface="Palatino" pitchFamily="2" charset="77"/>
              <a:cs typeface="Times New Roman" panose="02020603050405020304" pitchFamily="18" charset="0"/>
            </a:endParaRPr>
          </a:p>
          <a:p>
            <a:pPr>
              <a:lnSpc>
                <a:spcPct val="114000"/>
              </a:lnSpc>
            </a:pPr>
            <a:r>
              <a:rPr lang="en-IN" sz="1600" b="1" dirty="0">
                <a:latin typeface="Helvetica" pitchFamily="2" charset="0"/>
                <a:ea typeface="Palatino" pitchFamily="2" charset="77"/>
                <a:cs typeface="Times New Roman" panose="02020603050405020304" pitchFamily="18" charset="0"/>
              </a:rPr>
              <a:t>Team Member (s)</a:t>
            </a:r>
            <a:endParaRPr lang="en-US" sz="1600" b="1" dirty="0">
              <a:latin typeface="Helvetica" pitchFamily="2" charset="0"/>
              <a:ea typeface="Palatino" pitchFamily="2" charset="77"/>
              <a:cs typeface="Times New Roman" pitchFamily="18" charset="0"/>
            </a:endParaRPr>
          </a:p>
          <a:p>
            <a:pPr marL="285750" indent="-285750">
              <a:lnSpc>
                <a:spcPct val="12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Pranav Bhardwaj (211383) 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Manav </a:t>
            </a:r>
            <a:r>
              <a:rPr lang="en-US" sz="15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Lukar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en-US" sz="15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211291</a:t>
            </a: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285750" indent="-285750" algn="just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en-IN" sz="1400" kern="0" dirty="0">
                <a:effectLst/>
                <a:latin typeface="+mn-lt"/>
                <a:ea typeface="Times New Roman" panose="02020603050405020304" pitchFamily="18" charset="0"/>
              </a:rPr>
              <a:t>Yashashvi Agnihotri</a:t>
            </a:r>
            <a:r>
              <a:rPr lang="en-US" sz="14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 (211189)</a:t>
            </a:r>
            <a:endParaRPr lang="en-US" sz="1400" dirty="0">
              <a:latin typeface="Helvetica" pitchFamily="2" charset="0"/>
              <a:ea typeface="Palatino" pitchFamily="2" charset="77"/>
              <a:cs typeface="Times New Roman" pitchFamily="18" charset="0"/>
            </a:endParaRPr>
          </a:p>
          <a:p>
            <a:pPr algn="ctr"/>
            <a:endParaRPr lang="en-US" sz="1600" dirty="0">
              <a:latin typeface="Helvetica" pitchFamily="2" charset="0"/>
              <a:ea typeface="Palatino" pitchFamily="2" charset="77"/>
              <a:cs typeface="Times New Roman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E2713F-9CAD-198F-43B7-75929E7A5424}"/>
              </a:ext>
            </a:extLst>
          </p:cNvPr>
          <p:cNvSpPr txBox="1"/>
          <p:nvPr/>
        </p:nvSpPr>
        <p:spPr>
          <a:xfrm>
            <a:off x="4871438" y="5041029"/>
            <a:ext cx="4118326" cy="1329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rPr>
              <a:t>Supervisor (s)</a:t>
            </a:r>
          </a:p>
          <a:p>
            <a:pPr marL="342900" indent="-342900">
              <a:lnSpc>
                <a:spcPct val="125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5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Name</a:t>
            </a:r>
            <a:r>
              <a:rPr lang="en-US" sz="15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Dr. Pardeep Kumar</a:t>
            </a:r>
          </a:p>
          <a:p>
            <a:pPr marL="357188">
              <a:lnSpc>
                <a:spcPct val="125000"/>
              </a:lnSpc>
            </a:pPr>
            <a:r>
              <a:rPr lang="en-US" sz="15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Designation: Professor</a:t>
            </a:r>
          </a:p>
          <a:p>
            <a:pPr marL="357188">
              <a:lnSpc>
                <a:spcPct val="125000"/>
              </a:lnSpc>
            </a:pPr>
            <a:r>
              <a:rPr lang="en-US" sz="1500" dirty="0">
                <a:latin typeface="+mn-lt"/>
                <a:ea typeface="Tahoma" panose="020B0604030504040204" pitchFamily="34" charset="0"/>
                <a:cs typeface="Tahoma" panose="020B0604030504040204" pitchFamily="34" charset="0"/>
              </a:rPr>
              <a:t>Department: CSE&amp;IT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314CA5-1CBF-7BB0-83BB-4FDA4318AD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2492" y="-165253"/>
            <a:ext cx="1178805" cy="89583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D618C9-A35C-A359-4E30-21B6471F5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4901" y="160424"/>
            <a:ext cx="1015707" cy="345492"/>
          </a:xfrm>
          <a:prstGeom prst="rect">
            <a:avLst/>
          </a:prstGeom>
        </p:spPr>
      </p:pic>
      <p:pic>
        <p:nvPicPr>
          <p:cNvPr id="12" name="Picture 11" descr="JUIT Office Photos | Glassdoor">
            <a:extLst>
              <a:ext uri="{FF2B5EF4-FFF2-40B4-BE49-F238E27FC236}">
                <a16:creationId xmlns:a16="http://schemas.microsoft.com/office/drawing/2014/main" id="{7647374D-C05A-F866-81A8-19ED526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1017" y="93342"/>
            <a:ext cx="815248" cy="679009"/>
          </a:xfrm>
          <a:prstGeom prst="rect">
            <a:avLst/>
          </a:prstGeom>
          <a:noFill/>
        </p:spPr>
      </p:pic>
      <p:sp>
        <p:nvSpPr>
          <p:cNvPr id="2" name="Footer Placeholder 15">
            <a:extLst>
              <a:ext uri="{FF2B5EF4-FFF2-40B4-BE49-F238E27FC236}">
                <a16:creationId xmlns:a16="http://schemas.microsoft.com/office/drawing/2014/main" id="{7539BDE9-603E-4BD3-A201-EB56FD66F79C}"/>
              </a:ext>
            </a:extLst>
          </p:cNvPr>
          <p:cNvSpPr txBox="1">
            <a:spLocks/>
          </p:cNvSpPr>
          <p:nvPr/>
        </p:nvSpPr>
        <p:spPr>
          <a:xfrm>
            <a:off x="-2" y="601361"/>
            <a:ext cx="9144000" cy="1411285"/>
          </a:xfrm>
          <a:prstGeom prst="rect">
            <a:avLst/>
          </a:prstGeom>
        </p:spPr>
        <p:txBody>
          <a:bodyPr anchor="b"/>
          <a:lstStyle/>
          <a:p>
            <a:pPr algn="ctr" eaLnBrk="1" fontAlgn="auto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IN" sz="2800" b="1" i="0" u="none" strike="noStrike" kern="1200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  <a:cs typeface="Times New Roman" pitchFamily="18" charset="0"/>
              </a:rPr>
              <a:t>Jaypee University of Information Technology</a:t>
            </a:r>
          </a:p>
          <a:p>
            <a:pPr marL="0" marR="0" lvl="0" indent="0" algn="ctr" defTabSz="914400" rtl="0" eaLnBrk="1" fontAlgn="auto" latinLnBrk="0" hangingPunct="1">
              <a:lnSpc>
                <a:spcPts val="3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600" b="1" i="0" u="none" strike="noStrike" kern="1200" spc="0" normalizeH="0" baseline="0" noProof="0" dirty="0">
                <a:ln>
                  <a:noFill/>
                </a:ln>
                <a:solidFill>
                  <a:srgbClr val="000099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  <a:cs typeface="Times New Roman" pitchFamily="18" charset="0"/>
              </a:rPr>
              <a:t>Department of Computer Science and Engineering and Information Technology</a:t>
            </a:r>
            <a:endParaRPr kumimoji="0" lang="en-IN" sz="2600" b="1" i="0" u="none" strike="noStrike" kern="1200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Palatino" pitchFamily="2" charset="77"/>
              <a:ea typeface="Palatino" pitchFamily="2" charset="77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Implementation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40640" y="774473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800" b="1" kern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250" indent="0">
              <a:buNone/>
            </a:pPr>
            <a:r>
              <a:rPr lang="en-IN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      </a:t>
            </a:r>
            <a:r>
              <a:rPr lang="en-IN" sz="14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r>
              <a:rPr lang="en-IN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                                               </a:t>
            </a:r>
            <a:r>
              <a:rPr lang="en-IN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   </a:t>
            </a:r>
            <a:r>
              <a:rPr lang="en-IN" sz="1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Login/signup code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r>
              <a:rPr lang="en-IN" sz="1400" b="1" dirty="0">
                <a:ea typeface="Palatino" pitchFamily="2" charset="77"/>
              </a:rPr>
              <a:t>				</a:t>
            </a:r>
            <a:r>
              <a:rPr lang="en-IN" sz="1200" b="1" dirty="0">
                <a:ea typeface="Palatino" pitchFamily="2" charset="77"/>
              </a:rPr>
              <a:t>IOS platform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A957E8-3FBF-C65C-7EF8-B936CFF84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68" y="804231"/>
            <a:ext cx="3887652" cy="2662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17D71E-D171-E112-17A5-55577B3F4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7937" y="3747505"/>
            <a:ext cx="5598320" cy="26620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E23817-5AC3-CE15-DAD9-1F74BF7EBB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737"/>
          <a:stretch/>
        </p:blipFill>
        <p:spPr bwMode="auto">
          <a:xfrm>
            <a:off x="4064198" y="774473"/>
            <a:ext cx="4903255" cy="27649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8801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Implementation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ea typeface="Palatino" pitchFamily="2" charset="77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ECC603A-D916-C1EC-3960-A6EB264E659C}"/>
              </a:ext>
            </a:extLst>
          </p:cNvPr>
          <p:cNvSpPr txBox="1">
            <a:spLocks/>
          </p:cNvSpPr>
          <p:nvPr/>
        </p:nvSpPr>
        <p:spPr bwMode="auto"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0488" indent="0" algn="l" rtl="0" eaLnBrk="0" fontAlgn="base" hangingPunct="0">
              <a:spcBef>
                <a:spcPct val="0"/>
              </a:spcBef>
              <a:spcAft>
                <a:spcPct val="0"/>
              </a:spcAft>
              <a:tabLst/>
              <a:defRPr sz="2400" b="1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r>
              <a:rPr lang="en-IN" kern="0">
                <a:ea typeface="Palatino" pitchFamily="2" charset="77"/>
              </a:rPr>
              <a:t>Implementation </a:t>
            </a:r>
            <a:r>
              <a:rPr lang="en-IN" b="0" kern="0">
                <a:ea typeface="Palatino" pitchFamily="2" charset="77"/>
              </a:rPr>
              <a:t>(cont…)</a:t>
            </a:r>
            <a:endParaRPr lang="en-US" b="0" kern="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3B124A7-2A4E-E6AA-770E-F09E562389A7}"/>
              </a:ext>
            </a:extLst>
          </p:cNvPr>
          <p:cNvSpPr txBox="1">
            <a:spLocks/>
          </p:cNvSpPr>
          <p:nvPr/>
        </p:nvSpPr>
        <p:spPr bwMode="auto">
          <a:xfrm>
            <a:off x="-64990" y="783417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r>
              <a:rPr lang="en-IN" dirty="0">
                <a:ea typeface="Palatino" pitchFamily="2" charset="77"/>
              </a:rPr>
              <a:t>                                                                      </a:t>
            </a:r>
          </a:p>
          <a:p>
            <a:pPr marL="95250" indent="0" algn="just">
              <a:lnSpc>
                <a:spcPct val="150000"/>
              </a:lnSpc>
              <a:buNone/>
            </a:pPr>
            <a:r>
              <a:rPr lang="en-IN" sz="1800" dirty="0">
                <a:ea typeface="Palatino" pitchFamily="2" charset="77"/>
              </a:rPr>
              <a:t>                                                                                               </a:t>
            </a:r>
            <a:r>
              <a:rPr lang="en-IN" sz="1200" dirty="0">
                <a:ea typeface="Palatino" pitchFamily="2" charset="77"/>
              </a:rPr>
              <a:t>Different UI of App </a:t>
            </a:r>
          </a:p>
          <a:p>
            <a:pPr marL="95250" indent="0" algn="just">
              <a:lnSpc>
                <a:spcPct val="150000"/>
              </a:lnSpc>
              <a:buNone/>
            </a:pPr>
            <a:r>
              <a:rPr lang="en-IN" dirty="0">
                <a:ea typeface="Palatino" pitchFamily="2" charset="77"/>
              </a:rPr>
              <a:t> </a:t>
            </a:r>
          </a:p>
          <a:p>
            <a:pPr marL="95250" indent="0" algn="ctr">
              <a:lnSpc>
                <a:spcPct val="150000"/>
              </a:lnSpc>
              <a:buNone/>
            </a:pPr>
            <a:endParaRPr lang="en-IN" sz="18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ea typeface="Palatino" pitchFamily="2" charset="77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1BBD07-478C-EDDD-2672-08E933B38E7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138"/>
          <a:stretch/>
        </p:blipFill>
        <p:spPr bwMode="auto">
          <a:xfrm>
            <a:off x="169877" y="1102631"/>
            <a:ext cx="4139481" cy="266913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357AFE-5624-5163-88D0-D141B3600F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3367" y="1333450"/>
            <a:ext cx="4653515" cy="34604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455681F-DB2D-D911-2F59-16AC28E8E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26" y="3824449"/>
            <a:ext cx="3660381" cy="272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Experimental Results and Evaluation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300" dirty="0"/>
              <a:t>The health monitoring application's UI was subjected to extensive testing to evaluate its functionality, usability, and responsiveness. The results of the testing phase are summarized as follows:</a:t>
            </a:r>
          </a:p>
          <a:p>
            <a:pPr marL="0" indent="0">
              <a:buNone/>
            </a:pPr>
            <a:r>
              <a:rPr lang="en-US" sz="1300" b="1" dirty="0"/>
              <a:t>Functional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Signup/Login:</a:t>
            </a:r>
            <a:r>
              <a:rPr lang="en-US" sz="1300" dirty="0"/>
              <a:t> The authentication module successfully handled secure user registration and login, including email/password and third-party authentication.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Onboarding Process:</a:t>
            </a:r>
            <a:r>
              <a:rPr lang="en-US" sz="1300" dirty="0"/>
              <a:t> Smooth navigation through introductory screens, with all onboarding steps working as expected.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Trackers and Dashboard:</a:t>
            </a:r>
            <a:r>
              <a:rPr lang="en-US" sz="1300" dirty="0"/>
              <a:t> The meal, sleep, and workout trackers, along with the progress tracking dashboard, effectively displayed user data inputs and provided clear, intuitive visuals.</a:t>
            </a:r>
          </a:p>
          <a:p>
            <a:pPr marL="0" indent="0">
              <a:buNone/>
            </a:pPr>
            <a:r>
              <a:rPr lang="en-US" sz="1300" b="1" dirty="0"/>
              <a:t>User Feedback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Interface Design:</a:t>
            </a:r>
            <a:r>
              <a:rPr lang="en-US" sz="1300" dirty="0"/>
              <a:t> Users found the interface clean, modern, and easy to navigate.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b="1" dirty="0"/>
              <a:t>Engagement:</a:t>
            </a:r>
            <a:r>
              <a:rPr lang="en-US" sz="1300" dirty="0"/>
              <a:t> The dashboard and tracking features were noted to be engaging and visually informative.</a:t>
            </a:r>
          </a:p>
          <a:p>
            <a:pPr marL="0" indent="0">
              <a:buNone/>
            </a:pPr>
            <a:r>
              <a:rPr lang="en-US" sz="1300" b="1" dirty="0"/>
              <a:t>Challenges Identified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Need for further integration of backend models to provide real-time health monitoring and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300" dirty="0"/>
              <a:t>Configured Flutter for iOS development, including setting up Xcode and necessary dependencies.</a:t>
            </a:r>
          </a:p>
          <a:p>
            <a:r>
              <a:rPr lang="en-US" sz="1300" dirty="0"/>
              <a:t>The results affirm that the application is well-prepared for the next phase, where AI integration and additional functionalities will elevate the prototype into a complete health monitoring solution.</a:t>
            </a:r>
          </a:p>
        </p:txBody>
      </p:sp>
    </p:spTree>
    <p:extLst>
      <p:ext uri="{BB962C8B-B14F-4D97-AF65-F5344CB8AC3E}">
        <p14:creationId xmlns:p14="http://schemas.microsoft.com/office/powerpoint/2010/main" val="345295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Experimental Results and Evaluation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2"/>
            <a:ext cx="8956714" cy="57838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>
              <a:ea typeface="Palatino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5F4285A-06DD-1D14-4A4E-1D8D6BFD5ACA}"/>
              </a:ext>
            </a:extLst>
          </p:cNvPr>
          <p:cNvSpPr txBox="1">
            <a:spLocks/>
          </p:cNvSpPr>
          <p:nvPr/>
        </p:nvSpPr>
        <p:spPr bwMode="auto"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0488" indent="0" algn="l" rtl="0" eaLnBrk="0" fontAlgn="base" hangingPunct="0">
              <a:spcBef>
                <a:spcPct val="0"/>
              </a:spcBef>
              <a:spcAft>
                <a:spcPct val="0"/>
              </a:spcAft>
              <a:tabLst/>
              <a:defRPr sz="2400" b="1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r>
              <a:rPr lang="en-IN" kern="0">
                <a:ea typeface="Palatino" pitchFamily="2" charset="77"/>
              </a:rPr>
              <a:t>Experimental Results and Evaluation </a:t>
            </a:r>
            <a:r>
              <a:rPr lang="en-IN" b="0" kern="0">
                <a:ea typeface="Palatino" pitchFamily="2" charset="77"/>
              </a:rPr>
              <a:t>(cont…)</a:t>
            </a:r>
            <a:endParaRPr lang="en-US" b="0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2A5EFC9-CD3F-89E0-1585-E096199EFBBC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2"/>
            <a:ext cx="8956714" cy="57838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ea typeface="Palatino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5CB701-C128-A546-7260-EF58E57FCF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25" y="1001698"/>
            <a:ext cx="5731510" cy="19202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43D4BB-A905-2AFC-58FD-0D32E58757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49" y="2921938"/>
            <a:ext cx="5731510" cy="22136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3A539C7-42FC-04B4-3AD4-6688FB0C4C5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487" y="1174960"/>
            <a:ext cx="2308860" cy="20675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A1A631-56F5-F16C-1943-0ACC6CAFBCA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02" y="4800876"/>
            <a:ext cx="545020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345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Experimental Results and Evaluation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endParaRPr lang="en-IN" sz="1800" dirty="0">
              <a:ea typeface="Palatino" pitchFamily="2" charset="77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D03853-9963-908F-A22E-0CDF6381E203}"/>
              </a:ext>
            </a:extLst>
          </p:cNvPr>
          <p:cNvSpPr txBox="1">
            <a:spLocks/>
          </p:cNvSpPr>
          <p:nvPr/>
        </p:nvSpPr>
        <p:spPr bwMode="auto">
          <a:xfrm>
            <a:off x="40640" y="30480"/>
            <a:ext cx="8328752" cy="694064"/>
          </a:xfrm>
          <a:prstGeom prst="rect">
            <a:avLst/>
          </a:prstGeom>
          <a:solidFill>
            <a:srgbClr val="0037A4"/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0488" indent="0" algn="l" rtl="0" eaLnBrk="0" fontAlgn="base" hangingPunct="0">
              <a:spcBef>
                <a:spcPct val="0"/>
              </a:spcBef>
              <a:spcAft>
                <a:spcPct val="0"/>
              </a:spcAft>
              <a:tabLst/>
              <a:defRPr sz="2400" b="1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r>
              <a:rPr lang="en-IN" kern="0">
                <a:ea typeface="Palatino" pitchFamily="2" charset="77"/>
              </a:rPr>
              <a:t>Experimental Results and Evaluation </a:t>
            </a:r>
            <a:r>
              <a:rPr lang="en-IN" b="0" kern="0">
                <a:ea typeface="Palatino" pitchFamily="2" charset="77"/>
              </a:rPr>
              <a:t>(cont…)</a:t>
            </a:r>
            <a:endParaRPr lang="en-US" b="0" kern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D9D44D-AEE0-8FBB-AB78-C2E69167EB4B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800" dirty="0">
              <a:ea typeface="Palatino" pitchFamily="2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40CFF2-A6DD-5129-1ED7-405007F5E2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32" y="3247128"/>
            <a:ext cx="2457450" cy="2033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027244-3E83-F7E3-7B6D-9A63823DD5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032" y="1163578"/>
            <a:ext cx="2654935" cy="190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437B5A-4BD0-7EE6-21B8-F121902071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20" y="1098867"/>
            <a:ext cx="5731510" cy="466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67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1423B-3B76-BB2D-540F-6407DD5FA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46FD5-56CD-F03C-31B2-41390615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Key Learnings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D8B0E23-28B9-A411-F2B9-0AAE335CE30F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Key Learnings and Achievements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Developed a responsive UI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Flutter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Dart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with secure authentication and real-time storage via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Firebase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Conducted an in-depth review of research papers, identifying gaps in user retention, data privacy, and scalability.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Strengthened teamwork and problem-solving skills through effective collaboration and iterative testing.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Designed a modular and scalable framework for future AI-based health monitoring features.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Planning to draft a paper highlighting contributions to user-centric health app design and implementation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1351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F3876-A327-89E8-5925-E417551A9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6DCD2-A236-23D9-E151-3D3D3A17C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Future Work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660EB7E-41FA-08CF-E919-AE860B61B137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endParaRPr lang="en-IN" sz="1800" b="1" dirty="0"/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IN" sz="1800" b="1" dirty="0"/>
              <a:t>Development &amp; Feature Enhancements</a:t>
            </a:r>
            <a:endParaRPr kumimoji="0" lang="en-IN" altLang="en-US" sz="1800" b="1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kumimoji="0" lang="en-US" altLang="en-US" sz="1800" dirty="0">
                <a:latin typeface="+mn-lt"/>
              </a:rPr>
              <a:t>Fine-tune algorithms for personalized recommendations and anomaly detection.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1800" dirty="0"/>
              <a:t>Integrate </a:t>
            </a:r>
            <a:r>
              <a:rPr lang="en-US" sz="1800" b="1" dirty="0"/>
              <a:t>wearable device support</a:t>
            </a:r>
            <a:r>
              <a:rPr lang="en-US" sz="1800" dirty="0"/>
              <a:t> for automatic data collection.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1800" dirty="0"/>
              <a:t>Optimize </a:t>
            </a:r>
            <a:r>
              <a:rPr lang="en-US" sz="1800" b="1" dirty="0"/>
              <a:t>UI/UX</a:t>
            </a:r>
            <a:r>
              <a:rPr lang="en-US" sz="1800" dirty="0"/>
              <a:t> for better accessibility and engagement.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kumimoji="0" lang="en-US" altLang="en-US" sz="1800" dirty="0">
              <a:latin typeface="+mn-lt"/>
            </a:endParaRPr>
          </a:p>
          <a:p>
            <a:pPr marL="0" indent="0">
              <a:buNone/>
            </a:pPr>
            <a:r>
              <a:rPr lang="en-IN" sz="1800" b="1" dirty="0"/>
              <a:t>Testing &amp; Optimization</a:t>
            </a:r>
            <a:endParaRPr lang="en-IN" sz="1800" dirty="0"/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1800" dirty="0"/>
              <a:t>Conduct </a:t>
            </a:r>
            <a:r>
              <a:rPr lang="en-US" sz="1800" b="1" dirty="0"/>
              <a:t>performance testing</a:t>
            </a:r>
            <a:r>
              <a:rPr lang="en-US" sz="1800" dirty="0"/>
              <a:t> to ensure app scalability and reliability.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1800" dirty="0"/>
              <a:t>Perform </a:t>
            </a:r>
            <a:r>
              <a:rPr lang="en-US" sz="1800" b="1" dirty="0"/>
              <a:t>usability testing</a:t>
            </a:r>
            <a:r>
              <a:rPr lang="en-US" sz="1800" dirty="0"/>
              <a:t> with real users for feedback and improvements.</a:t>
            </a: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kumimoji="0" lang="en-US" altLang="en-US" sz="18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IN" sz="1800" b="1" dirty="0"/>
              <a:t>Final Deployment </a:t>
            </a:r>
            <a:endParaRPr kumimoji="0" lang="en-US" altLang="en-US" sz="1800" dirty="0">
              <a:latin typeface="+mn-lt"/>
            </a:endParaRPr>
          </a:p>
          <a:p>
            <a:pPr marL="0" lvl="0" indent="0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sz="1800" dirty="0"/>
              <a:t>Finalize </a:t>
            </a:r>
            <a:r>
              <a:rPr lang="en-US" sz="1800" b="1" dirty="0"/>
              <a:t>app deployment strategy</a:t>
            </a:r>
            <a:r>
              <a:rPr lang="en-US" sz="1800" dirty="0"/>
              <a:t> for release on Play Store/App Store.</a:t>
            </a:r>
          </a:p>
          <a:p>
            <a:pPr marL="95250" indent="0" algn="just">
              <a:lnSpc>
                <a:spcPct val="150000"/>
              </a:lnSpc>
              <a:buNone/>
            </a:pPr>
            <a:endParaRPr lang="en-IN" sz="2000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520527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780A9-0F29-C898-838B-F7C11176E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503C6D-1DE9-58D3-ABC3-B3D92735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3143DA-2CB4-07C6-001C-3A639B4BCADB}"/>
              </a:ext>
            </a:extLst>
          </p:cNvPr>
          <p:cNvSpPr>
            <a:spLocks noGrp="1"/>
          </p:cNvSpPr>
          <p:nvPr/>
        </p:nvSpPr>
        <p:spPr bwMode="auto">
          <a:xfrm>
            <a:off x="40640" y="59826"/>
            <a:ext cx="8328752" cy="694064"/>
          </a:xfrm>
          <a:prstGeom prst="rect">
            <a:avLst/>
          </a:prstGeom>
          <a:solidFill>
            <a:srgbClr val="0037A4"/>
          </a:solidFill>
          <a:ln w="31750">
            <a:solidFill>
              <a:schemeClr val="bg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90488" indent="0" algn="l" rtl="0" eaLnBrk="0" fontAlgn="base" hangingPunct="0">
              <a:spcBef>
                <a:spcPct val="0"/>
              </a:spcBef>
              <a:spcAft>
                <a:spcPct val="0"/>
              </a:spcAft>
              <a:tabLst/>
              <a:defRPr sz="2400" b="1">
                <a:solidFill>
                  <a:schemeClr val="bg1"/>
                </a:solidFill>
                <a:latin typeface="+mn-lt"/>
                <a:ea typeface="MS PGothic" panose="020B0600070205080204" pitchFamily="34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r>
              <a:rPr lang="en-IN" dirty="0">
                <a:ea typeface="Palatino" pitchFamily="2" charset="77"/>
              </a:rPr>
              <a:t>Work Contribution and Attendance</a:t>
            </a:r>
            <a:endParaRPr lang="en-US" b="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64F80-A98D-C3A6-300F-743060AF58A2}"/>
              </a:ext>
            </a:extLst>
          </p:cNvPr>
          <p:cNvSpPr txBox="1">
            <a:spLocks/>
          </p:cNvSpPr>
          <p:nvPr/>
        </p:nvSpPr>
        <p:spPr bwMode="auto">
          <a:xfrm>
            <a:off x="111882" y="1062362"/>
            <a:ext cx="8956714" cy="5172419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 kern="12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 kern="12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 kern="12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 kern="12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defTabSz="914400" rtl="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6pPr>
            <a:lvl7pPr marL="2686050" indent="-228600" algn="l" defTabSz="914400" rtl="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7pPr>
            <a:lvl8pPr marL="3143250" indent="-228600" algn="l" defTabSz="914400" rtl="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8pPr>
            <a:lvl9pPr marL="3600450" indent="-228600" algn="l" defTabSz="914400" rtl="0" eaLnBrk="0" fontAlgn="base" latinLnBrk="0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kern="1200">
                <a:solidFill>
                  <a:schemeClr val="tx1"/>
                </a:solidFill>
                <a:latin typeface="+mn-lt"/>
                <a:ea typeface="ＭＳ Ｐゴシック" charset="-128"/>
                <a:cs typeface="+mn-cs"/>
              </a:defRPr>
            </a:lvl9pPr>
          </a:lstStyle>
          <a:p>
            <a:pPr marL="95250" indent="0">
              <a:buNone/>
            </a:pPr>
            <a:endParaRPr lang="en-IN" sz="1800" dirty="0">
              <a:ea typeface="Palatino" pitchFamily="2" charset="77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F72FFFF-1F15-78DA-71B6-03A00A0CA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31922"/>
              </p:ext>
            </p:extLst>
          </p:nvPr>
        </p:nvGraphicFramePr>
        <p:xfrm>
          <a:off x="85725" y="782638"/>
          <a:ext cx="8915266" cy="664910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1264">
                  <a:extLst>
                    <a:ext uri="{9D8B030D-6E8A-4147-A177-3AD203B41FA5}">
                      <a16:colId xmlns:a16="http://schemas.microsoft.com/office/drawing/2014/main" val="1346179896"/>
                    </a:ext>
                  </a:extLst>
                </a:gridCol>
                <a:gridCol w="879060">
                  <a:extLst>
                    <a:ext uri="{9D8B030D-6E8A-4147-A177-3AD203B41FA5}">
                      <a16:colId xmlns:a16="http://schemas.microsoft.com/office/drawing/2014/main" val="995076604"/>
                    </a:ext>
                  </a:extLst>
                </a:gridCol>
                <a:gridCol w="4265403">
                  <a:extLst>
                    <a:ext uri="{9D8B030D-6E8A-4147-A177-3AD203B41FA5}">
                      <a16:colId xmlns:a16="http://schemas.microsoft.com/office/drawing/2014/main" val="3122460512"/>
                    </a:ext>
                  </a:extLst>
                </a:gridCol>
                <a:gridCol w="1138989">
                  <a:extLst>
                    <a:ext uri="{9D8B030D-6E8A-4147-A177-3AD203B41FA5}">
                      <a16:colId xmlns:a16="http://schemas.microsoft.com/office/drawing/2014/main" val="2510956234"/>
                    </a:ext>
                  </a:extLst>
                </a:gridCol>
                <a:gridCol w="786550">
                  <a:extLst>
                    <a:ext uri="{9D8B030D-6E8A-4147-A177-3AD203B41FA5}">
                      <a16:colId xmlns:a16="http://schemas.microsoft.com/office/drawing/2014/main" val="3951217171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4272070294"/>
                    </a:ext>
                  </a:extLst>
                </a:gridCol>
              </a:tblGrid>
              <a:tr h="507388">
                <a:tc gridSpan="6">
                  <a:txBody>
                    <a:bodyPr/>
                    <a:lstStyle/>
                    <a:p>
                      <a:pPr algn="l"/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GitHub Repository URL: </a:t>
                      </a:r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Helvetica" pitchFamily="2" charset="0"/>
                          <a:hlinkClick r:id="rId2"/>
                        </a:rPr>
                        <a:t>https://github.com/pranav00167/Health-monitoring-app.git</a:t>
                      </a:r>
                      <a:endParaRPr lang="en-US" sz="1300" b="1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b="0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2836594"/>
                  </a:ext>
                </a:extLst>
              </a:tr>
              <a:tr h="507388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Team Member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Roll No.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Work Done</a:t>
                      </a:r>
                    </a:p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(provide complete details)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Work Contribution (%)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Lines of Code</a:t>
                      </a:r>
                    </a:p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(LoC)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Lab Attendance (%)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1072692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1.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211383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Designed the onboarding screens and dashboard interface, ensuring a user-friendly layout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Performed usability testing to ensure an intuitive and accessible interface.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dirty="0">
                          <a:latin typeface="Helvetica" pitchFamily="2" charset="0"/>
                        </a:rPr>
                        <a:t>Report Documentation</a:t>
                      </a:r>
                      <a:endParaRPr lang="en-US" sz="1300" b="0" i="0" dirty="0">
                        <a:latin typeface="Helvetica" pitchFamily="2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33.33%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800+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80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05718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2.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211189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Focused on developing and implementing the progress tracker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Performed usability testing to ensure an intuitive and accessible interface.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400" b="0" i="0" dirty="0">
                          <a:latin typeface="Helvetica" pitchFamily="2" charset="0"/>
                        </a:rPr>
                        <a:t>PPT making</a:t>
                      </a:r>
                      <a:endParaRPr lang="en-US" sz="1300" b="0" i="0" dirty="0">
                        <a:latin typeface="Helvetica" pitchFamily="2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33.33%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800+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80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0704476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3.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211291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dirty="0"/>
                        <a:t>Designed the onboarding screens and dashboard interface, ensuring a user-friendly layout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Focused on developing and implementing the different tracker 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Backend deployment 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33.33%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800+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NA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31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5926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93194-9C46-7B10-5D70-B9C3D9876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3875B-8D9F-C28E-9A27-52775848F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Supervisor </a:t>
            </a:r>
            <a:r>
              <a:rPr lang="en-IN" dirty="0">
                <a:ea typeface="Palatino" pitchFamily="2" charset="77"/>
              </a:rPr>
              <a:t>Interactions </a:t>
            </a:r>
            <a:r>
              <a:rPr lang="en-IN" b="0" dirty="0">
                <a:ea typeface="Palatino" pitchFamily="2" charset="77"/>
              </a:rPr>
              <a:t>(as mentioned in weekly log)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A942A6-C262-448C-36C3-8A22D5548AEC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>
              <a:buNone/>
            </a:pPr>
            <a:endParaRPr lang="en-IN" sz="1800" dirty="0">
              <a:ea typeface="Palatino" pitchFamily="2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8BA634-6669-9F87-EF31-1C45794045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8453632"/>
              </p:ext>
            </p:extLst>
          </p:nvPr>
        </p:nvGraphicFramePr>
        <p:xfrm>
          <a:off x="110168" y="881350"/>
          <a:ext cx="8835528" cy="507347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1832">
                  <a:extLst>
                    <a:ext uri="{9D8B030D-6E8A-4147-A177-3AD203B41FA5}">
                      <a16:colId xmlns:a16="http://schemas.microsoft.com/office/drawing/2014/main" val="1580173846"/>
                    </a:ext>
                  </a:extLst>
                </a:gridCol>
                <a:gridCol w="1364255">
                  <a:extLst>
                    <a:ext uri="{9D8B030D-6E8A-4147-A177-3AD203B41FA5}">
                      <a16:colId xmlns:a16="http://schemas.microsoft.com/office/drawing/2014/main" val="1787721097"/>
                    </a:ext>
                  </a:extLst>
                </a:gridCol>
                <a:gridCol w="5596569">
                  <a:extLst>
                    <a:ext uri="{9D8B030D-6E8A-4147-A177-3AD203B41FA5}">
                      <a16:colId xmlns:a16="http://schemas.microsoft.com/office/drawing/2014/main" val="1940941142"/>
                    </a:ext>
                  </a:extLst>
                </a:gridCol>
                <a:gridCol w="1222872">
                  <a:extLst>
                    <a:ext uri="{9D8B030D-6E8A-4147-A177-3AD203B41FA5}">
                      <a16:colId xmlns:a16="http://schemas.microsoft.com/office/drawing/2014/main" val="3130860608"/>
                    </a:ext>
                  </a:extLst>
                </a:gridCol>
              </a:tblGrid>
              <a:tr h="426082">
                <a:tc gridSpan="4">
                  <a:txBody>
                    <a:bodyPr/>
                    <a:lstStyle/>
                    <a:p>
                      <a:pPr algn="ctr"/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No. of Meetings with Supervisor: 11</a:t>
                      </a:r>
                    </a:p>
                  </a:txBody>
                  <a:tcPr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300" b="0" i="0" dirty="0">
                        <a:solidFill>
                          <a:schemeClr val="tx1"/>
                        </a:solidFill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5471582"/>
                  </a:ext>
                </a:extLst>
              </a:tr>
              <a:tr h="507388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Week No.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Duration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Remarks (</a:t>
                      </a:r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as mentioned in the weekly log</a:t>
                      </a: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Incorporated</a:t>
                      </a:r>
                    </a:p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(Yes/No)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431070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1.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31/01/2025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to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07/03/2025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Satisfactory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Satisfactory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Satisfactory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Yes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7059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2.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07/02/2025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14/02/2025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Yes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06648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3.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14/02/2025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20/02/2025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Yes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395450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4.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20/02/2025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05/03/2025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Yes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82333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5.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05/02/2025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to</a:t>
                      </a:r>
                    </a:p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19/03/2025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Yes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13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39126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E5E7F-6D85-EBF6-EAD4-18BE8EC57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EF7BF-D279-302B-94BF-3DB4010A5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Supervisor </a:t>
            </a:r>
            <a:r>
              <a:rPr lang="en-IN" dirty="0">
                <a:ea typeface="Palatino" pitchFamily="2" charset="77"/>
              </a:rPr>
              <a:t>Interactions</a:t>
            </a:r>
            <a:r>
              <a:rPr lang="en-IN" sz="2400" dirty="0">
                <a:ea typeface="Palatino" pitchFamily="2" charset="77"/>
              </a:rPr>
              <a:t>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675676-26F3-304D-6B9E-B3644390EFBF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>
              <a:buNone/>
            </a:pPr>
            <a:endParaRPr lang="en-IN" sz="1800" dirty="0">
              <a:ea typeface="Palatino" pitchFamily="2" charset="77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67900DB-DF9E-B5EC-0B92-06A7F239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24822"/>
              </p:ext>
            </p:extLst>
          </p:nvPr>
        </p:nvGraphicFramePr>
        <p:xfrm>
          <a:off x="110168" y="881350"/>
          <a:ext cx="8835528" cy="4647388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51832">
                  <a:extLst>
                    <a:ext uri="{9D8B030D-6E8A-4147-A177-3AD203B41FA5}">
                      <a16:colId xmlns:a16="http://schemas.microsoft.com/office/drawing/2014/main" val="1580173846"/>
                    </a:ext>
                  </a:extLst>
                </a:gridCol>
                <a:gridCol w="1364255">
                  <a:extLst>
                    <a:ext uri="{9D8B030D-6E8A-4147-A177-3AD203B41FA5}">
                      <a16:colId xmlns:a16="http://schemas.microsoft.com/office/drawing/2014/main" val="1787721097"/>
                    </a:ext>
                  </a:extLst>
                </a:gridCol>
                <a:gridCol w="5596569">
                  <a:extLst>
                    <a:ext uri="{9D8B030D-6E8A-4147-A177-3AD203B41FA5}">
                      <a16:colId xmlns:a16="http://schemas.microsoft.com/office/drawing/2014/main" val="1940941142"/>
                    </a:ext>
                  </a:extLst>
                </a:gridCol>
                <a:gridCol w="1222872">
                  <a:extLst>
                    <a:ext uri="{9D8B030D-6E8A-4147-A177-3AD203B41FA5}">
                      <a16:colId xmlns:a16="http://schemas.microsoft.com/office/drawing/2014/main" val="3130860608"/>
                    </a:ext>
                  </a:extLst>
                </a:gridCol>
              </a:tblGrid>
              <a:tr h="507388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Week No.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Duration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Remarks (</a:t>
                      </a:r>
                      <a:r>
                        <a:rPr lang="en-US" sz="1300" b="1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as mentioned in the weekly log</a:t>
                      </a:r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Incorporated</a:t>
                      </a:r>
                    </a:p>
                    <a:p>
                      <a:pPr algn="ctr"/>
                      <a:r>
                        <a:rPr lang="en-US" sz="1300" b="0" i="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(Yes/No)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5431070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6.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19/03/2025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01/04/2025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Yes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057059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7.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01/04/2025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14/04/2025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Yes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066489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8.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14/03/2025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21/04/2025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Yes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395450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9.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21/04/2025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28/04/2025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  <a:endParaRPr kumimoji="0" lang="en-US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Helvetica" pitchFamily="2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Yes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1082333"/>
                  </a:ext>
                </a:extLst>
              </a:tr>
              <a:tr h="828000">
                <a:tc>
                  <a:txBody>
                    <a:bodyPr/>
                    <a:lstStyle/>
                    <a:p>
                      <a:pPr algn="ctr"/>
                      <a:r>
                        <a:rPr lang="en-US" sz="1300" b="0" i="0" dirty="0">
                          <a:latin typeface="Helvetica" pitchFamily="2" charset="0"/>
                        </a:rPr>
                        <a:t>10.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28/04/2025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to</a:t>
                      </a: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09/05/2025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  <a:p>
                      <a:pPr marL="171450" marR="0" lvl="0" indent="-1714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Helvetica" pitchFamily="2" charset="0"/>
                          <a:ea typeface="+mn-ea"/>
                          <a:cs typeface="+mn-cs"/>
                        </a:rPr>
                        <a:t>Satisfactory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300" b="0" i="0" dirty="0">
                          <a:latin typeface="Helvetica" pitchFamily="2" charset="0"/>
                        </a:rPr>
                        <a:t>Yes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300" b="0" i="0" dirty="0">
                        <a:latin typeface="Helvetica" pitchFamily="2" charset="0"/>
                      </a:endParaRP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1303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404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Introduction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Problem Statement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Objectives</a:t>
            </a:r>
          </a:p>
          <a:p>
            <a:pPr marL="357188" indent="-261938">
              <a:lnSpc>
                <a:spcPct val="140000"/>
              </a:lnSpc>
            </a:pPr>
            <a:r>
              <a:rPr lang="en-IN" dirty="0">
                <a:ea typeface="Palatino" pitchFamily="2" charset="77"/>
              </a:rPr>
              <a:t>Work Done (after Mid-Term Evaluation)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Project Design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Implementation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Experimental Results and Evaluation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Key Learnings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Future Work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Work Contribution and Attendance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Supervisor Interactions</a:t>
            </a:r>
          </a:p>
          <a:p>
            <a:pPr marL="357188" indent="-261938" algn="just">
              <a:lnSpc>
                <a:spcPct val="140000"/>
              </a:lnSpc>
              <a:buFont typeface="Arial" pitchFamily="34" charset="0"/>
              <a:buChar char="•"/>
            </a:pPr>
            <a:r>
              <a:rPr lang="en-IN" dirty="0">
                <a:ea typeface="Palatino" pitchFamily="2" charset="77"/>
              </a:rPr>
              <a:t>References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altLang="en-US" sz="1700" kern="0" dirty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5501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References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IN" sz="1200" dirty="0">
                <a:latin typeface="+mn-lt"/>
              </a:rPr>
              <a:t>[1] W. Huang, Y. Zhou, J. Y. Lee, and C. F. Lee, "Mobile Health Apps to Facilitate Self-Care: A Qualitative Study of User Experiences," </a:t>
            </a:r>
            <a:r>
              <a:rPr lang="en-IN" sz="1200" i="1" dirty="0">
                <a:latin typeface="+mn-lt"/>
              </a:rPr>
              <a:t>PLOS ONE</a:t>
            </a:r>
            <a:r>
              <a:rPr lang="en-IN" sz="1200" dirty="0">
                <a:latin typeface="+mn-lt"/>
              </a:rPr>
              <a:t>, vol. 18, no. 1, pp. e0262603, Jan. 2023.</a:t>
            </a:r>
          </a:p>
          <a:p>
            <a:pPr marL="0" indent="0">
              <a:buNone/>
            </a:pPr>
            <a:r>
              <a:rPr lang="en-IN" sz="1200" dirty="0">
                <a:latin typeface="+mn-lt"/>
              </a:rPr>
              <a:t>[2] A. </a:t>
            </a:r>
            <a:r>
              <a:rPr lang="en-IN" sz="1200" dirty="0" err="1">
                <a:latin typeface="+mn-lt"/>
              </a:rPr>
              <a:t>Nikuliak</a:t>
            </a:r>
            <a:r>
              <a:rPr lang="en-IN" sz="1200" dirty="0">
                <a:latin typeface="+mn-lt"/>
              </a:rPr>
              <a:t>, "The Rise of Mobile Health Monitoring Apps: Benefits, Challenges, and Future Trends," </a:t>
            </a:r>
            <a:r>
              <a:rPr lang="en-IN" sz="1200" i="1" dirty="0">
                <a:latin typeface="+mn-lt"/>
              </a:rPr>
              <a:t>Medical Research</a:t>
            </a:r>
            <a:r>
              <a:rPr lang="en-IN" sz="1200" dirty="0">
                <a:latin typeface="+mn-lt"/>
              </a:rPr>
              <a:t>, vol. 23, pp. 1-10, 2023.</a:t>
            </a:r>
          </a:p>
          <a:p>
            <a:pPr marL="0" indent="0">
              <a:buNone/>
            </a:pPr>
            <a:r>
              <a:rPr lang="en-IN" sz="1200" dirty="0">
                <a:latin typeface="+mn-lt"/>
              </a:rPr>
              <a:t>[3] M. Ravi, N. Sharma, and R. K. Gupta, "Wearable and Mobile Health Monitoring Systems: Current State and Future Challenges," </a:t>
            </a:r>
            <a:r>
              <a:rPr lang="en-IN" sz="1200" i="1" dirty="0">
                <a:latin typeface="+mn-lt"/>
              </a:rPr>
              <a:t>Journal of Healthcare Engineering</a:t>
            </a:r>
            <a:r>
              <a:rPr lang="en-IN" sz="1200" dirty="0">
                <a:latin typeface="+mn-lt"/>
              </a:rPr>
              <a:t>, vol. 2022, Article ID 123456, 2022.</a:t>
            </a:r>
          </a:p>
          <a:p>
            <a:pPr marL="0" indent="0">
              <a:buNone/>
            </a:pPr>
            <a:r>
              <a:rPr lang="en-IN" sz="1200" dirty="0">
                <a:latin typeface="+mn-lt"/>
              </a:rPr>
              <a:t>[4] S. Liu, J. Chen, and M. Wang, "User-</a:t>
            </a:r>
            <a:r>
              <a:rPr lang="en-IN" sz="1200" dirty="0" err="1">
                <a:latin typeface="+mn-lt"/>
              </a:rPr>
              <a:t>Centered</a:t>
            </a:r>
            <a:r>
              <a:rPr lang="en-IN" sz="1200" dirty="0">
                <a:latin typeface="+mn-lt"/>
              </a:rPr>
              <a:t> Design in Mobile Health Monitoring Apps for Chronic Disease Management," </a:t>
            </a:r>
            <a:r>
              <a:rPr lang="en-IN" sz="1200" i="1" dirty="0">
                <a:latin typeface="+mn-lt"/>
              </a:rPr>
              <a:t>JMIR mHealth and </a:t>
            </a:r>
            <a:r>
              <a:rPr lang="en-IN" sz="1200" i="1" dirty="0" err="1">
                <a:latin typeface="+mn-lt"/>
              </a:rPr>
              <a:t>uHealth</a:t>
            </a:r>
            <a:r>
              <a:rPr lang="en-IN" sz="1200" dirty="0">
                <a:latin typeface="+mn-lt"/>
              </a:rPr>
              <a:t>, vol. 10, no. 3, pp. e12345, Mar. 2022.</a:t>
            </a:r>
          </a:p>
          <a:p>
            <a:pPr marL="0" indent="0">
              <a:buNone/>
            </a:pPr>
            <a:r>
              <a:rPr lang="en-IN" sz="1200" dirty="0">
                <a:latin typeface="+mn-lt"/>
              </a:rPr>
              <a:t>[5] J. Smith, A. Johnson, and B. Lee, "AI-Driven Health Monitoring Systems: Applications and Ethical Concerns," </a:t>
            </a:r>
            <a:r>
              <a:rPr lang="en-IN" sz="1200" i="1" dirty="0">
                <a:latin typeface="+mn-lt"/>
              </a:rPr>
              <a:t>IEEE Access</a:t>
            </a:r>
            <a:r>
              <a:rPr lang="en-IN" sz="1200" dirty="0">
                <a:latin typeface="+mn-lt"/>
              </a:rPr>
              <a:t>, vol. 10, pp. 1234-1245, 2022.</a:t>
            </a:r>
          </a:p>
          <a:p>
            <a:pPr marL="0" indent="0">
              <a:buNone/>
            </a:pPr>
            <a:r>
              <a:rPr lang="en-IN" sz="1200" dirty="0">
                <a:latin typeface="+mn-lt"/>
              </a:rPr>
              <a:t>[6] L. Johnson, H. Kim, and T. Anderson, "The Role of Mobile Health Applications in Mental Health Support," </a:t>
            </a:r>
            <a:r>
              <a:rPr lang="en-IN" sz="1200" i="1" dirty="0">
                <a:latin typeface="+mn-lt"/>
              </a:rPr>
              <a:t>Frontiers in Psychiatry</a:t>
            </a:r>
            <a:r>
              <a:rPr lang="en-IN" sz="1200" dirty="0">
                <a:latin typeface="+mn-lt"/>
              </a:rPr>
              <a:t>, vol. 13, pp. 1-10, Feb. 2022.</a:t>
            </a:r>
          </a:p>
          <a:p>
            <a:pPr marL="0" indent="0">
              <a:buNone/>
            </a:pPr>
            <a:r>
              <a:rPr lang="en-IN" sz="1200" dirty="0">
                <a:latin typeface="+mn-lt"/>
              </a:rPr>
              <a:t>[7] G. Fernandez, M. B. T. Li, and S. O. Cheng, "Remote Monitoring for Elderly Care Using Mobile Health Apps," </a:t>
            </a:r>
            <a:r>
              <a:rPr lang="en-IN" sz="1200" i="1" dirty="0">
                <a:latin typeface="+mn-lt"/>
              </a:rPr>
              <a:t>Health Informatics Journal</a:t>
            </a:r>
            <a:r>
              <a:rPr lang="en-IN" sz="1200" dirty="0">
                <a:latin typeface="+mn-lt"/>
              </a:rPr>
              <a:t>, vol. 28, no. 2, pp. 1-10, 2022.</a:t>
            </a:r>
          </a:p>
          <a:p>
            <a:pPr marL="0" indent="0">
              <a:buNone/>
            </a:pPr>
            <a:r>
              <a:rPr lang="en-IN" sz="1200" dirty="0">
                <a:latin typeface="+mn-lt"/>
              </a:rPr>
              <a:t>[8] R. Clark, T. A. Murphy, and P. S. Davis, "Mobile Applications for Diabetes Management: A Systematic Review," </a:t>
            </a:r>
            <a:r>
              <a:rPr lang="en-IN" sz="1200" i="1" dirty="0">
                <a:latin typeface="+mn-lt"/>
              </a:rPr>
              <a:t>Diabetes Technology &amp; Therapeutics</a:t>
            </a:r>
            <a:r>
              <a:rPr lang="en-IN" sz="1200" dirty="0">
                <a:latin typeface="+mn-lt"/>
              </a:rPr>
              <a:t>, vol. 24, no. 4, pp. 270-283, Apr. 2022.</a:t>
            </a:r>
          </a:p>
          <a:p>
            <a:pPr marL="0" indent="0">
              <a:buNone/>
            </a:pPr>
            <a:r>
              <a:rPr lang="en-IN" sz="1200" dirty="0">
                <a:latin typeface="+mn-lt"/>
              </a:rPr>
              <a:t>[9] K. Robinson, M. Smith, and J. D. Taylor, "The Role of Telemedicine in Health Monitoring and Disease Prevention," </a:t>
            </a:r>
            <a:r>
              <a:rPr lang="en-IN" sz="1200" i="1" dirty="0">
                <a:latin typeface="+mn-lt"/>
              </a:rPr>
              <a:t>Journal of Medical Systems</a:t>
            </a:r>
            <a:r>
              <a:rPr lang="en-IN" sz="1200" dirty="0">
                <a:latin typeface="+mn-lt"/>
              </a:rPr>
              <a:t>, vol. 46, no. 5, pp. 1-10, May 2022.</a:t>
            </a:r>
            <a:endParaRPr lang="en-IN" sz="1200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821750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B0791-3F4D-C8EA-6632-B1C3EC8E3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DADB-37A7-3298-E4FE-623C4511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References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0A155F-E9D3-CE9B-ED58-F6066AA93EAC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200" dirty="0"/>
              <a:t>[10] Q. Gupta, A. R. Sharma, and P. A. Lee, "Wearable Technology in mHealth: A Review of Applications for Chronic Disease Management," </a:t>
            </a:r>
            <a:r>
              <a:rPr lang="en-US" sz="1200" i="1" dirty="0"/>
              <a:t>Sensors</a:t>
            </a:r>
            <a:r>
              <a:rPr lang="en-US" sz="1200" dirty="0"/>
              <a:t>, vol. 21, no. 1, pp. 1-15, Jan. 2021.</a:t>
            </a:r>
          </a:p>
          <a:p>
            <a:pPr marL="0" indent="0">
              <a:buNone/>
            </a:pPr>
            <a:r>
              <a:rPr lang="en-US" sz="1200" dirty="0"/>
              <a:t>[11] J. Lee, T. Patel, and R. M. Jones, "Using Mobile Health Apps for Medication Adherence in Hypertension Patients," </a:t>
            </a:r>
            <a:r>
              <a:rPr lang="en-US" sz="1200" i="1" dirty="0"/>
              <a:t>Journal of Hypertension</a:t>
            </a:r>
            <a:r>
              <a:rPr lang="en-US" sz="1200" dirty="0"/>
              <a:t>, vol. 39, no. 6, pp. 1124-1130, Jun. 2021.</a:t>
            </a:r>
          </a:p>
          <a:p>
            <a:pPr marL="0" indent="0">
              <a:buNone/>
            </a:pPr>
            <a:r>
              <a:rPr lang="en-US" sz="1200" dirty="0"/>
              <a:t>[12] A. Green, K. Y. Chan, and H. J. Wu, "The Effectiveness of mHealth Apps in Managing Chronic Pain," </a:t>
            </a:r>
            <a:r>
              <a:rPr lang="en-US" sz="1200" i="1" dirty="0"/>
              <a:t>Pain Medicine</a:t>
            </a:r>
            <a:r>
              <a:rPr lang="en-US" sz="1200" dirty="0"/>
              <a:t>, vol. 22, no. 5, pp. 891-897, May 2021.</a:t>
            </a:r>
          </a:p>
          <a:p>
            <a:pPr marL="0" indent="0">
              <a:buNone/>
            </a:pPr>
            <a:r>
              <a:rPr lang="en-US" sz="1200" dirty="0"/>
              <a:t>[13] M. Miller, A. T. O'Reilly, and B. C. Stewart, "Evaluating Mobile Apps for Respiratory Disease Management," </a:t>
            </a:r>
            <a:r>
              <a:rPr lang="en-US" sz="1200" i="1" dirty="0"/>
              <a:t>Journal of Respiratory Medicine</a:t>
            </a:r>
            <a:r>
              <a:rPr lang="en-US" sz="1200" dirty="0"/>
              <a:t>, vol. 123, pp. 1-8, 2020.</a:t>
            </a:r>
          </a:p>
          <a:p>
            <a:pPr marL="0" indent="0">
              <a:buNone/>
            </a:pPr>
            <a:r>
              <a:rPr lang="en-US" sz="1200" dirty="0"/>
              <a:t>[14] L. Anderson, S. R. Miller, and H. C. Chang, "The Role of Mobile Apps in Supporting Pregnancy and Postnatal Care," </a:t>
            </a:r>
            <a:r>
              <a:rPr lang="en-US" sz="1200" i="1" dirty="0"/>
              <a:t>Maternal and Child Health Journal</a:t>
            </a:r>
            <a:r>
              <a:rPr lang="en-US" sz="1200" dirty="0"/>
              <a:t>, vol. 24, no. 5, pp. 644-652, 2020.</a:t>
            </a:r>
          </a:p>
          <a:p>
            <a:pPr marL="0" indent="0">
              <a:buNone/>
            </a:pPr>
            <a:r>
              <a:rPr lang="en-US" sz="1200" dirty="0"/>
              <a:t>[15] R. Taylor, B. M. Harris, and L. Y. Chen, "Exploring the Use of Mobile Apps for Weight Management," </a:t>
            </a:r>
            <a:r>
              <a:rPr lang="en-US" sz="1200" i="1" dirty="0"/>
              <a:t>Obesity Reviews</a:t>
            </a:r>
            <a:r>
              <a:rPr lang="en-US" sz="1200" dirty="0"/>
              <a:t>, vol. 20, no. 7, pp. 1025-1032, Jul. 2019.</a:t>
            </a:r>
          </a:p>
          <a:p>
            <a:pPr marL="0" indent="0">
              <a:buNone/>
            </a:pPr>
            <a:r>
              <a:rPr lang="en-US" sz="1200" dirty="0"/>
              <a:t>[16] A. Santos, M. K. Pinto, and J. D. Silva, "Digital Health Tools for Remote Monitoring of COVID-19 Symptoms," </a:t>
            </a:r>
            <a:r>
              <a:rPr lang="en-US" sz="1200" i="1" dirty="0"/>
              <a:t>The Lancet Digital Health</a:t>
            </a:r>
            <a:r>
              <a:rPr lang="en-US" sz="1200" dirty="0"/>
              <a:t>, vol. 2, no. 6, pp. e289-e290, Jun. 2020.</a:t>
            </a:r>
          </a:p>
          <a:p>
            <a:pPr marL="0" indent="0">
              <a:buNone/>
            </a:pPr>
            <a:r>
              <a:rPr lang="en-US" sz="1200" dirty="0"/>
              <a:t>[17] H. Choi, S. K. Lee, and J. Y. Yoo, "The Impact of mHealth Apps on Physical Activity: A Meta-Analysis," </a:t>
            </a:r>
            <a:r>
              <a:rPr lang="en-US" sz="1200" i="1" dirty="0"/>
              <a:t>American Journal of Preventive Medicine</a:t>
            </a:r>
            <a:r>
              <a:rPr lang="en-US" sz="1200" dirty="0"/>
              <a:t>, vol. 61, no. 2, pp. 232-240, Aug. 2021.</a:t>
            </a:r>
          </a:p>
          <a:p>
            <a:pPr marL="0" indent="0">
              <a:buNone/>
            </a:pPr>
            <a:r>
              <a:rPr lang="en-US" sz="1200" dirty="0"/>
              <a:t>[18] Q. Nguyen, T. R. H. Yang, and J. K. Lee, "Advancements in Heart Rate Monitoring Using Mobile Applications," </a:t>
            </a:r>
            <a:r>
              <a:rPr lang="en-US" sz="1200" i="1" dirty="0"/>
              <a:t>IEEE Transactions on Biomedical Engineering</a:t>
            </a:r>
            <a:r>
              <a:rPr lang="en-US" sz="1200" dirty="0"/>
              <a:t>, vol. 67, no. 3, pp. 758-765, Mar. 2020</a:t>
            </a:r>
            <a:endParaRPr lang="en-IN" sz="1200" dirty="0">
              <a:ea typeface="Palatin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1657375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References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sz="18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IN" sz="1400" dirty="0"/>
              <a:t>[19] B. Martin, P. L. Zhao, and A. S. Kapoor, "AI-Enabled Remote Patient Monitoring Systems: Opportunities and Risks," </a:t>
            </a:r>
            <a:r>
              <a:rPr lang="en-IN" sz="1400" i="1" dirty="0"/>
              <a:t>Journal of Medical Internet Research</a:t>
            </a:r>
            <a:r>
              <a:rPr lang="en-IN" sz="1400" dirty="0"/>
              <a:t>, vol. 23, no. 11, pp. e25041, Nov. 2021.</a:t>
            </a:r>
          </a:p>
          <a:p>
            <a:pPr marL="0" indent="0">
              <a:buNone/>
            </a:pPr>
            <a:r>
              <a:rPr lang="en-IN" sz="1400" dirty="0"/>
              <a:t>[20] A. K. Jain, R. B. Sharma, and M. K. Gupta, "AI-Driven Mobile Health Applications: Current State and Future Directions," </a:t>
            </a:r>
            <a:r>
              <a:rPr lang="en-IN" sz="1400" i="1" dirty="0"/>
              <a:t>Journal of Healthcare Engineering</a:t>
            </a:r>
            <a:r>
              <a:rPr lang="en-IN" sz="1400" dirty="0"/>
              <a:t>, vol. 2021, Article ID 123456, 2021.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35227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96012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endParaRPr lang="en-IN" sz="1400" dirty="0">
              <a:ea typeface="Palatino" pitchFamily="2" charset="77"/>
            </a:endParaRPr>
          </a:p>
          <a:p>
            <a:pPr marL="95250" indent="0" algn="ctr">
              <a:lnSpc>
                <a:spcPct val="150000"/>
              </a:lnSpc>
              <a:buNone/>
            </a:pPr>
            <a:endParaRPr lang="en-IN" sz="2000" b="1" dirty="0">
              <a:ea typeface="Palatino" pitchFamily="2" charset="77"/>
            </a:endParaRPr>
          </a:p>
          <a:p>
            <a:pPr marL="95250" indent="0" algn="ctr">
              <a:lnSpc>
                <a:spcPct val="150000"/>
              </a:lnSpc>
              <a:buNone/>
            </a:pPr>
            <a:r>
              <a:rPr lang="en-IN" sz="2000" b="1" dirty="0">
                <a:ea typeface="Palatino" pitchFamily="2" charset="77"/>
              </a:rPr>
              <a:t>Thanks</a:t>
            </a:r>
            <a:r>
              <a:rPr lang="en-IN" sz="1400" dirty="0">
                <a:ea typeface="Palatino" pitchFamily="2" charset="77"/>
              </a:rPr>
              <a:t>.</a:t>
            </a:r>
          </a:p>
        </p:txBody>
      </p:sp>
      <p:pic>
        <p:nvPicPr>
          <p:cNvPr id="1034" name="Picture 10" descr="🙏">
            <a:extLst>
              <a:ext uri="{FF2B5EF4-FFF2-40B4-BE49-F238E27FC236}">
                <a16:creationId xmlns:a16="http://schemas.microsoft.com/office/drawing/2014/main" id="{75E1F11E-915E-CA0A-3D1E-80341D39E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164" y="2663328"/>
            <a:ext cx="765672" cy="765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28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55218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dirty="0">
                <a:latin typeface="+mn-lt"/>
                <a:ea typeface="Palatino" pitchFamily="2" charset="77"/>
              </a:rPr>
              <a:t>In the era of digital healthcare, monitoring health vitally and continuously is becoming increasingly crucial. Our project, a Health Monitoring App, taps into the growing demand for reliable and accessible health technology. This application aims to empower individuals by providing real-time health tracking and analytics, enabling users to maintain or improve their health status proactively.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+mn-lt"/>
                <a:ea typeface="Palatino" pitchFamily="2" charset="77"/>
              </a:rPr>
              <a:t>Purpose</a:t>
            </a:r>
            <a:r>
              <a:rPr lang="en-US" sz="1400" dirty="0">
                <a:latin typeface="+mn-lt"/>
                <a:ea typeface="Palatino" pitchFamily="2" charset="77"/>
              </a:rPr>
              <a:t>: To bridge the gap between traditional healthcare and modern technology by offering an intuitive app that provides immediate health insights and alerts.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+mn-lt"/>
                <a:ea typeface="Palatino" pitchFamily="2" charset="77"/>
              </a:rPr>
              <a:t>Relevance</a:t>
            </a:r>
            <a:r>
              <a:rPr lang="en-US" sz="1400" dirty="0">
                <a:latin typeface="+mn-lt"/>
                <a:ea typeface="Palatino" pitchFamily="2" charset="77"/>
              </a:rPr>
              <a:t>: With the rise in health consciousness and the prevalence of chronic diseases, such technology is essential for individual health management.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400" b="1" dirty="0">
                <a:latin typeface="+mn-lt"/>
                <a:ea typeface="Palatino" pitchFamily="2" charset="77"/>
              </a:rPr>
              <a:t>Innovation</a:t>
            </a:r>
            <a:r>
              <a:rPr lang="en-US" sz="1400" dirty="0">
                <a:latin typeface="+mn-lt"/>
                <a:ea typeface="Palatino" pitchFamily="2" charset="77"/>
              </a:rPr>
              <a:t>: Integrating features like symptom tracking, health data analytics, and personalized health notifications to make health monitoring more comprehensive and user-friendly.</a:t>
            </a:r>
          </a:p>
          <a:p>
            <a:pPr marL="357188" indent="-261938" algn="just">
              <a:lnSpc>
                <a:spcPct val="150000"/>
              </a:lnSpc>
              <a:buFont typeface="Arial" pitchFamily="34" charset="0"/>
              <a:buChar char="•"/>
            </a:pPr>
            <a:endParaRPr lang="en-US" sz="1400" dirty="0">
              <a:latin typeface="+mn-lt"/>
              <a:ea typeface="Palatino" pitchFamily="2" charset="77"/>
            </a:endParaRPr>
          </a:p>
          <a:p>
            <a:pPr marL="95250" indent="0" algn="just">
              <a:lnSpc>
                <a:spcPct val="150000"/>
              </a:lnSpc>
              <a:buNone/>
            </a:pPr>
            <a:r>
              <a:rPr lang="en-US" sz="1400" dirty="0">
                <a:latin typeface="+mn-lt"/>
                <a:ea typeface="Palatino" pitchFamily="2" charset="77"/>
              </a:rPr>
              <a:t>This app not only supports individuals in tracking their daily health metrics but also assists healthcare by providing up-to-date data, facilitating timely and informed medical decisions</a:t>
            </a:r>
            <a:r>
              <a:rPr lang="en-IN" sz="1400" dirty="0">
                <a:latin typeface="+mn-lt"/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95263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0" y="665316"/>
            <a:ext cx="8956714" cy="552736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95250" indent="0">
              <a:buNone/>
            </a:pPr>
            <a:r>
              <a:rPr lang="en-US" sz="1300" dirty="0">
                <a:ea typeface="Palatino" pitchFamily="2" charset="77"/>
              </a:rPr>
              <a:t>Despite advances in medical technology, many individuals still face significant barriers to accessing timely and effective health monitoring. Existing health tracking systems often lack real-time data processing, comprehensive integration of health metrics, and proactive health management tools, leaving a gap in preventive healthcare measures.</a:t>
            </a:r>
          </a:p>
          <a:p>
            <a:pPr marL="95250" indent="0">
              <a:buNone/>
            </a:pPr>
            <a:r>
              <a:rPr lang="en-US" sz="1300" dirty="0">
                <a:ea typeface="Palatino" pitchFamily="2" charset="77"/>
              </a:rPr>
              <a:t>Core Issues:</a:t>
            </a:r>
          </a:p>
          <a:p>
            <a:pPr marL="357188" indent="-261938"/>
            <a:r>
              <a:rPr lang="en-US" sz="1300" dirty="0">
                <a:ea typeface="Palatino" pitchFamily="2" charset="77"/>
              </a:rPr>
              <a:t>Limited Accessibility: Many existing solutions are not user-friendly for non-tech-savvy individuals or are cost-prohibitive.</a:t>
            </a:r>
          </a:p>
          <a:p>
            <a:pPr marL="357188" indent="-261938"/>
            <a:r>
              <a:rPr lang="en-US" sz="1300" dirty="0">
                <a:ea typeface="Palatino" pitchFamily="2" charset="77"/>
              </a:rPr>
              <a:t>Fragmented Health Data: Current apps often do not integrate various health data streams, making it difficult to get a holistic view of one's health.</a:t>
            </a:r>
          </a:p>
          <a:p>
            <a:pPr marL="357188" indent="-261938"/>
            <a:r>
              <a:rPr lang="en-US" sz="1300" dirty="0">
                <a:ea typeface="Palatino" pitchFamily="2" charset="77"/>
              </a:rPr>
              <a:t>Delayed Responses: There is often a significant delay between data collection and actionable health insights, which can be critical for conditions that require immediate attention.</a:t>
            </a:r>
          </a:p>
          <a:p>
            <a:pPr marL="95250" indent="0">
              <a:buNone/>
            </a:pPr>
            <a:r>
              <a:rPr lang="en-US" sz="1300" dirty="0">
                <a:ea typeface="Palatino" pitchFamily="2" charset="77"/>
              </a:rPr>
              <a:t>Impact of These Issues:</a:t>
            </a:r>
          </a:p>
          <a:p>
            <a:pPr marL="357188" indent="-261938"/>
            <a:r>
              <a:rPr lang="en-US" sz="1300" dirty="0">
                <a:ea typeface="Palatino" pitchFamily="2" charset="77"/>
              </a:rPr>
              <a:t>Increased risk of undetected health issues that could be mitigated with earlier intervention.</a:t>
            </a:r>
          </a:p>
          <a:p>
            <a:pPr marL="357188" indent="-261938"/>
            <a:r>
              <a:rPr lang="en-US" sz="1300" dirty="0">
                <a:ea typeface="Palatino" pitchFamily="2" charset="77"/>
              </a:rPr>
              <a:t>Underutilization of potential data-driven health strategies due to lack of real-time analytics.</a:t>
            </a:r>
          </a:p>
          <a:p>
            <a:pPr marL="357188" indent="-261938"/>
            <a:r>
              <a:rPr lang="en-US" sz="1300" dirty="0">
                <a:ea typeface="Palatino" pitchFamily="2" charset="77"/>
              </a:rPr>
              <a:t>General healthcare inefficiency and increased long-term healthcare costs.</a:t>
            </a:r>
          </a:p>
          <a:p>
            <a:pPr marL="357188" indent="-261938"/>
            <a:r>
              <a:rPr lang="en-US" sz="1300" dirty="0">
                <a:ea typeface="Palatino" pitchFamily="2" charset="77"/>
              </a:rPr>
              <a:t>Our Health Monitoring App aims to address these challenges by providing a seamless, real-time health tracking and alert system that is accessible and effective for a wide range of users, promoting proactive health management and preventive care.</a:t>
            </a:r>
          </a:p>
          <a:p>
            <a:pPr marL="357188" indent="-261938"/>
            <a:r>
              <a:rPr lang="en-IN" sz="1300" dirty="0">
                <a:ea typeface="Palatino" pitchFamily="2" charset="7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789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2"/>
            <a:ext cx="8956714" cy="5761822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buNone/>
            </a:pPr>
            <a:r>
              <a:rPr lang="en-US" sz="1300" dirty="0"/>
              <a:t>Our project aims for personal health management through an intuitive and comprehensive application, focusing on the following key objectives: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Enhanced Accessibility:</a:t>
            </a:r>
            <a:r>
              <a:rPr lang="en-US" sz="1300" dirty="0"/>
              <a:t> To make real-time health monitoring accessible to all, ensuring ease of use across diverse demographics.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Integrated Health Data:</a:t>
            </a:r>
            <a:r>
              <a:rPr lang="en-US" sz="1300" dirty="0"/>
              <a:t> To provide a unified platform for tracking various health metrics, offering a holistic view of user health.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Proactive Health Management:</a:t>
            </a:r>
            <a:r>
              <a:rPr lang="en-US" sz="1300" dirty="0"/>
              <a:t> To employ predictive analytics for early detection and alerts on health risks, facilitating timely medical interventions.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User Empowerment:</a:t>
            </a:r>
            <a:r>
              <a:rPr lang="en-US" sz="1300" dirty="0"/>
              <a:t> To educate and empower users with tools for self-managing their health effectively, promoting preventive care practices.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Continuous Improvement and Customization:</a:t>
            </a:r>
            <a:r>
              <a:rPr lang="en-US" sz="1300" dirty="0"/>
              <a:t> To adapt and refine features based on user feedback and emerging health trends, ensuring the app remains at the forefront of technology.</a:t>
            </a:r>
          </a:p>
          <a:p>
            <a:pPr marL="0" indent="0">
              <a:buNone/>
            </a:pPr>
            <a:r>
              <a:rPr lang="en-US" sz="1300" b="1" dirty="0"/>
              <a:t>Goal:</a:t>
            </a:r>
            <a:r>
              <a:rPr lang="en-US" sz="1300" dirty="0"/>
              <a:t> To enhance quality of life by making proactive health management feasible, practical, and common.</a:t>
            </a:r>
          </a:p>
        </p:txBody>
      </p:sp>
    </p:spTree>
    <p:extLst>
      <p:ext uri="{BB962C8B-B14F-4D97-AF65-F5344CB8AC3E}">
        <p14:creationId xmlns:p14="http://schemas.microsoft.com/office/powerpoint/2010/main" val="25607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Work Done </a:t>
            </a:r>
            <a:r>
              <a:rPr lang="en-IN" sz="2400" b="0" dirty="0">
                <a:ea typeface="Palatino" pitchFamily="2" charset="77"/>
              </a:rPr>
              <a:t>(after Mid-Term Evaluation)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795353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Requirements and Design:</a:t>
            </a:r>
            <a:r>
              <a:rPr lang="en-US" dirty="0"/>
              <a:t> Finalized functional and non-functional requirements, and designed user-friendly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UI Development</a:t>
            </a:r>
            <a:r>
              <a:rPr lang="en-US" dirty="0"/>
              <a:t>: Designed and implemented key user interface components, including sign-up/login, onboarding, dashboard, and health trackers (progress, sleep, meal, workout).</a:t>
            </a:r>
          </a:p>
          <a:p>
            <a:r>
              <a:rPr lang="en-US" b="1" dirty="0"/>
              <a:t>IOS set-up</a:t>
            </a:r>
            <a:r>
              <a:rPr lang="en-US" dirty="0"/>
              <a:t>: Making app compatible for Both IOS and android.</a:t>
            </a:r>
          </a:p>
          <a:p>
            <a:r>
              <a:rPr lang="en-US" b="1" dirty="0"/>
              <a:t>Testing &amp; Refinements</a:t>
            </a:r>
            <a:r>
              <a:rPr lang="en-US" dirty="0"/>
              <a:t>: Conducted functional, usability, and compatibility testing to ensure a smooth user experience.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482551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Project Design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+mn-lt"/>
              </a:rPr>
              <a:t>Brief description of the app and its purpose.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Objectives: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dirty="0">
                <a:latin typeface="+mn-lt"/>
              </a:rPr>
              <a:t>This structure will help convey the fundamental data flows and objectives of your health monitoring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D346AD-1E73-CD0C-45BF-2A8BB39E1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110" y="3169177"/>
            <a:ext cx="72294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22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Project Design </a:t>
            </a:r>
            <a:r>
              <a:rPr lang="en-IN" sz="2400" b="0" dirty="0">
                <a:ea typeface="Palatino" pitchFamily="2" charset="77"/>
              </a:rPr>
              <a:t>(</a:t>
            </a:r>
            <a:r>
              <a:rPr lang="en-IN" sz="2400" b="0" dirty="0" err="1">
                <a:ea typeface="Palatino" pitchFamily="2" charset="77"/>
              </a:rPr>
              <a:t>cont</a:t>
            </a:r>
            <a:r>
              <a:rPr lang="en-IN" sz="2400" b="0" dirty="0">
                <a:ea typeface="Palatino" pitchFamily="2" charset="77"/>
              </a:rPr>
              <a:t>…)</a:t>
            </a:r>
            <a:endParaRPr lang="en-US" b="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r>
              <a:rPr lang="en-US" sz="1800" dirty="0"/>
              <a:t>Illustrates how data moves through the system.</a:t>
            </a:r>
          </a:p>
          <a:p>
            <a:r>
              <a:rPr lang="en-US" sz="1800" dirty="0"/>
              <a:t>Highlights key processes and data interactions.</a:t>
            </a:r>
          </a:p>
          <a:p>
            <a:pPr marL="357188" indent="-261938"/>
            <a:endParaRPr lang="en-IN" sz="1800" dirty="0">
              <a:ea typeface="Palatino" pitchFamily="2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260097-1464-232F-8125-CB1DACE6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683" y="1879960"/>
            <a:ext cx="8593584" cy="402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49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CD10-75DD-2551-68D6-620DEA48E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400" dirty="0">
                <a:ea typeface="Palatino" pitchFamily="2" charset="77"/>
              </a:rPr>
              <a:t>Implementation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E10AA4B-3410-F422-1F80-8D321A126C76}"/>
              </a:ext>
            </a:extLst>
          </p:cNvPr>
          <p:cNvSpPr txBox="1">
            <a:spLocks/>
          </p:cNvSpPr>
          <p:nvPr/>
        </p:nvSpPr>
        <p:spPr bwMode="auto">
          <a:xfrm>
            <a:off x="77118" y="804231"/>
            <a:ext cx="8956714" cy="5794873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25000"/>
              <a:buFont typeface="Arial" panose="020B0604020202020204" pitchFamily="34" charset="0"/>
              <a:buChar char="•"/>
              <a:defRPr kumimoji="1" sz="18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ourier New" panose="02070309020205020404" pitchFamily="49" charset="0"/>
              <a:buChar char="o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0858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4287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1771650" indent="-228600" algn="just" rtl="0" eaLnBrk="0" fontAlgn="base" hangingPunct="0">
              <a:lnSpc>
                <a:spcPct val="150000"/>
              </a:lnSpc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 sz="1600">
                <a:solidFill>
                  <a:schemeClr val="tx1"/>
                </a:solidFill>
                <a:latin typeface="Helvetica" pitchFamily="2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UI Development:</a:t>
            </a:r>
            <a:r>
              <a:rPr lang="en-US" sz="1400" dirty="0"/>
              <a:t> Designed and implemented the application's core user interface using </a:t>
            </a:r>
            <a:r>
              <a:rPr lang="en-US" sz="1400" b="1" dirty="0"/>
              <a:t>Flutter</a:t>
            </a:r>
            <a:r>
              <a:rPr lang="en-US" sz="1400" dirty="0"/>
              <a:t> and </a:t>
            </a:r>
            <a:r>
              <a:rPr lang="en-US" sz="1400" b="1" dirty="0"/>
              <a:t>Dart</a:t>
            </a:r>
            <a:r>
              <a:rPr lang="en-US" sz="1400" dirty="0"/>
              <a:t>. Key modules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Onboarding:</a:t>
            </a:r>
            <a:r>
              <a:rPr lang="en-US" sz="1400" dirty="0"/>
              <a:t> Interactive walkthrough to guide users.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Dashboard and Trackers:</a:t>
            </a:r>
            <a:r>
              <a:rPr lang="en-US" sz="1400" dirty="0"/>
              <a:t> Modules for meal, sleep, and workout tracking, along with health progress visualization.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IOS set-up</a:t>
            </a:r>
            <a:r>
              <a:rPr lang="en-US" sz="1400" dirty="0"/>
              <a:t>: Making app compatible for Both IOS and android.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Backend Setup:</a:t>
            </a:r>
            <a:r>
              <a:rPr lang="en-US" sz="1400" dirty="0"/>
              <a:t> Deploying project for backend for user authentication and real-time data storage to ensure smooth data synchronization across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/>
              <a:t>Testing:</a:t>
            </a:r>
            <a:r>
              <a:rPr lang="en-US" sz="1400" dirty="0"/>
              <a:t> Conducted rigorous testing for UI responsiveness, functionality, and navigation to ensure an error-free user experience.</a:t>
            </a:r>
          </a:p>
          <a:p>
            <a:pPr marL="0" indent="0">
              <a:buNone/>
            </a:pPr>
            <a:r>
              <a:rPr lang="en-US" sz="1400" dirty="0"/>
              <a:t>This implementation phase transitioned the project from conceptualization to a functional application prototype.</a:t>
            </a:r>
          </a:p>
        </p:txBody>
      </p:sp>
    </p:spTree>
    <p:extLst>
      <p:ext uri="{BB962C8B-B14F-4D97-AF65-F5344CB8AC3E}">
        <p14:creationId xmlns:p14="http://schemas.microsoft.com/office/powerpoint/2010/main" val="34866535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1.0&quot;&gt;&lt;object type=&quot;1&quot; unique_id=&quot;10001&quot;&gt;&lt;object type=&quot;2&quot; unique_id=&quot;10316&quot;&gt;&lt;object type=&quot;3&quot; unique_id=&quot;10317&quot;&gt;&lt;property id=&quot;20148&quot; value=&quot;5&quot;/&gt;&lt;property id=&quot;20300&quot; value=&quot;Slide 1 - &amp;quot;A Novel Framework for Analysis of Big Data&amp;quot;&quot;/&gt;&lt;property id=&quot;20307&quot; value=&quot;325&quot;/&gt;&lt;/object&gt;&lt;object type=&quot;3&quot; unique_id=&quot;10325&quot;&gt;&lt;property id=&quot;20148&quot; value=&quot;5&quot;/&gt;&lt;property id=&quot;20300&quot; value=&quot;Slide 3 - &amp;quot;Introduction&amp;quot;&quot;/&gt;&lt;property id=&quot;20307&quot; value=&quot;392&quot;/&gt;&lt;/object&gt;&lt;object type=&quot;3&quot; unique_id=&quot;10327&quot;&gt;&lt;property id=&quot;20148&quot; value=&quot;5&quot;/&gt;&lt;property id=&quot;20300&quot; value=&quot;Slide 4 - &amp;quot;Introduction (cont…)&amp;quot;&quot;/&gt;&lt;property id=&quot;20307&quot; value=&quot;395&quot;/&gt;&lt;/object&gt;&lt;object type=&quot;3&quot; unique_id=&quot;10333&quot;&gt;&lt;property id=&quot;20148&quot; value=&quot;5&quot;/&gt;&lt;property id=&quot;20300&quot; value=&quot;Slide 5 - &amp;quot;Big Data – A Definition&amp;quot;&quot;/&gt;&lt;property id=&quot;20307&quot; value=&quot;386&quot;/&gt;&lt;/object&gt;&lt;object type=&quot;3&quot; unique_id=&quot;10334&quot;&gt;&lt;property id=&quot;20148&quot; value=&quot;5&quot;/&gt;&lt;property id=&quot;20300&quot; value=&quot;Slide 6 - &amp;quot;Characteristics of Big Data&amp;quot;&quot;/&gt;&lt;property id=&quot;20307&quot; value=&quot;355&quot;/&gt;&lt;/object&gt;&lt;object type=&quot;3&quot; unique_id=&quot;10339&quot;&gt;&lt;property id=&quot;20148&quot; value=&quot;5&quot;/&gt;&lt;property id=&quot;20300&quot; value=&quot;Slide 7 - &amp;quot;Big Data Analytics&amp;quot;&quot;/&gt;&lt;property id=&quot;20307&quot; value=&quot;387&quot;/&gt;&lt;/object&gt;&lt;object type=&quot;3&quot; unique_id=&quot;10369&quot;&gt;&lt;property id=&quot;20148&quot; value=&quot;5&quot;/&gt;&lt;property id=&quot;20300&quot; value=&quot;Slide 8 - &amp;quot;List of Development Tools&amp;quot;&quot;/&gt;&lt;property id=&quot;20307&quot; value=&quot;505&quot;/&gt;&lt;/object&gt;&lt;object type=&quot;3&quot; unique_id=&quot;10371&quot;&gt;&lt;property id=&quot;20148&quot; value=&quot;5&quot;/&gt;&lt;property id=&quot;20300&quot; value=&quot;Slide 11 - &amp;quot;Malware Classification: A Case Study&amp;quot;&quot;/&gt;&lt;property id=&quot;20307&quot; value=&quot;514&quot;/&gt;&lt;/object&gt;&lt;object type=&quot;3&quot; unique_id=&quot;10372&quot;&gt;&lt;property id=&quot;20148&quot; value=&quot;5&quot;/&gt;&lt;property id=&quot;20300&quot; value=&quot;Slide 55&quot;/&gt;&lt;property id=&quot;20307&quot; value=&quot;452&quot;/&gt;&lt;/object&gt;&lt;object type=&quot;3&quot; unique_id=&quot;11475&quot;&gt;&lt;property id=&quot;20148&quot; value=&quot;5&quot;/&gt;&lt;property id=&quot;20300&quot; value=&quot;Slide 2 - &amp;quot;Outline&amp;quot;&quot;/&gt;&lt;property id=&quot;20307&quot; value=&quot;516&quot;/&gt;&lt;/object&gt;&lt;object type=&quot;3&quot; unique_id=&quot;11477&quot;&gt;&lt;property id=&quot;20148&quot; value=&quot;5&quot;/&gt;&lt;property id=&quot;20300&quot; value=&quot;Slide 21 - &amp;quot;Research Gaps&amp;quot;&quot;/&gt;&lt;property id=&quot;20307&quot; value=&quot;517&quot;/&gt;&lt;/object&gt;&lt;object type=&quot;3&quot; unique_id=&quot;11478&quot;&gt;&lt;property id=&quot;20148&quot; value=&quot;5&quot;/&gt;&lt;property id=&quot;20300&quot; value=&quot;Slide 22 - &amp;quot;Research Gaps (Cont…)&amp;quot;&quot;/&gt;&lt;property id=&quot;20307&quot; value=&quot;528&quot;/&gt;&lt;/object&gt;&lt;object type=&quot;3&quot; unique_id=&quot;11479&quot;&gt;&lt;property id=&quot;20148&quot; value=&quot;5&quot;/&gt;&lt;property id=&quot;20300&quot; value=&quot;Slide 23 - &amp;quot;Problem Definition&amp;quot;&quot;/&gt;&lt;property id=&quot;20307&quot; value=&quot;519&quot;/&gt;&lt;/object&gt;&lt;object type=&quot;3&quot; unique_id=&quot;11480&quot;&gt;&lt;property id=&quot;20148&quot; value=&quot;5&quot;/&gt;&lt;property id=&quot;20300&quot; value=&quot;Slide 24 - &amp;quot;Research Objectives&amp;quot;&quot;/&gt;&lt;property id=&quot;20307&quot; value=&quot;518&quot;/&gt;&lt;/object&gt;&lt;object type=&quot;3&quot; unique_id=&quot;11481&quot;&gt;&lt;property id=&quot;20148&quot; value=&quot;5&quot;/&gt;&lt;property id=&quot;20300&quot; value=&quot;Slide 25 - &amp;quot;Research Objectives 1&amp;quot;&quot;/&gt;&lt;property id=&quot;20307&quot; value=&quot;520&quot;/&gt;&lt;/object&gt;&lt;object type=&quot;3&quot; unique_id=&quot;11482&quot;&gt;&lt;property id=&quot;20148&quot; value=&quot;5&quot;/&gt;&lt;property id=&quot;20300&quot; value=&quot;Slide 26 - &amp;quot;Research Objectives 2&amp;quot;&quot;/&gt;&lt;property id=&quot;20307&quot; value=&quot;530&quot;/&gt;&lt;/object&gt;&lt;object type=&quot;3&quot; unique_id=&quot;11483&quot;&gt;&lt;property id=&quot;20148&quot; value=&quot;5&quot;/&gt;&lt;property id=&quot;20300&quot; value=&quot;Slide 27 - &amp;quot;Research Objectives 3&amp;quot;&quot;/&gt;&lt;property id=&quot;20307&quot; value=&quot;531&quot;/&gt;&lt;/object&gt;&lt;object type=&quot;3&quot; unique_id=&quot;11484&quot;&gt;&lt;property id=&quot;20148&quot; value=&quot;5&quot;/&gt;&lt;property id=&quot;20300&quot; value=&quot;Slide 28 - &amp;quot;Architecture for Big Data Analytics&amp;quot;&quot;/&gt;&lt;property id=&quot;20307&quot; value=&quot;522&quot;/&gt;&lt;/object&gt;&lt;object type=&quot;3&quot; unique_id=&quot;11485&quot;&gt;&lt;property id=&quot;20148&quot; value=&quot;5&quot;/&gt;&lt;property id=&quot;20300&quot; value=&quot;Slide 50 - &amp;quot;Key Contributions&amp;quot;&quot;/&gt;&lt;property id=&quot;20307&quot; value=&quot;523&quot;/&gt;&lt;/object&gt;&lt;object type=&quot;3&quot; unique_id=&quot;11486&quot;&gt;&lt;property id=&quot;20148&quot; value=&quot;5&quot;/&gt;&lt;property id=&quot;20300&quot; value=&quot;Slide 51 - &amp;quot;Key Contributions&amp;quot;&quot;/&gt;&lt;property id=&quot;20307&quot; value=&quot;529&quot;/&gt;&lt;/object&gt;&lt;object type=&quot;3&quot; unique_id=&quot;11487&quot;&gt;&lt;property id=&quot;20148&quot; value=&quot;5&quot;/&gt;&lt;property id=&quot;20300&quot; value=&quot;Slide 52 - &amp;quot;Future Scope&amp;quot;&quot;/&gt;&lt;property id=&quot;20307&quot; value=&quot;524&quot;/&gt;&lt;/object&gt;&lt;object type=&quot;3&quot; unique_id=&quot;11488&quot;&gt;&lt;property id=&quot;20148&quot; value=&quot;5&quot;/&gt;&lt;property id=&quot;20300&quot; value=&quot;Slide 53 - &amp;quot;List of Publications&amp;quot;&quot;/&gt;&lt;property id=&quot;20307&quot; value=&quot;525&quot;/&gt;&lt;/object&gt;&lt;object type=&quot;3&quot; unique_id=&quot;11489&quot;&gt;&lt;property id=&quot;20148&quot; value=&quot;5&quot;/&gt;&lt;property id=&quot;20300&quot; value=&quot;Slide 54 - &amp;quot;References&amp;quot;&quot;/&gt;&lt;property id=&quot;20307&quot; value=&quot;526&quot;/&gt;&lt;/object&gt;&lt;object type=&quot;3&quot; unique_id=&quot;12645&quot;&gt;&lt;property id=&quot;20148&quot; value=&quot;5&quot;/&gt;&lt;property id=&quot;20300&quot; value=&quot;Slide 31&quot;/&gt;&lt;property id=&quot;20307&quot; value=&quot;533&quot;/&gt;&lt;/object&gt;&lt;object type=&quot;3&quot; unique_id=&quot;12646&quot;&gt;&lt;property id=&quot;20148&quot; value=&quot;5&quot;/&gt;&lt;property id=&quot;20300&quot; value=&quot;Slide 32&quot;/&gt;&lt;property id=&quot;20307&quot; value=&quot;534&quot;/&gt;&lt;/object&gt;&lt;object type=&quot;3&quot; unique_id=&quot;12647&quot;&gt;&lt;property id=&quot;20148&quot; value=&quot;5&quot;/&gt;&lt;property id=&quot;20300&quot; value=&quot;Slide 33&quot;/&gt;&lt;property id=&quot;20307&quot; value=&quot;535&quot;/&gt;&lt;/object&gt;&lt;object type=&quot;3&quot; unique_id=&quot;13251&quot;&gt;&lt;property id=&quot;20148&quot; value=&quot;5&quot;/&gt;&lt;property id=&quot;20300&quot; value=&quot;Slide 29 - &amp;quot;Data Preparation&amp;quot;&quot;/&gt;&lt;property id=&quot;20307&quot; value=&quot;537&quot;/&gt;&lt;/object&gt;&lt;object type=&quot;3&quot; unique_id=&quot;13252&quot;&gt;&lt;property id=&quot;20148&quot; value=&quot;5&quot;/&gt;&lt;property id=&quot;20300&quot; value=&quot;Slide 30 - &amp;quot;Functional Flow of Malware Trend Analysis&amp;quot;&quot;/&gt;&lt;property id=&quot;20307&quot; value=&quot;536&quot;/&gt;&lt;/object&gt;&lt;object type=&quot;3&quot; unique_id=&quot;13253&quot;&gt;&lt;property id=&quot;20148&quot; value=&quot;5&quot;/&gt;&lt;property id=&quot;20300&quot; value=&quot;Slide 34 - &amp;quot;Conclusion&amp;quot;&quot;/&gt;&lt;property id=&quot;20307&quot; value=&quot;538&quot;/&gt;&lt;/object&gt;&lt;object type=&quot;3&quot; unique_id=&quot;14250&quot;&gt;&lt;property id=&quot;20148&quot; value=&quot;5&quot;/&gt;&lt;property id=&quot;20300&quot; value=&quot;Slide 16 - &amp;quot;Comparison of open source big data stream processing frameworks&amp;quot;&quot;/&gt;&lt;property id=&quot;20307&quot; value=&quot;542&quot;/&gt;&lt;/object&gt;&lt;object type=&quot;3&quot; unique_id=&quot;14251&quot;&gt;&lt;property id=&quot;20148&quot; value=&quot;5&quot;/&gt;&lt;property id=&quot;20300&quot; value=&quot;Slide 17 - &amp;quot;Comparison of open source big data stream processing frameworks&amp;quot;&quot;/&gt;&lt;property id=&quot;20307&quot; value=&quot;545&quot;/&gt;&lt;/object&gt;&lt;object type=&quot;3&quot; unique_id=&quot;15004&quot;&gt;&lt;property id=&quot;20148&quot; value=&quot;5&quot;/&gt;&lt;property id=&quot;20300&quot; value=&quot;Slide 18 - &amp;quot;Malware Detection and Classification Techniques&amp;quot;&quot;/&gt;&lt;property id=&quot;20307&quot; value=&quot;548&quot;/&gt;&lt;/object&gt;&lt;object type=&quot;3&quot; unique_id=&quot;15005&quot;&gt;&lt;property id=&quot;20148&quot; value=&quot;5&quot;/&gt;&lt;property id=&quot;20300&quot; value=&quot;Slide 19 - &amp;quot;Malware Detection and Classification Techniques&amp;quot;&quot;/&gt;&lt;property id=&quot;20307&quot; value=&quot;549&quot;/&gt;&lt;/object&gt;&lt;object type=&quot;3&quot; unique_id=&quot;15006&quot;&gt;&lt;property id=&quot;20148&quot; value=&quot;5&quot;/&gt;&lt;property id=&quot;20300&quot; value=&quot;Slide 20 - &amp;quot;Malware Detection and Classification Techniques&amp;quot;&quot;/&gt;&lt;property id=&quot;20307&quot; value=&quot;550&quot;/&gt;&lt;/object&gt;&lt;object type=&quot;3&quot; unique_id=&quot;15624&quot;&gt;&lt;property id=&quot;20148&quot; value=&quot;5&quot;/&gt;&lt;property id=&quot;20300&quot; value=&quot;Slide 12 - &amp;quot;Literature Review&amp;quot;&quot;/&gt;&lt;property id=&quot;20307&quot; value=&quot;552&quot;/&gt;&lt;/object&gt;&lt;object type=&quot;3&quot; unique_id=&quot;15625&quot;&gt;&lt;property id=&quot;20148&quot; value=&quot;5&quot;/&gt;&lt;property id=&quot;20300&quot; value=&quot;Slide 13 - &amp;quot;A bibliometric study of relevant literature in academics/industry&amp;quot;&quot;/&gt;&lt;property id=&quot;20307&quot; value=&quot;553&quot;/&gt;&lt;/object&gt;&lt;object type=&quot;3&quot; unique_id=&quot;15626&quot;&gt;&lt;property id=&quot;20148&quot; value=&quot;5&quot;/&gt;&lt;property id=&quot;20300&quot; value=&quot;Slide 14 - &amp;quot;Literature Review&amp;quot;&quot;/&gt;&lt;property id=&quot;20307&quot; value=&quot;551&quot;/&gt;&lt;/object&gt;&lt;object type=&quot;3&quot; unique_id=&quot;15627&quot;&gt;&lt;property id=&quot;20148&quot; value=&quot;5&quot;/&gt;&lt;property id=&quot;20300&quot; value=&quot;Slide 15 - &amp;quot;Comparison of open source big data stream processing frameworks&amp;quot;&quot;/&gt;&lt;property id=&quot;20307&quot; value=&quot;556&quot;/&gt;&lt;/object&gt;&lt;object type=&quot;3&quot; unique_id=&quot;16029&quot;&gt;&lt;property id=&quot;20148&quot; value=&quot;5&quot;/&gt;&lt;property id=&quot;20300&quot; value=&quot;Slide 35 - &amp;quot;Big Data Framework for Zero-Day Malware Classification&amp;quot;&quot;/&gt;&lt;property id=&quot;20307&quot; value=&quot;557&quot;/&gt;&lt;/object&gt;&lt;object type=&quot;3&quot; unique_id=&quot;16030&quot;&gt;&lt;property id=&quot;20148&quot; value=&quot;5&quot;/&gt;&lt;property id=&quot;20300&quot; value=&quot;Slide 42 - &amp;quot;Improving Malware Detection using Big Data and EL&amp;quot;&quot;/&gt;&lt;property id=&quot;20307&quot; value=&quot;558&quot;/&gt;&lt;/object&gt;&lt;object type=&quot;3&quot; unique_id=&quot;16031&quot;&gt;&lt;property id=&quot;20148&quot; value=&quot;5&quot;/&gt;&lt;property id=&quot;20300&quot; value=&quot;Slide 49 - &amp;quot;Malware Classification using Big Data and Deep Neural Network&amp;quot;&quot;/&gt;&lt;property id=&quot;20307&quot; value=&quot;559&quot;/&gt;&lt;/object&gt;&lt;object type=&quot;3&quot; unique_id=&quot;16282&quot;&gt;&lt;property id=&quot;20148&quot; value=&quot;5&quot;/&gt;&lt;property id=&quot;20300&quot; value=&quot;Slide 44 - &amp;quot;Proposed Schemes&amp;quot;&quot;/&gt;&lt;property id=&quot;20307&quot; value=&quot;560&quot;/&gt;&lt;/object&gt;&lt;object type=&quot;3&quot; unique_id=&quot;16872&quot;&gt;&lt;property id=&quot;20148&quot; value=&quot;5&quot;/&gt;&lt;property id=&quot;20300&quot; value=&quot;Slide 43 - &amp;quot;Feature Vectorization&amp;quot;&quot;/&gt;&lt;property id=&quot;20307&quot; value=&quot;562&quot;/&gt;&lt;/object&gt;&lt;object type=&quot;3&quot; unique_id=&quot;16873&quot;&gt;&lt;property id=&quot;20148&quot; value=&quot;5&quot;/&gt;&lt;property id=&quot;20300&quot; value=&quot;Slide 45 - &amp;quot;Experimental Results and Evaluation&amp;quot;&quot;/&gt;&lt;property id=&quot;20307&quot; value=&quot;561&quot;/&gt;&lt;/object&gt;&lt;object type=&quot;3&quot; unique_id=&quot;16874&quot;&gt;&lt;property id=&quot;20148&quot; value=&quot;5&quot;/&gt;&lt;property id=&quot;20300&quot; value=&quot;Slide 46 - &amp;quot;Evaluation Results&amp;quot;&quot;/&gt;&lt;property id=&quot;20307&quot; value=&quot;563&quot;/&gt;&lt;/object&gt;&lt;object type=&quot;3&quot; unique_id=&quot;16875&quot;&gt;&lt;property id=&quot;20148&quot; value=&quot;5&quot;/&gt;&lt;property id=&quot;20300&quot; value=&quot;Slide 47 - &amp;quot;Evaluation Results&amp;quot;&quot;/&gt;&lt;property id=&quot;20307&quot; value=&quot;564&quot;/&gt;&lt;/object&gt;&lt;object type=&quot;3&quot; unique_id=&quot;16876&quot;&gt;&lt;property id=&quot;20148&quot; value=&quot;5&quot;/&gt;&lt;property id=&quot;20300&quot; value=&quot;Slide 48 - &amp;quot;Conclusion&amp;quot;&quot;/&gt;&lt;property id=&quot;20307&quot; value=&quot;565&quot;/&gt;&lt;/object&gt;&lt;object type=&quot;3&quot; unique_id=&quot;17661&quot;&gt;&lt;property id=&quot;20148&quot; value=&quot;5&quot;/&gt;&lt;property id=&quot;20300&quot; value=&quot;Slide 36 - &amp;quot;Data Preparation&amp;quot;&quot;/&gt;&lt;property id=&quot;20307&quot; value=&quot;566&quot;/&gt;&lt;/object&gt;&lt;object type=&quot;3&quot; unique_id=&quot;17662&quot;&gt;&lt;property id=&quot;20148&quot; value=&quot;5&quot;/&gt;&lt;property id=&quot;20300&quot; value=&quot;Slide 37 - &amp;quot;Big Data Framework for Malware Classification&amp;quot;&quot;/&gt;&lt;property id=&quot;20307&quot; value=&quot;568&quot;/&gt;&lt;/object&gt;&lt;object type=&quot;3&quot; unique_id=&quot;17663&quot;&gt;&lt;property id=&quot;20148&quot; value=&quot;5&quot;/&gt;&lt;property id=&quot;20300&quot; value=&quot;Slide 38 - &amp;quot;Feature Extraction&amp;quot;&quot;/&gt;&lt;property id=&quot;20307&quot; value=&quot;571&quot;/&gt;&lt;/object&gt;&lt;object type=&quot;3&quot; unique_id=&quot;17664&quot;&gt;&lt;property id=&quot;20148&quot; value=&quot;5&quot;/&gt;&lt;property id=&quot;20300&quot; value=&quot;Slide 39 - &amp;quot;Impact of Features on Malware Classification&amp;quot;&quot;/&gt;&lt;property id=&quot;20307&quot; value=&quot;569&quot;/&gt;&lt;/object&gt;&lt;object type=&quot;3&quot; unique_id=&quot;17665&quot;&gt;&lt;property id=&quot;20148&quot; value=&quot;5&quot;/&gt;&lt;property id=&quot;20300&quot; value=&quot;Slide 40 - &amp;quot;Experimental Results&amp;quot;&quot;/&gt;&lt;property id=&quot;20307&quot; value=&quot;570&quot;/&gt;&lt;/object&gt;&lt;object type=&quot;3&quot; unique_id=&quot;18034&quot;&gt;&lt;property id=&quot;20148&quot; value=&quot;5&quot;/&gt;&lt;property id=&quot;20300&quot; value=&quot;Slide 41 - &amp;quot;Conclusion&amp;quot;&quot;/&gt;&lt;property id=&quot;20307&quot; value=&quot;572&quot;/&gt;&lt;/object&gt;&lt;object type=&quot;3&quot; unique_id=&quot;20918&quot;&gt;&lt;property id=&quot;20148&quot; value=&quot;5&quot;/&gt;&lt;property id=&quot;20300&quot; value=&quot;Slide 9 - &amp;quot;Scalable Machine Learning Libraries&amp;quot;&quot;/&gt;&lt;property id=&quot;20307&quot; value=&quot;575&quot;/&gt;&lt;/object&gt;&lt;object type=&quot;3&quot; unique_id=&quot;20919&quot;&gt;&lt;property id=&quot;20148&quot; value=&quot;5&quot;/&gt;&lt;property id=&quot;20300&quot; value=&quot;Slide 10 - &amp;quot;High Level Conceptual Architecture of Big Data Security Analytics&amp;quot;&quot;/&gt;&lt;property id=&quot;20307&quot; value=&quot;576&quot;/&gt;&lt;/object&gt;&lt;/object&gt;&lt;object type=&quot;8&quot; unique_id=&quot;10430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1_os-8">
  <a:themeElements>
    <a:clrScheme name="Custom 1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002060"/>
      </a:hlink>
      <a:folHlink>
        <a:srgbClr val="0070C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21386</TotalTime>
  <Words>2595</Words>
  <Application>Microsoft Office PowerPoint</Application>
  <PresentationFormat>On-screen Show (4:3)</PresentationFormat>
  <Paragraphs>305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MS PGothic</vt:lpstr>
      <vt:lpstr>Arial</vt:lpstr>
      <vt:lpstr>Calibri</vt:lpstr>
      <vt:lpstr>Calibri Light</vt:lpstr>
      <vt:lpstr>Courier New</vt:lpstr>
      <vt:lpstr>Helvetica</vt:lpstr>
      <vt:lpstr>Palatino</vt:lpstr>
      <vt:lpstr>Tahoma</vt:lpstr>
      <vt:lpstr>Times New Roman</vt:lpstr>
      <vt:lpstr>Verdana</vt:lpstr>
      <vt:lpstr>Webdings</vt:lpstr>
      <vt:lpstr>1_os-8</vt:lpstr>
      <vt:lpstr>Custom Design</vt:lpstr>
      <vt:lpstr>Health Monitoring App</vt:lpstr>
      <vt:lpstr>Outline</vt:lpstr>
      <vt:lpstr>Introduction</vt:lpstr>
      <vt:lpstr>Problem Statement</vt:lpstr>
      <vt:lpstr>Objectives</vt:lpstr>
      <vt:lpstr>Work Done (after Mid-Term Evaluation)</vt:lpstr>
      <vt:lpstr>Project Design</vt:lpstr>
      <vt:lpstr>Project Design (cont…)</vt:lpstr>
      <vt:lpstr>Implementation</vt:lpstr>
      <vt:lpstr>Implementation (cont…)</vt:lpstr>
      <vt:lpstr>Implementation (cont…)</vt:lpstr>
      <vt:lpstr>Experimental Results and Evaluation</vt:lpstr>
      <vt:lpstr>Experimental Results and Evaluation (cont…)</vt:lpstr>
      <vt:lpstr>Experimental Results and Evaluation (cont…)</vt:lpstr>
      <vt:lpstr>Key Learnings</vt:lpstr>
      <vt:lpstr>Future Work</vt:lpstr>
      <vt:lpstr>PowerPoint Presentation</vt:lpstr>
      <vt:lpstr>Supervisor Interactions (as mentioned in weekly log)</vt:lpstr>
      <vt:lpstr>Supervisor Interactions (cont…)</vt:lpstr>
      <vt:lpstr>References</vt:lpstr>
      <vt:lpstr>References (cont…)</vt:lpstr>
      <vt:lpstr>References (cont…)</vt:lpstr>
      <vt:lpstr>PowerPoint Presentation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4:  Processes</dc:title>
  <dc:creator>Marilyn Turnamian</dc:creator>
  <cp:lastModifiedBy>Pranav Bhardwaj</cp:lastModifiedBy>
  <cp:revision>1482</cp:revision>
  <cp:lastPrinted>2024-03-13T06:46:55Z</cp:lastPrinted>
  <dcterms:created xsi:type="dcterms:W3CDTF">2008-07-20T15:16:37Z</dcterms:created>
  <dcterms:modified xsi:type="dcterms:W3CDTF">2025-05-11T17:19:52Z</dcterms:modified>
</cp:coreProperties>
</file>