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77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76" r:id="rId14"/>
    <p:sldId id="268" r:id="rId15"/>
    <p:sldId id="269" r:id="rId16"/>
    <p:sldId id="270" r:id="rId17"/>
    <p:sldId id="271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parker.com/blog/web-security/what-is-nosql-injection/" TargetMode="External"/><Relationship Id="rId2" Type="http://schemas.openxmlformats.org/officeDocument/2006/relationships/hyperlink" Target="https://ieeexplore.ieee.org/document/89337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rangeforce/nosql-injection-6514a8db29e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7D7A-CC0C-4E07-8CD4-C3F24119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471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RDBMS IA 1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000" dirty="0"/>
              <a:t>Name: Pranav Patki</a:t>
            </a:r>
            <a:br>
              <a:rPr lang="en-IN" sz="2000" dirty="0"/>
            </a:br>
            <a:r>
              <a:rPr lang="en-IN" sz="2000" dirty="0"/>
              <a:t>Roll No: 1911038</a:t>
            </a:r>
            <a:br>
              <a:rPr lang="en-IN" sz="2000" dirty="0"/>
            </a:br>
            <a:r>
              <a:rPr lang="en-IN" sz="2000" dirty="0"/>
              <a:t>Batch: A3</a:t>
            </a:r>
          </a:p>
        </p:txBody>
      </p:sp>
    </p:spTree>
    <p:extLst>
      <p:ext uri="{BB962C8B-B14F-4D97-AF65-F5344CB8AC3E}">
        <p14:creationId xmlns:p14="http://schemas.microsoft.com/office/powerpoint/2010/main" val="158562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15E4-D072-41D4-A89D-8C3788BE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Example of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792A3-319B-4262-A363-03DF8A42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means student information displayed only when the results of the find () function is true. </a:t>
            </a:r>
          </a:p>
          <a:p>
            <a:r>
              <a:rPr lang="en-US" dirty="0"/>
              <a:t>Thus the hackers enter malicious query in order to true its statement.</a:t>
            </a:r>
          </a:p>
          <a:p>
            <a:r>
              <a:rPr lang="en-US" dirty="0"/>
              <a:t>Lets suppose that the hacker simply added a != operator inside the phone number segment of code.</a:t>
            </a:r>
          </a:p>
          <a:p>
            <a:r>
              <a:rPr lang="en-US" dirty="0"/>
              <a:t>Now, the results of find () function will always be true and so it will display all the data except where phone _ no =12345.</a:t>
            </a:r>
          </a:p>
          <a:p>
            <a:r>
              <a:rPr lang="en-US" dirty="0"/>
              <a:t>The system now searches the student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1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5560-DD2D-4726-8B1B-9002F705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How does this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083F-6474-4534-9C7E-FF39C724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Hackers cannot apply  != operator directly on our system. </a:t>
            </a:r>
          </a:p>
          <a:p>
            <a:r>
              <a:rPr lang="en-US" dirty="0"/>
              <a:t>They execute this on some web Penetration testing framework.</a:t>
            </a:r>
          </a:p>
          <a:p>
            <a:r>
              <a:rPr lang="en-US" dirty="0"/>
              <a:t>When used as a proxy server it allow the user to manipulate all of the traffic that passes through it, including traffic using https.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82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9253-0774-4888-B1AD-40B0C0FF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MONGODB NOSQL DEFENSE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F211-BDEC-49F7-94B6-D04C7294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44248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1) Input validation: which means to limit user input. </a:t>
            </a:r>
          </a:p>
          <a:p>
            <a:r>
              <a:rPr lang="en-US" dirty="0"/>
              <a:t>As for phone no. query, all characters should be numbers. </a:t>
            </a:r>
          </a:p>
          <a:p>
            <a:r>
              <a:rPr lang="en-US" dirty="0"/>
              <a:t>While writing the code, developer can add some constraint in code to limit the input box so that it can accept only number in phone no.</a:t>
            </a:r>
          </a:p>
          <a:p>
            <a:r>
              <a:rPr lang="en-US" dirty="0"/>
              <a:t>Since notations are used in malicious code, so this method is used to prevent all unwanted characters. </a:t>
            </a:r>
          </a:p>
          <a:p>
            <a:r>
              <a:rPr lang="en-US" dirty="0"/>
              <a:t>By using this solution, we can check the input before it is passed to variable 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8AB592-92A7-4DA9-B906-11332EF638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913" y="2276475"/>
            <a:ext cx="4344987" cy="3257550"/>
          </a:xfrm>
        </p:spPr>
      </p:pic>
    </p:spTree>
    <p:extLst>
      <p:ext uri="{BB962C8B-B14F-4D97-AF65-F5344CB8AC3E}">
        <p14:creationId xmlns:p14="http://schemas.microsoft.com/office/powerpoint/2010/main" val="149657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5E4C-6481-4E57-B9CB-3CF08696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MONGODB NOSQL DEFENSE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6430-A95E-4980-97B9-4BEAFE31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2) Parameterized statement to check and filter the variable for a query. </a:t>
            </a:r>
          </a:p>
          <a:p>
            <a:r>
              <a:rPr lang="en-US" dirty="0"/>
              <a:t>While writing condition statement, variable cannot be directly embedded into the condition statement. </a:t>
            </a:r>
          </a:p>
          <a:p>
            <a:r>
              <a:rPr lang="en-US" dirty="0"/>
              <a:t>However, we can use parameterized statement to pass variables for the user input. </a:t>
            </a:r>
          </a:p>
          <a:p>
            <a:r>
              <a:rPr lang="en-US" dirty="0"/>
              <a:t>Parameterized statement uses parameter rather than embedding user input variable into the query. </a:t>
            </a:r>
          </a:p>
          <a:p>
            <a:r>
              <a:rPr lang="en-US" dirty="0"/>
              <a:t>Using this method, we can remove most of injection attack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19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8917-1164-4D93-B323-96F2D325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MONGODB NOSQL DEFENSE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C170-0599-4970-A1C4-83716AA41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example there is some code to find the character in a variable if it contains number only or not, by checking the phone no .</a:t>
            </a:r>
          </a:p>
          <a:p>
            <a:r>
              <a:rPr lang="en-US" dirty="0"/>
              <a:t>If yes, then it will pass the value otherwise reject.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A6D2E6-8F29-49DC-8CC6-B51F9571CF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50" y="2324100"/>
            <a:ext cx="4686300" cy="3248025"/>
          </a:xfrm>
        </p:spPr>
      </p:pic>
    </p:spTree>
    <p:extLst>
      <p:ext uri="{BB962C8B-B14F-4D97-AF65-F5344CB8AC3E}">
        <p14:creationId xmlns:p14="http://schemas.microsoft.com/office/powerpoint/2010/main" val="395672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C317-EC02-4E01-BC95-2E785124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14325"/>
            <a:ext cx="7958331" cy="800100"/>
          </a:xfrm>
        </p:spPr>
        <p:txBody>
          <a:bodyPr/>
          <a:lstStyle/>
          <a:p>
            <a:pPr algn="l"/>
            <a:r>
              <a:rPr lang="en-IN" dirty="0"/>
              <a:t>Layers of safety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FAC87-100B-45DD-9832-DB12539E6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150" y="1114425"/>
            <a:ext cx="4029075" cy="5353051"/>
          </a:xfrm>
        </p:spPr>
      </p:pic>
    </p:spTree>
    <p:extLst>
      <p:ext uri="{BB962C8B-B14F-4D97-AF65-F5344CB8AC3E}">
        <p14:creationId xmlns:p14="http://schemas.microsoft.com/office/powerpoint/2010/main" val="110932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E4E7-17DE-4CE9-BFD0-88C26D5B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9A1D-4B8A-419E-B0CC-FC946C7D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security plays the most important role in system. </a:t>
            </a:r>
          </a:p>
          <a:p>
            <a:r>
              <a:rPr lang="en-US" dirty="0"/>
              <a:t>While writing code, developer should apply defense method to make a secure system.</a:t>
            </a:r>
          </a:p>
          <a:p>
            <a:r>
              <a:rPr lang="en-US" dirty="0"/>
              <a:t>By applying defense method, the developer can prevent from injection or any other attack.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81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6931-C04A-4129-BDBB-4634DDA6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4FB2-672B-49A9-92C6-2DE5144C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Normal login requests will be shown and how they can get dangerous if not implemented using the safety layer standards mentioned in the paper.</a:t>
            </a:r>
          </a:p>
          <a:p>
            <a:r>
              <a:rPr lang="en-IN" dirty="0"/>
              <a:t>Planning on displaying techniques used to avoid such code and write it in a way it is more safe and clean to understand and execute.</a:t>
            </a:r>
          </a:p>
        </p:txBody>
      </p:sp>
    </p:spTree>
    <p:extLst>
      <p:ext uri="{BB962C8B-B14F-4D97-AF65-F5344CB8AC3E}">
        <p14:creationId xmlns:p14="http://schemas.microsoft.com/office/powerpoint/2010/main" val="295513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BC04-7037-4A95-A3D9-8E5BB491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4AB1-CA30-4196-BEC3-B3BC2191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https://ieeexplore.ieee.org/document/8933707</a:t>
            </a:r>
            <a:endParaRPr lang="en-IN" dirty="0"/>
          </a:p>
          <a:p>
            <a:r>
              <a:rPr lang="en-IN" dirty="0">
                <a:hlinkClick r:id="rId3"/>
              </a:rPr>
              <a:t>https://www.netsparker.com/blog/web-security/what-is-nosql-injection/</a:t>
            </a:r>
            <a:endParaRPr lang="en-IN" dirty="0"/>
          </a:p>
          <a:p>
            <a:r>
              <a:rPr lang="en-IN" dirty="0">
                <a:hlinkClick r:id="rId4"/>
              </a:rPr>
              <a:t>https://medium.com/rangeforce/nosql-injection-6514a8db29e3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07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7243-D091-4327-9433-E65CD97E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98759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4E01-5163-43E4-9EBC-5B35206F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4764069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Research Paper - </a:t>
            </a:r>
            <a:r>
              <a:rPr lang="en-US" sz="3600" dirty="0"/>
              <a:t>BASIC NOSQL INJECTION ANALYSIS AND DETECTION ON MONGODB 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Published by: </a:t>
            </a:r>
            <a:r>
              <a:rPr lang="en-IN" sz="2000" dirty="0"/>
              <a:t>Vrinda Sachdeva </a:t>
            </a:r>
            <a:r>
              <a:rPr lang="en-US" sz="2000" dirty="0"/>
              <a:t>&amp; </a:t>
            </a:r>
            <a:r>
              <a:rPr lang="en-IN" sz="2000" dirty="0"/>
              <a:t>Sachin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47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6CFA-CDD5-4250-9248-9DA44637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DCE4-EFE0-42E2-95C3-8CCC0F7A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recent years, the usage of Information technology has unexpectedly increased resulting in huge data generation. </a:t>
            </a:r>
          </a:p>
          <a:p>
            <a:r>
              <a:rPr lang="en-US" dirty="0"/>
              <a:t>Many companies have taken initiative to use non relational database for managing the data.</a:t>
            </a:r>
          </a:p>
          <a:p>
            <a:r>
              <a:rPr lang="en-US" dirty="0"/>
              <a:t>It has powerful function to manage big data. </a:t>
            </a:r>
          </a:p>
          <a:p>
            <a:r>
              <a:rPr lang="en-US" dirty="0"/>
              <a:t>Huge amount of data has been generated every day. </a:t>
            </a:r>
          </a:p>
          <a:p>
            <a:r>
              <a:rPr lang="en-US" dirty="0"/>
              <a:t>It possibly results in malicious information into the database. </a:t>
            </a:r>
          </a:p>
          <a:p>
            <a:r>
              <a:rPr lang="en-US" dirty="0"/>
              <a:t>No SQL database gaining popularity due to its powerful features like scalability, flexibility, faster data access and availability. </a:t>
            </a:r>
          </a:p>
          <a:p>
            <a:r>
              <a:rPr lang="en-US" dirty="0"/>
              <a:t>In this paper, we will analyze the injection on NOSQL database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64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9E79-E82A-489C-B784-0AD2DA5B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NO SQL injection?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C1BB-F62C-4254-8975-44F0C0CE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Open Sans"/>
              </a:rPr>
              <a:t>NoSQL injection vulnerabilities allow attackers to inject code into commands for databases that don’t use SQL queries, such as MongoDB. </a:t>
            </a:r>
          </a:p>
          <a:p>
            <a:r>
              <a:rPr lang="en-US" b="0" i="0" dirty="0">
                <a:effectLst/>
                <a:latin typeface="Open Sans"/>
              </a:rPr>
              <a:t>NoSQL injection attacks can be especially dangerous because code is injected and executed on the server in the language of the web application, potentially allowing arbitrary code execution.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30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C752-5F97-4AEB-AB50-967B381A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How is injection implemented in 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AC8E-1F08-4FEB-BF87-A2BA3E13F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NOSQL database provide looser consistency restrictions than relational database.</a:t>
            </a:r>
          </a:p>
          <a:p>
            <a:r>
              <a:rPr lang="en-US" dirty="0"/>
              <a:t> NOSQL database offer performance advantage, horizontal scaling and partition tolerance benefits. </a:t>
            </a:r>
          </a:p>
          <a:p>
            <a:r>
              <a:rPr lang="en-US" dirty="0"/>
              <a:t>Mostly NOSQL injection attacks tries to inject code at the input box. </a:t>
            </a:r>
          </a:p>
          <a:p>
            <a:r>
              <a:rPr lang="en-US" dirty="0"/>
              <a:t>So, the solution is to sanitize the input before using it.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63D5B8-C523-4EF5-A149-3070131F1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913" y="2209799"/>
            <a:ext cx="4268787" cy="3190875"/>
          </a:xfrm>
        </p:spPr>
      </p:pic>
    </p:spTree>
    <p:extLst>
      <p:ext uri="{BB962C8B-B14F-4D97-AF65-F5344CB8AC3E}">
        <p14:creationId xmlns:p14="http://schemas.microsoft.com/office/powerpoint/2010/main" val="305044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2BC8-A741-4E73-94EB-51D9D531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How is injection implemented in 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F940-70CC-4FCE-9CFE-F4203F3B8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Hackers try to inject malicious code either into input box or URL using GET or POST method. </a:t>
            </a:r>
          </a:p>
          <a:p>
            <a:r>
              <a:rPr lang="en-US" dirty="0"/>
              <a:t>It can be injected by using PHP and Java script code.</a:t>
            </a:r>
          </a:p>
          <a:p>
            <a:r>
              <a:rPr lang="en-US" dirty="0"/>
              <a:t>Input box are generally used in query which means that parameter of input method are used to store the value and participate in execution.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B99466-E57A-4EA0-A407-031B78E768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6388" y="2019396"/>
            <a:ext cx="4592637" cy="3571875"/>
          </a:xfrm>
        </p:spPr>
      </p:pic>
    </p:spTree>
    <p:extLst>
      <p:ext uri="{BB962C8B-B14F-4D97-AF65-F5344CB8AC3E}">
        <p14:creationId xmlns:p14="http://schemas.microsoft.com/office/powerpoint/2010/main" val="269240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5102-DCE4-4A60-96F7-E9095A31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Example of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B4F7-70F1-4D43-8837-CA95EEB2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.The detection of </a:t>
            </a:r>
            <a:r>
              <a:rPr lang="en-US" dirty="0" err="1"/>
              <a:t>nosql</a:t>
            </a:r>
            <a:r>
              <a:rPr lang="en-US" dirty="0"/>
              <a:t> injection can be understood through an example demonstrating the various </a:t>
            </a:r>
            <a:r>
              <a:rPr lang="en-US" dirty="0" err="1"/>
              <a:t>nosql</a:t>
            </a:r>
            <a:r>
              <a:rPr lang="en-US" dirty="0"/>
              <a:t> injection attack classification. </a:t>
            </a:r>
          </a:p>
          <a:p>
            <a:r>
              <a:rPr lang="en-US" dirty="0"/>
              <a:t>Injection occurs on database by inputting a malicious code into the input box. </a:t>
            </a:r>
          </a:p>
          <a:p>
            <a:r>
              <a:rPr lang="en-US" dirty="0"/>
              <a:t>By using this malicious code hackers gets user authority and obtain information from the database. </a:t>
            </a:r>
          </a:p>
          <a:p>
            <a:r>
              <a:rPr lang="en-US" dirty="0"/>
              <a:t>Program starts to search on the basis of user input .</a:t>
            </a:r>
          </a:p>
          <a:p>
            <a:r>
              <a:rPr lang="en-US" dirty="0"/>
              <a:t>When malicious code is executed then it always bring true results. </a:t>
            </a:r>
          </a:p>
          <a:p>
            <a:r>
              <a:rPr lang="en-US" dirty="0"/>
              <a:t>As a result, hackers will get all data without passing input.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47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DA3C-2C0F-434C-ACF3-2D78EC51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Example of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6004-9310-4B20-B096-0D06BEBF50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Consider, there is a student database in MongoDB which stores all the student data such as name, college _name, email _id, phone _no, location etc. </a:t>
            </a:r>
          </a:p>
          <a:p>
            <a:r>
              <a:rPr lang="en-US" dirty="0"/>
              <a:t>Users search the student information by inputting email _id or phone _no in input box. </a:t>
            </a:r>
          </a:p>
          <a:p>
            <a:r>
              <a:rPr lang="en-US" dirty="0"/>
              <a:t>If the email _id or phone _no is matched, the system will display the details of student. </a:t>
            </a:r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DC085D-A2D5-42AC-B055-0C08145CC6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9334" y="2162176"/>
            <a:ext cx="4419691" cy="3457574"/>
          </a:xfrm>
        </p:spPr>
      </p:pic>
    </p:spTree>
    <p:extLst>
      <p:ext uri="{BB962C8B-B14F-4D97-AF65-F5344CB8AC3E}">
        <p14:creationId xmlns:p14="http://schemas.microsoft.com/office/powerpoint/2010/main" val="388615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6FE3-C147-4647-B461-687B72FC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Example of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9D57-7C95-4634-AA6F-26931E5C7B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this case, the system gets the value from input box by $post [‘search’] and then send it to a search variable. </a:t>
            </a:r>
          </a:p>
          <a:p>
            <a:r>
              <a:rPr lang="en-US" dirty="0"/>
              <a:t>After that the value of database will be store in collection variable. </a:t>
            </a:r>
          </a:p>
          <a:p>
            <a:r>
              <a:rPr lang="en-US" dirty="0"/>
              <a:t>The system starts to query by email _ id or phone _ no and the matched value will be stored in cursor variable. </a:t>
            </a:r>
          </a:p>
          <a:p>
            <a:r>
              <a:rPr lang="en-US" dirty="0"/>
              <a:t>Then it start to search document wise and output the student details.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9422C2-5A85-4091-B936-017426CD0F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209" y="2571751"/>
            <a:ext cx="4523338" cy="2648004"/>
          </a:xfrm>
        </p:spPr>
      </p:pic>
    </p:spTree>
    <p:extLst>
      <p:ext uri="{BB962C8B-B14F-4D97-AF65-F5344CB8AC3E}">
        <p14:creationId xmlns:p14="http://schemas.microsoft.com/office/powerpoint/2010/main" val="1015703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{951C4503-6DAC-44E0-BBF8-59942DFC9105}tf16401375</Template>
  <TotalTime>159</TotalTime>
  <Words>1043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MS Shell Dlg 2</vt:lpstr>
      <vt:lpstr>Open Sans</vt:lpstr>
      <vt:lpstr>Wingdings</vt:lpstr>
      <vt:lpstr>Wingdings 3</vt:lpstr>
      <vt:lpstr>Madison</vt:lpstr>
      <vt:lpstr>RDBMS IA 1      Name: Pranav Patki Roll No: 1911038 Batch: A3</vt:lpstr>
      <vt:lpstr>Research Paper - BASIC NOSQL INJECTION ANALYSIS AND DETECTION ON MONGODB   Published by: Vrinda Sachdeva &amp; Sachin Gupta</vt:lpstr>
      <vt:lpstr>Introduction</vt:lpstr>
      <vt:lpstr>What is NO SQL injection?</vt:lpstr>
      <vt:lpstr>How is injection implemented in NOSQL databases</vt:lpstr>
      <vt:lpstr>How is injection implemented in NOSQL databases</vt:lpstr>
      <vt:lpstr>Example of injection</vt:lpstr>
      <vt:lpstr>Example of injection</vt:lpstr>
      <vt:lpstr>Example of injection</vt:lpstr>
      <vt:lpstr>Example of injection</vt:lpstr>
      <vt:lpstr>How does this happen?</vt:lpstr>
      <vt:lpstr>MONGODB NOSQL DEFENSE ANALYSIS</vt:lpstr>
      <vt:lpstr>MONGODB NOSQL DEFENSE ANALYSIS</vt:lpstr>
      <vt:lpstr>MONGODB NOSQL DEFENSE ANALYSIS</vt:lpstr>
      <vt:lpstr>Layers of safety</vt:lpstr>
      <vt:lpstr>Conclusion</vt:lpstr>
      <vt:lpstr>Implementation</vt:lpstr>
      <vt:lpstr>Bibliography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Paper - BASIC NOSQL INJECTION ANALYSIS AND DETECTION ON MONGODB   By: Vrinda Sachdeva &amp; Sachin Gupta</dc:title>
  <dc:creator>Pranav Patki</dc:creator>
  <cp:lastModifiedBy>Pranav Patki</cp:lastModifiedBy>
  <cp:revision>13</cp:revision>
  <dcterms:created xsi:type="dcterms:W3CDTF">2021-04-05T06:01:56Z</dcterms:created>
  <dcterms:modified xsi:type="dcterms:W3CDTF">2021-04-20T10:13:48Z</dcterms:modified>
</cp:coreProperties>
</file>