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AB3006E-D27D-4BDA-B68B-CDA0D650938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A803F-91DC-4462-9574-51094D707AB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31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3006E-D27D-4BDA-B68B-CDA0D650938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A803F-91DC-4462-9574-51094D707AB8}" type="slidenum">
              <a:rPr lang="en-IN" smtClean="0"/>
              <a:t>‹#›</a:t>
            </a:fld>
            <a:endParaRPr lang="en-IN"/>
          </a:p>
        </p:txBody>
      </p:sp>
    </p:spTree>
    <p:extLst>
      <p:ext uri="{BB962C8B-B14F-4D97-AF65-F5344CB8AC3E}">
        <p14:creationId xmlns:p14="http://schemas.microsoft.com/office/powerpoint/2010/main" val="2033969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3006E-D27D-4BDA-B68B-CDA0D650938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A803F-91DC-4462-9574-51094D707AB8}"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58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3006E-D27D-4BDA-B68B-CDA0D650938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A803F-91DC-4462-9574-51094D707AB8}" type="slidenum">
              <a:rPr lang="en-IN" smtClean="0"/>
              <a:t>‹#›</a:t>
            </a:fld>
            <a:endParaRPr lang="en-IN"/>
          </a:p>
        </p:txBody>
      </p:sp>
    </p:spTree>
    <p:extLst>
      <p:ext uri="{BB962C8B-B14F-4D97-AF65-F5344CB8AC3E}">
        <p14:creationId xmlns:p14="http://schemas.microsoft.com/office/powerpoint/2010/main" val="252452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3006E-D27D-4BDA-B68B-CDA0D650938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BA803F-91DC-4462-9574-51094D707AB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508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B3006E-D27D-4BDA-B68B-CDA0D6509387}"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BA803F-91DC-4462-9574-51094D707AB8}" type="slidenum">
              <a:rPr lang="en-IN" smtClean="0"/>
              <a:t>‹#›</a:t>
            </a:fld>
            <a:endParaRPr lang="en-IN"/>
          </a:p>
        </p:txBody>
      </p:sp>
    </p:spTree>
    <p:extLst>
      <p:ext uri="{BB962C8B-B14F-4D97-AF65-F5344CB8AC3E}">
        <p14:creationId xmlns:p14="http://schemas.microsoft.com/office/powerpoint/2010/main" val="3273472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B3006E-D27D-4BDA-B68B-CDA0D6509387}"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BA803F-91DC-4462-9574-51094D707AB8}" type="slidenum">
              <a:rPr lang="en-IN" smtClean="0"/>
              <a:t>‹#›</a:t>
            </a:fld>
            <a:endParaRPr lang="en-IN"/>
          </a:p>
        </p:txBody>
      </p:sp>
    </p:spTree>
    <p:extLst>
      <p:ext uri="{BB962C8B-B14F-4D97-AF65-F5344CB8AC3E}">
        <p14:creationId xmlns:p14="http://schemas.microsoft.com/office/powerpoint/2010/main" val="55614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B3006E-D27D-4BDA-B68B-CDA0D6509387}"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BA803F-91DC-4462-9574-51094D707AB8}" type="slidenum">
              <a:rPr lang="en-IN" smtClean="0"/>
              <a:t>‹#›</a:t>
            </a:fld>
            <a:endParaRPr lang="en-IN"/>
          </a:p>
        </p:txBody>
      </p:sp>
    </p:spTree>
    <p:extLst>
      <p:ext uri="{BB962C8B-B14F-4D97-AF65-F5344CB8AC3E}">
        <p14:creationId xmlns:p14="http://schemas.microsoft.com/office/powerpoint/2010/main" val="378725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3006E-D27D-4BDA-B68B-CDA0D6509387}"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BA803F-91DC-4462-9574-51094D707AB8}" type="slidenum">
              <a:rPr lang="en-IN" smtClean="0"/>
              <a:t>‹#›</a:t>
            </a:fld>
            <a:endParaRPr lang="en-IN"/>
          </a:p>
        </p:txBody>
      </p:sp>
    </p:spTree>
    <p:extLst>
      <p:ext uri="{BB962C8B-B14F-4D97-AF65-F5344CB8AC3E}">
        <p14:creationId xmlns:p14="http://schemas.microsoft.com/office/powerpoint/2010/main" val="210086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B3006E-D27D-4BDA-B68B-CDA0D6509387}"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BA803F-91DC-4462-9574-51094D707AB8}" type="slidenum">
              <a:rPr lang="en-IN" smtClean="0"/>
              <a:t>‹#›</a:t>
            </a:fld>
            <a:endParaRPr lang="en-IN"/>
          </a:p>
        </p:txBody>
      </p:sp>
    </p:spTree>
    <p:extLst>
      <p:ext uri="{BB962C8B-B14F-4D97-AF65-F5344CB8AC3E}">
        <p14:creationId xmlns:p14="http://schemas.microsoft.com/office/powerpoint/2010/main" val="57857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3006E-D27D-4BDA-B68B-CDA0D6509387}"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BA803F-91DC-4462-9574-51094D707AB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42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AB3006E-D27D-4BDA-B68B-CDA0D6509387}" type="datetimeFigureOut">
              <a:rPr lang="en-IN" smtClean="0"/>
              <a:t>08-04-2024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8BA803F-91DC-4462-9574-51094D707AB8}"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56558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91375-D3CD-6FA5-449A-CBB0A0B08222}"/>
              </a:ext>
            </a:extLst>
          </p:cNvPr>
          <p:cNvSpPr>
            <a:spLocks noGrp="1"/>
          </p:cNvSpPr>
          <p:nvPr>
            <p:ph type="ctrTitle"/>
          </p:nvPr>
        </p:nvSpPr>
        <p:spPr/>
        <p:txBody>
          <a:bodyPr/>
          <a:lstStyle/>
          <a:p>
            <a:r>
              <a:rPr lang="en-IN" dirty="0"/>
              <a:t>Data Analysis </a:t>
            </a:r>
            <a:r>
              <a:rPr lang="en-IN"/>
              <a:t>and Modelling </a:t>
            </a:r>
            <a:r>
              <a:rPr lang="en-IN" dirty="0"/>
              <a:t>of Shortlisting Dataset </a:t>
            </a:r>
          </a:p>
        </p:txBody>
      </p:sp>
      <p:sp>
        <p:nvSpPr>
          <p:cNvPr id="3" name="Subtitle 2">
            <a:extLst>
              <a:ext uri="{FF2B5EF4-FFF2-40B4-BE49-F238E27FC236}">
                <a16:creationId xmlns:a16="http://schemas.microsoft.com/office/drawing/2014/main" id="{A249ED9B-0BD5-5D28-4648-AD61B013CFCA}"/>
              </a:ext>
            </a:extLst>
          </p:cNvPr>
          <p:cNvSpPr>
            <a:spLocks noGrp="1"/>
          </p:cNvSpPr>
          <p:nvPr>
            <p:ph type="subTitle" idx="1"/>
          </p:nvPr>
        </p:nvSpPr>
        <p:spPr/>
        <p:txBody>
          <a:bodyPr>
            <a:normAutofit fontScale="85000" lnSpcReduction="10000"/>
          </a:bodyPr>
          <a:lstStyle/>
          <a:p>
            <a:r>
              <a:rPr lang="en-IN" dirty="0"/>
              <a:t>Pranav Prabhat Sinha</a:t>
            </a:r>
          </a:p>
          <a:p>
            <a:r>
              <a:rPr lang="en-IN" dirty="0"/>
              <a:t>RA2211047010105</a:t>
            </a:r>
          </a:p>
          <a:p>
            <a:r>
              <a:rPr lang="en-IN" dirty="0"/>
              <a:t>SRM Institute Of Science and Technology</a:t>
            </a:r>
            <a:br>
              <a:rPr lang="en-IN" dirty="0"/>
            </a:br>
            <a:r>
              <a:rPr lang="en-IN" dirty="0"/>
              <a:t>Mobile number: 9324209869</a:t>
            </a:r>
          </a:p>
          <a:p>
            <a:r>
              <a:rPr lang="en-IN" dirty="0"/>
              <a:t>Email: pranavindia071@gmail.com</a:t>
            </a:r>
          </a:p>
        </p:txBody>
      </p:sp>
    </p:spTree>
    <p:extLst>
      <p:ext uri="{BB962C8B-B14F-4D97-AF65-F5344CB8AC3E}">
        <p14:creationId xmlns:p14="http://schemas.microsoft.com/office/powerpoint/2010/main" val="2938734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ACC1-A7F4-E102-FB60-22EBE675D0E4}"/>
              </a:ext>
            </a:extLst>
          </p:cNvPr>
          <p:cNvSpPr>
            <a:spLocks noGrp="1"/>
          </p:cNvSpPr>
          <p:nvPr>
            <p:ph type="title"/>
          </p:nvPr>
        </p:nvSpPr>
        <p:spPr>
          <a:xfrm>
            <a:off x="1024128" y="0"/>
            <a:ext cx="9720072" cy="758952"/>
          </a:xfrm>
        </p:spPr>
        <p:txBody>
          <a:bodyPr>
            <a:normAutofit/>
          </a:bodyPr>
          <a:lstStyle/>
          <a:p>
            <a:r>
              <a:rPr lang="en-IN" dirty="0"/>
              <a:t>Predictive Modelling: Returns</a:t>
            </a:r>
          </a:p>
        </p:txBody>
      </p:sp>
      <p:pic>
        <p:nvPicPr>
          <p:cNvPr id="5" name="Content Placeholder 4">
            <a:extLst>
              <a:ext uri="{FF2B5EF4-FFF2-40B4-BE49-F238E27FC236}">
                <a16:creationId xmlns:a16="http://schemas.microsoft.com/office/drawing/2014/main" id="{97EF4CF7-E8B9-FD10-6EEF-4AD6798C7D85}"/>
              </a:ext>
            </a:extLst>
          </p:cNvPr>
          <p:cNvPicPr>
            <a:picLocks noGrp="1" noChangeAspect="1"/>
          </p:cNvPicPr>
          <p:nvPr>
            <p:ph idx="1"/>
          </p:nvPr>
        </p:nvPicPr>
        <p:blipFill>
          <a:blip r:embed="rId2"/>
          <a:stretch>
            <a:fillRect/>
          </a:stretch>
        </p:blipFill>
        <p:spPr>
          <a:xfrm>
            <a:off x="201168" y="758952"/>
            <a:ext cx="6537106" cy="5888736"/>
          </a:xfrm>
        </p:spPr>
      </p:pic>
      <p:pic>
        <p:nvPicPr>
          <p:cNvPr id="7" name="Picture 6">
            <a:extLst>
              <a:ext uri="{FF2B5EF4-FFF2-40B4-BE49-F238E27FC236}">
                <a16:creationId xmlns:a16="http://schemas.microsoft.com/office/drawing/2014/main" id="{E54677DB-5FE5-833F-EC79-9E509D902064}"/>
              </a:ext>
            </a:extLst>
          </p:cNvPr>
          <p:cNvPicPr>
            <a:picLocks noChangeAspect="1"/>
          </p:cNvPicPr>
          <p:nvPr/>
        </p:nvPicPr>
        <p:blipFill>
          <a:blip r:embed="rId3"/>
          <a:stretch>
            <a:fillRect/>
          </a:stretch>
        </p:blipFill>
        <p:spPr>
          <a:xfrm>
            <a:off x="6560536" y="859536"/>
            <a:ext cx="5500400" cy="5788152"/>
          </a:xfrm>
          <a:prstGeom prst="rect">
            <a:avLst/>
          </a:prstGeom>
        </p:spPr>
      </p:pic>
    </p:spTree>
    <p:extLst>
      <p:ext uri="{BB962C8B-B14F-4D97-AF65-F5344CB8AC3E}">
        <p14:creationId xmlns:p14="http://schemas.microsoft.com/office/powerpoint/2010/main" val="54548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ACC1-A7F4-E102-FB60-22EBE675D0E4}"/>
              </a:ext>
            </a:extLst>
          </p:cNvPr>
          <p:cNvSpPr>
            <a:spLocks noGrp="1"/>
          </p:cNvSpPr>
          <p:nvPr>
            <p:ph type="title"/>
          </p:nvPr>
        </p:nvSpPr>
        <p:spPr>
          <a:xfrm>
            <a:off x="1024128" y="0"/>
            <a:ext cx="9720072" cy="758952"/>
          </a:xfrm>
        </p:spPr>
        <p:txBody>
          <a:bodyPr>
            <a:normAutofit/>
          </a:bodyPr>
          <a:lstStyle/>
          <a:p>
            <a:r>
              <a:rPr lang="en-IN" dirty="0"/>
              <a:t>Model training: Returns</a:t>
            </a:r>
          </a:p>
        </p:txBody>
      </p:sp>
      <p:pic>
        <p:nvPicPr>
          <p:cNvPr id="8" name="Picture 7">
            <a:extLst>
              <a:ext uri="{FF2B5EF4-FFF2-40B4-BE49-F238E27FC236}">
                <a16:creationId xmlns:a16="http://schemas.microsoft.com/office/drawing/2014/main" id="{C37FB2E4-52CB-C810-0226-E388BDB14984}"/>
              </a:ext>
            </a:extLst>
          </p:cNvPr>
          <p:cNvPicPr>
            <a:picLocks noChangeAspect="1"/>
          </p:cNvPicPr>
          <p:nvPr/>
        </p:nvPicPr>
        <p:blipFill>
          <a:blip r:embed="rId2"/>
          <a:stretch>
            <a:fillRect/>
          </a:stretch>
        </p:blipFill>
        <p:spPr>
          <a:xfrm>
            <a:off x="80873" y="848628"/>
            <a:ext cx="6348010" cy="2781541"/>
          </a:xfrm>
          <a:prstGeom prst="rect">
            <a:avLst/>
          </a:prstGeom>
        </p:spPr>
      </p:pic>
      <p:pic>
        <p:nvPicPr>
          <p:cNvPr id="10" name="Picture 9">
            <a:extLst>
              <a:ext uri="{FF2B5EF4-FFF2-40B4-BE49-F238E27FC236}">
                <a16:creationId xmlns:a16="http://schemas.microsoft.com/office/drawing/2014/main" id="{440E64BF-628B-2E76-B6A2-4A73F37B3554}"/>
              </a:ext>
            </a:extLst>
          </p:cNvPr>
          <p:cNvPicPr>
            <a:picLocks noChangeAspect="1"/>
          </p:cNvPicPr>
          <p:nvPr/>
        </p:nvPicPr>
        <p:blipFill>
          <a:blip r:embed="rId3"/>
          <a:stretch>
            <a:fillRect/>
          </a:stretch>
        </p:blipFill>
        <p:spPr>
          <a:xfrm>
            <a:off x="6428883" y="848628"/>
            <a:ext cx="5763117" cy="2377646"/>
          </a:xfrm>
          <a:prstGeom prst="rect">
            <a:avLst/>
          </a:prstGeom>
        </p:spPr>
      </p:pic>
      <p:sp>
        <p:nvSpPr>
          <p:cNvPr id="11" name="TextBox 10">
            <a:extLst>
              <a:ext uri="{FF2B5EF4-FFF2-40B4-BE49-F238E27FC236}">
                <a16:creationId xmlns:a16="http://schemas.microsoft.com/office/drawing/2014/main" id="{0D544033-086B-101A-1B11-F08D5FA9CFD3}"/>
              </a:ext>
            </a:extLst>
          </p:cNvPr>
          <p:cNvSpPr txBox="1"/>
          <p:nvPr/>
        </p:nvSpPr>
        <p:spPr>
          <a:xfrm>
            <a:off x="393192" y="3977640"/>
            <a:ext cx="11365992" cy="2352695"/>
          </a:xfrm>
          <a:prstGeom prst="rect">
            <a:avLst/>
          </a:prstGeom>
          <a:noFill/>
        </p:spPr>
        <p:txBody>
          <a:bodyPr wrap="square" rtlCol="0">
            <a:spAutoFit/>
          </a:bodyPr>
          <a:lstStyle/>
          <a:p>
            <a:pPr>
              <a:lnSpc>
                <a:spcPct val="107000"/>
              </a:lnSpc>
              <a:spcAft>
                <a:spcPts val="800"/>
              </a:spcAft>
            </a:pPr>
            <a:r>
              <a:rPr lang="en-IN" sz="18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This code loads a dataset and filters it for individuals in Seattle city with a role of Marketing and Sales Executive. It then prepares the features and target variable, encodes categorical variables, and splits the data into training and testing sets. A Random Forest Classifier is trained on the training data, and predictions are made on the test set. Finally, the model's accuracy and classification report are printed to evaluate its performance in predicting high returns ('More than 13').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We got an Accuracy of 83.33% which is a decent accuracy for building a model.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84006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104B-A075-5E6B-5A9C-16A1F59DF148}"/>
              </a:ext>
            </a:extLst>
          </p:cNvPr>
          <p:cNvSpPr>
            <a:spLocks noGrp="1"/>
          </p:cNvSpPr>
          <p:nvPr>
            <p:ph type="title"/>
          </p:nvPr>
        </p:nvSpPr>
        <p:spPr>
          <a:xfrm>
            <a:off x="1024128" y="585216"/>
            <a:ext cx="9720072" cy="292608"/>
          </a:xfrm>
        </p:spPr>
        <p:txBody>
          <a:bodyPr>
            <a:normAutofit fontScale="90000"/>
          </a:bodyPr>
          <a:lstStyle/>
          <a:p>
            <a:r>
              <a:rPr kumimoji="0" lang="en-US" altLang="en-US" sz="54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Model Evaluation: RETURNS</a:t>
            </a:r>
            <a:br>
              <a:rPr kumimoji="0" lang="en-US" altLang="en-US" sz="5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br>
            <a:endParaRPr lang="en-IN" dirty="0"/>
          </a:p>
        </p:txBody>
      </p:sp>
      <p:pic>
        <p:nvPicPr>
          <p:cNvPr id="5" name="Content Placeholder 4">
            <a:extLst>
              <a:ext uri="{FF2B5EF4-FFF2-40B4-BE49-F238E27FC236}">
                <a16:creationId xmlns:a16="http://schemas.microsoft.com/office/drawing/2014/main" id="{B45322D6-AB05-3B53-6D2A-6DD21F0254CD}"/>
              </a:ext>
            </a:extLst>
          </p:cNvPr>
          <p:cNvPicPr>
            <a:picLocks noGrp="1" noChangeAspect="1"/>
          </p:cNvPicPr>
          <p:nvPr>
            <p:ph idx="1"/>
          </p:nvPr>
        </p:nvPicPr>
        <p:blipFill>
          <a:blip r:embed="rId2"/>
          <a:stretch>
            <a:fillRect/>
          </a:stretch>
        </p:blipFill>
        <p:spPr>
          <a:xfrm>
            <a:off x="1024128" y="804672"/>
            <a:ext cx="9235439" cy="5815527"/>
          </a:xfrm>
        </p:spPr>
      </p:pic>
    </p:spTree>
    <p:extLst>
      <p:ext uri="{BB962C8B-B14F-4D97-AF65-F5344CB8AC3E}">
        <p14:creationId xmlns:p14="http://schemas.microsoft.com/office/powerpoint/2010/main" val="36326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15C5-3539-16F4-B8C5-C22A92B9C8C7}"/>
              </a:ext>
            </a:extLst>
          </p:cNvPr>
          <p:cNvSpPr>
            <a:spLocks noGrp="1"/>
          </p:cNvSpPr>
          <p:nvPr>
            <p:ph type="title"/>
          </p:nvPr>
        </p:nvSpPr>
        <p:spPr/>
        <p:txBody>
          <a:bodyPr/>
          <a:lstStyle/>
          <a:p>
            <a:r>
              <a:rPr lang="en-IN" dirty="0"/>
              <a:t>Predictive Modelling: Risk</a:t>
            </a:r>
          </a:p>
        </p:txBody>
      </p:sp>
      <p:sp>
        <p:nvSpPr>
          <p:cNvPr id="3" name="Content Placeholder 2">
            <a:extLst>
              <a:ext uri="{FF2B5EF4-FFF2-40B4-BE49-F238E27FC236}">
                <a16:creationId xmlns:a16="http://schemas.microsoft.com/office/drawing/2014/main" id="{07A60B1A-6D50-7595-5B9F-DFBD8986CAE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A5ADF42-DB26-1D40-BAFD-D44A605954CB}"/>
              </a:ext>
            </a:extLst>
          </p:cNvPr>
          <p:cNvPicPr>
            <a:picLocks noChangeAspect="1"/>
          </p:cNvPicPr>
          <p:nvPr/>
        </p:nvPicPr>
        <p:blipFill>
          <a:blip r:embed="rId2"/>
          <a:stretch>
            <a:fillRect/>
          </a:stretch>
        </p:blipFill>
        <p:spPr>
          <a:xfrm>
            <a:off x="630637" y="2286000"/>
            <a:ext cx="10537235" cy="3794760"/>
          </a:xfrm>
          <a:prstGeom prst="rect">
            <a:avLst/>
          </a:prstGeom>
        </p:spPr>
      </p:pic>
    </p:spTree>
    <p:extLst>
      <p:ext uri="{BB962C8B-B14F-4D97-AF65-F5344CB8AC3E}">
        <p14:creationId xmlns:p14="http://schemas.microsoft.com/office/powerpoint/2010/main" val="518141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40C2-00CE-44EC-E345-A68E11A3D95D}"/>
              </a:ext>
            </a:extLst>
          </p:cNvPr>
          <p:cNvSpPr>
            <a:spLocks noGrp="1"/>
          </p:cNvSpPr>
          <p:nvPr>
            <p:ph type="title"/>
          </p:nvPr>
        </p:nvSpPr>
        <p:spPr>
          <a:xfrm>
            <a:off x="1024128" y="73152"/>
            <a:ext cx="9720072" cy="566928"/>
          </a:xfrm>
        </p:spPr>
        <p:txBody>
          <a:bodyPr>
            <a:normAutofit fontScale="90000"/>
          </a:bodyPr>
          <a:lstStyle/>
          <a:p>
            <a:r>
              <a:rPr lang="en-IN" dirty="0"/>
              <a:t>Model training: Returns</a:t>
            </a:r>
          </a:p>
        </p:txBody>
      </p:sp>
      <p:sp>
        <p:nvSpPr>
          <p:cNvPr id="3" name="Content Placeholder 2">
            <a:extLst>
              <a:ext uri="{FF2B5EF4-FFF2-40B4-BE49-F238E27FC236}">
                <a16:creationId xmlns:a16="http://schemas.microsoft.com/office/drawing/2014/main" id="{F8E87048-61AC-BF69-796F-D41CB95960B9}"/>
              </a:ext>
            </a:extLst>
          </p:cNvPr>
          <p:cNvSpPr>
            <a:spLocks noGrp="1"/>
          </p:cNvSpPr>
          <p:nvPr>
            <p:ph idx="1"/>
          </p:nvPr>
        </p:nvSpPr>
        <p:spPr>
          <a:xfrm>
            <a:off x="292607" y="4901184"/>
            <a:ext cx="10451593" cy="1709928"/>
          </a:xfrm>
        </p:spPr>
        <p:txBody>
          <a:bodyPr>
            <a:normAutofit fontScale="925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Accuracy of the Model is 94.6%.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D0D0D"/>
                </a:solidFill>
                <a:effectLst/>
                <a:latin typeface="Calibri" panose="020F0502020204030204" pitchFamily="34" charset="0"/>
                <a:ea typeface="Calibri" panose="020F0502020204030204" pitchFamily="34" charset="0"/>
              </a:rPr>
              <a:t>This code loads a dataset from a CSV file and preprocesses it by encoding categorical variables using </a:t>
            </a:r>
            <a:r>
              <a:rPr lang="en-IN" sz="1800" dirty="0" err="1">
                <a:solidFill>
                  <a:srgbClr val="0D0D0D"/>
                </a:solidFill>
                <a:effectLst/>
                <a:latin typeface="Calibri" panose="020F0502020204030204" pitchFamily="34" charset="0"/>
                <a:ea typeface="Calibri" panose="020F0502020204030204" pitchFamily="34" charset="0"/>
              </a:rPr>
              <a:t>LabelEncoder</a:t>
            </a:r>
            <a:r>
              <a:rPr lang="en-IN" sz="1800" dirty="0">
                <a:solidFill>
                  <a:srgbClr val="0D0D0D"/>
                </a:solidFill>
                <a:effectLst/>
                <a:latin typeface="Calibri" panose="020F0502020204030204" pitchFamily="34" charset="0"/>
                <a:ea typeface="Calibri" panose="020F0502020204030204" pitchFamily="34" charset="0"/>
              </a:rPr>
              <a:t>. It then splits the dataset into training and testing sets. Next, it builds a neural network model with three dense layers, using rectified linear unit (</a:t>
            </a:r>
            <a:r>
              <a:rPr lang="en-IN" sz="1800" dirty="0" err="1">
                <a:solidFill>
                  <a:srgbClr val="0D0D0D"/>
                </a:solidFill>
                <a:effectLst/>
                <a:latin typeface="Calibri" panose="020F0502020204030204" pitchFamily="34" charset="0"/>
                <a:ea typeface="Calibri" panose="020F0502020204030204" pitchFamily="34" charset="0"/>
              </a:rPr>
              <a:t>ReLU</a:t>
            </a:r>
            <a:r>
              <a:rPr lang="en-IN" sz="1800" dirty="0">
                <a:solidFill>
                  <a:srgbClr val="0D0D0D"/>
                </a:solidFill>
                <a:effectLst/>
                <a:latin typeface="Calibri" panose="020F0502020204030204" pitchFamily="34" charset="0"/>
                <a:ea typeface="Calibri" panose="020F0502020204030204" pitchFamily="34" charset="0"/>
              </a:rPr>
              <a:t>) activation for hidden layers and </a:t>
            </a:r>
            <a:r>
              <a:rPr lang="en-IN" sz="1800" dirty="0" err="1">
                <a:solidFill>
                  <a:srgbClr val="0D0D0D"/>
                </a:solidFill>
                <a:effectLst/>
                <a:latin typeface="Calibri" panose="020F0502020204030204" pitchFamily="34" charset="0"/>
                <a:ea typeface="Calibri" panose="020F0502020204030204" pitchFamily="34" charset="0"/>
              </a:rPr>
              <a:t>softmax</a:t>
            </a:r>
            <a:r>
              <a:rPr lang="en-IN" sz="1800" dirty="0">
                <a:solidFill>
                  <a:srgbClr val="0D0D0D"/>
                </a:solidFill>
                <a:effectLst/>
                <a:latin typeface="Calibri" panose="020F0502020204030204" pitchFamily="34" charset="0"/>
                <a:ea typeface="Calibri" panose="020F0502020204030204" pitchFamily="34" charset="0"/>
              </a:rPr>
              <a:t> activation for the output layer. The model is compiled with the Adam optimizer and categorical cross-entropy loss function. </a:t>
            </a:r>
            <a:endParaRPr lang="en-IN" dirty="0"/>
          </a:p>
        </p:txBody>
      </p:sp>
      <p:pic>
        <p:nvPicPr>
          <p:cNvPr id="5" name="Picture 4">
            <a:extLst>
              <a:ext uri="{FF2B5EF4-FFF2-40B4-BE49-F238E27FC236}">
                <a16:creationId xmlns:a16="http://schemas.microsoft.com/office/drawing/2014/main" id="{DA97F1F7-4BD8-D447-2373-C7D7D47B5EFB}"/>
              </a:ext>
            </a:extLst>
          </p:cNvPr>
          <p:cNvPicPr>
            <a:picLocks noChangeAspect="1"/>
          </p:cNvPicPr>
          <p:nvPr/>
        </p:nvPicPr>
        <p:blipFill>
          <a:blip r:embed="rId2"/>
          <a:stretch>
            <a:fillRect/>
          </a:stretch>
        </p:blipFill>
        <p:spPr>
          <a:xfrm>
            <a:off x="140207" y="694944"/>
            <a:ext cx="12051793" cy="4206240"/>
          </a:xfrm>
          <a:prstGeom prst="rect">
            <a:avLst/>
          </a:prstGeom>
        </p:spPr>
      </p:pic>
      <p:pic>
        <p:nvPicPr>
          <p:cNvPr id="7" name="Picture 6">
            <a:extLst>
              <a:ext uri="{FF2B5EF4-FFF2-40B4-BE49-F238E27FC236}">
                <a16:creationId xmlns:a16="http://schemas.microsoft.com/office/drawing/2014/main" id="{2CB8D166-652F-852C-9668-9E2D0A1F4EFF}"/>
              </a:ext>
            </a:extLst>
          </p:cNvPr>
          <p:cNvPicPr>
            <a:picLocks noChangeAspect="1"/>
          </p:cNvPicPr>
          <p:nvPr/>
        </p:nvPicPr>
        <p:blipFill>
          <a:blip r:embed="rId3"/>
          <a:stretch>
            <a:fillRect/>
          </a:stretch>
        </p:blipFill>
        <p:spPr>
          <a:xfrm>
            <a:off x="140206" y="640080"/>
            <a:ext cx="11765281" cy="4237087"/>
          </a:xfrm>
          <a:prstGeom prst="rect">
            <a:avLst/>
          </a:prstGeom>
        </p:spPr>
      </p:pic>
    </p:spTree>
    <p:extLst>
      <p:ext uri="{BB962C8B-B14F-4D97-AF65-F5344CB8AC3E}">
        <p14:creationId xmlns:p14="http://schemas.microsoft.com/office/powerpoint/2010/main" val="387844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C20C-85FC-940F-3401-9E57EFF8ABA8}"/>
              </a:ext>
            </a:extLst>
          </p:cNvPr>
          <p:cNvSpPr>
            <a:spLocks noGrp="1"/>
          </p:cNvSpPr>
          <p:nvPr>
            <p:ph type="title"/>
          </p:nvPr>
        </p:nvSpPr>
        <p:spPr>
          <a:xfrm>
            <a:off x="1024128" y="0"/>
            <a:ext cx="9720072" cy="676656"/>
          </a:xfrm>
        </p:spPr>
        <p:txBody>
          <a:bodyPr>
            <a:normAutofit fontScale="90000"/>
          </a:bodyPr>
          <a:lstStyle/>
          <a:p>
            <a:r>
              <a:rPr lang="en-IN" dirty="0"/>
              <a:t>Model testing: Returns</a:t>
            </a:r>
          </a:p>
        </p:txBody>
      </p:sp>
      <p:sp>
        <p:nvSpPr>
          <p:cNvPr id="3" name="Content Placeholder 2">
            <a:extLst>
              <a:ext uri="{FF2B5EF4-FFF2-40B4-BE49-F238E27FC236}">
                <a16:creationId xmlns:a16="http://schemas.microsoft.com/office/drawing/2014/main" id="{44765E23-46C1-55CE-450F-E926E2B1A02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3B3C62F-9C47-A952-4381-0CE42C03EEEC}"/>
              </a:ext>
            </a:extLst>
          </p:cNvPr>
          <p:cNvPicPr>
            <a:picLocks noChangeAspect="1"/>
          </p:cNvPicPr>
          <p:nvPr/>
        </p:nvPicPr>
        <p:blipFill>
          <a:blip r:embed="rId2"/>
          <a:stretch>
            <a:fillRect/>
          </a:stretch>
        </p:blipFill>
        <p:spPr>
          <a:xfrm>
            <a:off x="0" y="548640"/>
            <a:ext cx="12192000" cy="6025896"/>
          </a:xfrm>
          <a:prstGeom prst="rect">
            <a:avLst/>
          </a:prstGeom>
        </p:spPr>
      </p:pic>
    </p:spTree>
    <p:extLst>
      <p:ext uri="{BB962C8B-B14F-4D97-AF65-F5344CB8AC3E}">
        <p14:creationId xmlns:p14="http://schemas.microsoft.com/office/powerpoint/2010/main" val="4261870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D2E4-ACCC-88DA-D7B5-A77CBFCB815C}"/>
              </a:ext>
            </a:extLst>
          </p:cNvPr>
          <p:cNvSpPr>
            <a:spLocks noGrp="1"/>
          </p:cNvSpPr>
          <p:nvPr>
            <p:ph type="title"/>
          </p:nvPr>
        </p:nvSpPr>
        <p:spPr>
          <a:xfrm>
            <a:off x="1024128" y="0"/>
            <a:ext cx="9720072" cy="640080"/>
          </a:xfrm>
        </p:spPr>
        <p:txBody>
          <a:bodyPr>
            <a:normAutofit fontScale="90000"/>
          </a:bodyPr>
          <a:lstStyle/>
          <a:p>
            <a:r>
              <a:rPr lang="en-IN" dirty="0"/>
              <a:t>Model Evaluation</a:t>
            </a:r>
          </a:p>
        </p:txBody>
      </p:sp>
      <p:pic>
        <p:nvPicPr>
          <p:cNvPr id="5" name="Content Placeholder 4">
            <a:extLst>
              <a:ext uri="{FF2B5EF4-FFF2-40B4-BE49-F238E27FC236}">
                <a16:creationId xmlns:a16="http://schemas.microsoft.com/office/drawing/2014/main" id="{531636B2-2CAB-9CF9-F2F5-F97ACE941ED7}"/>
              </a:ext>
            </a:extLst>
          </p:cNvPr>
          <p:cNvPicPr>
            <a:picLocks noGrp="1" noChangeAspect="1"/>
          </p:cNvPicPr>
          <p:nvPr>
            <p:ph idx="1"/>
          </p:nvPr>
        </p:nvPicPr>
        <p:blipFill>
          <a:blip r:embed="rId2"/>
          <a:stretch>
            <a:fillRect/>
          </a:stretch>
        </p:blipFill>
        <p:spPr>
          <a:xfrm>
            <a:off x="1024128" y="640080"/>
            <a:ext cx="6187976" cy="1333616"/>
          </a:xfrm>
        </p:spPr>
      </p:pic>
      <p:pic>
        <p:nvPicPr>
          <p:cNvPr id="8" name="Picture 7">
            <a:extLst>
              <a:ext uri="{FF2B5EF4-FFF2-40B4-BE49-F238E27FC236}">
                <a16:creationId xmlns:a16="http://schemas.microsoft.com/office/drawing/2014/main" id="{6EFCF3A3-5375-3216-B7EA-47FFC9FB4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644" y="2223516"/>
            <a:ext cx="5461000" cy="2209800"/>
          </a:xfrm>
          <a:prstGeom prst="rect">
            <a:avLst/>
          </a:prstGeom>
        </p:spPr>
      </p:pic>
      <p:sp>
        <p:nvSpPr>
          <p:cNvPr id="9" name="TextBox 8">
            <a:extLst>
              <a:ext uri="{FF2B5EF4-FFF2-40B4-BE49-F238E27FC236}">
                <a16:creationId xmlns:a16="http://schemas.microsoft.com/office/drawing/2014/main" id="{630E9C43-83E9-DB76-28CE-0D645BEB3DE3}"/>
              </a:ext>
            </a:extLst>
          </p:cNvPr>
          <p:cNvSpPr txBox="1"/>
          <p:nvPr/>
        </p:nvSpPr>
        <p:spPr>
          <a:xfrm>
            <a:off x="1024128" y="4535424"/>
            <a:ext cx="9500616" cy="2308324"/>
          </a:xfrm>
          <a:prstGeom prst="rect">
            <a:avLst/>
          </a:prstGeom>
          <a:noFill/>
        </p:spPr>
        <p:txBody>
          <a:bodyPr wrap="square" rtlCol="0">
            <a:spAutoFit/>
          </a:bodyPr>
          <a:lstStyle/>
          <a:p>
            <a:r>
              <a:rPr lang="en-IN" sz="1800" kern="100" dirty="0">
                <a:effectLst/>
                <a:latin typeface="Calibri" panose="020F0502020204030204" pitchFamily="34" charset="0"/>
                <a:ea typeface="Calibri" panose="020F0502020204030204" pitchFamily="34" charset="0"/>
                <a:cs typeface="Calibri" panose="020F0502020204030204" pitchFamily="34" charset="0"/>
              </a:rPr>
              <a:t>This Python code generates a synthetic dataset with 1000 rows and various attributes using NumPy and Pandas. Attributes include demographics, financial information, investment details, and risk levels, with options predefined for each attribute. The dataset is stored in a Pandas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DataFrame</a:t>
            </a:r>
            <a:r>
              <a:rPr lang="en-IN" sz="1800" kern="100" dirty="0">
                <a:effectLst/>
                <a:latin typeface="Calibri" panose="020F0502020204030204" pitchFamily="34" charset="0"/>
                <a:ea typeface="Calibri" panose="020F0502020204030204" pitchFamily="34" charset="0"/>
                <a:cs typeface="Calibri" panose="020F0502020204030204" pitchFamily="34" charset="0"/>
              </a:rPr>
              <a:t> and then saved to a CSV file named 'synthetic_dataset.csv'. Finally, the first few rows of the dataset are displayed using the head() function to verify its structure.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Calibri" panose="020F0502020204030204" pitchFamily="34" charset="0"/>
              </a:rPr>
              <a:t>The Testing and Training dataset shows the same level of accuracy 96 and 95 percent respectively with weak positive correlation.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2461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B723-7615-7871-920A-E911C097FDAC}"/>
              </a:ext>
            </a:extLst>
          </p:cNvPr>
          <p:cNvSpPr>
            <a:spLocks noGrp="1"/>
          </p:cNvSpPr>
          <p:nvPr>
            <p:ph type="title"/>
          </p:nvPr>
        </p:nvSpPr>
        <p:spPr>
          <a:xfrm>
            <a:off x="1024128" y="795528"/>
            <a:ext cx="9720072" cy="1243584"/>
          </a:xfrm>
        </p:spPr>
        <p:txBody>
          <a:bodyPr>
            <a:normAutofit/>
          </a:bodyPr>
          <a:lstStyle/>
          <a:p>
            <a:r>
              <a:rPr lang="en-IN" dirty="0"/>
              <a:t>Potential Areas for improvements</a:t>
            </a:r>
          </a:p>
        </p:txBody>
      </p:sp>
      <p:sp>
        <p:nvSpPr>
          <p:cNvPr id="3" name="Content Placeholder 2">
            <a:extLst>
              <a:ext uri="{FF2B5EF4-FFF2-40B4-BE49-F238E27FC236}">
                <a16:creationId xmlns:a16="http://schemas.microsoft.com/office/drawing/2014/main" id="{070A6E62-3759-E8B1-8ADA-F9EBEC58E032}"/>
              </a:ext>
            </a:extLst>
          </p:cNvPr>
          <p:cNvSpPr>
            <a:spLocks noGrp="1"/>
          </p:cNvSpPr>
          <p:nvPr>
            <p:ph idx="1"/>
          </p:nvPr>
        </p:nvSpPr>
        <p:spPr>
          <a:xfrm>
            <a:off x="868679" y="2596896"/>
            <a:ext cx="9875521" cy="3465576"/>
          </a:xfrm>
        </p:spPr>
        <p:txBody>
          <a:bodyPr>
            <a:normAutofit/>
          </a:bodyPr>
          <a:lstStyle/>
          <a:p>
            <a:pPr algn="l" fontAlgn="base">
              <a:buFont typeface="+mj-lt"/>
              <a:buAutoNum type="arabicPeriod"/>
            </a:pPr>
            <a:r>
              <a:rPr lang="en-US" b="1" i="0" dirty="0">
                <a:solidFill>
                  <a:srgbClr val="000000"/>
                </a:solidFill>
                <a:effectLst/>
                <a:latin typeface="Poppins" panose="00000500000000000000" pitchFamily="2" charset="0"/>
              </a:rPr>
              <a:t>Feature Engineering</a:t>
            </a:r>
          </a:p>
          <a:p>
            <a:pPr algn="l" fontAlgn="base">
              <a:buFont typeface="+mj-lt"/>
              <a:buAutoNum type="arabicPeriod"/>
            </a:pPr>
            <a:r>
              <a:rPr lang="en-US" b="1" i="0" dirty="0">
                <a:solidFill>
                  <a:srgbClr val="000000"/>
                </a:solidFill>
                <a:effectLst/>
                <a:latin typeface="Poppins" panose="00000500000000000000" pitchFamily="2" charset="0"/>
              </a:rPr>
              <a:t>Model Optimization.</a:t>
            </a:r>
          </a:p>
          <a:p>
            <a:pPr algn="l" fontAlgn="base">
              <a:buFont typeface="+mj-lt"/>
              <a:buAutoNum type="arabicPeriod"/>
            </a:pPr>
            <a:r>
              <a:rPr lang="en-US" b="1" i="0" dirty="0">
                <a:solidFill>
                  <a:srgbClr val="000000"/>
                </a:solidFill>
                <a:effectLst/>
                <a:latin typeface="Poppins" panose="00000500000000000000" pitchFamily="2" charset="0"/>
              </a:rPr>
              <a:t>Longitudinal Studies</a:t>
            </a:r>
            <a:r>
              <a:rPr lang="en-US" b="0" i="0" dirty="0">
                <a:solidFill>
                  <a:srgbClr val="000000"/>
                </a:solidFill>
                <a:effectLst/>
                <a:latin typeface="Poppins" panose="00000500000000000000" pitchFamily="2" charset="0"/>
              </a:rPr>
              <a:t>.</a:t>
            </a:r>
          </a:p>
          <a:p>
            <a:pPr algn="l" fontAlgn="base">
              <a:buFont typeface="+mj-lt"/>
              <a:buAutoNum type="arabicPeriod"/>
            </a:pPr>
            <a:r>
              <a:rPr lang="en-US" b="1" i="0" dirty="0">
                <a:solidFill>
                  <a:srgbClr val="000000"/>
                </a:solidFill>
                <a:effectLst/>
                <a:latin typeface="Poppins" panose="00000500000000000000" pitchFamily="2" charset="0"/>
              </a:rPr>
              <a:t>Risk Prediction</a:t>
            </a:r>
            <a:r>
              <a:rPr lang="en-US" b="0" i="0" dirty="0">
                <a:solidFill>
                  <a:srgbClr val="000000"/>
                </a:solidFill>
                <a:effectLst/>
                <a:latin typeface="Poppins" panose="00000500000000000000" pitchFamily="2" charset="0"/>
              </a:rPr>
              <a:t>.</a:t>
            </a:r>
          </a:p>
          <a:p>
            <a:pPr algn="l" fontAlgn="base">
              <a:buFont typeface="+mj-lt"/>
              <a:buAutoNum type="arabicPeriod"/>
            </a:pPr>
            <a:r>
              <a:rPr lang="en-US" b="1" i="0" dirty="0">
                <a:solidFill>
                  <a:srgbClr val="000000"/>
                </a:solidFill>
                <a:effectLst/>
                <a:latin typeface="Poppins" panose="00000500000000000000" pitchFamily="2" charset="0"/>
              </a:rPr>
              <a:t>Investment Behavior Analysis.</a:t>
            </a:r>
          </a:p>
          <a:p>
            <a:pPr algn="l" fontAlgn="base">
              <a:buFont typeface="+mj-lt"/>
              <a:buAutoNum type="arabicPeriod"/>
            </a:pPr>
            <a:r>
              <a:rPr lang="en-US" b="1" i="0" dirty="0">
                <a:solidFill>
                  <a:srgbClr val="000000"/>
                </a:solidFill>
                <a:effectLst/>
                <a:latin typeface="Poppins" panose="00000500000000000000" pitchFamily="2" charset="0"/>
              </a:rPr>
              <a:t>Demographic and Employment Analysis</a:t>
            </a:r>
            <a:r>
              <a:rPr lang="en-US" b="0" i="0" dirty="0">
                <a:solidFill>
                  <a:srgbClr val="000000"/>
                </a:solidFill>
                <a:effectLst/>
                <a:latin typeface="Poppins" panose="00000500000000000000" pitchFamily="2" charset="0"/>
              </a:rPr>
              <a:t>.</a:t>
            </a:r>
          </a:p>
          <a:p>
            <a:pPr algn="l" fontAlgn="base">
              <a:buFont typeface="+mj-lt"/>
              <a:buAutoNum type="arabicPeriod"/>
            </a:pPr>
            <a:r>
              <a:rPr lang="en-US" b="1" i="0" dirty="0">
                <a:solidFill>
                  <a:srgbClr val="000000"/>
                </a:solidFill>
                <a:effectLst/>
                <a:latin typeface="Poppins" panose="00000500000000000000" pitchFamily="2" charset="0"/>
              </a:rPr>
              <a:t>Algorithmic Fairness and Bias</a:t>
            </a:r>
            <a:endParaRPr lang="en-IN" dirty="0"/>
          </a:p>
        </p:txBody>
      </p:sp>
    </p:spTree>
    <p:extLst>
      <p:ext uri="{BB962C8B-B14F-4D97-AF65-F5344CB8AC3E}">
        <p14:creationId xmlns:p14="http://schemas.microsoft.com/office/powerpoint/2010/main" val="2036508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1B4A0-E120-A720-0702-6FB970C7EB5C}"/>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F3640A0F-7982-FCA6-7877-87740276694C}"/>
              </a:ext>
            </a:extLst>
          </p:cNvPr>
          <p:cNvSpPr>
            <a:spLocks noGrp="1"/>
          </p:cNvSpPr>
          <p:nvPr>
            <p:ph idx="1"/>
          </p:nvPr>
        </p:nvSpPr>
        <p:spPr>
          <a:xfrm>
            <a:off x="1024129" y="2286000"/>
            <a:ext cx="9564624" cy="3986784"/>
          </a:xfrm>
        </p:spPr>
        <p:txBody>
          <a:bodyPr>
            <a:normAutofit/>
          </a:bodyPr>
          <a:lstStyle/>
          <a:p>
            <a:pPr marL="457200" indent="-457200">
              <a:buFont typeface="+mj-lt"/>
              <a:buAutoNum type="arabicPeriod"/>
            </a:pPr>
            <a:r>
              <a:rPr lang="en-IN" sz="4000" dirty="0"/>
              <a:t>Application of Deep Learning</a:t>
            </a:r>
          </a:p>
          <a:p>
            <a:pPr marL="457200" indent="-457200">
              <a:buFont typeface="+mj-lt"/>
              <a:buAutoNum type="arabicPeriod"/>
            </a:pPr>
            <a:r>
              <a:rPr lang="en-IN" sz="4000" dirty="0"/>
              <a:t>Analysis of Time-based Data</a:t>
            </a:r>
          </a:p>
          <a:p>
            <a:pPr marL="457200" indent="-457200">
              <a:buFont typeface="+mj-lt"/>
              <a:buAutoNum type="arabicPeriod"/>
            </a:pPr>
            <a:r>
              <a:rPr lang="en-IN" sz="4000" dirty="0"/>
              <a:t>Applying these Models to other datasets related to money management</a:t>
            </a:r>
          </a:p>
          <a:p>
            <a:pPr marL="457200" indent="-457200">
              <a:buFont typeface="+mj-lt"/>
              <a:buAutoNum type="arabicPeriod"/>
            </a:pPr>
            <a:r>
              <a:rPr lang="en-IN" sz="4000" dirty="0"/>
              <a:t>Try this model with more attributes and features</a:t>
            </a:r>
          </a:p>
        </p:txBody>
      </p:sp>
    </p:spTree>
    <p:extLst>
      <p:ext uri="{BB962C8B-B14F-4D97-AF65-F5344CB8AC3E}">
        <p14:creationId xmlns:p14="http://schemas.microsoft.com/office/powerpoint/2010/main" val="71661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1459-A9DC-878D-F8E7-623FCEE77F95}"/>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1F80EB1A-BC59-5F2E-72C9-74462CA0497A}"/>
              </a:ext>
            </a:extLst>
          </p:cNvPr>
          <p:cNvSpPr>
            <a:spLocks noGrp="1"/>
          </p:cNvSpPr>
          <p:nvPr>
            <p:ph idx="1"/>
          </p:nvPr>
        </p:nvSpPr>
        <p:spPr>
          <a:xfrm>
            <a:off x="1024128" y="1709928"/>
            <a:ext cx="9720073" cy="4764024"/>
          </a:xfrm>
        </p:spPr>
        <p:txBody>
          <a:bodyPr>
            <a:normAutofit fontScale="92500" lnSpcReduction="10000"/>
          </a:bodyPr>
          <a:lstStyle/>
          <a:p>
            <a:pPr marL="457200" indent="-457200">
              <a:buFont typeface="+mj-lt"/>
              <a:buAutoNum type="arabicPeriod"/>
            </a:pPr>
            <a:r>
              <a:rPr lang="en-US" b="0" i="0" dirty="0">
                <a:solidFill>
                  <a:srgbClr val="0D0D0D"/>
                </a:solidFill>
                <a:effectLst/>
                <a:latin typeface="Söhne"/>
              </a:rPr>
              <a:t>Preliminary exploration of a dataset comprising 810 entries and 19 columns reveals its structure and statistical properties without any missing values.</a:t>
            </a:r>
          </a:p>
          <a:p>
            <a:pPr marL="457200" indent="-457200">
              <a:buFont typeface="+mj-lt"/>
              <a:buAutoNum type="arabicPeriod"/>
            </a:pPr>
            <a:r>
              <a:rPr lang="en-US" b="0" i="0" dirty="0">
                <a:solidFill>
                  <a:srgbClr val="0D0D0D"/>
                </a:solidFill>
                <a:effectLst/>
                <a:latin typeface="Söhne"/>
              </a:rPr>
              <a:t>The relationship between income brackets and the percentage of household income invested is investigated, revealing investment patterns across demographics and roles, with Marketing and Sales Executives yielding the highest returns.</a:t>
            </a:r>
          </a:p>
          <a:p>
            <a:pPr marL="457200" indent="-457200">
              <a:buFont typeface="+mj-lt"/>
              <a:buAutoNum type="arabicPeriod"/>
            </a:pPr>
            <a:r>
              <a:rPr lang="en-US" b="0" i="0" dirty="0">
                <a:solidFill>
                  <a:srgbClr val="0D0D0D"/>
                </a:solidFill>
                <a:effectLst/>
                <a:latin typeface="Söhne"/>
              </a:rPr>
              <a:t>Various attributes are analyzed for their correlation with 'Return Earned,' using a Random Forest Classifier among other models to predict investment returns.</a:t>
            </a:r>
          </a:p>
          <a:p>
            <a:pPr marL="457200" indent="-457200">
              <a:buFont typeface="+mj-lt"/>
              <a:buAutoNum type="arabicPeriod"/>
            </a:pPr>
            <a:r>
              <a:rPr lang="en-US" b="0" i="0" dirty="0">
                <a:solidFill>
                  <a:srgbClr val="0D0D0D"/>
                </a:solidFill>
                <a:effectLst/>
                <a:latin typeface="Söhne"/>
              </a:rPr>
              <a:t>Model performance significantly improves by focusing on attributes with a high correlation to 'Return Earned,' such as city, role, and reasons for investment, with the Random Forest Classifier achieving an accuracy of 83%.</a:t>
            </a:r>
          </a:p>
          <a:p>
            <a:pPr marL="457200" indent="-457200">
              <a:buFont typeface="+mj-lt"/>
              <a:buAutoNum type="arabicPeriod"/>
            </a:pPr>
            <a:r>
              <a:rPr lang="en-US" b="0" i="0" dirty="0">
                <a:solidFill>
                  <a:srgbClr val="0D0D0D"/>
                </a:solidFill>
                <a:effectLst/>
                <a:latin typeface="Söhne"/>
              </a:rPr>
              <a:t>Model using neural network analyzing risk and knowledge about the market gave 94% accuracy</a:t>
            </a:r>
          </a:p>
          <a:p>
            <a:pPr marL="457200" indent="-457200">
              <a:buFont typeface="+mj-lt"/>
              <a:buAutoNum type="arabicPeriod"/>
            </a:pPr>
            <a:r>
              <a:rPr lang="en-US" b="0" i="0" dirty="0">
                <a:solidFill>
                  <a:srgbClr val="0D0D0D"/>
                </a:solidFill>
                <a:effectLst/>
                <a:latin typeface="Söhne"/>
              </a:rPr>
              <a:t>Tested both Return Earned and Risk Model, achieved good accuracy between train and test data </a:t>
            </a:r>
          </a:p>
          <a:p>
            <a:pPr marL="457200" indent="-457200">
              <a:buFont typeface="+mj-lt"/>
              <a:buAutoNum type="arabicPeriod"/>
            </a:pPr>
            <a:endParaRPr lang="en-US" b="0" i="0" dirty="0">
              <a:solidFill>
                <a:srgbClr val="0D0D0D"/>
              </a:solidFill>
              <a:effectLst/>
              <a:latin typeface="Söhne"/>
            </a:endParaRPr>
          </a:p>
          <a:p>
            <a:pPr marL="457200" indent="-457200">
              <a:buFont typeface="+mj-lt"/>
              <a:buAutoNum type="arabicPeriod"/>
            </a:pPr>
            <a:endParaRPr lang="en-US" b="0" i="0" dirty="0">
              <a:solidFill>
                <a:srgbClr val="0D0D0D"/>
              </a:solidFill>
              <a:effectLst/>
              <a:latin typeface="Söhne"/>
            </a:endParaRPr>
          </a:p>
          <a:p>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26747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97F4-FCBB-CA0D-690F-8E2F7FA946E1}"/>
              </a:ext>
            </a:extLst>
          </p:cNvPr>
          <p:cNvSpPr>
            <a:spLocks noGrp="1"/>
          </p:cNvSpPr>
          <p:nvPr>
            <p:ph type="title"/>
          </p:nvPr>
        </p:nvSpPr>
        <p:spPr/>
        <p:txBody>
          <a:bodyPr/>
          <a:lstStyle/>
          <a:p>
            <a:r>
              <a:rPr lang="en-IN" dirty="0"/>
              <a:t>methodology</a:t>
            </a:r>
          </a:p>
        </p:txBody>
      </p:sp>
      <p:sp>
        <p:nvSpPr>
          <p:cNvPr id="4" name="Rectangle 1">
            <a:extLst>
              <a:ext uri="{FF2B5EF4-FFF2-40B4-BE49-F238E27FC236}">
                <a16:creationId xmlns:a16="http://schemas.microsoft.com/office/drawing/2014/main" id="{DF4002D7-EA0A-1784-D8EE-58DCC5DFF4AA}"/>
              </a:ext>
            </a:extLst>
          </p:cNvPr>
          <p:cNvSpPr>
            <a:spLocks noGrp="1" noChangeArrowheads="1"/>
          </p:cNvSpPr>
          <p:nvPr>
            <p:ph idx="1"/>
          </p:nvPr>
        </p:nvSpPr>
        <p:spPr bwMode="auto">
          <a:xfrm>
            <a:off x="850392" y="2084832"/>
            <a:ext cx="10634472" cy="4001095"/>
          </a:xfrm>
          <a:prstGeom prst="rect">
            <a:avLst/>
          </a:prstGeom>
          <a:solidFill>
            <a:srgbClr val="D8D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Data Exploration</a:t>
            </a:r>
            <a:endParaRPr kumimoji="0" lang="en-US" altLang="en-US" sz="28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Demographic Analysis</a:t>
            </a:r>
            <a:endParaRPr kumimoji="0" lang="en-US" altLang="en-US" sz="28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Employment Details</a:t>
            </a:r>
            <a:endParaRPr kumimoji="0" lang="en-US" altLang="en-US" sz="28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Investment Behavior Insights</a:t>
            </a:r>
            <a:endParaRPr kumimoji="0" lang="en-US" altLang="en-US" sz="28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Correlation Analysis</a:t>
            </a:r>
            <a:endParaRPr kumimoji="0" lang="en-US" altLang="en-US" sz="28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8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Predictive Modeling</a:t>
            </a:r>
            <a:endParaRPr kumimoji="0" lang="en-US" altLang="en-US" sz="28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8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Model Testing and Validation</a:t>
            </a:r>
            <a:endParaRPr kumimoji="0" lang="en-US" altLang="en-US" sz="28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8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Model Evaluation</a:t>
            </a:r>
            <a:endParaRPr kumimoji="0" lang="en-US" altLang="en-US" sz="28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359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ADB1-4B89-21BE-48FF-8ECD7B607B3D}"/>
              </a:ext>
            </a:extLst>
          </p:cNvPr>
          <p:cNvSpPr>
            <a:spLocks noGrp="1"/>
          </p:cNvSpPr>
          <p:nvPr>
            <p:ph type="title"/>
          </p:nvPr>
        </p:nvSpPr>
        <p:spPr>
          <a:xfrm>
            <a:off x="1024128" y="-1014984"/>
            <a:ext cx="9720072" cy="3044952"/>
          </a:xfrm>
        </p:spPr>
        <p:txBody>
          <a:bodyPr/>
          <a:lstStyle/>
          <a:p>
            <a:r>
              <a:rPr kumimoji="0" lang="en-US" altLang="en-US" sz="54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Data Exploration</a:t>
            </a:r>
            <a:endParaRPr lang="en-IN" dirty="0"/>
          </a:p>
        </p:txBody>
      </p:sp>
      <p:sp>
        <p:nvSpPr>
          <p:cNvPr id="3" name="Content Placeholder 2">
            <a:extLst>
              <a:ext uri="{FF2B5EF4-FFF2-40B4-BE49-F238E27FC236}">
                <a16:creationId xmlns:a16="http://schemas.microsoft.com/office/drawing/2014/main" id="{072C3926-E20A-2369-FB80-FD5174DE92F3}"/>
              </a:ext>
            </a:extLst>
          </p:cNvPr>
          <p:cNvSpPr>
            <a:spLocks noGrp="1"/>
          </p:cNvSpPr>
          <p:nvPr>
            <p:ph idx="1"/>
          </p:nvPr>
        </p:nvSpPr>
        <p:spPr>
          <a:xfrm>
            <a:off x="1024128" y="859536"/>
            <a:ext cx="9720073" cy="5449824"/>
          </a:xfrm>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data is loaded into a pandas Data Frame from an Excel file and converted to a CSV format.</a:t>
            </a:r>
          </a:p>
          <a:p>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Frame is inspected using the. head(), .info(), and .describe() methods to understand the structure and statistical summary of the dataset, which includes 810 entries across 19 columns</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No missing values are reported in the dataset.</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67C4C4A-94D6-E519-B3EC-1C87B9DB9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716" y="1143027"/>
            <a:ext cx="2948940" cy="1243566"/>
          </a:xfrm>
          <a:prstGeom prst="rect">
            <a:avLst/>
          </a:prstGeom>
        </p:spPr>
      </p:pic>
      <p:pic>
        <p:nvPicPr>
          <p:cNvPr id="9" name="Picture 8">
            <a:extLst>
              <a:ext uri="{FF2B5EF4-FFF2-40B4-BE49-F238E27FC236}">
                <a16:creationId xmlns:a16="http://schemas.microsoft.com/office/drawing/2014/main" id="{7D127BFF-6F88-5F7A-BABD-04773516C0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1755" y="3172968"/>
            <a:ext cx="4754370" cy="3267994"/>
          </a:xfrm>
          <a:prstGeom prst="rect">
            <a:avLst/>
          </a:prstGeom>
        </p:spPr>
      </p:pic>
      <p:pic>
        <p:nvPicPr>
          <p:cNvPr id="10" name="Picture 9">
            <a:extLst>
              <a:ext uri="{FF2B5EF4-FFF2-40B4-BE49-F238E27FC236}">
                <a16:creationId xmlns:a16="http://schemas.microsoft.com/office/drawing/2014/main" id="{C8449EC2-66C0-8A73-1FAE-16B3C894F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6052" y="3529583"/>
            <a:ext cx="2948939" cy="2932347"/>
          </a:xfrm>
          <a:prstGeom prst="rect">
            <a:avLst/>
          </a:prstGeom>
        </p:spPr>
      </p:pic>
    </p:spTree>
    <p:extLst>
      <p:ext uri="{BB962C8B-B14F-4D97-AF65-F5344CB8AC3E}">
        <p14:creationId xmlns:p14="http://schemas.microsoft.com/office/powerpoint/2010/main" val="329526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CDC4-50E6-8AF0-7894-BA177E9D0DEE}"/>
              </a:ext>
            </a:extLst>
          </p:cNvPr>
          <p:cNvSpPr>
            <a:spLocks noGrp="1"/>
          </p:cNvSpPr>
          <p:nvPr>
            <p:ph type="title"/>
          </p:nvPr>
        </p:nvSpPr>
        <p:spPr>
          <a:xfrm>
            <a:off x="1024128" y="630936"/>
            <a:ext cx="9720072" cy="365760"/>
          </a:xfrm>
        </p:spPr>
        <p:txBody>
          <a:bodyPr>
            <a:normAutofit fontScale="90000"/>
          </a:bodyPr>
          <a:lstStyle/>
          <a:p>
            <a:r>
              <a:rPr kumimoji="0" lang="en-US" altLang="en-US" sz="54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Demographic Analysis</a:t>
            </a:r>
            <a:br>
              <a:rPr kumimoji="0" lang="en-US" altLang="en-US" sz="5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br>
            <a:endParaRPr lang="en-IN" dirty="0"/>
          </a:p>
        </p:txBody>
      </p:sp>
      <p:pic>
        <p:nvPicPr>
          <p:cNvPr id="5" name="Picture 4">
            <a:extLst>
              <a:ext uri="{FF2B5EF4-FFF2-40B4-BE49-F238E27FC236}">
                <a16:creationId xmlns:a16="http://schemas.microsoft.com/office/drawing/2014/main" id="{45619D32-32BB-ACCE-13DA-B70692CD2096}"/>
              </a:ext>
            </a:extLst>
          </p:cNvPr>
          <p:cNvPicPr>
            <a:picLocks noChangeAspect="1"/>
          </p:cNvPicPr>
          <p:nvPr/>
        </p:nvPicPr>
        <p:blipFill>
          <a:blip r:embed="rId2"/>
          <a:stretch>
            <a:fillRect/>
          </a:stretch>
        </p:blipFill>
        <p:spPr>
          <a:xfrm>
            <a:off x="1907003" y="932688"/>
            <a:ext cx="9074941" cy="2823717"/>
          </a:xfrm>
          <a:prstGeom prst="rect">
            <a:avLst/>
          </a:prstGeom>
        </p:spPr>
      </p:pic>
      <p:pic>
        <p:nvPicPr>
          <p:cNvPr id="7" name="Picture 6">
            <a:extLst>
              <a:ext uri="{FF2B5EF4-FFF2-40B4-BE49-F238E27FC236}">
                <a16:creationId xmlns:a16="http://schemas.microsoft.com/office/drawing/2014/main" id="{B46EB49B-B6AA-B98F-43C5-D7B5E944216F}"/>
              </a:ext>
            </a:extLst>
          </p:cNvPr>
          <p:cNvPicPr>
            <a:picLocks noChangeAspect="1"/>
          </p:cNvPicPr>
          <p:nvPr/>
        </p:nvPicPr>
        <p:blipFill>
          <a:blip r:embed="rId3"/>
          <a:stretch>
            <a:fillRect/>
          </a:stretch>
        </p:blipFill>
        <p:spPr>
          <a:xfrm>
            <a:off x="1907002" y="3945903"/>
            <a:ext cx="8681749" cy="2784703"/>
          </a:xfrm>
          <a:prstGeom prst="rect">
            <a:avLst/>
          </a:prstGeom>
        </p:spPr>
      </p:pic>
    </p:spTree>
    <p:extLst>
      <p:ext uri="{BB962C8B-B14F-4D97-AF65-F5344CB8AC3E}">
        <p14:creationId xmlns:p14="http://schemas.microsoft.com/office/powerpoint/2010/main" val="14565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EAB7-94C3-A2B1-1BF3-8FD7B5F8DE69}"/>
              </a:ext>
            </a:extLst>
          </p:cNvPr>
          <p:cNvSpPr>
            <a:spLocks noGrp="1"/>
          </p:cNvSpPr>
          <p:nvPr>
            <p:ph type="title"/>
          </p:nvPr>
        </p:nvSpPr>
        <p:spPr>
          <a:xfrm>
            <a:off x="1024128" y="585216"/>
            <a:ext cx="9720072" cy="310896"/>
          </a:xfrm>
        </p:spPr>
        <p:txBody>
          <a:bodyPr>
            <a:normAutofit fontScale="90000"/>
          </a:bodyPr>
          <a:lstStyle/>
          <a:p>
            <a:r>
              <a:rPr kumimoji="0" lang="en-US" altLang="en-US" sz="54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Employment Details</a:t>
            </a:r>
            <a:br>
              <a:rPr kumimoji="0" lang="en-US" altLang="en-US" sz="5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br>
            <a:endParaRPr lang="en-IN" dirty="0"/>
          </a:p>
        </p:txBody>
      </p:sp>
      <p:pic>
        <p:nvPicPr>
          <p:cNvPr id="5" name="Content Placeholder 4">
            <a:extLst>
              <a:ext uri="{FF2B5EF4-FFF2-40B4-BE49-F238E27FC236}">
                <a16:creationId xmlns:a16="http://schemas.microsoft.com/office/drawing/2014/main" id="{0867FBC3-A96D-962C-7D96-17CD856BC4A7}"/>
              </a:ext>
            </a:extLst>
          </p:cNvPr>
          <p:cNvPicPr>
            <a:picLocks noGrp="1" noChangeAspect="1"/>
          </p:cNvPicPr>
          <p:nvPr>
            <p:ph idx="1"/>
          </p:nvPr>
        </p:nvPicPr>
        <p:blipFill>
          <a:blip r:embed="rId2"/>
          <a:stretch>
            <a:fillRect/>
          </a:stretch>
        </p:blipFill>
        <p:spPr>
          <a:xfrm>
            <a:off x="1024128" y="1015218"/>
            <a:ext cx="6553768" cy="4122777"/>
          </a:xfrm>
        </p:spPr>
      </p:pic>
      <p:pic>
        <p:nvPicPr>
          <p:cNvPr id="7" name="Picture 6">
            <a:extLst>
              <a:ext uri="{FF2B5EF4-FFF2-40B4-BE49-F238E27FC236}">
                <a16:creationId xmlns:a16="http://schemas.microsoft.com/office/drawing/2014/main" id="{5D0297CB-212D-2CD7-A64D-6CBAA30A79B5}"/>
              </a:ext>
            </a:extLst>
          </p:cNvPr>
          <p:cNvPicPr>
            <a:picLocks noChangeAspect="1"/>
          </p:cNvPicPr>
          <p:nvPr/>
        </p:nvPicPr>
        <p:blipFill>
          <a:blip r:embed="rId3"/>
          <a:stretch>
            <a:fillRect/>
          </a:stretch>
        </p:blipFill>
        <p:spPr>
          <a:xfrm>
            <a:off x="7470460" y="823620"/>
            <a:ext cx="4328535" cy="3464916"/>
          </a:xfrm>
          <a:prstGeom prst="rect">
            <a:avLst/>
          </a:prstGeom>
        </p:spPr>
      </p:pic>
      <p:sp>
        <p:nvSpPr>
          <p:cNvPr id="8" name="TextBox 7">
            <a:extLst>
              <a:ext uri="{FF2B5EF4-FFF2-40B4-BE49-F238E27FC236}">
                <a16:creationId xmlns:a16="http://schemas.microsoft.com/office/drawing/2014/main" id="{10E1CDBD-BC4B-1116-FDDE-EE62AF9A79F1}"/>
              </a:ext>
            </a:extLst>
          </p:cNvPr>
          <p:cNvSpPr txBox="1"/>
          <p:nvPr/>
        </p:nvSpPr>
        <p:spPr>
          <a:xfrm>
            <a:off x="1024128" y="5266944"/>
            <a:ext cx="10387584" cy="1535036"/>
          </a:xfrm>
          <a:prstGeom prst="rect">
            <a:avLst/>
          </a:prstGeom>
          <a:noFill/>
        </p:spPr>
        <p:txBody>
          <a:bodyPr wrap="square" rtlCol="0">
            <a:spAutoFit/>
          </a:bodyPr>
          <a:lstStyle/>
          <a:p>
            <a:pPr marL="457200" fontAlgn="base">
              <a:lnSpc>
                <a:spcPct val="107000"/>
              </a:lnSpc>
              <a:spcAft>
                <a:spcPts val="800"/>
              </a:spcAft>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'Percentage of Investment' variable is </a:t>
            </a:r>
            <a:r>
              <a:rPr lang="en-IN" sz="1400" kern="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analyzed</a:t>
            </a: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about Household Income. This analysis reveals how much of their income individuals in different income brackets are investing.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fontAlgn="base">
              <a:lnSpc>
                <a:spcPct val="107000"/>
              </a:lnSpc>
              <a:spcBef>
                <a:spcPts val="300"/>
              </a:spcBef>
              <a:spcAft>
                <a:spcPts val="800"/>
              </a:spcAft>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Some individuals choose not to reveal their investment percentage, while others invest various proportions of their income, ranging from Up to 5% to Above 26%.</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4147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D3DA5-D483-3EB7-3B54-5E4070C825D6}"/>
              </a:ext>
            </a:extLst>
          </p:cNvPr>
          <p:cNvSpPr>
            <a:spLocks noGrp="1"/>
          </p:cNvSpPr>
          <p:nvPr>
            <p:ph type="title"/>
          </p:nvPr>
        </p:nvSpPr>
        <p:spPr>
          <a:xfrm>
            <a:off x="1024128" y="585216"/>
            <a:ext cx="9720072" cy="329184"/>
          </a:xfrm>
        </p:spPr>
        <p:txBody>
          <a:bodyPr>
            <a:normAutofit fontScale="90000"/>
          </a:bodyPr>
          <a:lstStyle/>
          <a:p>
            <a:r>
              <a:rPr kumimoji="0" lang="en-US" altLang="en-US" sz="54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Investment Behavior</a:t>
            </a:r>
            <a:br>
              <a:rPr kumimoji="0" lang="en-US" altLang="en-US" sz="5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br>
            <a:endParaRPr lang="en-IN" dirty="0"/>
          </a:p>
        </p:txBody>
      </p:sp>
      <p:pic>
        <p:nvPicPr>
          <p:cNvPr id="5" name="Content Placeholder 4">
            <a:extLst>
              <a:ext uri="{FF2B5EF4-FFF2-40B4-BE49-F238E27FC236}">
                <a16:creationId xmlns:a16="http://schemas.microsoft.com/office/drawing/2014/main" id="{FDFED461-3D5E-9D27-C7A9-98D643D59202}"/>
              </a:ext>
            </a:extLst>
          </p:cNvPr>
          <p:cNvPicPr>
            <a:picLocks noGrp="1" noChangeAspect="1"/>
          </p:cNvPicPr>
          <p:nvPr>
            <p:ph idx="1"/>
          </p:nvPr>
        </p:nvPicPr>
        <p:blipFill>
          <a:blip r:embed="rId2"/>
          <a:stretch>
            <a:fillRect/>
          </a:stretch>
        </p:blipFill>
        <p:spPr>
          <a:xfrm>
            <a:off x="0" y="749808"/>
            <a:ext cx="6503382" cy="4415465"/>
          </a:xfrm>
        </p:spPr>
      </p:pic>
      <p:pic>
        <p:nvPicPr>
          <p:cNvPr id="7" name="Picture 6">
            <a:extLst>
              <a:ext uri="{FF2B5EF4-FFF2-40B4-BE49-F238E27FC236}">
                <a16:creationId xmlns:a16="http://schemas.microsoft.com/office/drawing/2014/main" id="{4A3E8947-EB8C-968A-D110-B719D0C9F7EB}"/>
              </a:ext>
            </a:extLst>
          </p:cNvPr>
          <p:cNvPicPr>
            <a:picLocks noChangeAspect="1"/>
          </p:cNvPicPr>
          <p:nvPr/>
        </p:nvPicPr>
        <p:blipFill>
          <a:blip r:embed="rId3"/>
          <a:stretch>
            <a:fillRect/>
          </a:stretch>
        </p:blipFill>
        <p:spPr>
          <a:xfrm>
            <a:off x="6503382" y="585216"/>
            <a:ext cx="5539266" cy="2870166"/>
          </a:xfrm>
          <a:prstGeom prst="rect">
            <a:avLst/>
          </a:prstGeom>
        </p:spPr>
      </p:pic>
      <p:pic>
        <p:nvPicPr>
          <p:cNvPr id="9" name="Picture 8">
            <a:extLst>
              <a:ext uri="{FF2B5EF4-FFF2-40B4-BE49-F238E27FC236}">
                <a16:creationId xmlns:a16="http://schemas.microsoft.com/office/drawing/2014/main" id="{79CAA9BB-5C2C-02C1-76CC-278501CAEB11}"/>
              </a:ext>
            </a:extLst>
          </p:cNvPr>
          <p:cNvPicPr>
            <a:picLocks noChangeAspect="1"/>
          </p:cNvPicPr>
          <p:nvPr/>
        </p:nvPicPr>
        <p:blipFill>
          <a:blip r:embed="rId4"/>
          <a:stretch>
            <a:fillRect/>
          </a:stretch>
        </p:blipFill>
        <p:spPr>
          <a:xfrm>
            <a:off x="6729172" y="3287556"/>
            <a:ext cx="5462828" cy="1877717"/>
          </a:xfrm>
          <a:prstGeom prst="rect">
            <a:avLst/>
          </a:prstGeom>
        </p:spPr>
      </p:pic>
      <p:sp>
        <p:nvSpPr>
          <p:cNvPr id="10" name="TextBox 9">
            <a:extLst>
              <a:ext uri="{FF2B5EF4-FFF2-40B4-BE49-F238E27FC236}">
                <a16:creationId xmlns:a16="http://schemas.microsoft.com/office/drawing/2014/main" id="{00D227F2-65FD-AEC6-157C-F396EE6DC65F}"/>
              </a:ext>
            </a:extLst>
          </p:cNvPr>
          <p:cNvSpPr txBox="1"/>
          <p:nvPr/>
        </p:nvSpPr>
        <p:spPr>
          <a:xfrm>
            <a:off x="265176" y="5165273"/>
            <a:ext cx="11695176" cy="1200329"/>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Source of Awareness</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Investment Influencers and Experience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Reasons for Investment</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Percentage of Household Income Invested</a:t>
            </a:r>
            <a:endParaRPr lang="en-IN" dirty="0"/>
          </a:p>
        </p:txBody>
      </p:sp>
    </p:spTree>
    <p:extLst>
      <p:ext uri="{BB962C8B-B14F-4D97-AF65-F5344CB8AC3E}">
        <p14:creationId xmlns:p14="http://schemas.microsoft.com/office/powerpoint/2010/main" val="398128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7E16-C48C-3468-E08F-0569DF88440A}"/>
              </a:ext>
            </a:extLst>
          </p:cNvPr>
          <p:cNvSpPr>
            <a:spLocks noGrp="1"/>
          </p:cNvSpPr>
          <p:nvPr>
            <p:ph type="title"/>
          </p:nvPr>
        </p:nvSpPr>
        <p:spPr>
          <a:xfrm>
            <a:off x="1024128" y="585216"/>
            <a:ext cx="9720072" cy="347472"/>
          </a:xfrm>
        </p:spPr>
        <p:txBody>
          <a:bodyPr>
            <a:normAutofit fontScale="90000"/>
          </a:bodyPr>
          <a:lstStyle/>
          <a:p>
            <a:r>
              <a:rPr lang="en-US" altLang="en-US" sz="5400" b="1" cap="none" dirty="0">
                <a:solidFill>
                  <a:srgbClr val="000000"/>
                </a:solidFill>
                <a:latin typeface="Poppins" panose="00000500000000000000" pitchFamily="2" charset="0"/>
                <a:cs typeface="Poppins" panose="00000500000000000000" pitchFamily="2" charset="0"/>
              </a:rPr>
              <a:t>Importance </a:t>
            </a:r>
            <a:r>
              <a:rPr kumimoji="0" lang="en-US" altLang="en-US" sz="54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 Analysis</a:t>
            </a:r>
            <a:br>
              <a:rPr kumimoji="0" lang="en-US" altLang="en-US" sz="5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br>
            <a:endParaRPr lang="en-IN" dirty="0"/>
          </a:p>
        </p:txBody>
      </p:sp>
      <p:pic>
        <p:nvPicPr>
          <p:cNvPr id="5" name="Content Placeholder 4">
            <a:extLst>
              <a:ext uri="{FF2B5EF4-FFF2-40B4-BE49-F238E27FC236}">
                <a16:creationId xmlns:a16="http://schemas.microsoft.com/office/drawing/2014/main" id="{1D61BFE9-F7CD-8C5F-06EB-6E7520915436}"/>
              </a:ext>
            </a:extLst>
          </p:cNvPr>
          <p:cNvPicPr>
            <a:picLocks noGrp="1" noChangeAspect="1"/>
          </p:cNvPicPr>
          <p:nvPr>
            <p:ph idx="1"/>
          </p:nvPr>
        </p:nvPicPr>
        <p:blipFill>
          <a:blip r:embed="rId2"/>
          <a:stretch>
            <a:fillRect/>
          </a:stretch>
        </p:blipFill>
        <p:spPr>
          <a:xfrm>
            <a:off x="1272070" y="859536"/>
            <a:ext cx="8859481" cy="5691953"/>
          </a:xfrm>
        </p:spPr>
      </p:pic>
    </p:spTree>
    <p:extLst>
      <p:ext uri="{BB962C8B-B14F-4D97-AF65-F5344CB8AC3E}">
        <p14:creationId xmlns:p14="http://schemas.microsoft.com/office/powerpoint/2010/main" val="516329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92CC-F03F-34D4-6667-9D893328889C}"/>
              </a:ext>
            </a:extLst>
          </p:cNvPr>
          <p:cNvSpPr>
            <a:spLocks noGrp="1"/>
          </p:cNvSpPr>
          <p:nvPr>
            <p:ph type="title"/>
          </p:nvPr>
        </p:nvSpPr>
        <p:spPr>
          <a:xfrm>
            <a:off x="1024128" y="585216"/>
            <a:ext cx="9720072" cy="292608"/>
          </a:xfrm>
        </p:spPr>
        <p:txBody>
          <a:bodyPr>
            <a:normAutofit fontScale="90000"/>
          </a:bodyPr>
          <a:lstStyle/>
          <a:p>
            <a:r>
              <a:rPr kumimoji="0" lang="en-US" altLang="en-US" sz="54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Correlation Analysis</a:t>
            </a:r>
            <a:br>
              <a:rPr kumimoji="0" lang="en-US" altLang="en-US" sz="5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br>
            <a:endParaRPr lang="en-IN" dirty="0"/>
          </a:p>
        </p:txBody>
      </p:sp>
      <p:pic>
        <p:nvPicPr>
          <p:cNvPr id="5" name="Content Placeholder 4">
            <a:extLst>
              <a:ext uri="{FF2B5EF4-FFF2-40B4-BE49-F238E27FC236}">
                <a16:creationId xmlns:a16="http://schemas.microsoft.com/office/drawing/2014/main" id="{F72380CC-8268-70E0-F9A7-BB68BBC3BF84}"/>
              </a:ext>
            </a:extLst>
          </p:cNvPr>
          <p:cNvPicPr>
            <a:picLocks noGrp="1" noChangeAspect="1"/>
          </p:cNvPicPr>
          <p:nvPr>
            <p:ph idx="1"/>
          </p:nvPr>
        </p:nvPicPr>
        <p:blipFill>
          <a:blip r:embed="rId2"/>
          <a:stretch>
            <a:fillRect/>
          </a:stretch>
        </p:blipFill>
        <p:spPr>
          <a:xfrm>
            <a:off x="1118616" y="731520"/>
            <a:ext cx="9625584" cy="5951877"/>
          </a:xfrm>
        </p:spPr>
      </p:pic>
    </p:spTree>
    <p:extLst>
      <p:ext uri="{BB962C8B-B14F-4D97-AF65-F5344CB8AC3E}">
        <p14:creationId xmlns:p14="http://schemas.microsoft.com/office/powerpoint/2010/main" val="3890148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61</TotalTime>
  <Words>727</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Poppins</vt:lpstr>
      <vt:lpstr>Söhne</vt:lpstr>
      <vt:lpstr>Tw Cen MT</vt:lpstr>
      <vt:lpstr>Tw Cen MT Condensed</vt:lpstr>
      <vt:lpstr>Wingdings 3</vt:lpstr>
      <vt:lpstr>Integral</vt:lpstr>
      <vt:lpstr>Data Analysis and Modelling of Shortlisting Dataset </vt:lpstr>
      <vt:lpstr>Abstract</vt:lpstr>
      <vt:lpstr>methodology</vt:lpstr>
      <vt:lpstr>Data Exploration</vt:lpstr>
      <vt:lpstr>Demographic Analysis </vt:lpstr>
      <vt:lpstr>Employment Details </vt:lpstr>
      <vt:lpstr>Investment Behavior </vt:lpstr>
      <vt:lpstr>Importance  Analysis </vt:lpstr>
      <vt:lpstr>Correlation Analysis </vt:lpstr>
      <vt:lpstr>Predictive Modelling: Returns</vt:lpstr>
      <vt:lpstr>Model training: Returns</vt:lpstr>
      <vt:lpstr>Model Evaluation: RETURNS </vt:lpstr>
      <vt:lpstr>Predictive Modelling: Risk</vt:lpstr>
      <vt:lpstr>Model training: Returns</vt:lpstr>
      <vt:lpstr>Model testing: Returns</vt:lpstr>
      <vt:lpstr>Model Evaluation</vt:lpstr>
      <vt:lpstr>Potential Areas for improvements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Modelling of Shortlisting Dataset</dc:title>
  <dc:creator>Pranav Sinha</dc:creator>
  <cp:lastModifiedBy>Pranav Sinha</cp:lastModifiedBy>
  <cp:revision>6</cp:revision>
  <dcterms:created xsi:type="dcterms:W3CDTF">2024-04-08T06:00:59Z</dcterms:created>
  <dcterms:modified xsi:type="dcterms:W3CDTF">2024-04-08T09:22:14Z</dcterms:modified>
</cp:coreProperties>
</file>