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6858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SIy39zM5r5HYuzm3jVGdCFRZq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0E81DD-11DA-4023-BA8C-C029ECEE70F8}">
  <a:tblStyle styleId="{B20E81DD-11DA-4023-BA8C-C029ECEE70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901CB834-9015-45E9-A9E4-0BF3EF70E0D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customschemas.google.com/relationships/presentationmetadata" Target="meta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300879" y="2930710"/>
            <a:ext cx="5834647" cy="131565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700"/>
              <a:buFont typeface="Calibri"/>
              <a:buNone/>
              <a:defRPr sz="2700"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909368" y="4192811"/>
            <a:ext cx="5841930" cy="57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Clr>
                <a:srgbClr val="17365D"/>
              </a:buClr>
              <a:buSzPts val="2100"/>
              <a:buNone/>
              <a:defRPr b="0" i="0" sz="2100">
                <a:solidFill>
                  <a:srgbClr val="17365D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1344216" y="4025506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731764" y="-188713"/>
            <a:ext cx="3394472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3549253" y="1628776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406003" y="142876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6356" y="2419045"/>
            <a:ext cx="1097838" cy="4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42901" y="1399309"/>
            <a:ext cx="6172199" cy="336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17365D"/>
              </a:buClr>
              <a:buSzPts val="2100"/>
              <a:buChar char="•"/>
              <a:defRPr sz="2100">
                <a:solidFill>
                  <a:srgbClr val="17365D"/>
                </a:solidFill>
              </a:defRPr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17365D"/>
              </a:buClr>
              <a:buSzPts val="2100"/>
              <a:buChar char="–"/>
              <a:defRPr>
                <a:solidFill>
                  <a:srgbClr val="17365D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>
                <a:solidFill>
                  <a:srgbClr val="17365D"/>
                </a:solidFill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Char char="–"/>
              <a:defRPr>
                <a:solidFill>
                  <a:srgbClr val="17365D"/>
                </a:solidFill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Char char="»"/>
              <a:defRPr>
                <a:solidFill>
                  <a:srgbClr val="17365D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342901" y="317701"/>
            <a:ext cx="617219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398855" y="1392286"/>
            <a:ext cx="3030141" cy="56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 b="1" sz="1800">
                <a:solidFill>
                  <a:srgbClr val="17365D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397667" y="1995720"/>
            <a:ext cx="3031331" cy="2771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ctr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 sz="1800">
                <a:solidFill>
                  <a:srgbClr val="17365D"/>
                </a:solidFill>
              </a:defRPr>
            </a:lvl1pPr>
            <a:lvl2pPr indent="-323850" lvl="1" marL="914400"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Char char="–"/>
              <a:defRPr sz="1500">
                <a:solidFill>
                  <a:srgbClr val="17365D"/>
                </a:solidFill>
              </a:defRPr>
            </a:lvl2pPr>
            <a:lvl3pPr indent="-314325" lvl="2" marL="1371600" algn="ctr">
              <a:spcBef>
                <a:spcPts val="270"/>
              </a:spcBef>
              <a:spcAft>
                <a:spcPts val="0"/>
              </a:spcAft>
              <a:buClr>
                <a:srgbClr val="17365D"/>
              </a:buClr>
              <a:buSzPts val="1350"/>
              <a:buChar char="•"/>
              <a:defRPr sz="1350">
                <a:solidFill>
                  <a:srgbClr val="17365D"/>
                </a:solidFill>
              </a:defRPr>
            </a:lvl3pPr>
            <a:lvl4pPr indent="-304800" lvl="3" marL="1828800" algn="ctr">
              <a:spcBef>
                <a:spcPts val="240"/>
              </a:spcBef>
              <a:spcAft>
                <a:spcPts val="0"/>
              </a:spcAft>
              <a:buClr>
                <a:srgbClr val="17365D"/>
              </a:buClr>
              <a:buSzPts val="1200"/>
              <a:buChar char="–"/>
              <a:defRPr sz="1200">
                <a:solidFill>
                  <a:srgbClr val="17365D"/>
                </a:solidFill>
              </a:defRPr>
            </a:lvl4pPr>
            <a:lvl5pPr indent="-304800" lvl="4" marL="2286000" algn="ctr">
              <a:spcBef>
                <a:spcPts val="240"/>
              </a:spcBef>
              <a:spcAft>
                <a:spcPts val="0"/>
              </a:spcAft>
              <a:buClr>
                <a:srgbClr val="17365D"/>
              </a:buClr>
              <a:buSzPts val="1200"/>
              <a:buChar char="»"/>
              <a:defRPr sz="1200">
                <a:solidFill>
                  <a:srgbClr val="17365D"/>
                </a:solidFill>
              </a:defRPr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3429000" y="1392286"/>
            <a:ext cx="3031331" cy="56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 b="1" sz="1800">
                <a:solidFill>
                  <a:srgbClr val="17365D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" name="Google Shape;36;p16"/>
          <p:cNvSpPr txBox="1"/>
          <p:nvPr>
            <p:ph idx="4" type="body"/>
          </p:nvPr>
        </p:nvSpPr>
        <p:spPr>
          <a:xfrm>
            <a:off x="3429001" y="1995719"/>
            <a:ext cx="3031331" cy="277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ctr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ts val="1800"/>
              <a:buChar char="•"/>
              <a:defRPr sz="1800">
                <a:solidFill>
                  <a:srgbClr val="17365D"/>
                </a:solidFill>
              </a:defRPr>
            </a:lvl1pPr>
            <a:lvl2pPr indent="-323850" lvl="1" marL="914400"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Char char="–"/>
              <a:defRPr sz="1500">
                <a:solidFill>
                  <a:srgbClr val="17365D"/>
                </a:solidFill>
              </a:defRPr>
            </a:lvl2pPr>
            <a:lvl3pPr indent="-314325" lvl="2" marL="1371600" algn="ctr">
              <a:spcBef>
                <a:spcPts val="270"/>
              </a:spcBef>
              <a:spcAft>
                <a:spcPts val="0"/>
              </a:spcAft>
              <a:buClr>
                <a:srgbClr val="17365D"/>
              </a:buClr>
              <a:buSzPts val="1350"/>
              <a:buChar char="•"/>
              <a:defRPr sz="1350">
                <a:solidFill>
                  <a:srgbClr val="17365D"/>
                </a:solidFill>
              </a:defRPr>
            </a:lvl3pPr>
            <a:lvl4pPr indent="-304800" lvl="3" marL="1828800" algn="ctr">
              <a:spcBef>
                <a:spcPts val="240"/>
              </a:spcBef>
              <a:spcAft>
                <a:spcPts val="0"/>
              </a:spcAft>
              <a:buClr>
                <a:srgbClr val="17365D"/>
              </a:buClr>
              <a:buSzPts val="1200"/>
              <a:buChar char="–"/>
              <a:defRPr sz="1200">
                <a:solidFill>
                  <a:srgbClr val="17365D"/>
                </a:solidFill>
              </a:defRPr>
            </a:lvl4pPr>
            <a:lvl5pPr indent="-304800" lvl="4" marL="2286000" algn="ctr">
              <a:spcBef>
                <a:spcPts val="240"/>
              </a:spcBef>
              <a:spcAft>
                <a:spcPts val="0"/>
              </a:spcAft>
              <a:buClr>
                <a:srgbClr val="17365D"/>
              </a:buClr>
              <a:buSzPts val="1200"/>
              <a:buChar char="»"/>
              <a:defRPr sz="1200">
                <a:solidFill>
                  <a:srgbClr val="17365D"/>
                </a:solidFill>
              </a:defRPr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342901" y="317701"/>
            <a:ext cx="617219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1606932" y="317701"/>
            <a:ext cx="490816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1606932" y="1076897"/>
            <a:ext cx="4908169" cy="369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0F243E"/>
              </a:buClr>
              <a:buSzPts val="2100"/>
              <a:buChar char="•"/>
              <a:defRPr sz="2100">
                <a:solidFill>
                  <a:srgbClr val="0F243E"/>
                </a:solidFill>
              </a:defRPr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0F243E"/>
              </a:buClr>
              <a:buSzPts val="2100"/>
              <a:buChar char="–"/>
              <a:defRPr>
                <a:solidFill>
                  <a:srgbClr val="0F243E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>
                <a:solidFill>
                  <a:srgbClr val="0F243E"/>
                </a:solidFill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0F243E"/>
              </a:buClr>
              <a:buSzPts val="1500"/>
              <a:buChar char="–"/>
              <a:defRPr>
                <a:solidFill>
                  <a:srgbClr val="0F243E"/>
                </a:solidFill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0F243E"/>
              </a:buClr>
              <a:buSzPts val="1500"/>
              <a:buChar char="»"/>
              <a:defRPr>
                <a:solidFill>
                  <a:srgbClr val="0F243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42902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2681288" y="204791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342902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-6862" y="5213747"/>
            <a:ext cx="629221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hyperlink" Target="https://ieeexplore.ieee.org/author/37089368144" TargetMode="External"/><Relationship Id="rId20" Type="http://schemas.openxmlformats.org/officeDocument/2006/relationships/hyperlink" Target="https://ieeexplore.ieee.org/author/37088585388" TargetMode="External"/><Relationship Id="rId42" Type="http://schemas.openxmlformats.org/officeDocument/2006/relationships/hyperlink" Target="https://ieeexplore.ieee.org/author/37089258139" TargetMode="External"/><Relationship Id="rId41" Type="http://schemas.openxmlformats.org/officeDocument/2006/relationships/hyperlink" Target="https://ieeexplore.ieee.org/author/37089368144" TargetMode="External"/><Relationship Id="rId22" Type="http://schemas.openxmlformats.org/officeDocument/2006/relationships/hyperlink" Target="https://ieeexplore.ieee.org/xpl/conhome/9234188/proceeding" TargetMode="External"/><Relationship Id="rId44" Type="http://schemas.openxmlformats.org/officeDocument/2006/relationships/hyperlink" Target="https://ieeexplore.ieee.org/xpl/conhome/9760303/proceeding" TargetMode="External"/><Relationship Id="rId21" Type="http://schemas.openxmlformats.org/officeDocument/2006/relationships/hyperlink" Target="https://ieeexplore.ieee.org/author/37088585388" TargetMode="External"/><Relationship Id="rId43" Type="http://schemas.openxmlformats.org/officeDocument/2006/relationships/hyperlink" Target="https://ieeexplore.ieee.org/author/37089258139" TargetMode="External"/><Relationship Id="rId24" Type="http://schemas.openxmlformats.org/officeDocument/2006/relationships/hyperlink" Target="https://ieeexplore.ieee.org/author/37089795532" TargetMode="External"/><Relationship Id="rId46" Type="http://schemas.openxmlformats.org/officeDocument/2006/relationships/hyperlink" Target="https://ieeexplore.ieee.org/xpl/conhome/9760303/proceeding" TargetMode="External"/><Relationship Id="rId23" Type="http://schemas.openxmlformats.org/officeDocument/2006/relationships/hyperlink" Target="https://ieeexplore.ieee.org/document/10080154/" TargetMode="External"/><Relationship Id="rId45" Type="http://schemas.openxmlformats.org/officeDocument/2006/relationships/hyperlink" Target="https://ieeexplore.ieee.org/xpl/conhome/9760303/proceedin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eeexplore.ieee.org/document/9234256/" TargetMode="External"/><Relationship Id="rId4" Type="http://schemas.openxmlformats.org/officeDocument/2006/relationships/hyperlink" Target="https://ieeexplore.ieee.org/document/9234256/" TargetMode="External"/><Relationship Id="rId9" Type="http://schemas.openxmlformats.org/officeDocument/2006/relationships/hyperlink" Target="https://ieeexplore.ieee.org/author/37087056431" TargetMode="External"/><Relationship Id="rId26" Type="http://schemas.openxmlformats.org/officeDocument/2006/relationships/hyperlink" Target="https://ieeexplore.ieee.org/author/37086076368" TargetMode="External"/><Relationship Id="rId25" Type="http://schemas.openxmlformats.org/officeDocument/2006/relationships/hyperlink" Target="https://ieeexplore.ieee.org/author/37089795532" TargetMode="External"/><Relationship Id="rId28" Type="http://schemas.openxmlformats.org/officeDocument/2006/relationships/hyperlink" Target="https://ieeexplore.ieee.org/author/37089797807" TargetMode="External"/><Relationship Id="rId27" Type="http://schemas.openxmlformats.org/officeDocument/2006/relationships/hyperlink" Target="https://ieeexplore.ieee.org/author/37086076368" TargetMode="External"/><Relationship Id="rId5" Type="http://schemas.openxmlformats.org/officeDocument/2006/relationships/hyperlink" Target="https://ieeexplore.ieee.org/author/37086803294" TargetMode="External"/><Relationship Id="rId6" Type="http://schemas.openxmlformats.org/officeDocument/2006/relationships/hyperlink" Target="https://ieeexplore.ieee.org/author/37086803294" TargetMode="External"/><Relationship Id="rId29" Type="http://schemas.openxmlformats.org/officeDocument/2006/relationships/hyperlink" Target="https://ieeexplore.ieee.org/author/37089797807" TargetMode="External"/><Relationship Id="rId7" Type="http://schemas.openxmlformats.org/officeDocument/2006/relationships/hyperlink" Target="https://ieeexplore.ieee.org/author/37088584556" TargetMode="External"/><Relationship Id="rId8" Type="http://schemas.openxmlformats.org/officeDocument/2006/relationships/hyperlink" Target="https://ieeexplore.ieee.org/author/37088584556" TargetMode="External"/><Relationship Id="rId31" Type="http://schemas.openxmlformats.org/officeDocument/2006/relationships/hyperlink" Target="https://ieeexplore.ieee.org/author/37089792716" TargetMode="External"/><Relationship Id="rId30" Type="http://schemas.openxmlformats.org/officeDocument/2006/relationships/hyperlink" Target="https://ieeexplore.ieee.org/author/37089792716" TargetMode="External"/><Relationship Id="rId11" Type="http://schemas.openxmlformats.org/officeDocument/2006/relationships/hyperlink" Target="https://ieeexplore.ieee.org/author/37088586037" TargetMode="External"/><Relationship Id="rId33" Type="http://schemas.openxmlformats.org/officeDocument/2006/relationships/hyperlink" Target="https://ieeexplore.ieee.org/author/37089033831" TargetMode="External"/><Relationship Id="rId10" Type="http://schemas.openxmlformats.org/officeDocument/2006/relationships/hyperlink" Target="https://ieeexplore.ieee.org/author/37087056431" TargetMode="External"/><Relationship Id="rId32" Type="http://schemas.openxmlformats.org/officeDocument/2006/relationships/hyperlink" Target="https://ieeexplore.ieee.org/author/37089033831" TargetMode="External"/><Relationship Id="rId13" Type="http://schemas.openxmlformats.org/officeDocument/2006/relationships/hyperlink" Target="https://ieeexplore.ieee.org/author/37088583078" TargetMode="External"/><Relationship Id="rId35" Type="http://schemas.openxmlformats.org/officeDocument/2006/relationships/hyperlink" Target="https://ieeexplore.ieee.org/document/9760368/" TargetMode="External"/><Relationship Id="rId12" Type="http://schemas.openxmlformats.org/officeDocument/2006/relationships/hyperlink" Target="https://ieeexplore.ieee.org/author/37088586037" TargetMode="External"/><Relationship Id="rId34" Type="http://schemas.openxmlformats.org/officeDocument/2006/relationships/hyperlink" Target="https://ieeexplore.ieee.org/xpl/conhome/10079846/proceeding" TargetMode="External"/><Relationship Id="rId15" Type="http://schemas.openxmlformats.org/officeDocument/2006/relationships/hyperlink" Target="https://ieeexplore.ieee.org/author/37086803052" TargetMode="External"/><Relationship Id="rId37" Type="http://schemas.openxmlformats.org/officeDocument/2006/relationships/hyperlink" Target="https://ieeexplore.ieee.org/author/37088558589" TargetMode="External"/><Relationship Id="rId14" Type="http://schemas.openxmlformats.org/officeDocument/2006/relationships/hyperlink" Target="https://ieeexplore.ieee.org/author/37086803052" TargetMode="External"/><Relationship Id="rId36" Type="http://schemas.openxmlformats.org/officeDocument/2006/relationships/hyperlink" Target="https://ieeexplore.ieee.org/author/37088558589" TargetMode="External"/><Relationship Id="rId17" Type="http://schemas.openxmlformats.org/officeDocument/2006/relationships/hyperlink" Target="https://ieeexplore.ieee.org/author/37088575167" TargetMode="External"/><Relationship Id="rId39" Type="http://schemas.openxmlformats.org/officeDocument/2006/relationships/hyperlink" Target="https://ieeexplore.ieee.org/author/37088877837" TargetMode="External"/><Relationship Id="rId16" Type="http://schemas.openxmlformats.org/officeDocument/2006/relationships/hyperlink" Target="https://ieeexplore.ieee.org/author/37088575167" TargetMode="External"/><Relationship Id="rId38" Type="http://schemas.openxmlformats.org/officeDocument/2006/relationships/hyperlink" Target="https://ieeexplore.ieee.org/author/37088877837" TargetMode="External"/><Relationship Id="rId19" Type="http://schemas.openxmlformats.org/officeDocument/2006/relationships/hyperlink" Target="https://ieeexplore.ieee.org/author/37088576999" TargetMode="External"/><Relationship Id="rId18" Type="http://schemas.openxmlformats.org/officeDocument/2006/relationships/hyperlink" Target="https://ieeexplore.ieee.org/author/370885769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author/37085521865" TargetMode="External"/><Relationship Id="rId4" Type="http://schemas.openxmlformats.org/officeDocument/2006/relationships/hyperlink" Target="https://ieeexplore.ieee.org/author/37089795532" TargetMode="External"/><Relationship Id="rId5" Type="http://schemas.openxmlformats.org/officeDocument/2006/relationships/hyperlink" Target="https://ieeexplore.ieee.org/author/3708974320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801158" y="4098800"/>
            <a:ext cx="5841930" cy="822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lang="en-IN" sz="5000"/>
              <a:t>Team Members:</a:t>
            </a:r>
            <a:endParaRPr/>
          </a:p>
          <a:p>
            <a:pPr indent="0" lvl="0" marL="0" rtl="0" algn="r">
              <a:spcBef>
                <a:spcPts val="225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b="1" lang="en-IN" sz="1800"/>
              <a:t>Pranav Prabhat Sinha (RA2211047010105)</a:t>
            </a:r>
            <a:endParaRPr/>
          </a:p>
          <a:p>
            <a:pPr indent="0" lvl="0" marL="0" rtl="0" algn="r">
              <a:spcBef>
                <a:spcPts val="225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b="1" lang="en-IN" sz="1800"/>
              <a:t>Ananyashree (RA2211047010117</a:t>
            </a:r>
            <a:r>
              <a:rPr b="1" lang="en-IN" sz="1100"/>
              <a:t>)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22195" y="3172383"/>
            <a:ext cx="5834647" cy="131565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-I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 Market Prediction using LSTM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222196" y="317701"/>
            <a:ext cx="6292906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222196" y="1076897"/>
            <a:ext cx="6292906" cy="3785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68" lvl="0" marL="257168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IN" sz="7200">
                <a:solidFill>
                  <a:schemeClr val="lt1"/>
                </a:solidFill>
              </a:rPr>
              <a:t>The utilization of Long Short-Term Memory (LSTM) neural network models has shown promising results in forecasting future stock prices.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IN" sz="7200">
                <a:solidFill>
                  <a:schemeClr val="lt1"/>
                </a:solidFill>
              </a:rPr>
              <a:t>LSTM models demonstrate the ability to capture complex patterns and dependencies in stock market data, contributing to more accurate predictions.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IN" sz="7200">
                <a:solidFill>
                  <a:schemeClr val="lt1"/>
                </a:solidFill>
              </a:rPr>
              <a:t>The success of LSTM models in stock prediction opens avenues for further research and development.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IN" sz="7200">
                <a:solidFill>
                  <a:schemeClr val="lt1"/>
                </a:solidFill>
              </a:rPr>
              <a:t>Our analysis of historical stock performance has provided insights into the risk associated with investing in technology companies.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0" lang="en-IN" sz="7200">
                <a:solidFill>
                  <a:schemeClr val="lt1"/>
                </a:solidFill>
              </a:rPr>
              <a:t>By identifying key risk factors and understanding their impact on stock volatility, investors can make informed decisions to mitigate risks.</a:t>
            </a:r>
            <a:endParaRPr/>
          </a:p>
          <a:p>
            <a:pPr indent="-257168" lvl="0" marL="257168" rtl="0" algn="l">
              <a:spcBef>
                <a:spcPts val="105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br>
              <a:rPr lang="en-IN"/>
            </a:b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606932" y="317701"/>
            <a:ext cx="490816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REFERENCE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606932" y="1076897"/>
            <a:ext cx="4908169" cy="369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68" lvl="0" marL="257168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i="0" lang="en-IN" sz="1200" u="sng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Boosting the Accuracy of Stock Market Prediction using XGBoost</a:t>
            </a:r>
            <a:r>
              <a:rPr i="0" lang="en-IN" sz="1200" u="sng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and Long Short-Term Memory</a:t>
            </a:r>
            <a:endParaRPr i="0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IN" sz="1200" u="sng" strike="noStrike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Agustinus Bimo </a:t>
            </a:r>
            <a:r>
              <a:rPr lang="en-IN" sz="1200" u="sng" strike="noStrike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Gumelar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Haryati </a:t>
            </a:r>
            <a:r>
              <a:rPr lang="en-IN" sz="1200" u="sng" strike="noStrike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Setyorini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Derry Pramono </a:t>
            </a:r>
            <a:r>
              <a:rPr lang="en-IN" sz="1200" u="sng" strike="noStrike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Sengguruh </a:t>
            </a:r>
            <a:r>
              <a:rPr lang="en-IN" sz="1200" u="sng" strike="noStrike">
                <a:solidFill>
                  <a:schemeClr val="lt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Nilowardono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chemeClr val="lt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Latipah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Agung </a:t>
            </a:r>
            <a:r>
              <a:rPr lang="en-IN" sz="1200" u="sng" strike="noStrike">
                <a:solidFill>
                  <a:schemeClr val="lt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Widodo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Achmad Teguh </a:t>
            </a:r>
            <a:r>
              <a:rPr lang="en-IN" sz="1200" u="sng" strike="noStrike">
                <a:solidFill>
                  <a:schemeClr val="lt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Wibowo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Teguh </a:t>
            </a:r>
            <a:r>
              <a:rPr lang="en-IN" sz="1200" u="sng" strike="noStrike">
                <a:solidFill>
                  <a:schemeClr val="lt1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Sulistyono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Evy</a:t>
            </a:r>
            <a:r>
              <a:rPr lang="en-IN" sz="1200" u="sng" strike="noStrike">
                <a:solidFill>
                  <a:schemeClr val="lt1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Christine</a:t>
            </a:r>
            <a:r>
              <a:rPr i="0" lang="en-IN" sz="1200" u="sng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International Seminar on Application for Technology of Information and Communication</a:t>
            </a:r>
            <a:endParaRPr i="0" sz="1200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68" lvl="0" marL="257168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-IN" sz="1200" u="sng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Stock Market Prediction Using Recurrent Neural Network</a:t>
            </a:r>
            <a:endParaRPr i="0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IN" sz="1200" u="sng" strike="noStrike">
                <a:solidFill>
                  <a:srgbClr val="0000FF"/>
                </a:solid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K. Ritwik </a:t>
            </a:r>
            <a:r>
              <a:rPr lang="en-IN" sz="1200" u="sng" strike="noStrike">
                <a:solidFill>
                  <a:schemeClr val="lt1"/>
                </a:solid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Reddy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B. Tarun </a:t>
            </a:r>
            <a:r>
              <a:rPr lang="en-IN" sz="1200" u="sng" strike="noStrike">
                <a:solidFill>
                  <a:schemeClr val="lt1"/>
                </a:solid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Kumar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V. Rohit </a:t>
            </a:r>
            <a:r>
              <a:rPr lang="en-IN" sz="1200" u="sng" strike="noStrike">
                <a:solidFill>
                  <a:schemeClr val="lt1"/>
                </a:solid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Ganesh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Polisetty </a:t>
            </a:r>
            <a:r>
              <a:rPr lang="en-IN" sz="1200" u="sng" strike="noStrike">
                <a:solidFill>
                  <a:schemeClr val="lt1"/>
                </a:solidFill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Swetha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Prakash</a:t>
            </a:r>
            <a:r>
              <a:rPr lang="en-IN" sz="1200" u="sng" strike="noStrike">
                <a:solidFill>
                  <a:schemeClr val="lt1"/>
                </a:solidFill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Kumar Sarangi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i="0" lang="en-IN" sz="1200" u="sng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2022 IEEE International Conference on Current Development in Engineering and Technology</a:t>
            </a:r>
            <a:endParaRPr i="0" sz="1200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168" lvl="0" marL="257168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-IN" sz="12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on Influential Factors in Stock Market Prediction with LSTM</a:t>
            </a:r>
            <a:endParaRPr i="0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IN" sz="1200" u="sng" strike="noStrike">
                <a:solidFill>
                  <a:srgbClr val="0000FF"/>
                </a:solid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 </a:t>
            </a:r>
            <a:r>
              <a:rPr lang="en-IN" sz="1200" u="sng" strike="noStrike">
                <a:solidFill>
                  <a:schemeClr val="lt1"/>
                </a:solidFill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Zhang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 </a:t>
            </a:r>
            <a:r>
              <a:rPr lang="en-IN" sz="1200" u="sng" strike="noStrike">
                <a:solidFill>
                  <a:schemeClr val="lt1"/>
                </a:solidFill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Zhang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Lingjun </a:t>
            </a:r>
            <a:r>
              <a:rPr lang="en-IN" sz="1200" u="sng" strike="noStrike">
                <a:solidFill>
                  <a:schemeClr val="lt1"/>
                </a:solidFill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</a:t>
            </a:r>
            <a:r>
              <a:rPr lang="en-IN" sz="1200">
                <a:solidFill>
                  <a:schemeClr val="lt1"/>
                </a:solidFill>
              </a:rPr>
              <a:t>;</a:t>
            </a:r>
            <a:r>
              <a:rPr lang="en-IN" sz="1200" u="sng" strike="noStrike">
                <a:solidFill>
                  <a:srgbClr val="0000FF"/>
                </a:solidFill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Yue</a:t>
            </a:r>
            <a:r>
              <a:rPr lang="en-IN" sz="1200" u="sng" strike="noStrike">
                <a:solidFill>
                  <a:schemeClr val="lt1"/>
                </a:solidFill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Jiang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i="0" lang="en-IN" sz="1200" u="sng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2022 7th International Conference on Big Data Analytics </a:t>
            </a:r>
            <a:r>
              <a:rPr i="0" lang="en-IN" sz="1200" u="sng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(ICBDA</a:t>
            </a:r>
            <a:r>
              <a:rPr i="0" lang="en-IN" sz="1000" u="sng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endParaRPr i="0" sz="1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7318" lvl="0" marL="257168" rtl="0" algn="l">
              <a:spcBef>
                <a:spcPts val="220"/>
              </a:spcBef>
              <a:spcAft>
                <a:spcPts val="0"/>
              </a:spcAft>
              <a:buClr>
                <a:srgbClr val="0F243E"/>
              </a:buClr>
              <a:buSzPts val="1100"/>
              <a:buNone/>
            </a:pPr>
            <a:r>
              <a:t/>
            </a:r>
            <a:endParaRPr b="0" i="0"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3668" lvl="0" marL="257168" rtl="0" algn="l">
              <a:spcBef>
                <a:spcPts val="20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</a:pPr>
            <a:r>
              <a:t/>
            </a:r>
            <a:endParaRPr b="0" i="0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3818" lvl="0" marL="257168" rtl="0" algn="l">
              <a:spcBef>
                <a:spcPts val="420"/>
              </a:spcBef>
              <a:spcAft>
                <a:spcPts val="0"/>
              </a:spcAft>
              <a:buClr>
                <a:srgbClr val="0F243E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342901" y="1399309"/>
            <a:ext cx="6172199" cy="336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3851" lvl="0" marL="257168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t/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Objective: Analyze stock market data for selected technology stocks (Apple, Amazon, Google, Microsoft).</a:t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Tools: yfinance, Seaborn, Matplotlib.</a:t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Assess stock risk based on historical performance.</a:t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Introduce LSTM for time-series forecasting.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Setup LSTM model for predicting future stock prices.</a:t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Train model and evaluate using RMSE.</a:t>
            </a:r>
            <a:endParaRPr/>
          </a:p>
          <a:p>
            <a:pPr indent="-257199" lvl="0" marL="257168" rtl="0" algn="l">
              <a:spcBef>
                <a:spcPts val="388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Present results of LSTM predictions.</a:t>
            </a:r>
            <a:endParaRPr/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342901" y="317701"/>
            <a:ext cx="617219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ABSTRACT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6858000" cy="521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4"/>
          <p:cNvGraphicFramePr/>
          <p:nvPr/>
        </p:nvGraphicFramePr>
        <p:xfrm>
          <a:off x="222195" y="1502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{B20E81DD-11DA-4023-BA8C-C029ECEE70F8}</a:tableStyleId>
              </a:tblPr>
              <a:tblGrid>
                <a:gridCol w="458125"/>
                <a:gridCol w="1374350"/>
                <a:gridCol w="610825"/>
                <a:gridCol w="1308900"/>
                <a:gridCol w="938050"/>
                <a:gridCol w="865900"/>
                <a:gridCol w="1010200"/>
              </a:tblGrid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u="none" cap="none" strike="noStrike"/>
                        <a:t>S.NO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Author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Metrics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Results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Drawbacks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sng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Poonam Somani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2014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HMM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Accuracy,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MAPE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3.9</a:t>
                      </a:r>
                      <a:r>
                        <a:rPr lang="en-IN" sz="1350"/>
                        <a:t>(MAPE)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Less performance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1350"/>
                      </a:br>
                      <a:r>
                        <a:rPr b="0" i="0" lang="en-IN" sz="13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Haryati Setyorini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2020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XGBoost and 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RMSE,LOSS,Accuracy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94.79% 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Less increase compared to XGBoost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sng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K. Ritwik Reddy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2022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RNN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MAPE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4.14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optimisation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50" u="sng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Jesús Padilla-Caballero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2023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Soft computing,GA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/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2207360" y="433880"/>
            <a:ext cx="41230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222195" y="1392286"/>
            <a:ext cx="6635805" cy="3751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168" lvl="0" marL="257168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Implement Long Short-Term Memory (LSTM) neural network models to forecast future stock prices for selected technology companies (Apple, Amazon, Google, Microsoft).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Evaluate the accuracy and effectiveness of LSTM-based predictions compared to traditional forecasting methods.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Analyze historical stock performance to assess the risk associated with investing in the selected companies.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Compare the performance of LSTM models with alternative predictive techniques, such as statistical methods or machine learning algorithms.</a:t>
            </a:r>
            <a:endParaRPr/>
          </a:p>
          <a:p>
            <a:pPr indent="-257168" lvl="0" marL="257168" rtl="0" algn="just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Identify potential areas for further research, including the integration of additional data sources or the refinement of neural network architectures.</a:t>
            </a:r>
            <a:endParaRPr/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342901" y="317701"/>
            <a:ext cx="617219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RESEARCH OBJECTIVE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606932" y="317701"/>
            <a:ext cx="490816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PROPORSED ARTITECHURE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151" y="877271"/>
            <a:ext cx="2594480" cy="425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210" y="877274"/>
            <a:ext cx="3734410" cy="178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17" y="2784172"/>
            <a:ext cx="3868043" cy="229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2665475" y="572614"/>
            <a:ext cx="3817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374900" y="1919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{901CB834-9015-45E9-A9E4-0BF3EF70E0DA}</a:tableStyleId>
              </a:tblPr>
              <a:tblGrid>
                <a:gridCol w="1010750"/>
                <a:gridCol w="1010750"/>
                <a:gridCol w="1010750"/>
                <a:gridCol w="1010750"/>
                <a:gridCol w="1010750"/>
              </a:tblGrid>
              <a:tr h="75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Decision-Tree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Naïve Bayes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LSTM(RNN)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Precision: 0.89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Accuracy: 0.91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Precision: 0.76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Accuracy: 0.78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Precision: 0.</a:t>
                      </a:r>
                      <a:r>
                        <a:rPr lang="en-IN"/>
                        <a:t>71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Accuracy: 0.</a:t>
                      </a:r>
                      <a:r>
                        <a:rPr lang="en-IN"/>
                        <a:t>72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Precision: 0.76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Accuracy: 0.78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RMSE:4.4</a:t>
                      </a:r>
                      <a:endParaRPr sz="135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Mae: 3.76</a:t>
                      </a:r>
                      <a:endParaRPr sz="1350"/>
                    </a:p>
                  </a:txBody>
                  <a:tcPr marT="76200" marB="76200" marR="76200" marL="762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7"/>
          <p:cNvSpPr/>
          <p:nvPr/>
        </p:nvSpPr>
        <p:spPr>
          <a:xfrm>
            <a:off x="345704" y="1789190"/>
            <a:ext cx="5984692" cy="45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342901" y="317701"/>
            <a:ext cx="617219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IN"/>
              <a:t>OUTPUT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7405"/>
            <a:ext cx="2908776" cy="401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885" y="1502815"/>
            <a:ext cx="3696920" cy="63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295" y="2590606"/>
            <a:ext cx="2813759" cy="211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