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modernComment_7F805C85_ADD7554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805CE0_684A539D.xml" ContentType="application/vnd.ms-powerpoint.comments+xml"/>
  <Override PartName="/ppt/comments/modernComment_7F805CE1_D3DDF5B3.xml" ContentType="application/vnd.ms-powerpoint.comments+xml"/>
  <Override PartName="/ppt/comments/modernComment_7F805CE2_5293C46D.xml" ContentType="application/vnd.ms-powerpoint.comments+xml"/>
  <Override PartName="/ppt/theme/themeOverride1.xml" ContentType="application/vnd.openxmlformats-officedocument.themeOverr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Lst>
  <p:notesMasterIdLst>
    <p:notesMasterId r:id="rId54"/>
  </p:notesMasterIdLst>
  <p:handoutMasterIdLst>
    <p:handoutMasterId r:id="rId55"/>
  </p:handoutMasterIdLst>
  <p:sldIdLst>
    <p:sldId id="2139118825" r:id="rId7"/>
    <p:sldId id="7795" r:id="rId8"/>
    <p:sldId id="2139118794" r:id="rId9"/>
    <p:sldId id="2139118699" r:id="rId10"/>
    <p:sldId id="2139118811" r:id="rId11"/>
    <p:sldId id="2139118700" r:id="rId12"/>
    <p:sldId id="2139118806" r:id="rId13"/>
    <p:sldId id="2139118824" r:id="rId14"/>
    <p:sldId id="2139118795" r:id="rId15"/>
    <p:sldId id="2139118810" r:id="rId16"/>
    <p:sldId id="2139118773" r:id="rId17"/>
    <p:sldId id="2139118778" r:id="rId18"/>
    <p:sldId id="2139118780" r:id="rId19"/>
    <p:sldId id="2139118781" r:id="rId20"/>
    <p:sldId id="2139118782" r:id="rId21"/>
    <p:sldId id="2139118815" r:id="rId22"/>
    <p:sldId id="2139118725" r:id="rId23"/>
    <p:sldId id="2139118733" r:id="rId24"/>
    <p:sldId id="2139118764" r:id="rId25"/>
    <p:sldId id="2139118799" r:id="rId26"/>
    <p:sldId id="2139118801" r:id="rId27"/>
    <p:sldId id="2139118732" r:id="rId28"/>
    <p:sldId id="2139118803" r:id="rId29"/>
    <p:sldId id="2139118765" r:id="rId30"/>
    <p:sldId id="2139118814" r:id="rId31"/>
    <p:sldId id="2139118816" r:id="rId32"/>
    <p:sldId id="2139118817" r:id="rId33"/>
    <p:sldId id="2139118818" r:id="rId34"/>
    <p:sldId id="2139118819" r:id="rId35"/>
    <p:sldId id="2139118820" r:id="rId36"/>
    <p:sldId id="2139118787" r:id="rId37"/>
    <p:sldId id="2139118766" r:id="rId38"/>
    <p:sldId id="2139118821" r:id="rId39"/>
    <p:sldId id="2139118682" r:id="rId40"/>
    <p:sldId id="2139118689" r:id="rId41"/>
    <p:sldId id="2139118809" r:id="rId42"/>
    <p:sldId id="2139118822" r:id="rId43"/>
    <p:sldId id="2139118717" r:id="rId44"/>
    <p:sldId id="2139118714" r:id="rId45"/>
    <p:sldId id="2139118718" r:id="rId46"/>
    <p:sldId id="2139118719" r:id="rId47"/>
    <p:sldId id="2139118813" r:id="rId48"/>
    <p:sldId id="2139118721" r:id="rId49"/>
    <p:sldId id="2139118722" r:id="rId50"/>
    <p:sldId id="2139118823" r:id="rId51"/>
    <p:sldId id="2139118789" r:id="rId52"/>
    <p:sldId id="8012" r:id="rId5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521415D9-36F7-43E2-AB2F-B90AF26B5E84}">
      <p14:sectionLst xmlns:p14="http://schemas.microsoft.com/office/powerpoint/2010/main">
        <p14:section name="Default Section" id="{6388F6FA-4764-42B9-BE29-544960395D3A}">
          <p14:sldIdLst>
            <p14:sldId id="2139118825"/>
            <p14:sldId id="7795"/>
            <p14:sldId id="2139118794"/>
            <p14:sldId id="2139118699"/>
            <p14:sldId id="2139118811"/>
            <p14:sldId id="2139118700"/>
            <p14:sldId id="2139118806"/>
            <p14:sldId id="2139118824"/>
            <p14:sldId id="2139118795"/>
          </p14:sldIdLst>
        </p14:section>
        <p14:section name="Untitled Section" id="{4ABC1AB5-CBE0-4394-8C8F-295FB944FDB1}">
          <p14:sldIdLst>
            <p14:sldId id="2139118810"/>
            <p14:sldId id="2139118773"/>
            <p14:sldId id="2139118778"/>
            <p14:sldId id="2139118780"/>
            <p14:sldId id="2139118781"/>
            <p14:sldId id="2139118782"/>
            <p14:sldId id="2139118815"/>
            <p14:sldId id="2139118725"/>
            <p14:sldId id="2139118733"/>
            <p14:sldId id="2139118764"/>
            <p14:sldId id="2139118799"/>
            <p14:sldId id="2139118801"/>
            <p14:sldId id="2139118732"/>
            <p14:sldId id="2139118803"/>
            <p14:sldId id="2139118765"/>
            <p14:sldId id="2139118814"/>
            <p14:sldId id="2139118816"/>
            <p14:sldId id="2139118817"/>
            <p14:sldId id="2139118818"/>
            <p14:sldId id="2139118819"/>
            <p14:sldId id="2139118820"/>
            <p14:sldId id="2139118787"/>
            <p14:sldId id="2139118766"/>
            <p14:sldId id="2139118821"/>
            <p14:sldId id="2139118682"/>
            <p14:sldId id="2139118689"/>
            <p14:sldId id="2139118809"/>
            <p14:sldId id="2139118822"/>
            <p14:sldId id="2139118717"/>
            <p14:sldId id="2139118714"/>
            <p14:sldId id="2139118718"/>
            <p14:sldId id="2139118719"/>
            <p14:sldId id="2139118813"/>
            <p14:sldId id="2139118721"/>
            <p14:sldId id="2139118722"/>
            <p14:sldId id="2139118823"/>
            <p14:sldId id="2139118789"/>
            <p14:sldId id="8012"/>
          </p14:sldIdLst>
        </p14:section>
      </p14:sectionLst>
    </p:ext>
    <p:ext uri="{EFAFB233-063F-42B5-8137-9DF3F51BA10A}">
      <p15:sldGuideLst xmlns:p15="http://schemas.microsoft.com/office/powerpoint/2012/main">
        <p15:guide id="4" orient="horz" pos="32" userDrawn="1">
          <p15:clr>
            <a:srgbClr val="A4A3A4"/>
          </p15:clr>
        </p15:guide>
        <p15:guide id="5" orient="horz" pos="3888">
          <p15:clr>
            <a:srgbClr val="A4A3A4"/>
          </p15:clr>
        </p15:guide>
        <p15:guide id="11" pos="5760" userDrawn="1">
          <p15:clr>
            <a:srgbClr val="A4A3A4"/>
          </p15:clr>
        </p15:guide>
        <p15:guide id="16" orient="horz" pos="282" userDrawn="1">
          <p15:clr>
            <a:srgbClr val="A4A3A4"/>
          </p15:clr>
        </p15:guide>
        <p15:guide id="20" pos="2736" userDrawn="1">
          <p15:clr>
            <a:srgbClr val="A4A3A4"/>
          </p15:clr>
        </p15:guide>
        <p15:guide id="26" orient="horz" pos="3049" userDrawn="1">
          <p15:clr>
            <a:srgbClr val="A4A3A4"/>
          </p15:clr>
        </p15:guide>
        <p15:guide id="27" orient="horz" pos="1643" userDrawn="1">
          <p15:clr>
            <a:srgbClr val="A4A3A4"/>
          </p15:clr>
        </p15:guide>
        <p15:guide id="32" pos="5443" userDrawn="1">
          <p15:clr>
            <a:srgbClr val="A4A3A4"/>
          </p15:clr>
        </p15:guide>
        <p15:guide id="34" pos="336" userDrawn="1">
          <p15:clr>
            <a:srgbClr val="A4A3A4"/>
          </p15:clr>
        </p15:guide>
        <p15:guide id="35" orient="horz" pos="1983" userDrawn="1">
          <p15:clr>
            <a:srgbClr val="A4A3A4"/>
          </p15:clr>
        </p15:guide>
        <p15:guide id="37" orient="horz" pos="599" userDrawn="1">
          <p15:clr>
            <a:srgbClr val="A4A3A4"/>
          </p15:clr>
        </p15:guide>
        <p15:guide id="38" orient="horz" pos="606">
          <p15:clr>
            <a:srgbClr val="A4A3A4"/>
          </p15:clr>
        </p15:guide>
        <p15:guide id="39" orient="horz" pos="2777" userDrawn="1">
          <p15:clr>
            <a:srgbClr val="A4A3A4"/>
          </p15:clr>
        </p15:guide>
        <p15:guide id="40" pos="5759">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D862F9-3F41-2A4B-FC06-4B72AED26057}" name="FIU INDIA" initials="FI" userId="244713750163f756"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tika Singla" initials="NS" lastIdx="1" clrIdx="0">
    <p:extLst>
      <p:ext uri="{19B8F6BF-5375-455C-9EA6-DF929625EA0E}">
        <p15:presenceInfo xmlns:p15="http://schemas.microsoft.com/office/powerpoint/2012/main" userId="S::Nitika.Singla@in.ey.com::0b597461-9a41-49f0-a2ec-bcc5e9851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8C"/>
    <a:srgbClr val="FFCC00"/>
    <a:srgbClr val="001DFF"/>
    <a:srgbClr val="0F396D"/>
    <a:srgbClr val="2C2E8C"/>
    <a:srgbClr val="F46E00"/>
    <a:srgbClr val="00CDFF"/>
    <a:srgbClr val="00CCFF"/>
    <a:srgbClr val="001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autoAdjust="0"/>
    <p:restoredTop sz="95220" autoAdjust="0"/>
  </p:normalViewPr>
  <p:slideViewPr>
    <p:cSldViewPr snapToGrid="0">
      <p:cViewPr varScale="1">
        <p:scale>
          <a:sx n="145" d="100"/>
          <a:sy n="145" d="100"/>
        </p:scale>
        <p:origin x="132" y="156"/>
      </p:cViewPr>
      <p:guideLst>
        <p:guide orient="horz" pos="32"/>
        <p:guide orient="horz" pos="3888"/>
        <p:guide pos="5760"/>
        <p:guide orient="horz" pos="282"/>
        <p:guide pos="2736"/>
        <p:guide orient="horz" pos="3049"/>
        <p:guide orient="horz" pos="1643"/>
        <p:guide pos="5443"/>
        <p:guide pos="336"/>
        <p:guide orient="horz" pos="1983"/>
        <p:guide orient="horz" pos="599"/>
        <p:guide orient="horz" pos="606"/>
        <p:guide orient="horz" pos="2777"/>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51"/>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8/10/relationships/authors" Targe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comments/modernComment_7F805C85_ADD75543.xml><?xml version="1.0" encoding="utf-8"?>
<p188:cmLst xmlns:a="http://schemas.openxmlformats.org/drawingml/2006/main" xmlns:r="http://schemas.openxmlformats.org/officeDocument/2006/relationships" xmlns:p188="http://schemas.microsoft.com/office/powerpoint/2018/8/main">
  <p188:cm id="{81CDEE13-8277-4578-9616-A61B6E55CD0C}" authorId="{2DD862F9-3F41-2A4B-FC06-4B72AED26057}" created="2023-06-08T11:03:14.621">
    <ac:deMkLst xmlns:ac="http://schemas.microsoft.com/office/drawing/2013/main/command">
      <pc:docMk xmlns:pc="http://schemas.microsoft.com/office/powerpoint/2013/main/command"/>
      <pc:sldMk xmlns:pc="http://schemas.microsoft.com/office/powerpoint/2013/main/command" cId="2916570435" sldId="2139118725"/>
      <ac:spMk id="2" creationId="{DCD53DEB-23B3-42E3-ACC8-2871E67B4802}"/>
    </ac:deMkLst>
    <p188:txBody>
      <a:bodyPr/>
      <a:lstStyle/>
      <a:p>
        <a:r>
          <a:rPr lang="en-US"/>
          <a:t>Need the definition</a:t>
        </a:r>
      </a:p>
    </p188:txBody>
  </p188:cm>
</p188:cmLst>
</file>

<file path=ppt/comments/modernComment_7F805CE0_684A539D.xml><?xml version="1.0" encoding="utf-8"?>
<p188:cmLst xmlns:a="http://schemas.openxmlformats.org/drawingml/2006/main" xmlns:r="http://schemas.openxmlformats.org/officeDocument/2006/relationships" xmlns:p188="http://schemas.microsoft.com/office/powerpoint/2018/8/main">
  <p188:cm id="{96AC7962-8C61-4D5A-A6B9-0C2A49481700}" authorId="{2DD862F9-3F41-2A4B-FC06-4B72AED26057}" created="2023-06-09T05:36:43.111">
    <ac:deMkLst xmlns:ac="http://schemas.microsoft.com/office/drawing/2013/main/command">
      <pc:docMk xmlns:pc="http://schemas.microsoft.com/office/powerpoint/2013/main/command"/>
      <pc:sldMk xmlns:pc="http://schemas.microsoft.com/office/powerpoint/2013/main/command" cId="1749701533" sldId="2139118816"/>
      <ac:graphicFrameMk id="8" creationId="{1223911B-74BC-43A6-AB46-F4341987D802}"/>
    </ac:deMkLst>
    <p188:txBody>
      <a:bodyPr/>
      <a:lstStyle/>
      <a:p>
        <a:r>
          <a:rPr lang="en-US"/>
          <a:t>TF/ML ?</a:t>
        </a:r>
      </a:p>
    </p188:txBody>
  </p188:cm>
</p188:cmLst>
</file>

<file path=ppt/comments/modernComment_7F805CE1_D3DDF5B3.xml><?xml version="1.0" encoding="utf-8"?>
<p188:cmLst xmlns:a="http://schemas.openxmlformats.org/drawingml/2006/main" xmlns:r="http://schemas.openxmlformats.org/officeDocument/2006/relationships" xmlns:p188="http://schemas.microsoft.com/office/powerpoint/2018/8/main">
  <p188:cm id="{B535FD43-FE7E-4655-8DC3-867CDEC48777}" authorId="{2DD862F9-3F41-2A4B-FC06-4B72AED26057}" created="2023-06-09T05:19:55.984">
    <ac:deMkLst xmlns:ac="http://schemas.microsoft.com/office/drawing/2013/main/command">
      <pc:docMk xmlns:pc="http://schemas.microsoft.com/office/powerpoint/2013/main/command"/>
      <pc:sldMk xmlns:pc="http://schemas.microsoft.com/office/powerpoint/2013/main/command" cId="3554538931" sldId="2139118817"/>
      <ac:graphicFrameMk id="13" creationId="{3BDC1761-FCA3-48BA-AA6C-2ECA44E5B096}"/>
    </ac:deMkLst>
    <p188:txBody>
      <a:bodyPr/>
      <a:lstStyle/>
      <a:p>
        <a:r>
          <a:rPr lang="en-US"/>
          <a:t>Any input from FIU</a:t>
        </a:r>
      </a:p>
    </p188:txBody>
  </p188:cm>
</p188:cmLst>
</file>

<file path=ppt/comments/modernComment_7F805CE2_5293C46D.xml><?xml version="1.0" encoding="utf-8"?>
<p188:cmLst xmlns:a="http://schemas.openxmlformats.org/drawingml/2006/main" xmlns:r="http://schemas.openxmlformats.org/officeDocument/2006/relationships" xmlns:p188="http://schemas.microsoft.com/office/powerpoint/2018/8/main">
  <p188:cm id="{7D962320-3A79-44BA-9A5D-37E5B865B36D}" authorId="{2DD862F9-3F41-2A4B-FC06-4B72AED26057}" created="2023-06-09T05:37:49.305">
    <ac:deMkLst xmlns:ac="http://schemas.microsoft.com/office/drawing/2013/main/command">
      <pc:docMk xmlns:pc="http://schemas.microsoft.com/office/powerpoint/2013/main/command"/>
      <pc:sldMk xmlns:pc="http://schemas.microsoft.com/office/powerpoint/2013/main/command" cId="1385415789" sldId="2139118818"/>
      <ac:graphicFrameMk id="9" creationId="{6F16DCB8-8D8A-4DDD-8D3F-BC5C3298F2B0}"/>
    </ac:deMkLst>
    <p188:txBody>
      <a:bodyPr/>
      <a:lstStyle/>
      <a:p>
        <a:r>
          <a:rPr lang="en-US"/>
          <a:t>Any list received from FIU</a:t>
        </a:r>
      </a:p>
    </p188:txBody>
  </p188:cm>
  <p188:cm id="{D8223CCE-E603-4E75-8515-F4EABA8424BE}" authorId="{2DD862F9-3F41-2A4B-FC06-4B72AED26057}" created="2023-06-09T05:39:32.180">
    <ac:deMkLst xmlns:ac="http://schemas.microsoft.com/office/drawing/2013/main/command">
      <pc:docMk xmlns:pc="http://schemas.microsoft.com/office/powerpoint/2013/main/command"/>
      <pc:sldMk xmlns:pc="http://schemas.microsoft.com/office/powerpoint/2013/main/command" cId="1385415789" sldId="2139118818"/>
      <ac:graphicFrameMk id="9" creationId="{6F16DCB8-8D8A-4DDD-8D3F-BC5C3298F2B0}"/>
    </ac:deMkLst>
    <p188:txBody>
      <a:bodyPr/>
      <a:lstStyle/>
      <a:p>
        <a:r>
          <a:rPr lang="en-US"/>
          <a:t>Defination of tags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61621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18</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27125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p14="http://schemas.microsoft.com/office/powerpoint/2010/main" val="142519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42</a:t>
            </a:fld>
            <a:endParaRPr lang="en-US" dirty="0"/>
          </a:p>
        </p:txBody>
      </p:sp>
    </p:spTree>
    <p:extLst>
      <p:ext uri="{BB962C8B-B14F-4D97-AF65-F5344CB8AC3E}">
        <p14:creationId xmlns:p14="http://schemas.microsoft.com/office/powerpoint/2010/main" val="4242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4688"/>
            <a:ext cx="9144000" cy="4279392"/>
          </a:xfrm>
          <a:prstGeom prst="rect">
            <a:avLst/>
          </a:prstGeom>
        </p:spPr>
      </p:pic>
      <p:sp>
        <p:nvSpPr>
          <p:cNvPr id="10" name="Rectangle 84"/>
          <p:cNvSpPr>
            <a:spLocks noGrp="1" noChangeArrowheads="1"/>
          </p:cNvSpPr>
          <p:nvPr>
            <p:ph type="subTitle" idx="1" hasCustomPrompt="1"/>
          </p:nvPr>
        </p:nvSpPr>
        <p:spPr>
          <a:xfrm>
            <a:off x="1724623" y="2412625"/>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19737" y="1685927"/>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397904" y="4568613"/>
            <a:ext cx="1369303" cy="254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6334" y="357510"/>
            <a:ext cx="641149" cy="360999"/>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BD70B550-C043-4C01-8C33-63021D62C98A}"/>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87EED44C-161B-4595-97E8-9D94A7AD105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0204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9089510-66F8-4380-BF46-3242190251FF}"/>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3332ABE2-BB26-48B6-B15C-554D9C312EF6}"/>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5492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31185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187CFE-805B-4873-89A9-676F00446A2A}"/>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2" name="TextBox 11">
            <a:extLst>
              <a:ext uri="{FF2B5EF4-FFF2-40B4-BE49-F238E27FC236}">
                <a16:creationId xmlns:a16="http://schemas.microsoft.com/office/drawing/2014/main" id="{7E9BBB29-52F7-4D5F-BFBF-427A072E0568}"/>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26398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Box 6">
            <a:extLst>
              <a:ext uri="{FF2B5EF4-FFF2-40B4-BE49-F238E27FC236}">
                <a16:creationId xmlns:a16="http://schemas.microsoft.com/office/drawing/2014/main" id="{A04B19A1-DAD6-4847-95D3-6B5857194F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163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4C384DCB-ECAB-4DE7-A84A-3FAB676212B9}"/>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6" name="TextBox 15">
            <a:extLst>
              <a:ext uri="{FF2B5EF4-FFF2-40B4-BE49-F238E27FC236}">
                <a16:creationId xmlns:a16="http://schemas.microsoft.com/office/drawing/2014/main" id="{0E059195-CE81-4785-B7CE-3F71579B3453}"/>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3BC4B00-A4D6-4DE8-9F6A-11B818B47854}"/>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5" name="TextBox 14">
            <a:extLst>
              <a:ext uri="{FF2B5EF4-FFF2-40B4-BE49-F238E27FC236}">
                <a16:creationId xmlns:a16="http://schemas.microsoft.com/office/drawing/2014/main" id="{223D78F0-01C1-4DA6-B93F-15E3036750FC}"/>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800"/>
            <a:ext cx="9144000" cy="4773168"/>
          </a:xfrm>
          <a:prstGeom prst="rect">
            <a:avLst/>
          </a:prstGeom>
        </p:spPr>
      </p:pic>
      <p:sp>
        <p:nvSpPr>
          <p:cNvPr id="11" name="Rectangle 83"/>
          <p:cNvSpPr>
            <a:spLocks noGrp="1" noChangeArrowheads="1"/>
          </p:cNvSpPr>
          <p:nvPr>
            <p:ph type="ctrTitle" hasCustomPrompt="1"/>
          </p:nvPr>
        </p:nvSpPr>
        <p:spPr>
          <a:xfrm>
            <a:off x="1617046" y="1684603"/>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CE2589B-F8E2-404C-A3D5-D852CC5F8DB4}"/>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9759EFA8-776B-4043-A853-3D5A0FFBE639}"/>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2BD25-6E77-48DE-95DA-AD5C353F47A5}"/>
              </a:ext>
            </a:extLst>
          </p:cNvPr>
          <p:cNvSpPr>
            <a:spLocks noGrp="1"/>
          </p:cNvSpPr>
          <p:nvPr>
            <p:ph type="dt" sz="half" idx="10"/>
          </p:nvPr>
        </p:nvSpPr>
        <p:spPr/>
        <p:txBody>
          <a:bodyPr/>
          <a:lstStyle/>
          <a:p>
            <a:fld id="{38592F8B-447B-4D54-BE5F-CC85D74AAA61}" type="datetimeFigureOut">
              <a:rPr lang="en-IN" smtClean="0"/>
              <a:t>08-06-2023</a:t>
            </a:fld>
            <a:endParaRPr lang="en-IN" dirty="0"/>
          </a:p>
        </p:txBody>
      </p:sp>
      <p:sp>
        <p:nvSpPr>
          <p:cNvPr id="3" name="Footer Placeholder 2">
            <a:extLst>
              <a:ext uri="{FF2B5EF4-FFF2-40B4-BE49-F238E27FC236}">
                <a16:creationId xmlns:a16="http://schemas.microsoft.com/office/drawing/2014/main" id="{4F5C6BB3-7166-4D49-97B8-DCC00FD9F0D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0A364D5-3511-4DCB-919C-EBBA417284DD}"/>
              </a:ext>
            </a:extLst>
          </p:cNvPr>
          <p:cNvSpPr>
            <a:spLocks noGrp="1"/>
          </p:cNvSpPr>
          <p:nvPr>
            <p:ph type="sldNum" sz="quarter" idx="12"/>
          </p:nvPr>
        </p:nvSpPr>
        <p:spPr/>
        <p:txBody>
          <a:bodyPr/>
          <a:lstStyle/>
          <a:p>
            <a:fld id="{F6299E5D-C1D7-4E6E-91E3-57A9001DA891}" type="slidenum">
              <a:rPr lang="en-IN" smtClean="0"/>
              <a:t>‹#›</a:t>
            </a:fld>
            <a:endParaRPr lang="en-IN" dirty="0"/>
          </a:p>
        </p:txBody>
      </p:sp>
    </p:spTree>
    <p:extLst>
      <p:ext uri="{BB962C8B-B14F-4D97-AF65-F5344CB8AC3E}">
        <p14:creationId xmlns:p14="http://schemas.microsoft.com/office/powerpoint/2010/main" val="69834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5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a:extLst>
              <a:ext uri="{FF2B5EF4-FFF2-40B4-BE49-F238E27FC236}">
                <a16:creationId xmlns:a16="http://schemas.microsoft.com/office/drawing/2014/main" id="{98A9FCE6-D58E-483F-A838-EEDD302D9942}"/>
              </a:ext>
            </a:extLst>
          </p:cNvPr>
          <p:cNvPicPr/>
          <p:nvPr userDrawn="1"/>
        </p:nvPicPr>
        <p:blipFill>
          <a:blip r:embed="rId4">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Tree>
    <p:extLst>
      <p:ext uri="{BB962C8B-B14F-4D97-AF65-F5344CB8AC3E}">
        <p14:creationId xmlns:p14="http://schemas.microsoft.com/office/powerpoint/2010/main" val="390334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4"/>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1"/>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8008" y="139878"/>
            <a:ext cx="962526" cy="876479"/>
          </a:xfrm>
          <a:prstGeom prst="rect">
            <a:avLst/>
          </a:prstGeom>
        </p:spPr>
      </p:pic>
    </p:spTree>
    <p:extLst>
      <p:ext uri="{BB962C8B-B14F-4D97-AF65-F5344CB8AC3E}">
        <p14:creationId xmlns:p14="http://schemas.microsoft.com/office/powerpoint/2010/main" val="6229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1.xml"/><Relationship Id="rId7"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EDDACFA-7CFE-44AC-B248-A393A42C6496}"/>
              </a:ext>
            </a:extLst>
          </p:cNvPr>
          <p:cNvPicPr/>
          <p:nvPr userDrawn="1"/>
        </p:nvPicPr>
        <p:blipFill>
          <a:blip r:embed="rId10">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BDB46F55-31CA-4674-B824-BB2842DC797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 id="2147483702" r:id="rId6"/>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5209" y="2035056"/>
            <a:ext cx="1693582" cy="958074"/>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9" y="240428"/>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FF6CE5C-7735-4C35-A7D3-C19C6154C971}"/>
              </a:ext>
            </a:extLst>
          </p:cNvPr>
          <p:cNvPicPr/>
          <p:nvPr userDrawn="1"/>
        </p:nvPicPr>
        <p:blipFill>
          <a:blip r:embed="rId10">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18304" y="4720203"/>
            <a:ext cx="1251679" cy="381151"/>
          </a:xfrm>
          <a:prstGeom prst="rect">
            <a:avLst/>
          </a:prstGeom>
        </p:spPr>
      </p:pic>
      <p:sp>
        <p:nvSpPr>
          <p:cNvPr id="11" name="TextBox 10">
            <a:extLst>
              <a:ext uri="{FF2B5EF4-FFF2-40B4-BE49-F238E27FC236}">
                <a16:creationId xmlns:a16="http://schemas.microsoft.com/office/drawing/2014/main" id="{A87E1635-F0DE-4891-8C1A-A5E60083AA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15682043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06" indent="-146106" algn="l" defTabSz="1566582"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66" indent="-146106" algn="l" defTabSz="1566582"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24" indent="-146106" algn="l" defTabSz="1566582"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25" indent="-142049"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72" indent="-140695"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088"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7F805C85_ADD7554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7F805CE0_684A539D.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7F805CE1_D3DDF5B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7F805CE2_5293C46D.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96B5C3A-92BD-4A7F-873C-46E939096830}"/>
              </a:ext>
            </a:extLst>
          </p:cNvPr>
          <p:cNvSpPr txBox="1">
            <a:spLocks/>
          </p:cNvSpPr>
          <p:nvPr/>
        </p:nvSpPr>
        <p:spPr bwMode="gray">
          <a:xfrm>
            <a:off x="454175" y="1186193"/>
            <a:ext cx="7607785" cy="246221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7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kern="0" dirty="0">
                <a:solidFill>
                  <a:srgbClr val="00008C"/>
                </a:solidFill>
                <a:latin typeface="Calibri Light" panose="020F0302020204030204" pitchFamily="34" charset="0"/>
                <a:cs typeface="Calibri Light" panose="020F0302020204030204" pitchFamily="34" charset="0"/>
              </a:rPr>
              <a:t>Financial Intelligence Unit – India</a:t>
            </a: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Presentation to Director FIU</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FINnet 2.0 – Risk Scoring</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000" kern="0" dirty="0">
                <a:solidFill>
                  <a:srgbClr val="00008C"/>
                </a:solidFill>
                <a:latin typeface="Calibri Light" panose="020F0302020204030204" pitchFamily="34" charset="0"/>
                <a:cs typeface="Calibri Light" panose="020F0302020204030204" pitchFamily="34" charset="0"/>
              </a:rPr>
              <a:t>27 May 2021</a:t>
            </a:r>
            <a:endParaRPr lang="en-US" sz="2800" i="1" kern="1200" dirty="0">
              <a:solidFill>
                <a:srgbClr val="2D3189"/>
              </a:solidFill>
              <a:latin typeface="Calibiri"/>
              <a:cs typeface="+mj-cs"/>
            </a:endParaRPr>
          </a:p>
        </p:txBody>
      </p:sp>
      <p:pic>
        <p:nvPicPr>
          <p:cNvPr id="8" name="Picture 7">
            <a:extLst>
              <a:ext uri="{FF2B5EF4-FFF2-40B4-BE49-F238E27FC236}">
                <a16:creationId xmlns:a16="http://schemas.microsoft.com/office/drawing/2014/main" id="{71EF0E1C-8CFF-411A-A4DA-C178168B6725}"/>
              </a:ext>
            </a:extLst>
          </p:cNvPr>
          <p:cNvPicPr/>
          <p:nvPr/>
        </p:nvPicPr>
        <p:blipFill>
          <a:blip r:embed="rId2">
            <a:clrChange>
              <a:clrFrom>
                <a:srgbClr val="FFFFFF"/>
              </a:clrFrom>
              <a:clrTo>
                <a:srgbClr val="FFFFFF">
                  <a:alpha val="0"/>
                </a:srgbClr>
              </a:clrTo>
            </a:clrChange>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6="http://schemas.microsoft.com/office/drawing/2014/main" xmlns:w="http://schemas.openxmlformats.org/wordprocessingml/2006/main" xmlns:w10="urn:schemas-microsoft-com:office:word" xmlns:v="urn:schemas-microsoft-com:vml" xmlns:o="urn:schemas-microsoft-com:office:office" xmlns="" xmlns:arto="http://schemas.microsoft.com/office/word/2006/arto" xmlns:w16sdtdh="http://schemas.microsoft.com/office/word/2020/wordml/sdtdatahash" xmlns:lc="http://schemas.openxmlformats.org/drawingml/2006/lockedCanvas" id="{CFF8E1F4-6055-4664-B113-8E39B7FB0009}"/>
              </a:ext>
            </a:extLst>
          </a:blip>
          <a:srcRect l="-345" t="20638" r="75512" b="70660"/>
          <a:stretch>
            <a:fillRect/>
          </a:stretch>
        </p:blipFill>
        <p:spPr>
          <a:xfrm>
            <a:off x="2969418" y="4206241"/>
            <a:ext cx="3205163" cy="702628"/>
          </a:xfrm>
          <a:prstGeom prst="rect">
            <a:avLst/>
          </a:prstGeom>
        </p:spPr>
      </p:pic>
    </p:spTree>
    <p:extLst>
      <p:ext uri="{BB962C8B-B14F-4D97-AF65-F5344CB8AC3E}">
        <p14:creationId xmlns:p14="http://schemas.microsoft.com/office/powerpoint/2010/main" val="19054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981520618"/>
              </p:ext>
            </p:extLst>
          </p:nvPr>
        </p:nvGraphicFramePr>
        <p:xfrm>
          <a:off x="2270051" y="700340"/>
          <a:ext cx="6623335" cy="3871660"/>
        </p:xfrm>
        <a:graphic>
          <a:graphicData uri="http://schemas.openxmlformats.org/drawingml/2006/table">
            <a:tbl>
              <a:tblPr firstRow="1" bandRow="1">
                <a:tableStyleId>{5C22544A-7EE6-4342-B048-85BDC9FD1C3A}</a:tableStyleId>
              </a:tblPr>
              <a:tblGrid>
                <a:gridCol w="2741461">
                  <a:extLst>
                    <a:ext uri="{9D8B030D-6E8A-4147-A177-3AD203B41FA5}">
                      <a16:colId xmlns:a16="http://schemas.microsoft.com/office/drawing/2014/main" val="2144937349"/>
                    </a:ext>
                  </a:extLst>
                </a:gridCol>
                <a:gridCol w="3881874">
                  <a:extLst>
                    <a:ext uri="{9D8B030D-6E8A-4147-A177-3AD203B41FA5}">
                      <a16:colId xmlns:a16="http://schemas.microsoft.com/office/drawing/2014/main" val="3421084917"/>
                    </a:ext>
                  </a:extLst>
                </a:gridCol>
              </a:tblGrid>
              <a:tr h="354052">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1760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Auto High Rules </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An entity/individual will be automatically classified as High Risk if any of the Auto High Rule score is 1</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exists on FIU or LEA watchlist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are flagged in the international sanction lists</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Multiple/invalid/wrong PAN number(s) identified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is struck off </a:t>
                      </a:r>
                    </a:p>
                    <a:p>
                      <a:pPr marL="0" marR="0" lvl="0" indent="0" algn="l" defTabSz="779252" rtl="0" eaLnBrk="1" fontAlgn="auto" latinLnBrk="0" hangingPunct="1">
                        <a:lnSpc>
                          <a:spcPct val="100000"/>
                        </a:lnSpc>
                        <a:spcBef>
                          <a:spcPts val="0"/>
                        </a:spcBef>
                        <a:spcAft>
                          <a:spcPts val="60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8C"/>
                </a:solidFill>
                <a:effectLst/>
                <a:uLnTx/>
                <a:uFillTx/>
                <a:latin typeface="Calibri Light (Headings)"/>
              </a:rPr>
              <a:t>Entity Risk Scoring Model - (1/7) </a:t>
            </a:r>
          </a:p>
        </p:txBody>
      </p:sp>
    </p:spTree>
    <p:extLst>
      <p:ext uri="{BB962C8B-B14F-4D97-AF65-F5344CB8AC3E}">
        <p14:creationId xmlns:p14="http://schemas.microsoft.com/office/powerpoint/2010/main" val="137217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722599595"/>
              </p:ext>
            </p:extLst>
          </p:nvPr>
        </p:nvGraphicFramePr>
        <p:xfrm>
          <a:off x="2322327" y="669637"/>
          <a:ext cx="6550739" cy="3919563"/>
        </p:xfrm>
        <a:graphic>
          <a:graphicData uri="http://schemas.openxmlformats.org/drawingml/2006/table">
            <a:tbl>
              <a:tblPr firstRow="1" bandRow="1">
                <a:tableStyleId>{5C22544A-7EE6-4342-B048-85BDC9FD1C3A}</a:tableStyleId>
              </a:tblPr>
              <a:tblGrid>
                <a:gridCol w="2711414">
                  <a:extLst>
                    <a:ext uri="{9D8B030D-6E8A-4147-A177-3AD203B41FA5}">
                      <a16:colId xmlns:a16="http://schemas.microsoft.com/office/drawing/2014/main" val="2144937349"/>
                    </a:ext>
                  </a:extLst>
                </a:gridCol>
                <a:gridCol w="3839325">
                  <a:extLst>
                    <a:ext uri="{9D8B030D-6E8A-4147-A177-3AD203B41FA5}">
                      <a16:colId xmlns:a16="http://schemas.microsoft.com/office/drawing/2014/main" val="3421084917"/>
                    </a:ext>
                  </a:extLst>
                </a:gridCol>
              </a:tblGrid>
              <a:tr h="340395">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7916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KYC</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Classified under High Risk business</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number of bank accounts</a:t>
                      </a:r>
                    </a:p>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UBOs/IBOs/Directors/Partners/RCA are mentioned in the watch list</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 </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risk tags on account holder </a:t>
                      </a:r>
                    </a:p>
                    <a:p>
                      <a:pPr marL="0" marR="0" lvl="0" indent="0" algn="l" defTabSz="914400" rtl="0" eaLnBrk="1" fontAlgn="auto" latinLnBrk="0" hangingPunct="1">
                        <a:lnSpc>
                          <a:spcPct val="110000"/>
                        </a:lnSpc>
                        <a:spcBef>
                          <a:spcPts val="600"/>
                        </a:spcBef>
                        <a:spcAft>
                          <a:spcPts val="600"/>
                        </a:spcAft>
                        <a:buClrTx/>
                        <a:buSzTx/>
                        <a:buFont typeface="+mj-lt"/>
                        <a:buNone/>
                        <a:tabLst/>
                        <a:defRPr/>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29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3968" y="66963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276" y="139305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(2/6) </a:t>
            </a:r>
          </a:p>
        </p:txBody>
      </p:sp>
    </p:spTree>
    <p:extLst>
      <p:ext uri="{BB962C8B-B14F-4D97-AF65-F5344CB8AC3E}">
        <p14:creationId xmlns:p14="http://schemas.microsoft.com/office/powerpoint/2010/main" val="196200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84222546"/>
              </p:ext>
            </p:extLst>
          </p:nvPr>
        </p:nvGraphicFramePr>
        <p:xfrm>
          <a:off x="2390986" y="694871"/>
          <a:ext cx="6495627" cy="3886825"/>
        </p:xfrm>
        <a:graphic>
          <a:graphicData uri="http://schemas.openxmlformats.org/drawingml/2006/table">
            <a:tbl>
              <a:tblPr firstRow="1" bandRow="1">
                <a:tableStyleId>{5C22544A-7EE6-4342-B048-85BDC9FD1C3A}</a:tableStyleId>
              </a:tblPr>
              <a:tblGrid>
                <a:gridCol w="2161462">
                  <a:extLst>
                    <a:ext uri="{9D8B030D-6E8A-4147-A177-3AD203B41FA5}">
                      <a16:colId xmlns:a16="http://schemas.microsoft.com/office/drawing/2014/main" val="2144937349"/>
                    </a:ext>
                  </a:extLst>
                </a:gridCol>
                <a:gridCol w="4334165">
                  <a:extLst>
                    <a:ext uri="{9D8B030D-6E8A-4147-A177-3AD203B41FA5}">
                      <a16:colId xmlns:a16="http://schemas.microsoft.com/office/drawing/2014/main" val="3421084917"/>
                    </a:ext>
                  </a:extLst>
                </a:gridCol>
              </a:tblGrid>
              <a:tr h="312037">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51545">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TX</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Cross border transactions originates from/destined to high risk country(ies)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originated from/destined to high risk entities/individuals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inward from multiple senders or outward to multiple beneficiaries in a short period of time</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Value Property transaction in High risk domestic location beyond a certain threshold </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38 parameters in the model</a:t>
                      </a:r>
                    </a:p>
                    <a:p>
                      <a:pPr marL="0" marR="0" lvl="0" indent="0" algn="l" defTabSz="914400" rtl="0" eaLnBrk="1" fontAlgn="auto" latinLnBrk="0" hangingPunct="1">
                        <a:lnSpc>
                          <a:spcPct val="10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 Additionally, each report submitted would have their own risk indicators that would be rolled up to the entities</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7902" y="69487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902" y="143729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(3/6) </a:t>
            </a:r>
          </a:p>
        </p:txBody>
      </p:sp>
    </p:spTree>
    <p:extLst>
      <p:ext uri="{BB962C8B-B14F-4D97-AF65-F5344CB8AC3E}">
        <p14:creationId xmlns:p14="http://schemas.microsoft.com/office/powerpoint/2010/main" val="42317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464262401"/>
              </p:ext>
            </p:extLst>
          </p:nvPr>
        </p:nvGraphicFramePr>
        <p:xfrm>
          <a:off x="2415881" y="641621"/>
          <a:ext cx="6450411" cy="4118183"/>
        </p:xfrm>
        <a:graphic>
          <a:graphicData uri="http://schemas.openxmlformats.org/drawingml/2006/table">
            <a:tbl>
              <a:tblPr firstRow="1" bandRow="1">
                <a:tableStyleId>{5C22544A-7EE6-4342-B048-85BDC9FD1C3A}</a:tableStyleId>
              </a:tblPr>
              <a:tblGrid>
                <a:gridCol w="2669884">
                  <a:extLst>
                    <a:ext uri="{9D8B030D-6E8A-4147-A177-3AD203B41FA5}">
                      <a16:colId xmlns:a16="http://schemas.microsoft.com/office/drawing/2014/main" val="2144937349"/>
                    </a:ext>
                  </a:extLst>
                </a:gridCol>
                <a:gridCol w="3780527">
                  <a:extLst>
                    <a:ext uri="{9D8B030D-6E8A-4147-A177-3AD203B41FA5}">
                      <a16:colId xmlns:a16="http://schemas.microsoft.com/office/drawing/2014/main" val="3421084917"/>
                    </a:ext>
                  </a:extLst>
                </a:gridCol>
              </a:tblGrid>
              <a:tr h="398463">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719720">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Parameter based risk scoring - Inherent</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Inherent Risk is due to the profile / location / nature of business etc of the entities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type and its parent's entity type (if exists)</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accounts held</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Business/HSN code</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UBO and IBO risk (as found)</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Number of Reports Filed and Risk of Reports </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Date of last KYC / re-KYC</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Corporation Age Risk / DOI</a:t>
                      </a: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16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77708" y="669637"/>
            <a:ext cx="194111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77708" y="1414043"/>
            <a:ext cx="1941117"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7" name="TextBox 6">
            <a:extLst>
              <a:ext uri="{FF2B5EF4-FFF2-40B4-BE49-F238E27FC236}">
                <a16:creationId xmlns:a16="http://schemas.microsoft.com/office/drawing/2014/main" id="{62976843-DC20-4BDC-AC0E-D357906B3E1B}"/>
              </a:ext>
            </a:extLst>
          </p:cNvPr>
          <p:cNvSpPr txBox="1"/>
          <p:nvPr/>
        </p:nvSpPr>
        <p:spPr>
          <a:xfrm>
            <a:off x="277708" y="2571750"/>
            <a:ext cx="194111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9" name="Title 2">
            <a:extLst>
              <a:ext uri="{FF2B5EF4-FFF2-40B4-BE49-F238E27FC236}">
                <a16:creationId xmlns:a16="http://schemas.microsoft.com/office/drawing/2014/main" id="{5CC2156F-75D5-4B7D-B798-8B18CF24C270}"/>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203945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047713295"/>
              </p:ext>
            </p:extLst>
          </p:nvPr>
        </p:nvGraphicFramePr>
        <p:xfrm>
          <a:off x="2371634" y="669638"/>
          <a:ext cx="6464888" cy="4003167"/>
        </p:xfrm>
        <a:graphic>
          <a:graphicData uri="http://schemas.openxmlformats.org/drawingml/2006/table">
            <a:tbl>
              <a:tblPr firstRow="1" bandRow="1">
                <a:tableStyleId>{5C22544A-7EE6-4342-B048-85BDC9FD1C3A}</a:tableStyleId>
              </a:tblPr>
              <a:tblGrid>
                <a:gridCol w="2497372">
                  <a:extLst>
                    <a:ext uri="{9D8B030D-6E8A-4147-A177-3AD203B41FA5}">
                      <a16:colId xmlns:a16="http://schemas.microsoft.com/office/drawing/2014/main" val="2144937349"/>
                    </a:ext>
                  </a:extLst>
                </a:gridCol>
                <a:gridCol w="3967516">
                  <a:extLst>
                    <a:ext uri="{9D8B030D-6E8A-4147-A177-3AD203B41FA5}">
                      <a16:colId xmlns:a16="http://schemas.microsoft.com/office/drawing/2014/main" val="3421084917"/>
                    </a:ext>
                  </a:extLst>
                </a:gridCol>
              </a:tblGrid>
              <a:tr h="315771">
                <a:tc>
                  <a:txBody>
                    <a:bodyPr/>
                    <a:lstStyle/>
                    <a:p>
                      <a:pPr>
                        <a:spcBef>
                          <a:spcPts val="100"/>
                        </a:spcBef>
                      </a:pPr>
                      <a:r>
                        <a:rPr lang="en-IN" sz="15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5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634004">
                <a:tc>
                  <a:txBody>
                    <a:bodyPr/>
                    <a:lstStyle/>
                    <a:p>
                      <a:r>
                        <a:rPr lang="en-IN" sz="1500" b="1" dirty="0">
                          <a:solidFill>
                            <a:schemeClr val="tx2">
                              <a:lumMod val="50000"/>
                            </a:schemeClr>
                          </a:solidFill>
                          <a:latin typeface="Calibri Light" panose="020F0302020204030204" pitchFamily="34" charset="0"/>
                          <a:cs typeface="Calibri Light" panose="020F0302020204030204" pitchFamily="34" charset="0"/>
                        </a:rPr>
                        <a:t>Parameter based risk scoring - Transaction</a:t>
                      </a:r>
                    </a:p>
                    <a:p>
                      <a:endParaRPr lang="en-IN" sz="15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500" dirty="0">
                          <a:latin typeface="Calibri Light" panose="020F0302020204030204" pitchFamily="34" charset="0"/>
                          <a:cs typeface="Calibri Light" panose="020F0302020204030204" pitchFamily="34" charset="0"/>
                        </a:rPr>
                        <a:t>This is computed on the basis of reported history. It is based on volume, frequency, location, value and type of transactions</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All risk scores will range from 1 to 10 with 10 being highest risk</a:t>
                      </a:r>
                      <a:endParaRPr lang="en-IN" sz="15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Type of Transaction</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Branch_Location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Branch_Value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Branch_Volume Risk</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Branch_Frequency of transactions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CBWT_Location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CBWT_Value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CBWT_Volume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CBWT_Frequency of transactions Risk</a:t>
                      </a:r>
                    </a:p>
                    <a:p>
                      <a:pPr marL="0" indent="0">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25 parameters in the model</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58372" y="66963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60065" y="2537836"/>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58372" y="3548979"/>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10" name="TextBox 9">
            <a:extLst>
              <a:ext uri="{FF2B5EF4-FFF2-40B4-BE49-F238E27FC236}">
                <a16:creationId xmlns:a16="http://schemas.microsoft.com/office/drawing/2014/main" id="{69DABBEF-D058-45D6-8395-D1FE4ACF8D4C}"/>
              </a:ext>
            </a:extLst>
          </p:cNvPr>
          <p:cNvSpPr txBox="1"/>
          <p:nvPr/>
        </p:nvSpPr>
        <p:spPr>
          <a:xfrm>
            <a:off x="258372" y="1399392"/>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1" name="Title 2">
            <a:extLst>
              <a:ext uri="{FF2B5EF4-FFF2-40B4-BE49-F238E27FC236}">
                <a16:creationId xmlns:a16="http://schemas.microsoft.com/office/drawing/2014/main" id="{F6F5B5BA-2764-439C-92BF-E0C1B36DD041}"/>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104723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34368437"/>
              </p:ext>
            </p:extLst>
          </p:nvPr>
        </p:nvGraphicFramePr>
        <p:xfrm>
          <a:off x="6191695" y="712524"/>
          <a:ext cx="2287587" cy="3891816"/>
        </p:xfrm>
        <a:graphic>
          <a:graphicData uri="http://schemas.openxmlformats.org/drawingml/2006/table">
            <a:tbl>
              <a:tblPr firstRow="1" bandRow="1">
                <a:tableStyleId>{5C22544A-7EE6-4342-B048-85BDC9FD1C3A}</a:tableStyleId>
              </a:tblPr>
              <a:tblGrid>
                <a:gridCol w="2287587">
                  <a:extLst>
                    <a:ext uri="{9D8B030D-6E8A-4147-A177-3AD203B41FA5}">
                      <a16:colId xmlns:a16="http://schemas.microsoft.com/office/drawing/2014/main" val="2144937349"/>
                    </a:ext>
                  </a:extLst>
                </a:gridCol>
              </a:tblGrid>
              <a:tr h="332710">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556536">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Entity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This is computed on the basis of all the individual components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This will be run every time an entity is reported in any report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952307" y="72483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952307" y="2658432"/>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952307" y="3728993"/>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9" name="TextBox 8">
            <a:extLst>
              <a:ext uri="{FF2B5EF4-FFF2-40B4-BE49-F238E27FC236}">
                <a16:creationId xmlns:a16="http://schemas.microsoft.com/office/drawing/2014/main" id="{C5D539D0-0A61-47FB-B07B-2620BFEF4874}"/>
              </a:ext>
            </a:extLst>
          </p:cNvPr>
          <p:cNvSpPr txBox="1"/>
          <p:nvPr/>
        </p:nvSpPr>
        <p:spPr>
          <a:xfrm>
            <a:off x="212652" y="2155412"/>
            <a:ext cx="1923394" cy="7769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Entity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136046" y="1017219"/>
            <a:ext cx="816261" cy="152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14" idx="1"/>
            <a:endCxn id="9" idx="3"/>
          </p:cNvCxnSpPr>
          <p:nvPr/>
        </p:nvCxnSpPr>
        <p:spPr>
          <a:xfrm flipH="1">
            <a:off x="2136046" y="1950203"/>
            <a:ext cx="816261" cy="59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136046" y="2543892"/>
            <a:ext cx="816261" cy="54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136046" y="2543892"/>
            <a:ext cx="816261" cy="162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0B3D5A-2D1E-4598-BED8-389C33E10D3B}"/>
              </a:ext>
            </a:extLst>
          </p:cNvPr>
          <p:cNvSpPr txBox="1"/>
          <p:nvPr/>
        </p:nvSpPr>
        <p:spPr>
          <a:xfrm>
            <a:off x="2952307" y="1451165"/>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5" name="Title 2">
            <a:extLst>
              <a:ext uri="{FF2B5EF4-FFF2-40B4-BE49-F238E27FC236}">
                <a16:creationId xmlns:a16="http://schemas.microsoft.com/office/drawing/2014/main" id="{426D35EA-EAFF-4D11-9A8F-5069C6BBFA06}"/>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en-IN" sz="2400" b="1" dirty="0">
                <a:solidFill>
                  <a:srgbClr val="00008C"/>
                </a:solidFill>
                <a:latin typeface="+mj-lt"/>
                <a:cs typeface="+mj-cs"/>
              </a:rPr>
              <a:t>Entity Risk Scoring Model - Aggregation </a:t>
            </a:r>
            <a:r>
              <a:rPr lang="en-IN" sz="2400" b="1" dirty="0">
                <a:solidFill>
                  <a:srgbClr val="00008C"/>
                </a:solidFill>
              </a:rPr>
              <a:t>- (6/6)</a:t>
            </a:r>
            <a:endParaRPr lang="en-IN" sz="2400" b="1" dirty="0">
              <a:solidFill>
                <a:srgbClr val="00008C"/>
              </a:solidFill>
              <a:latin typeface="+mj-lt"/>
              <a:cs typeface="+mj-cs"/>
            </a:endParaRPr>
          </a:p>
        </p:txBody>
      </p:sp>
    </p:spTree>
    <p:extLst>
      <p:ext uri="{BB962C8B-B14F-4D97-AF65-F5344CB8AC3E}">
        <p14:creationId xmlns:p14="http://schemas.microsoft.com/office/powerpoint/2010/main" val="94500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lvl="1" indent="-365125" algn="l">
              <a:lnSpc>
                <a:spcPct val="150000"/>
              </a:lnSpc>
              <a:spcBef>
                <a:spcPts val="568"/>
              </a:spcBef>
              <a:spcAft>
                <a:spcPts val="568"/>
              </a:spcAft>
              <a:buClr>
                <a:srgbClr val="FEFDFD"/>
              </a:buClr>
              <a:buSzPct val="100000"/>
              <a:buFont typeface="+mj-lt"/>
              <a:buAutoNum type="arabicPeriod"/>
            </a:pPr>
            <a:r>
              <a:rPr lang="en-IN" altLang="en-US" dirty="0">
                <a:solidFill>
                  <a:srgbClr val="FEFDFD"/>
                </a:solidFill>
                <a:latin typeface="Calibri Light" panose="020F0302020204030204" pitchFamily="34" charset="0"/>
                <a:ea typeface="STKaiti"/>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lvl="1" indent="-365125" algn="l">
              <a:lnSpc>
                <a:spcPct val="150000"/>
              </a:lnSpc>
              <a:spcBef>
                <a:spcPts val="568"/>
              </a:spcBef>
              <a:spcAft>
                <a:spcPts val="568"/>
              </a:spcAft>
              <a:buClr>
                <a:srgbClr val="FEFDFD"/>
              </a:buClr>
              <a:buSzPct val="100000"/>
              <a:buFont typeface="+mj-lt"/>
              <a:buAutoNum type="arabicPeriod"/>
            </a:pPr>
            <a:endParaRPr lang="en-IN" altLang="en-US" dirty="0">
              <a:solidFill>
                <a:srgbClr val="7C7C7C"/>
              </a:solidFill>
              <a:latin typeface="Calibri Light" panose="020F0302020204030204" pitchFamily="34" charset="0"/>
              <a:ea typeface="STKaiti"/>
            </a:endParaRPr>
          </a:p>
          <a:p>
            <a:pPr marL="92075" marR="0" lvl="1" indent="0" algn="l" defTabSz="914400" rtl="0" eaLnBrk="1" fontAlgn="base" latinLnBrk="0" hangingPunct="1">
              <a:lnSpc>
                <a:spcPct val="150000"/>
              </a:lnSpc>
              <a:spcBef>
                <a:spcPts val="568"/>
              </a:spcBef>
              <a:spcAft>
                <a:spcPts val="568"/>
              </a:spcAft>
              <a:buClr>
                <a:srgbClr val="7C7C7C"/>
              </a:buClr>
              <a:buSzPct val="100000"/>
              <a:buNone/>
              <a:tabLst/>
              <a:defRPr/>
            </a:pPr>
            <a:endPar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endParaRPr>
          </a:p>
          <a:p>
            <a:pPr marL="0" marR="0" lvl="1" indent="0" algn="l" defTabSz="914400" rtl="0" eaLnBrk="1" fontAlgn="base" latinLnBrk="0" hangingPunct="1">
              <a:lnSpc>
                <a:spcPct val="150000"/>
              </a:lnSpc>
              <a:spcBef>
                <a:spcPts val="426"/>
              </a:spcBef>
              <a:spcAft>
                <a:spcPts val="426"/>
              </a:spcAft>
              <a:buClr>
                <a:srgbClr val="FEFDFD"/>
              </a:buClr>
              <a:buSzPct val="100000"/>
              <a:buFont typeface="Arial" panose="020B0604020202020204" pitchFamily="34" charset="0"/>
              <a:buNone/>
              <a:tabLst/>
              <a:defRPr/>
            </a:pPr>
            <a:endParaRPr kumimoji="0" lang="en-IN" altLang="en-US" sz="1800" b="0"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03294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53DEB-23B3-42E3-ACC8-2871E67B4802}"/>
              </a:ext>
            </a:extLst>
          </p:cNvPr>
          <p:cNvSpPr>
            <a:spLocks noGrp="1"/>
          </p:cNvSpPr>
          <p:nvPr>
            <p:ph idx="1"/>
          </p:nvPr>
        </p:nvSpPr>
        <p:spPr>
          <a:xfrm>
            <a:off x="974090" y="1170235"/>
            <a:ext cx="7899326" cy="3495070"/>
          </a:xfrm>
        </p:spPr>
        <p:txBody>
          <a:bodyPr/>
          <a:lstStyle/>
          <a:p>
            <a:pPr marL="0" indent="0" eaLnBrk="0" hangingPunct="0">
              <a:spcBef>
                <a:spcPts val="300"/>
              </a:spcBef>
              <a:spcAft>
                <a:spcPts val="300"/>
              </a:spcAft>
              <a:buNone/>
            </a:pPr>
            <a:r>
              <a:rPr lang="en-IN" dirty="0"/>
              <a:t>Inherent Risk is based on type of transaction </a:t>
            </a:r>
            <a:r>
              <a:rPr lang="en-IN" i="1" dirty="0"/>
              <a:t>(e.g. CBWT is riskier than UPI)</a:t>
            </a:r>
          </a:p>
          <a:p>
            <a:pPr marL="0" lvl="1" indent="0">
              <a:spcBef>
                <a:spcPct val="75000"/>
              </a:spcBef>
              <a:buNone/>
            </a:pPr>
            <a:r>
              <a:rPr lang="en-IN" dirty="0"/>
              <a:t>Behaviour Risk is the computation formula based on-</a:t>
            </a:r>
          </a:p>
          <a:p>
            <a:pPr lvl="2">
              <a:buFont typeface="Wingdings" panose="05000000000000000000" pitchFamily="2" charset="2"/>
              <a:buChar char="§"/>
            </a:pPr>
            <a:r>
              <a:rPr lang="en-IN" dirty="0"/>
              <a:t>Volume/number of transaction</a:t>
            </a:r>
          </a:p>
          <a:p>
            <a:pPr lvl="2">
              <a:buFont typeface="Wingdings" panose="05000000000000000000" pitchFamily="2" charset="2"/>
              <a:buChar char="§"/>
            </a:pPr>
            <a:r>
              <a:rPr lang="en-IN" dirty="0"/>
              <a:t>Value/amount of transaction</a:t>
            </a:r>
          </a:p>
          <a:p>
            <a:pPr lvl="2">
              <a:buFont typeface="Wingdings" panose="05000000000000000000" pitchFamily="2" charset="2"/>
              <a:buChar char="§"/>
            </a:pPr>
            <a:r>
              <a:rPr lang="en-IN" dirty="0"/>
              <a:t>Location of transaction</a:t>
            </a:r>
          </a:p>
          <a:p>
            <a:pPr lvl="2">
              <a:buFont typeface="Wingdings" panose="05000000000000000000" pitchFamily="2" charset="2"/>
              <a:buChar char="§"/>
            </a:pPr>
            <a:r>
              <a:rPr lang="en-IN" dirty="0">
                <a:highlight>
                  <a:srgbClr val="FFFF00"/>
                </a:highlight>
              </a:rPr>
              <a:t>Ageing of transaction</a:t>
            </a:r>
          </a:p>
          <a:p>
            <a:pPr lvl="2">
              <a:buFont typeface="Wingdings" panose="05000000000000000000" pitchFamily="2" charset="2"/>
              <a:buChar char="§"/>
            </a:pPr>
            <a:r>
              <a:rPr lang="en-IN" dirty="0"/>
              <a:t>Frequency/velocity of transaction (Inverse of time period)</a:t>
            </a:r>
          </a:p>
          <a:p>
            <a:pPr marL="0" indent="0">
              <a:buNone/>
            </a:pPr>
            <a:r>
              <a:rPr lang="en-IN" dirty="0"/>
              <a:t>For each of the parameters (stated above), individual/computation datasheets will be prepared </a:t>
            </a:r>
          </a:p>
          <a:p>
            <a:pPr marL="0" indent="0">
              <a:buNone/>
            </a:pPr>
            <a:r>
              <a:rPr lang="en-IN" dirty="0"/>
              <a:t>The overall computation formula will also be provided as part of the design</a:t>
            </a:r>
          </a:p>
        </p:txBody>
      </p:sp>
      <p:sp>
        <p:nvSpPr>
          <p:cNvPr id="3" name="Title 2">
            <a:extLst>
              <a:ext uri="{FF2B5EF4-FFF2-40B4-BE49-F238E27FC236}">
                <a16:creationId xmlns:a16="http://schemas.microsoft.com/office/drawing/2014/main" id="{DD7929D4-1A50-4750-AF1F-266246AF28B3}"/>
              </a:ext>
            </a:extLst>
          </p:cNvPr>
          <p:cNvSpPr>
            <a:spLocks noGrp="1"/>
          </p:cNvSpPr>
          <p:nvPr>
            <p:ph type="title"/>
          </p:nvPr>
        </p:nvSpPr>
        <p:spPr>
          <a:xfrm>
            <a:off x="260313" y="78343"/>
            <a:ext cx="8024283" cy="369332"/>
          </a:xfrm>
        </p:spPr>
        <p:txBody>
          <a:bodyPr/>
          <a:lstStyle/>
          <a:p>
            <a:r>
              <a:rPr lang="en-IN" sz="2400" b="1" dirty="0">
                <a:latin typeface="Calibri Light (Headings)"/>
              </a:rPr>
              <a:t>Transaction risk of the Entity/Report</a:t>
            </a:r>
          </a:p>
        </p:txBody>
      </p:sp>
      <p:sp>
        <p:nvSpPr>
          <p:cNvPr id="8" name="TextBox 7">
            <a:extLst>
              <a:ext uri="{FF2B5EF4-FFF2-40B4-BE49-F238E27FC236}">
                <a16:creationId xmlns:a16="http://schemas.microsoft.com/office/drawing/2014/main" id="{5704133B-8509-42E0-A9AD-5A71B971666B}"/>
              </a:ext>
            </a:extLst>
          </p:cNvPr>
          <p:cNvSpPr txBox="1"/>
          <p:nvPr/>
        </p:nvSpPr>
        <p:spPr bwMode="ltGray">
          <a:xfrm>
            <a:off x="152283" y="662067"/>
            <a:ext cx="8999538"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r>
              <a:rPr lang="en-GB" sz="1600" b="1" dirty="0">
                <a:solidFill>
                  <a:schemeClr val="bg1"/>
                </a:solidFill>
                <a:latin typeface="Calibri Light" panose="020F0302020204030204" pitchFamily="34" charset="0"/>
                <a:cs typeface="Calibri Light" panose="020F0302020204030204" pitchFamily="34" charset="0"/>
              </a:rPr>
              <a:t>Transaction risk comprises of following parameters-</a:t>
            </a:r>
          </a:p>
        </p:txBody>
      </p:sp>
      <p:sp>
        <p:nvSpPr>
          <p:cNvPr id="9" name="Rectangle 8">
            <a:extLst>
              <a:ext uri="{FF2B5EF4-FFF2-40B4-BE49-F238E27FC236}">
                <a16:creationId xmlns:a16="http://schemas.microsoft.com/office/drawing/2014/main" id="{062502D7-E54C-4969-B41F-9EE4FEDEEA59}"/>
              </a:ext>
            </a:extLst>
          </p:cNvPr>
          <p:cNvSpPr>
            <a:spLocks noChangeArrowheads="1"/>
          </p:cNvSpPr>
          <p:nvPr/>
        </p:nvSpPr>
        <p:spPr bwMode="invGray">
          <a:xfrm>
            <a:off x="255114" y="1125032"/>
            <a:ext cx="369343" cy="317473"/>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1</a:t>
            </a:r>
          </a:p>
        </p:txBody>
      </p:sp>
      <p:sp>
        <p:nvSpPr>
          <p:cNvPr id="12" name="AutoShape 11">
            <a:extLst>
              <a:ext uri="{FF2B5EF4-FFF2-40B4-BE49-F238E27FC236}">
                <a16:creationId xmlns:a16="http://schemas.microsoft.com/office/drawing/2014/main" id="{F1086924-49B7-4091-A43E-FC7FD4AC624B}"/>
              </a:ext>
            </a:extLst>
          </p:cNvPr>
          <p:cNvSpPr>
            <a:spLocks noChangeArrowheads="1"/>
          </p:cNvSpPr>
          <p:nvPr/>
        </p:nvSpPr>
        <p:spPr bwMode="ltGray">
          <a:xfrm rot="5400000">
            <a:off x="596052" y="1155628"/>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5" name="Rectangle 14">
            <a:extLst>
              <a:ext uri="{FF2B5EF4-FFF2-40B4-BE49-F238E27FC236}">
                <a16:creationId xmlns:a16="http://schemas.microsoft.com/office/drawing/2014/main" id="{5C6FE557-5D0B-4FD0-B7A7-BD88E8F91BB4}"/>
              </a:ext>
            </a:extLst>
          </p:cNvPr>
          <p:cNvSpPr>
            <a:spLocks noChangeArrowheads="1"/>
          </p:cNvSpPr>
          <p:nvPr/>
        </p:nvSpPr>
        <p:spPr bwMode="invGray">
          <a:xfrm>
            <a:off x="274824" y="1623547"/>
            <a:ext cx="369343" cy="317471"/>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2</a:t>
            </a:r>
          </a:p>
        </p:txBody>
      </p:sp>
      <p:sp>
        <p:nvSpPr>
          <p:cNvPr id="16" name="AutoShape 11">
            <a:extLst>
              <a:ext uri="{FF2B5EF4-FFF2-40B4-BE49-F238E27FC236}">
                <a16:creationId xmlns:a16="http://schemas.microsoft.com/office/drawing/2014/main" id="{10D8E1F1-3920-4EF8-BAE4-78BB8334CB50}"/>
              </a:ext>
            </a:extLst>
          </p:cNvPr>
          <p:cNvSpPr>
            <a:spLocks noChangeArrowheads="1"/>
          </p:cNvSpPr>
          <p:nvPr/>
        </p:nvSpPr>
        <p:spPr bwMode="ltGray">
          <a:xfrm rot="5400000">
            <a:off x="614073" y="1664451"/>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7" name="Rectangle 16">
            <a:extLst>
              <a:ext uri="{FF2B5EF4-FFF2-40B4-BE49-F238E27FC236}">
                <a16:creationId xmlns:a16="http://schemas.microsoft.com/office/drawing/2014/main" id="{E4A35DF7-D7AF-478A-BD1B-849C2CF7C509}"/>
              </a:ext>
            </a:extLst>
          </p:cNvPr>
          <p:cNvSpPr>
            <a:spLocks noChangeArrowheads="1"/>
          </p:cNvSpPr>
          <p:nvPr/>
        </p:nvSpPr>
        <p:spPr bwMode="invGray">
          <a:xfrm>
            <a:off x="274694" y="3234338"/>
            <a:ext cx="356290"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3</a:t>
            </a:r>
          </a:p>
        </p:txBody>
      </p:sp>
      <p:sp>
        <p:nvSpPr>
          <p:cNvPr id="18" name="AutoShape 11">
            <a:extLst>
              <a:ext uri="{FF2B5EF4-FFF2-40B4-BE49-F238E27FC236}">
                <a16:creationId xmlns:a16="http://schemas.microsoft.com/office/drawing/2014/main" id="{74E7BE6B-0D56-4560-8C0C-0B617E27EBD2}"/>
              </a:ext>
            </a:extLst>
          </p:cNvPr>
          <p:cNvSpPr>
            <a:spLocks noChangeArrowheads="1"/>
          </p:cNvSpPr>
          <p:nvPr/>
        </p:nvSpPr>
        <p:spPr bwMode="ltGray">
          <a:xfrm rot="5400000">
            <a:off x="596052" y="3269802"/>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0" name="AutoShape 11">
            <a:extLst>
              <a:ext uri="{FF2B5EF4-FFF2-40B4-BE49-F238E27FC236}">
                <a16:creationId xmlns:a16="http://schemas.microsoft.com/office/drawing/2014/main" id="{19F2CA9A-C28A-49AD-AA60-A3A472DD39D3}"/>
              </a:ext>
            </a:extLst>
          </p:cNvPr>
          <p:cNvSpPr>
            <a:spLocks noChangeArrowheads="1"/>
          </p:cNvSpPr>
          <p:nvPr/>
        </p:nvSpPr>
        <p:spPr bwMode="ltGray">
          <a:xfrm rot="5400000">
            <a:off x="589526" y="3691281"/>
            <a:ext cx="317473" cy="247611"/>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1" name="Rectangle 20">
            <a:extLst>
              <a:ext uri="{FF2B5EF4-FFF2-40B4-BE49-F238E27FC236}">
                <a16:creationId xmlns:a16="http://schemas.microsoft.com/office/drawing/2014/main" id="{4891C33D-78AD-4092-890D-99D4A4845068}"/>
              </a:ext>
            </a:extLst>
          </p:cNvPr>
          <p:cNvSpPr>
            <a:spLocks noChangeArrowheads="1"/>
          </p:cNvSpPr>
          <p:nvPr/>
        </p:nvSpPr>
        <p:spPr bwMode="invGray">
          <a:xfrm>
            <a:off x="269359" y="3656350"/>
            <a:ext cx="340242"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4</a:t>
            </a:r>
          </a:p>
        </p:txBody>
      </p:sp>
    </p:spTree>
    <p:extLst>
      <p:ext uri="{BB962C8B-B14F-4D97-AF65-F5344CB8AC3E}">
        <p14:creationId xmlns:p14="http://schemas.microsoft.com/office/powerpoint/2010/main" val="2916570435"/>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6CEE83-004C-406D-BACA-F68F7D638C1C}"/>
              </a:ext>
            </a:extLst>
          </p:cNvPr>
          <p:cNvSpPr>
            <a:spLocks noGrp="1"/>
          </p:cNvSpPr>
          <p:nvPr>
            <p:ph idx="1"/>
          </p:nvPr>
        </p:nvSpPr>
        <p:spPr>
          <a:xfrm>
            <a:off x="68580" y="754379"/>
            <a:ext cx="9015408" cy="4259581"/>
          </a:xfrm>
        </p:spPr>
        <p:txBody>
          <a:bodyPr/>
          <a:lstStyle/>
          <a:p>
            <a:pPr marL="0" indent="0">
              <a:buNone/>
            </a:pPr>
            <a:endParaRPr lang="en-IN" sz="1000" dirty="0"/>
          </a:p>
          <a:p>
            <a:pPr marL="0" indent="0">
              <a:buNone/>
            </a:pPr>
            <a:endParaRPr lang="en-IN" dirty="0"/>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3FD3FF31-C014-4446-A833-A7DD8BFDA9DB}"/>
              </a:ext>
            </a:extLst>
          </p:cNvPr>
          <p:cNvSpPr>
            <a:spLocks noGrp="1"/>
          </p:cNvSpPr>
          <p:nvPr>
            <p:ph type="title"/>
          </p:nvPr>
        </p:nvSpPr>
        <p:spPr>
          <a:xfrm>
            <a:off x="283425" y="81507"/>
            <a:ext cx="8024283" cy="369332"/>
          </a:xfrm>
        </p:spPr>
        <p:txBody>
          <a:bodyPr/>
          <a:lstStyle/>
          <a:p>
            <a:r>
              <a:rPr lang="en-IN" sz="2400" b="1" dirty="0">
                <a:latin typeface="Calibri Light (Headings)"/>
              </a:rPr>
              <a:t>Examples of Transaction Risk Computation (1/7)</a:t>
            </a:r>
          </a:p>
        </p:txBody>
      </p:sp>
      <p:sp>
        <p:nvSpPr>
          <p:cNvPr id="9" name="Rectangle 8">
            <a:extLst>
              <a:ext uri="{FF2B5EF4-FFF2-40B4-BE49-F238E27FC236}">
                <a16:creationId xmlns:a16="http://schemas.microsoft.com/office/drawing/2014/main" id="{31102623-9758-48C5-B028-9BB3D102F055}"/>
              </a:ext>
            </a:extLst>
          </p:cNvPr>
          <p:cNvSpPr/>
          <p:nvPr/>
        </p:nvSpPr>
        <p:spPr>
          <a:xfrm>
            <a:off x="283426" y="979637"/>
            <a:ext cx="8532914" cy="3876446"/>
          </a:xfrm>
          <a:prstGeom prst="rect">
            <a:avLst/>
          </a:prstGeom>
          <a:ln>
            <a:noFill/>
          </a:ln>
        </p:spPr>
        <p:txBody>
          <a:bodyPr wrap="square">
            <a:spAutoFit/>
          </a:bodyPr>
          <a:lstStyle/>
          <a:p>
            <a:pPr marL="0" marR="0" lvl="0" indent="0" algn="l" defTabSz="1008063" rtl="0" eaLnBrk="0" fontAlgn="base" latinLnBrk="0" hangingPunct="0">
              <a:lnSpc>
                <a:spcPct val="15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Mr. Grey is a school teacher earns Rs 40,000 per month and has saving account in XYZ bank in Srinagar. </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1 March, he made three cash deposits of Rs. 1,00,000 each into his account in XYZ Bank (Srinagar).</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8 March, 2 cash deposits of Rs 1,00,000 were made into his account through Amritsar based Branch of XYZ bank.</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15 March, another 2 cash deposits of Rs. 150,000 each made into his account through Jammu based Branch of XYZ bank.</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20 March, he again visited XYZ Bank (Srinagar) and made four cash deposits of Rs. 75,000 each into his account</a:t>
            </a:r>
            <a:r>
              <a:rPr kumimoji="0" lang="en-IN" sz="18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 </a:t>
            </a:r>
          </a:p>
          <a:p>
            <a:pPr marL="0" marR="0" lvl="0" indent="0" algn="l" defTabSz="1008063" rtl="0" eaLnBrk="0" fontAlgn="base" latinLnBrk="0" hangingPunct="0">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p:txBody>
      </p:sp>
      <p:sp>
        <p:nvSpPr>
          <p:cNvPr id="14" name="TextBox 13">
            <a:extLst>
              <a:ext uri="{FF2B5EF4-FFF2-40B4-BE49-F238E27FC236}">
                <a16:creationId xmlns:a16="http://schemas.microsoft.com/office/drawing/2014/main" id="{BB008D3A-8313-43DB-A1B9-F82225E8AA49}"/>
              </a:ext>
            </a:extLst>
          </p:cNvPr>
          <p:cNvSpPr txBox="1"/>
          <p:nvPr/>
        </p:nvSpPr>
        <p:spPr bwMode="ltGray">
          <a:xfrm>
            <a:off x="68580" y="662294"/>
            <a:ext cx="9015409"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pPr lvl="0">
              <a:defRPr/>
            </a:pPr>
            <a:r>
              <a:rPr lang="en-IN" sz="1600" b="1" dirty="0">
                <a:solidFill>
                  <a:srgbClr val="FEFDFD"/>
                </a:solidFill>
                <a:latin typeface="Calibri Light" panose="020F0302020204030204" pitchFamily="34" charset="0"/>
                <a:cs typeface="Calibri Light" panose="020F0302020204030204" pitchFamily="34" charset="0"/>
              </a:rPr>
              <a:t>Case: </a:t>
            </a:r>
            <a:r>
              <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rPr>
              <a:t>Cash Transaction Report (CTR) was filed by XYZ Bank </a:t>
            </a:r>
            <a:r>
              <a:rPr lang="en-IN" sz="1600" b="1" dirty="0">
                <a:solidFill>
                  <a:srgbClr val="FEFDFD"/>
                </a:solidFill>
                <a:latin typeface="Calibri Light" panose="020F0302020204030204" pitchFamily="34" charset="0"/>
                <a:cs typeface="Calibri Light" panose="020F0302020204030204" pitchFamily="34" charset="0"/>
              </a:rPr>
              <a:t>on Mr. Grey who is a Salaried Individual</a:t>
            </a:r>
            <a:endPar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endParaRPr>
          </a:p>
        </p:txBody>
      </p:sp>
    </p:spTree>
    <p:extLst>
      <p:ext uri="{BB962C8B-B14F-4D97-AF65-F5344CB8AC3E}">
        <p14:creationId xmlns:p14="http://schemas.microsoft.com/office/powerpoint/2010/main" val="51355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35491" y="78343"/>
            <a:ext cx="8532706" cy="369332"/>
          </a:xfrm>
        </p:spPr>
        <p:txBody>
          <a:bodyPr/>
          <a:lstStyle/>
          <a:p>
            <a:r>
              <a:rPr lang="en-IN" sz="2400" b="1" dirty="0">
                <a:solidFill>
                  <a:srgbClr val="00008C"/>
                </a:solidFill>
                <a:latin typeface="Calibri Light (Headings)"/>
              </a:rPr>
              <a:t>Transaction Risk Computation (2/7)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6472"/>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STEP 1 : Value/Amount of Transaction Risk </a:t>
            </a:r>
            <a:endParaRPr kumimoji="0" lang="en-GB" b="1" i="0" u="none" strike="noStrike" kern="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35490" y="847234"/>
            <a:ext cx="8725629" cy="84440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In March, Mr. Grey has made total cash deposits of Rs 11 lakh into his account. Using below </a:t>
            </a:r>
            <a:r>
              <a:rPr lang="en-IN" sz="1400" b="1" dirty="0">
                <a:solidFill>
                  <a:srgbClr val="000000"/>
                </a:solidFill>
                <a:latin typeface="Calibri Light" panose="020F0302020204030204" pitchFamily="34" charset="0"/>
                <a:ea typeface="ＭＳ Ｐゴシック" pitchFamily="-106" charset="-128"/>
                <a:cs typeface="Calibri Light" panose="020F0302020204030204" pitchFamily="34" charset="0"/>
              </a:rPr>
              <a:t>Cash at branch value </a:t>
            </a: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scale table, Rs 11 lakh falls under the scale of 10. Hence, value risk score of Mr. Grey comes out to be 10 which is the high risk score. </a:t>
            </a:r>
          </a:p>
          <a:p>
            <a:endParaRPr lang="en-IN" sz="1600" dirty="0">
              <a:solidFill>
                <a:srgbClr val="000000"/>
              </a:solidFill>
              <a:latin typeface="Calibri Light" panose="020F0302020204030204" pitchFamily="34" charset="0"/>
              <a:cs typeface="Calibri Light" panose="020F0302020204030204" pitchFamily="34" charset="0"/>
            </a:endParaRPr>
          </a:p>
          <a:p>
            <a:endParaRPr lang="en-IN" sz="1600" dirty="0">
              <a:solidFill>
                <a:srgbClr val="000000"/>
              </a:solidFill>
              <a:latin typeface="Calibri Light" panose="020F0302020204030204" pitchFamily="34" charset="0"/>
              <a:cs typeface="Calibri Light" panose="020F0302020204030204" pitchFamily="34" charset="0"/>
            </a:endParaRPr>
          </a:p>
        </p:txBody>
      </p:sp>
      <p:graphicFrame>
        <p:nvGraphicFramePr>
          <p:cNvPr id="9" name="Table 8">
            <a:extLst>
              <a:ext uri="{FF2B5EF4-FFF2-40B4-BE49-F238E27FC236}">
                <a16:creationId xmlns:a16="http://schemas.microsoft.com/office/drawing/2014/main" id="{A990B8C7-7FE9-4190-8F3B-D12D701E49C1}"/>
              </a:ext>
            </a:extLst>
          </p:cNvPr>
          <p:cNvGraphicFramePr>
            <a:graphicFrameLocks noGrp="1"/>
          </p:cNvGraphicFramePr>
          <p:nvPr>
            <p:extLst>
              <p:ext uri="{D42A27DB-BD31-4B8C-83A1-F6EECF244321}">
                <p14:modId xmlns:p14="http://schemas.microsoft.com/office/powerpoint/2010/main" val="1283564705"/>
              </p:ext>
            </p:extLst>
          </p:nvPr>
        </p:nvGraphicFramePr>
        <p:xfrm>
          <a:off x="249037" y="1949390"/>
          <a:ext cx="8712080" cy="2585909"/>
        </p:xfrm>
        <a:graphic>
          <a:graphicData uri="http://schemas.openxmlformats.org/drawingml/2006/table">
            <a:tbl>
              <a:tblPr firstRow="1" bandRow="1"/>
              <a:tblGrid>
                <a:gridCol w="1212940">
                  <a:extLst>
                    <a:ext uri="{9D8B030D-6E8A-4147-A177-3AD203B41FA5}">
                      <a16:colId xmlns:a16="http://schemas.microsoft.com/office/drawing/2014/main" val="4190433226"/>
                    </a:ext>
                  </a:extLst>
                </a:gridCol>
                <a:gridCol w="759407">
                  <a:extLst>
                    <a:ext uri="{9D8B030D-6E8A-4147-A177-3AD203B41FA5}">
                      <a16:colId xmlns:a16="http://schemas.microsoft.com/office/drawing/2014/main" val="434113694"/>
                    </a:ext>
                  </a:extLst>
                </a:gridCol>
                <a:gridCol w="780501">
                  <a:extLst>
                    <a:ext uri="{9D8B030D-6E8A-4147-A177-3AD203B41FA5}">
                      <a16:colId xmlns:a16="http://schemas.microsoft.com/office/drawing/2014/main" val="325972421"/>
                    </a:ext>
                  </a:extLst>
                </a:gridCol>
                <a:gridCol w="759407">
                  <a:extLst>
                    <a:ext uri="{9D8B030D-6E8A-4147-A177-3AD203B41FA5}">
                      <a16:colId xmlns:a16="http://schemas.microsoft.com/office/drawing/2014/main" val="3688719287"/>
                    </a:ext>
                  </a:extLst>
                </a:gridCol>
                <a:gridCol w="601197">
                  <a:extLst>
                    <a:ext uri="{9D8B030D-6E8A-4147-A177-3AD203B41FA5}">
                      <a16:colId xmlns:a16="http://schemas.microsoft.com/office/drawing/2014/main" val="1678520771"/>
                    </a:ext>
                  </a:extLst>
                </a:gridCol>
                <a:gridCol w="580103">
                  <a:extLst>
                    <a:ext uri="{9D8B030D-6E8A-4147-A177-3AD203B41FA5}">
                      <a16:colId xmlns:a16="http://schemas.microsoft.com/office/drawing/2014/main" val="4135587216"/>
                    </a:ext>
                  </a:extLst>
                </a:gridCol>
                <a:gridCol w="653934">
                  <a:extLst>
                    <a:ext uri="{9D8B030D-6E8A-4147-A177-3AD203B41FA5}">
                      <a16:colId xmlns:a16="http://schemas.microsoft.com/office/drawing/2014/main" val="4082074775"/>
                    </a:ext>
                  </a:extLst>
                </a:gridCol>
                <a:gridCol w="717217">
                  <a:extLst>
                    <a:ext uri="{9D8B030D-6E8A-4147-A177-3AD203B41FA5}">
                      <a16:colId xmlns:a16="http://schemas.microsoft.com/office/drawing/2014/main" val="4255088811"/>
                    </a:ext>
                  </a:extLst>
                </a:gridCol>
                <a:gridCol w="717217">
                  <a:extLst>
                    <a:ext uri="{9D8B030D-6E8A-4147-A177-3AD203B41FA5}">
                      <a16:colId xmlns:a16="http://schemas.microsoft.com/office/drawing/2014/main" val="1088732164"/>
                    </a:ext>
                  </a:extLst>
                </a:gridCol>
                <a:gridCol w="717217">
                  <a:extLst>
                    <a:ext uri="{9D8B030D-6E8A-4147-A177-3AD203B41FA5}">
                      <a16:colId xmlns:a16="http://schemas.microsoft.com/office/drawing/2014/main" val="4190921613"/>
                    </a:ext>
                  </a:extLst>
                </a:gridCol>
                <a:gridCol w="1212940">
                  <a:extLst>
                    <a:ext uri="{9D8B030D-6E8A-4147-A177-3AD203B41FA5}">
                      <a16:colId xmlns:a16="http://schemas.microsoft.com/office/drawing/2014/main" val="2320558459"/>
                    </a:ext>
                  </a:extLst>
                </a:gridCol>
              </a:tblGrid>
              <a:tr h="288852">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Value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6514855"/>
                  </a:ext>
                </a:extLst>
              </a:tr>
              <a:tr h="526717">
                <a:tc>
                  <a:txBody>
                    <a:bodyPr/>
                    <a:lstStyle/>
                    <a:p>
                      <a:pPr algn="l" rtl="0" fontAlgn="b"/>
                      <a:br>
                        <a:rPr lang="en-IN" sz="1050" b="1" i="0" u="none" strike="noStrike" dirty="0">
                          <a:solidFill>
                            <a:srgbClr val="000000"/>
                          </a:solidFill>
                          <a:effectLst/>
                          <a:latin typeface="Calibri Light" panose="020F0302020204030204" pitchFamily="34" charset="0"/>
                        </a:rPr>
                      </a:br>
                      <a:r>
                        <a:rPr lang="en-IN" sz="1050" b="1" i="0" u="none" strike="noStrike" dirty="0">
                          <a:solidFill>
                            <a:srgbClr val="000000"/>
                          </a:solidFill>
                          <a:effectLst/>
                          <a:latin typeface="Calibri Light" panose="020F0302020204030204" pitchFamily="34" charset="0"/>
                        </a:rPr>
                        <a:t>                          </a:t>
                      </a:r>
                      <a:r>
                        <a:rPr lang="en-IN" sz="1100" b="1" i="0" u="none" strike="noStrike" dirty="0">
                          <a:solidFill>
                            <a:srgbClr val="000000"/>
                          </a:solidFill>
                          <a:effectLst/>
                          <a:latin typeface="Calibri Light" panose="020F0302020204030204" pitchFamily="34" charset="0"/>
                        </a:rPr>
                        <a:t>Score</a:t>
                      </a:r>
                      <a:r>
                        <a:rPr lang="en-IN" sz="1050" b="1" i="0" u="none" strike="noStrike" dirty="0">
                          <a:solidFill>
                            <a:srgbClr val="000000"/>
                          </a:solidFill>
                          <a:effectLst/>
                          <a:latin typeface="Calibri Light" panose="020F0302020204030204" pitchFamily="34" charset="0"/>
                        </a:rPr>
                        <a:t> </a:t>
                      </a:r>
                      <a:br>
                        <a:rPr lang="en-IN" sz="1050" b="1" i="0" u="none" strike="noStrike" dirty="0">
                          <a:solidFill>
                            <a:srgbClr val="000000"/>
                          </a:solidFill>
                          <a:effectLst/>
                          <a:latin typeface="Calibri Light" panose="020F0302020204030204" pitchFamily="34" charset="0"/>
                        </a:rPr>
                      </a:br>
                      <a:r>
                        <a:rPr lang="en-IN" sz="1100" b="1" i="0" u="none" strike="noStrike" dirty="0">
                          <a:solidFill>
                            <a:srgbClr val="000000"/>
                          </a:solidFill>
                          <a:effectLst/>
                          <a:latin typeface="Calibri Light" panose="020F0302020204030204" pitchFamily="34" charset="0"/>
                        </a:rPr>
                        <a:t>Entity Type </a:t>
                      </a:r>
                      <a:endParaRPr lang="en-IN" sz="1050" b="1"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050" b="1" i="0" u="none" strike="noStrike" dirty="0">
                          <a:solidFill>
                            <a:srgbClr val="000000"/>
                          </a:solidFill>
                          <a:effectLst/>
                          <a:latin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7087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40,000-60,000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2,00,000-4,00,000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6,00,000-8,00,000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347411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1,40,000-2,40,000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2,40,000-4,00,000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4,00,000-6,50,000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6,50,000-9,00,000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174458"/>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5,00,000-7,00,000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7,00,000-9,00,000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9,00,000-12,00,000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12,00,000-15,00,000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15,00,000-50,00,000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0552796"/>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1,50,000-2,50,000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6,00,000-12,00,000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12,00,000-20,50,000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20,50,000-35,00,000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19014"/>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020003"/>
                  </a:ext>
                </a:extLst>
              </a:tr>
            </a:tbl>
          </a:graphicData>
        </a:graphic>
      </p:graphicFrame>
    </p:spTree>
    <p:extLst>
      <p:ext uri="{BB962C8B-B14F-4D97-AF65-F5344CB8AC3E}">
        <p14:creationId xmlns:p14="http://schemas.microsoft.com/office/powerpoint/2010/main" val="138923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panose="020F0302020204030204" pitchFamily="34" charset="0"/>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716780" y="757819"/>
            <a:ext cx="436843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Transaction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Report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err="1">
                <a:latin typeface="Calibri Light" panose="020F0302020204030204" pitchFamily="34" charset="0"/>
                <a:ea typeface="+mn-ea"/>
              </a:rPr>
              <a:t>GoS</a:t>
            </a:r>
            <a:r>
              <a:rPr lang="en-IN" altLang="en-US" dirty="0">
                <a:latin typeface="Calibri Light" panose="020F0302020204030204" pitchFamily="34" charset="0"/>
                <a:ea typeface="+mn-ea"/>
              </a:rPr>
              <a:t>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Network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0487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02120" y="85460"/>
            <a:ext cx="8444653"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(3/7)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81961"/>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2 : Volume/number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22980" y="851835"/>
            <a:ext cx="8758460" cy="654965"/>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has done 11 debit transactions in March. Using below volume scale table, 11 transactions fall under the scale of 7. So, volume risk score of Mr. Grey stands at 7</a:t>
            </a:r>
          </a:p>
        </p:txBody>
      </p:sp>
      <p:graphicFrame>
        <p:nvGraphicFramePr>
          <p:cNvPr id="7" name="Table 6">
            <a:extLst>
              <a:ext uri="{FF2B5EF4-FFF2-40B4-BE49-F238E27FC236}">
                <a16:creationId xmlns:a16="http://schemas.microsoft.com/office/drawing/2014/main" id="{1719C74E-DD66-4F4C-B97D-FF5FC534F554}"/>
              </a:ext>
            </a:extLst>
          </p:cNvPr>
          <p:cNvGraphicFramePr>
            <a:graphicFrameLocks noGrp="1"/>
          </p:cNvGraphicFramePr>
          <p:nvPr>
            <p:extLst>
              <p:ext uri="{D42A27DB-BD31-4B8C-83A1-F6EECF244321}">
                <p14:modId xmlns:p14="http://schemas.microsoft.com/office/powerpoint/2010/main" val="2212526795"/>
              </p:ext>
            </p:extLst>
          </p:nvPr>
        </p:nvGraphicFramePr>
        <p:xfrm>
          <a:off x="222980" y="1776674"/>
          <a:ext cx="8758459" cy="2544712"/>
        </p:xfrm>
        <a:graphic>
          <a:graphicData uri="http://schemas.openxmlformats.org/drawingml/2006/table">
            <a:tbl>
              <a:tblPr firstRow="1" bandRow="1"/>
              <a:tblGrid>
                <a:gridCol w="1219397">
                  <a:extLst>
                    <a:ext uri="{9D8B030D-6E8A-4147-A177-3AD203B41FA5}">
                      <a16:colId xmlns:a16="http://schemas.microsoft.com/office/drawing/2014/main" val="3250877207"/>
                    </a:ext>
                  </a:extLst>
                </a:gridCol>
                <a:gridCol w="763451">
                  <a:extLst>
                    <a:ext uri="{9D8B030D-6E8A-4147-A177-3AD203B41FA5}">
                      <a16:colId xmlns:a16="http://schemas.microsoft.com/office/drawing/2014/main" val="456789349"/>
                    </a:ext>
                  </a:extLst>
                </a:gridCol>
                <a:gridCol w="784657">
                  <a:extLst>
                    <a:ext uri="{9D8B030D-6E8A-4147-A177-3AD203B41FA5}">
                      <a16:colId xmlns:a16="http://schemas.microsoft.com/office/drawing/2014/main" val="3147334317"/>
                    </a:ext>
                  </a:extLst>
                </a:gridCol>
                <a:gridCol w="607721">
                  <a:extLst>
                    <a:ext uri="{9D8B030D-6E8A-4147-A177-3AD203B41FA5}">
                      <a16:colId xmlns:a16="http://schemas.microsoft.com/office/drawing/2014/main" val="1463560275"/>
                    </a:ext>
                  </a:extLst>
                </a:gridCol>
                <a:gridCol w="760129">
                  <a:extLst>
                    <a:ext uri="{9D8B030D-6E8A-4147-A177-3AD203B41FA5}">
                      <a16:colId xmlns:a16="http://schemas.microsoft.com/office/drawing/2014/main" val="984356591"/>
                    </a:ext>
                  </a:extLst>
                </a:gridCol>
                <a:gridCol w="724648">
                  <a:extLst>
                    <a:ext uri="{9D8B030D-6E8A-4147-A177-3AD203B41FA5}">
                      <a16:colId xmlns:a16="http://schemas.microsoft.com/office/drawing/2014/main" val="311383463"/>
                    </a:ext>
                  </a:extLst>
                </a:gridCol>
                <a:gridCol w="811873">
                  <a:extLst>
                    <a:ext uri="{9D8B030D-6E8A-4147-A177-3AD203B41FA5}">
                      <a16:colId xmlns:a16="http://schemas.microsoft.com/office/drawing/2014/main" val="3650554517"/>
                    </a:ext>
                  </a:extLst>
                </a:gridCol>
                <a:gridCol w="767989">
                  <a:extLst>
                    <a:ext uri="{9D8B030D-6E8A-4147-A177-3AD203B41FA5}">
                      <a16:colId xmlns:a16="http://schemas.microsoft.com/office/drawing/2014/main" val="3881489409"/>
                    </a:ext>
                  </a:extLst>
                </a:gridCol>
                <a:gridCol w="906959">
                  <a:extLst>
                    <a:ext uri="{9D8B030D-6E8A-4147-A177-3AD203B41FA5}">
                      <a16:colId xmlns:a16="http://schemas.microsoft.com/office/drawing/2014/main" val="1520116669"/>
                    </a:ext>
                  </a:extLst>
                </a:gridCol>
                <a:gridCol w="724102">
                  <a:extLst>
                    <a:ext uri="{9D8B030D-6E8A-4147-A177-3AD203B41FA5}">
                      <a16:colId xmlns:a16="http://schemas.microsoft.com/office/drawing/2014/main" val="637114236"/>
                    </a:ext>
                  </a:extLst>
                </a:gridCol>
                <a:gridCol w="687533">
                  <a:extLst>
                    <a:ext uri="{9D8B030D-6E8A-4147-A177-3AD203B41FA5}">
                      <a16:colId xmlns:a16="http://schemas.microsoft.com/office/drawing/2014/main" val="3684952459"/>
                    </a:ext>
                  </a:extLst>
                </a:gridCol>
              </a:tblGrid>
              <a:tr h="329833">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Volume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4223616"/>
                  </a:ext>
                </a:extLst>
              </a:tr>
              <a:tr h="361987">
                <a:tc>
                  <a:txBody>
                    <a:bodyPr/>
                    <a:lstStyle/>
                    <a:p>
                      <a:pPr algn="l" rtl="0" fontAlgn="b"/>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                       Score</a:t>
                      </a:r>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Entity Type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477912"/>
                  </a:ext>
                </a:extLst>
              </a:tr>
              <a:tr h="257459">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96214736"/>
                  </a:ext>
                </a:extLst>
              </a:tr>
              <a:tr h="420072">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715956"/>
                  </a:ext>
                </a:extLst>
              </a:tr>
              <a:tr h="311375">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424836"/>
                  </a:ext>
                </a:extLst>
              </a:tr>
              <a:tr h="365760">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28--35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890215"/>
                  </a:ext>
                </a:extLst>
              </a:tr>
              <a:tr h="311573">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14--19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19--24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522460"/>
                  </a:ext>
                </a:extLst>
              </a:tr>
            </a:tbl>
          </a:graphicData>
        </a:graphic>
      </p:graphicFrame>
    </p:spTree>
    <p:extLst>
      <p:ext uri="{BB962C8B-B14F-4D97-AF65-F5344CB8AC3E}">
        <p14:creationId xmlns:p14="http://schemas.microsoft.com/office/powerpoint/2010/main" val="10654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69878" y="60986"/>
            <a:ext cx="8493122" cy="369332"/>
          </a:xfrm>
        </p:spPr>
        <p:txBody>
          <a:bodyPr/>
          <a:lstStyle/>
          <a:p>
            <a:r>
              <a:rPr lang="en-IN" sz="2400" b="1" dirty="0">
                <a:solidFill>
                  <a:srgbClr val="00008C"/>
                </a:solidFill>
                <a:latin typeface="Calibri Light (Headings)"/>
              </a:rPr>
              <a:t>Transaction Risk Computation (4/7)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9987"/>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3 : </a:t>
            </a:r>
            <a:r>
              <a:rPr lang="en-GB" b="1" kern="0" dirty="0">
                <a:solidFill>
                  <a:srgbClr val="FFFFFF"/>
                </a:solidFill>
                <a:latin typeface="Calibri Light" panose="020F0302020204030204" pitchFamily="34" charset="0"/>
                <a:cs typeface="Calibri Light" panose="020F0302020204030204" pitchFamily="34" charset="0"/>
              </a:rPr>
              <a:t>Location Risk</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1832" y="850750"/>
            <a:ext cx="8755006" cy="939950"/>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have made all transfers through 4 different branches’ locations which are Srinagar, Amritsar, Jammu and Delhi. Each of 4 locations score is identified through below domestic location risk table. Average of the 4 identified scores is the </a:t>
            </a:r>
            <a:r>
              <a:rPr lang="en-IN" sz="1400" b="1" dirty="0">
                <a:solidFill>
                  <a:srgbClr val="000000"/>
                </a:solidFill>
                <a:latin typeface="Calibri Light" panose="020F0302020204030204" pitchFamily="34" charset="0"/>
                <a:ea typeface="ＭＳ Ｐゴシック" pitchFamily="-106" charset="-128"/>
                <a:cs typeface="Calibri Light" panose="020F0302020204030204" pitchFamily="34" charset="0"/>
              </a:rPr>
              <a:t>Location risk </a:t>
            </a: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score of Mr. Grey which comes around 9.5. If the transaction were international, country risk score would be used.  </a:t>
            </a:r>
            <a:endParaRPr lang="en-IN" sz="1400" dirty="0">
              <a:solidFill>
                <a:srgbClr val="000000"/>
              </a:solidFill>
              <a:ea typeface="ＭＳ Ｐゴシック" pitchFamily="-106" charset="-128"/>
            </a:endParaRPr>
          </a:p>
          <a:p>
            <a:endParaRPr lang="en-IN" sz="1600" dirty="0"/>
          </a:p>
        </p:txBody>
      </p:sp>
      <p:graphicFrame>
        <p:nvGraphicFramePr>
          <p:cNvPr id="4" name="Table 3">
            <a:extLst>
              <a:ext uri="{FF2B5EF4-FFF2-40B4-BE49-F238E27FC236}">
                <a16:creationId xmlns:a16="http://schemas.microsoft.com/office/drawing/2014/main" id="{DAED0B78-B1DF-4114-8319-D5CD9DD61AF8}"/>
              </a:ext>
            </a:extLst>
          </p:cNvPr>
          <p:cNvGraphicFramePr>
            <a:graphicFrameLocks noGrp="1"/>
          </p:cNvGraphicFramePr>
          <p:nvPr>
            <p:extLst>
              <p:ext uri="{D42A27DB-BD31-4B8C-83A1-F6EECF244321}">
                <p14:modId xmlns:p14="http://schemas.microsoft.com/office/powerpoint/2010/main" val="1287733316"/>
              </p:ext>
            </p:extLst>
          </p:nvPr>
        </p:nvGraphicFramePr>
        <p:xfrm>
          <a:off x="192567" y="1989626"/>
          <a:ext cx="8755005" cy="2677587"/>
        </p:xfrm>
        <a:graphic>
          <a:graphicData uri="http://schemas.openxmlformats.org/drawingml/2006/table">
            <a:tbl>
              <a:tblPr/>
              <a:tblGrid>
                <a:gridCol w="2316748">
                  <a:extLst>
                    <a:ext uri="{9D8B030D-6E8A-4147-A177-3AD203B41FA5}">
                      <a16:colId xmlns:a16="http://schemas.microsoft.com/office/drawing/2014/main" val="4097267479"/>
                    </a:ext>
                  </a:extLst>
                </a:gridCol>
                <a:gridCol w="1766361">
                  <a:extLst>
                    <a:ext uri="{9D8B030D-6E8A-4147-A177-3AD203B41FA5}">
                      <a16:colId xmlns:a16="http://schemas.microsoft.com/office/drawing/2014/main" val="377691310"/>
                    </a:ext>
                  </a:extLst>
                </a:gridCol>
                <a:gridCol w="614387">
                  <a:extLst>
                    <a:ext uri="{9D8B030D-6E8A-4147-A177-3AD203B41FA5}">
                      <a16:colId xmlns:a16="http://schemas.microsoft.com/office/drawing/2014/main" val="2456782250"/>
                    </a:ext>
                  </a:extLst>
                </a:gridCol>
                <a:gridCol w="2278349">
                  <a:extLst>
                    <a:ext uri="{9D8B030D-6E8A-4147-A177-3AD203B41FA5}">
                      <a16:colId xmlns:a16="http://schemas.microsoft.com/office/drawing/2014/main" val="649887049"/>
                    </a:ext>
                  </a:extLst>
                </a:gridCol>
                <a:gridCol w="1779160">
                  <a:extLst>
                    <a:ext uri="{9D8B030D-6E8A-4147-A177-3AD203B41FA5}">
                      <a16:colId xmlns:a16="http://schemas.microsoft.com/office/drawing/2014/main" val="711516074"/>
                    </a:ext>
                  </a:extLst>
                </a:gridCol>
              </a:tblGrid>
              <a:tr h="300147">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Domestic location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rtl="0" fontAlgn="ctr"/>
                      <a:r>
                        <a:rPr lang="en-IN" sz="1200" b="1" i="0" u="none" strike="noStrike" kern="1200" dirty="0">
                          <a:solidFill>
                            <a:srgbClr val="FEFDFD"/>
                          </a:solidFill>
                          <a:effectLst/>
                          <a:latin typeface="Calibri Light" panose="020F0302020204030204" pitchFamily="34" charset="0"/>
                          <a:ea typeface="+mn-ea"/>
                          <a:cs typeface="Calibri Light" panose="020F0302020204030204" pitchFamily="34" charset="0"/>
                        </a:rPr>
                        <a:t>Countries (Indicative)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35324930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Ahmedabad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Afghanistan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209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Austria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5427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Bilaspur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Clipperton Island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63246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Chandigarh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Chile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35920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Chennai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Croatia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796305"/>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Coimbatore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Dominican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327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Delhi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Ecuador</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745626"/>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Ghaziabad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France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43052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Lakshadweep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Germany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98836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Guinea-Bissau</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929843"/>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Barthelemy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897672"/>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Pune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Martin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80511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Ukraine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789471"/>
                  </a:ext>
                </a:extLst>
              </a:tr>
            </a:tbl>
          </a:graphicData>
        </a:graphic>
      </p:graphicFrame>
    </p:spTree>
    <p:extLst>
      <p:ext uri="{BB962C8B-B14F-4D97-AF65-F5344CB8AC3E}">
        <p14:creationId xmlns:p14="http://schemas.microsoft.com/office/powerpoint/2010/main" val="217645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CBB2F851-C459-4440-9098-46DF7C6E5D5C}"/>
              </a:ext>
            </a:extLst>
          </p:cNvPr>
          <p:cNvCxnSpPr/>
          <p:nvPr/>
        </p:nvCxnSpPr>
        <p:spPr bwMode="auto">
          <a:xfrm>
            <a:off x="13181" y="3340389"/>
            <a:ext cx="9130819" cy="0"/>
          </a:xfrm>
          <a:prstGeom prst="straightConnector1">
            <a:avLst/>
          </a:prstGeom>
          <a:solidFill>
            <a:schemeClr val="folHlink"/>
          </a:solidFill>
          <a:ln w="76200" cap="flat" cmpd="sng" algn="ctr">
            <a:solidFill>
              <a:schemeClr val="accent1">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D8F90BD-7CEB-4222-8E27-FCAE1A12F360}"/>
              </a:ext>
            </a:extLst>
          </p:cNvPr>
          <p:cNvCxnSpPr/>
          <p:nvPr/>
        </p:nvCxnSpPr>
        <p:spPr bwMode="auto">
          <a:xfrm>
            <a:off x="470380" y="2910211"/>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Isosceles Triangle 10">
            <a:extLst>
              <a:ext uri="{FF2B5EF4-FFF2-40B4-BE49-F238E27FC236}">
                <a16:creationId xmlns:a16="http://schemas.microsoft.com/office/drawing/2014/main" id="{6F9A1550-6E0D-4B54-A115-3DA554494432}"/>
              </a:ext>
            </a:extLst>
          </p:cNvPr>
          <p:cNvSpPr/>
          <p:nvPr/>
        </p:nvSpPr>
        <p:spPr bwMode="auto">
          <a:xfrm>
            <a:off x="-29224" y="329724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Calibri Light" panose="020F0302020204030204" pitchFamily="34" charset="0"/>
                <a:ea typeface="+mj-ea"/>
                <a:cs typeface="Calibri Light" panose="020F0302020204030204" pitchFamily="34" charset="0"/>
              </a:rPr>
              <a:t>1 month</a:t>
            </a:r>
          </a:p>
        </p:txBody>
      </p:sp>
      <p:sp>
        <p:nvSpPr>
          <p:cNvPr id="46" name="Isosceles Triangle 45">
            <a:extLst>
              <a:ext uri="{FF2B5EF4-FFF2-40B4-BE49-F238E27FC236}">
                <a16:creationId xmlns:a16="http://schemas.microsoft.com/office/drawing/2014/main" id="{1DFA096B-067A-404D-8B91-5B37E2BAB61A}"/>
              </a:ext>
            </a:extLst>
          </p:cNvPr>
          <p:cNvSpPr/>
          <p:nvPr/>
        </p:nvSpPr>
        <p:spPr bwMode="auto">
          <a:xfrm>
            <a:off x="915147" y="329745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2 months</a:t>
            </a:r>
          </a:p>
        </p:txBody>
      </p:sp>
      <p:cxnSp>
        <p:nvCxnSpPr>
          <p:cNvPr id="47" name="Straight Connector 46">
            <a:extLst>
              <a:ext uri="{FF2B5EF4-FFF2-40B4-BE49-F238E27FC236}">
                <a16:creationId xmlns:a16="http://schemas.microsoft.com/office/drawing/2014/main" id="{23E89797-3934-496D-9128-ACB0EBB54042}"/>
              </a:ext>
            </a:extLst>
          </p:cNvPr>
          <p:cNvCxnSpPr/>
          <p:nvPr/>
        </p:nvCxnSpPr>
        <p:spPr bwMode="auto">
          <a:xfrm>
            <a:off x="1433306" y="2924725"/>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Isosceles Triangle 49">
            <a:extLst>
              <a:ext uri="{FF2B5EF4-FFF2-40B4-BE49-F238E27FC236}">
                <a16:creationId xmlns:a16="http://schemas.microsoft.com/office/drawing/2014/main" id="{211BA895-9322-4DD2-99D6-7D29141BCC35}"/>
              </a:ext>
            </a:extLst>
          </p:cNvPr>
          <p:cNvSpPr/>
          <p:nvPr/>
        </p:nvSpPr>
        <p:spPr bwMode="auto">
          <a:xfrm>
            <a:off x="1858939" y="330450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3 months</a:t>
            </a:r>
          </a:p>
        </p:txBody>
      </p:sp>
      <p:cxnSp>
        <p:nvCxnSpPr>
          <p:cNvPr id="54" name="Straight Connector 53">
            <a:extLst>
              <a:ext uri="{FF2B5EF4-FFF2-40B4-BE49-F238E27FC236}">
                <a16:creationId xmlns:a16="http://schemas.microsoft.com/office/drawing/2014/main" id="{A47F7661-9FE1-42AF-81D2-40ADACC8F9B9}"/>
              </a:ext>
            </a:extLst>
          </p:cNvPr>
          <p:cNvCxnSpPr/>
          <p:nvPr/>
        </p:nvCxnSpPr>
        <p:spPr bwMode="auto">
          <a:xfrm>
            <a:off x="2390143" y="2925462"/>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09965650-7965-429C-8C5D-40FE13FA8CF1}"/>
              </a:ext>
            </a:extLst>
          </p:cNvPr>
          <p:cNvSpPr/>
          <p:nvPr/>
        </p:nvSpPr>
        <p:spPr bwMode="auto">
          <a:xfrm>
            <a:off x="2011461" y="2363893"/>
            <a:ext cx="742956" cy="567635"/>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8</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56" name="Isosceles Triangle 55">
            <a:extLst>
              <a:ext uri="{FF2B5EF4-FFF2-40B4-BE49-F238E27FC236}">
                <a16:creationId xmlns:a16="http://schemas.microsoft.com/office/drawing/2014/main" id="{B78008B6-6887-4846-ADB9-7E6255D52719}"/>
              </a:ext>
            </a:extLst>
          </p:cNvPr>
          <p:cNvSpPr/>
          <p:nvPr/>
        </p:nvSpPr>
        <p:spPr bwMode="auto">
          <a:xfrm>
            <a:off x="2799716"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4 months</a:t>
            </a:r>
          </a:p>
        </p:txBody>
      </p:sp>
      <p:sp>
        <p:nvSpPr>
          <p:cNvPr id="58" name="Isosceles Triangle 57">
            <a:extLst>
              <a:ext uri="{FF2B5EF4-FFF2-40B4-BE49-F238E27FC236}">
                <a16:creationId xmlns:a16="http://schemas.microsoft.com/office/drawing/2014/main" id="{B3B4DF15-571D-4D49-907D-2C7C4819BEA4}"/>
              </a:ext>
            </a:extLst>
          </p:cNvPr>
          <p:cNvSpPr/>
          <p:nvPr/>
        </p:nvSpPr>
        <p:spPr bwMode="auto">
          <a:xfrm>
            <a:off x="3670621" y="3306402"/>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5 months</a:t>
            </a:r>
          </a:p>
        </p:txBody>
      </p:sp>
      <p:sp>
        <p:nvSpPr>
          <p:cNvPr id="59" name="Isosceles Triangle 58">
            <a:extLst>
              <a:ext uri="{FF2B5EF4-FFF2-40B4-BE49-F238E27FC236}">
                <a16:creationId xmlns:a16="http://schemas.microsoft.com/office/drawing/2014/main" id="{4DAEF331-161F-4F08-AC00-81DBF4C6534A}"/>
              </a:ext>
            </a:extLst>
          </p:cNvPr>
          <p:cNvSpPr/>
          <p:nvPr/>
        </p:nvSpPr>
        <p:spPr bwMode="auto">
          <a:xfrm>
            <a:off x="464799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6 months</a:t>
            </a:r>
          </a:p>
        </p:txBody>
      </p:sp>
      <p:sp>
        <p:nvSpPr>
          <p:cNvPr id="60" name="Isosceles Triangle 59">
            <a:extLst>
              <a:ext uri="{FF2B5EF4-FFF2-40B4-BE49-F238E27FC236}">
                <a16:creationId xmlns:a16="http://schemas.microsoft.com/office/drawing/2014/main" id="{725404D2-FE1E-417F-9513-44923B3DF9B9}"/>
              </a:ext>
            </a:extLst>
          </p:cNvPr>
          <p:cNvSpPr/>
          <p:nvPr/>
        </p:nvSpPr>
        <p:spPr bwMode="auto">
          <a:xfrm>
            <a:off x="556195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7 months</a:t>
            </a:r>
          </a:p>
        </p:txBody>
      </p:sp>
      <p:sp>
        <p:nvSpPr>
          <p:cNvPr id="61" name="Isosceles Triangle 60">
            <a:extLst>
              <a:ext uri="{FF2B5EF4-FFF2-40B4-BE49-F238E27FC236}">
                <a16:creationId xmlns:a16="http://schemas.microsoft.com/office/drawing/2014/main" id="{49C05E66-F5F6-40F0-88EA-FB87A70C9D4B}"/>
              </a:ext>
            </a:extLst>
          </p:cNvPr>
          <p:cNvSpPr/>
          <p:nvPr/>
        </p:nvSpPr>
        <p:spPr bwMode="auto">
          <a:xfrm>
            <a:off x="6416979"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8 months</a:t>
            </a:r>
          </a:p>
        </p:txBody>
      </p:sp>
      <p:sp>
        <p:nvSpPr>
          <p:cNvPr id="62" name="Isosceles Triangle 61">
            <a:extLst>
              <a:ext uri="{FF2B5EF4-FFF2-40B4-BE49-F238E27FC236}">
                <a16:creationId xmlns:a16="http://schemas.microsoft.com/office/drawing/2014/main" id="{2D62DA23-440D-4F63-B1B1-3CEF7F2A065F}"/>
              </a:ext>
            </a:extLst>
          </p:cNvPr>
          <p:cNvSpPr/>
          <p:nvPr/>
        </p:nvSpPr>
        <p:spPr bwMode="auto">
          <a:xfrm>
            <a:off x="7195013" y="3297885"/>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9 months</a:t>
            </a:r>
          </a:p>
        </p:txBody>
      </p:sp>
      <p:sp>
        <p:nvSpPr>
          <p:cNvPr id="63" name="Isosceles Triangle 62">
            <a:extLst>
              <a:ext uri="{FF2B5EF4-FFF2-40B4-BE49-F238E27FC236}">
                <a16:creationId xmlns:a16="http://schemas.microsoft.com/office/drawing/2014/main" id="{CA54907F-C1BC-4126-9C9B-2AF3E065C6AA}"/>
              </a:ext>
            </a:extLst>
          </p:cNvPr>
          <p:cNvSpPr/>
          <p:nvPr/>
        </p:nvSpPr>
        <p:spPr bwMode="auto">
          <a:xfrm>
            <a:off x="8107682" y="328341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10 months</a:t>
            </a:r>
          </a:p>
        </p:txBody>
      </p:sp>
      <p:cxnSp>
        <p:nvCxnSpPr>
          <p:cNvPr id="66" name="Straight Connector 65">
            <a:extLst>
              <a:ext uri="{FF2B5EF4-FFF2-40B4-BE49-F238E27FC236}">
                <a16:creationId xmlns:a16="http://schemas.microsoft.com/office/drawing/2014/main" id="{555FCB07-C2CB-4776-B35A-CB8ADB257009}"/>
              </a:ext>
            </a:extLst>
          </p:cNvPr>
          <p:cNvCxnSpPr/>
          <p:nvPr/>
        </p:nvCxnSpPr>
        <p:spPr bwMode="auto">
          <a:xfrm>
            <a:off x="3317875" y="2932719"/>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A944EBBA-105B-4A16-9B02-8C0B39D7E5AE}"/>
              </a:ext>
            </a:extLst>
          </p:cNvPr>
          <p:cNvCxnSpPr/>
          <p:nvPr/>
        </p:nvCxnSpPr>
        <p:spPr bwMode="auto">
          <a:xfrm>
            <a:off x="4181523" y="29170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7951E661-07F3-408B-B440-66388BB7E6CD}"/>
              </a:ext>
            </a:extLst>
          </p:cNvPr>
          <p:cNvCxnSpPr/>
          <p:nvPr/>
        </p:nvCxnSpPr>
        <p:spPr bwMode="auto">
          <a:xfrm>
            <a:off x="5158901" y="2909876"/>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37C2B536-BA68-4826-AD02-55FF9FA4B93D}"/>
              </a:ext>
            </a:extLst>
          </p:cNvPr>
          <p:cNvCxnSpPr/>
          <p:nvPr/>
        </p:nvCxnSpPr>
        <p:spPr bwMode="auto">
          <a:xfrm>
            <a:off x="6072861" y="29235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ECC1781D-36BA-413C-A995-2E914DEF7AA6}"/>
              </a:ext>
            </a:extLst>
          </p:cNvPr>
          <p:cNvCxnSpPr/>
          <p:nvPr/>
        </p:nvCxnSpPr>
        <p:spPr bwMode="auto">
          <a:xfrm>
            <a:off x="6920623" y="2930770"/>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D53F33E9-B89E-424D-97B4-DA8F83C61D87}"/>
              </a:ext>
            </a:extLst>
          </p:cNvPr>
          <p:cNvCxnSpPr/>
          <p:nvPr/>
        </p:nvCxnSpPr>
        <p:spPr bwMode="auto">
          <a:xfrm>
            <a:off x="7713172" y="2938028"/>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00302090-1A9A-48EB-BE47-28375421F235}"/>
              </a:ext>
            </a:extLst>
          </p:cNvPr>
          <p:cNvCxnSpPr/>
          <p:nvPr/>
        </p:nvCxnSpPr>
        <p:spPr bwMode="auto">
          <a:xfrm>
            <a:off x="8622156" y="292365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ectangle 72">
            <a:extLst>
              <a:ext uri="{FF2B5EF4-FFF2-40B4-BE49-F238E27FC236}">
                <a16:creationId xmlns:a16="http://schemas.microsoft.com/office/drawing/2014/main" id="{0A1DC436-B59D-489C-BEF2-67D751CEECEE}"/>
              </a:ext>
            </a:extLst>
          </p:cNvPr>
          <p:cNvSpPr/>
          <p:nvPr/>
        </p:nvSpPr>
        <p:spPr bwMode="auto">
          <a:xfrm>
            <a:off x="2948526"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7</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4" name="Rectangle 73">
            <a:extLst>
              <a:ext uri="{FF2B5EF4-FFF2-40B4-BE49-F238E27FC236}">
                <a16:creationId xmlns:a16="http://schemas.microsoft.com/office/drawing/2014/main" id="{BF698515-1668-45A3-B6BB-D6B4734FFEDB}"/>
              </a:ext>
            </a:extLst>
          </p:cNvPr>
          <p:cNvSpPr/>
          <p:nvPr/>
        </p:nvSpPr>
        <p:spPr bwMode="auto">
          <a:xfrm>
            <a:off x="3829106" y="2368943"/>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6</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5" name="Rectangle 74">
            <a:extLst>
              <a:ext uri="{FF2B5EF4-FFF2-40B4-BE49-F238E27FC236}">
                <a16:creationId xmlns:a16="http://schemas.microsoft.com/office/drawing/2014/main" id="{E274B698-5079-4D4E-BA3D-763840BDE167}"/>
              </a:ext>
            </a:extLst>
          </p:cNvPr>
          <p:cNvSpPr/>
          <p:nvPr/>
        </p:nvSpPr>
        <p:spPr bwMode="auto">
          <a:xfrm>
            <a:off x="4751383"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5</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6" name="Rectangle 75">
            <a:extLst>
              <a:ext uri="{FF2B5EF4-FFF2-40B4-BE49-F238E27FC236}">
                <a16:creationId xmlns:a16="http://schemas.microsoft.com/office/drawing/2014/main" id="{44A9FF77-9112-4E78-8C65-977C316895A9}"/>
              </a:ext>
            </a:extLst>
          </p:cNvPr>
          <p:cNvSpPr/>
          <p:nvPr/>
        </p:nvSpPr>
        <p:spPr bwMode="auto">
          <a:xfrm>
            <a:off x="5703678" y="2370667"/>
            <a:ext cx="742956" cy="546703"/>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4</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7" name="Rectangle 76">
            <a:extLst>
              <a:ext uri="{FF2B5EF4-FFF2-40B4-BE49-F238E27FC236}">
                <a16:creationId xmlns:a16="http://schemas.microsoft.com/office/drawing/2014/main" id="{479AFBB3-8CEA-45A8-AE97-B98BA6DC745F}"/>
              </a:ext>
            </a:extLst>
          </p:cNvPr>
          <p:cNvSpPr/>
          <p:nvPr/>
        </p:nvSpPr>
        <p:spPr bwMode="auto">
          <a:xfrm>
            <a:off x="6551658"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3</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8" name="Rectangle 77">
            <a:extLst>
              <a:ext uri="{FF2B5EF4-FFF2-40B4-BE49-F238E27FC236}">
                <a16:creationId xmlns:a16="http://schemas.microsoft.com/office/drawing/2014/main" id="{ED3B42AA-65CC-456F-83F9-7E613335FF6E}"/>
              </a:ext>
            </a:extLst>
          </p:cNvPr>
          <p:cNvSpPr/>
          <p:nvPr/>
        </p:nvSpPr>
        <p:spPr bwMode="auto">
          <a:xfrm>
            <a:off x="7395676" y="237991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2</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9" name="Rectangle 78">
            <a:extLst>
              <a:ext uri="{FF2B5EF4-FFF2-40B4-BE49-F238E27FC236}">
                <a16:creationId xmlns:a16="http://schemas.microsoft.com/office/drawing/2014/main" id="{4E0FF01D-B1FB-40E4-A7A0-C13639F79C49}"/>
              </a:ext>
            </a:extLst>
          </p:cNvPr>
          <p:cNvSpPr/>
          <p:nvPr/>
        </p:nvSpPr>
        <p:spPr bwMode="auto">
          <a:xfrm>
            <a:off x="8256753"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0" name="Rectangle 79">
            <a:extLst>
              <a:ext uri="{FF2B5EF4-FFF2-40B4-BE49-F238E27FC236}">
                <a16:creationId xmlns:a16="http://schemas.microsoft.com/office/drawing/2014/main" id="{7232B02A-6D70-48CA-8438-A5D5B3530A3E}"/>
              </a:ext>
            </a:extLst>
          </p:cNvPr>
          <p:cNvSpPr/>
          <p:nvPr/>
        </p:nvSpPr>
        <p:spPr bwMode="auto">
          <a:xfrm>
            <a:off x="1030515" y="2377440"/>
            <a:ext cx="742956" cy="56979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9</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1" name="Rectangle 80">
            <a:extLst>
              <a:ext uri="{FF2B5EF4-FFF2-40B4-BE49-F238E27FC236}">
                <a16:creationId xmlns:a16="http://schemas.microsoft.com/office/drawing/2014/main" id="{05CD78E5-85CE-4473-8237-04887CB5763A}"/>
              </a:ext>
            </a:extLst>
          </p:cNvPr>
          <p:cNvSpPr/>
          <p:nvPr/>
        </p:nvSpPr>
        <p:spPr bwMode="auto">
          <a:xfrm>
            <a:off x="127420" y="2389687"/>
            <a:ext cx="692637"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10</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3" name="Rectangle 82">
            <a:extLst>
              <a:ext uri="{FF2B5EF4-FFF2-40B4-BE49-F238E27FC236}">
                <a16:creationId xmlns:a16="http://schemas.microsoft.com/office/drawing/2014/main" id="{8781D6A6-62DF-411F-9D0D-A369C4331841}"/>
              </a:ext>
            </a:extLst>
          </p:cNvPr>
          <p:cNvSpPr/>
          <p:nvPr/>
        </p:nvSpPr>
        <p:spPr bwMode="auto">
          <a:xfrm>
            <a:off x="-20320" y="3894666"/>
            <a:ext cx="9173224" cy="514773"/>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For example, 20 lakh of transaction executed in 1 month carries higher risk in comparison to same amount of transaction </a:t>
            </a:r>
          </a:p>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done in 6 months time frame</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40" name="Title 2">
            <a:extLst>
              <a:ext uri="{FF2B5EF4-FFF2-40B4-BE49-F238E27FC236}">
                <a16:creationId xmlns:a16="http://schemas.microsoft.com/office/drawing/2014/main" id="{558D3D52-8AB2-48F0-A3AC-0FE6C50DA312}"/>
              </a:ext>
            </a:extLst>
          </p:cNvPr>
          <p:cNvSpPr>
            <a:spLocks noGrp="1"/>
          </p:cNvSpPr>
          <p:nvPr>
            <p:ph type="title"/>
          </p:nvPr>
        </p:nvSpPr>
        <p:spPr>
          <a:xfrm>
            <a:off x="209971" y="92177"/>
            <a:ext cx="8845973" cy="369332"/>
          </a:xfrm>
        </p:spPr>
        <p:txBody>
          <a:bodyPr/>
          <a:lstStyle/>
          <a:p>
            <a:r>
              <a:rPr lang="en-IN" sz="2400" b="1" dirty="0">
                <a:solidFill>
                  <a:srgbClr val="00008C"/>
                </a:solidFill>
                <a:latin typeface="Calibri Light (Headings)"/>
              </a:rPr>
              <a:t>Transaction Risk Computation (5/7)</a:t>
            </a:r>
          </a:p>
        </p:txBody>
      </p:sp>
      <p:sp>
        <p:nvSpPr>
          <p:cNvPr id="41" name="Rectangle 40">
            <a:extLst>
              <a:ext uri="{FF2B5EF4-FFF2-40B4-BE49-F238E27FC236}">
                <a16:creationId xmlns:a16="http://schemas.microsoft.com/office/drawing/2014/main" id="{547C35F4-1830-4E45-90AB-47AA2CB79F88}"/>
              </a:ext>
            </a:extLst>
          </p:cNvPr>
          <p:cNvSpPr/>
          <p:nvPr/>
        </p:nvSpPr>
        <p:spPr bwMode="ltGray">
          <a:xfrm>
            <a:off x="0" y="569186"/>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4 : Frequency/velocity of transaction </a:t>
            </a:r>
          </a:p>
        </p:txBody>
      </p:sp>
      <p:sp>
        <p:nvSpPr>
          <p:cNvPr id="42" name="Content Placeholder 6">
            <a:extLst>
              <a:ext uri="{FF2B5EF4-FFF2-40B4-BE49-F238E27FC236}">
                <a16:creationId xmlns:a16="http://schemas.microsoft.com/office/drawing/2014/main" id="{8AB0A14F-2C44-49E0-9940-7229DF1D1D4C}"/>
              </a:ext>
            </a:extLst>
          </p:cNvPr>
          <p:cNvSpPr txBox="1">
            <a:spLocks/>
          </p:cNvSpPr>
          <p:nvPr/>
        </p:nvSpPr>
        <p:spPr bwMode="auto">
          <a:xfrm>
            <a:off x="200878" y="842593"/>
            <a:ext cx="8730828" cy="10371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Since overall time period of execution of transactions is 20 days which is a short time period, hence, this parameter’s risk score is 10</a:t>
            </a:r>
          </a:p>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Note: Frequency/velocity of transactions is negatively correlated with AML risk</a:t>
            </a:r>
          </a:p>
        </p:txBody>
      </p:sp>
    </p:spTree>
    <p:extLst>
      <p:ext uri="{BB962C8B-B14F-4D97-AF65-F5344CB8AC3E}">
        <p14:creationId xmlns:p14="http://schemas.microsoft.com/office/powerpoint/2010/main" val="360916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7807" y="78409"/>
            <a:ext cx="8591966"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(6/7)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67723"/>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5 : Type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8147" y="838485"/>
            <a:ext cx="8707706" cy="60159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Type of Transaction risk is the inherent risk of Transaction type which is risk scored from 1 to 10 (shown below). According to which, Salaried Individual’s risk score of “Cash at branch” transaction type stands at 7</a:t>
            </a:r>
          </a:p>
          <a:p>
            <a:endParaRPr lang="en-IN" sz="1400" dirty="0">
              <a:solidFill>
                <a:srgbClr val="000000"/>
              </a:solidFill>
              <a:ea typeface="ＭＳ Ｐゴシック" pitchFamily="-106" charset="-128"/>
            </a:endParaRPr>
          </a:p>
          <a:p>
            <a:endParaRPr lang="en-IN" sz="1600" dirty="0"/>
          </a:p>
        </p:txBody>
      </p:sp>
      <p:graphicFrame>
        <p:nvGraphicFramePr>
          <p:cNvPr id="7" name="Table 6">
            <a:extLst>
              <a:ext uri="{FF2B5EF4-FFF2-40B4-BE49-F238E27FC236}">
                <a16:creationId xmlns:a16="http://schemas.microsoft.com/office/drawing/2014/main" id="{AB171773-5452-462B-BAD4-9FE50F99C058}"/>
              </a:ext>
            </a:extLst>
          </p:cNvPr>
          <p:cNvGraphicFramePr>
            <a:graphicFrameLocks noGrp="1"/>
          </p:cNvGraphicFramePr>
          <p:nvPr>
            <p:extLst>
              <p:ext uri="{D42A27DB-BD31-4B8C-83A1-F6EECF244321}">
                <p14:modId xmlns:p14="http://schemas.microsoft.com/office/powerpoint/2010/main" val="3524929743"/>
              </p:ext>
            </p:extLst>
          </p:nvPr>
        </p:nvGraphicFramePr>
        <p:xfrm>
          <a:off x="2314374" y="1642941"/>
          <a:ext cx="4086426" cy="3119555"/>
        </p:xfrm>
        <a:graphic>
          <a:graphicData uri="http://schemas.openxmlformats.org/drawingml/2006/table">
            <a:tbl>
              <a:tblPr/>
              <a:tblGrid>
                <a:gridCol w="2294586">
                  <a:extLst>
                    <a:ext uri="{9D8B030D-6E8A-4147-A177-3AD203B41FA5}">
                      <a16:colId xmlns:a16="http://schemas.microsoft.com/office/drawing/2014/main" val="3748853356"/>
                    </a:ext>
                  </a:extLst>
                </a:gridCol>
                <a:gridCol w="1791840">
                  <a:extLst>
                    <a:ext uri="{9D8B030D-6E8A-4147-A177-3AD203B41FA5}">
                      <a16:colId xmlns:a16="http://schemas.microsoft.com/office/drawing/2014/main" val="1878021709"/>
                    </a:ext>
                  </a:extLst>
                </a:gridCol>
              </a:tblGrid>
              <a:tr h="479025">
                <a:tc>
                  <a:txBody>
                    <a:bodyPr/>
                    <a:lstStyle/>
                    <a:p>
                      <a:pPr algn="ctr" rtl="0" fontAlgn="ctr"/>
                      <a:r>
                        <a:rPr lang="en-IN" sz="1400" b="1" i="0" u="none" strike="noStrike" dirty="0">
                          <a:solidFill>
                            <a:srgbClr val="FEFDFD"/>
                          </a:solidFill>
                          <a:effectLst/>
                          <a:latin typeface="Calibri Light" panose="020F0302020204030204" pitchFamily="34" charset="0"/>
                        </a:rPr>
                        <a:t>Type of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400" b="1" i="0" u="none" strike="noStrike" dirty="0">
                          <a:solidFill>
                            <a:srgbClr val="FEFDFD"/>
                          </a:solidFill>
                          <a:effectLst/>
                          <a:latin typeface="Calibri Light" panose="020F0302020204030204" pitchFamily="34" charset="0"/>
                        </a:rPr>
                        <a:t>Risk category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2396567880"/>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5119573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ATM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98992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NEFT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13526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RTGS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12920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UPI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572717"/>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IMPS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42202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CBWT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65584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CCT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9801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Property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047467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NGO/NPO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602591"/>
                  </a:ext>
                </a:extLst>
              </a:tr>
            </a:tbl>
          </a:graphicData>
        </a:graphic>
      </p:graphicFrame>
    </p:spTree>
    <p:extLst>
      <p:ext uri="{BB962C8B-B14F-4D97-AF65-F5344CB8AC3E}">
        <p14:creationId xmlns:p14="http://schemas.microsoft.com/office/powerpoint/2010/main" val="273362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6686" y="100967"/>
            <a:ext cx="8538842"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(7/7)</a:t>
            </a:r>
            <a:endParaRPr lang="en-IN" sz="2400" b="1" dirty="0">
              <a:latin typeface="Calibri Light (Headings)"/>
            </a:endParaRPr>
          </a:p>
        </p:txBody>
      </p:sp>
      <p:sp>
        <p:nvSpPr>
          <p:cNvPr id="27" name="Content Placeholder 24">
            <a:extLst>
              <a:ext uri="{FF2B5EF4-FFF2-40B4-BE49-F238E27FC236}">
                <a16:creationId xmlns:a16="http://schemas.microsoft.com/office/drawing/2014/main" id="{ECDFEEEA-1A5A-41CC-8586-D6D73C650AA6}"/>
              </a:ext>
            </a:extLst>
          </p:cNvPr>
          <p:cNvSpPr txBox="1">
            <a:spLocks/>
          </p:cNvSpPr>
          <p:nvPr/>
        </p:nvSpPr>
        <p:spPr bwMode="ltGray">
          <a:xfrm>
            <a:off x="0" y="556010"/>
            <a:ext cx="8505944" cy="880289"/>
          </a:xfrm>
          <a:prstGeom prst="rect">
            <a:avLst/>
          </a:prstGeom>
          <a:solidFill>
            <a:srgbClr val="193296"/>
          </a:solidFill>
          <a:ln w="3175" cap="flat" cmpd="sng" algn="ctr">
            <a:noFill/>
            <a:prstDash val="soli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9324" tIns="51648" rIns="99324" bIns="51648" numCol="1" rtlCol="0" anchor="t" anchorCtr="0" compatLnSpc="1">
            <a:prstTxWarp prst="textNoShape">
              <a:avLst/>
            </a:prstTxWarp>
          </a:bodyPr>
          <a:lstStyle>
            <a:defPPr>
              <a:defRPr lang="en-US"/>
            </a:defPPr>
            <a:lvl1pPr marL="146110" indent="-146110" algn="ctr" defTabSz="1566621" rtl="0" eaLnBrk="1" fontAlgn="base" hangingPunct="1">
              <a:spcBef>
                <a:spcPct val="0"/>
              </a:spcBef>
              <a:spcAft>
                <a:spcPct val="0"/>
              </a:spcAft>
              <a:buClrTx/>
              <a:buFont typeface="Wingdings" charset="2"/>
              <a:buChar char="§"/>
              <a:defRPr sz="1200" b="0" i="0" kern="1200">
                <a:solidFill>
                  <a:schemeClr val="tx1"/>
                </a:solidFill>
                <a:latin typeface="Arial" pitchFamily="34" charset="0"/>
                <a:ea typeface="ヒラギノ角ゴ Pro W3" pitchFamily="124" charset="-128"/>
                <a:cs typeface="+mn-cs"/>
              </a:defRPr>
            </a:lvl1pPr>
            <a:lvl2pPr marL="389626" indent="-146110" algn="ctr" defTabSz="1566621" rtl="0" eaLnBrk="1" fontAlgn="base" hangingPunct="1">
              <a:spcBef>
                <a:spcPct val="0"/>
              </a:spcBef>
              <a:spcAft>
                <a:spcPct val="0"/>
              </a:spcAft>
              <a:buClrTx/>
              <a:buSzPct val="80000"/>
              <a:buFont typeface="Wingdings" charset="2"/>
              <a:buChar char="§"/>
              <a:defRPr sz="1200" b="0" i="0" kern="1200">
                <a:solidFill>
                  <a:schemeClr val="tx1"/>
                </a:solidFill>
                <a:latin typeface="Arial" pitchFamily="34" charset="0"/>
                <a:ea typeface="ヒラギノ角ゴ Pro W3" pitchFamily="124" charset="-128"/>
                <a:cs typeface="+mn-cs"/>
              </a:defRPr>
            </a:lvl2pPr>
            <a:lvl3pPr marL="779252" indent="-146110" algn="ctr" defTabSz="1566621" rtl="0" eaLnBrk="1" fontAlgn="base" hangingPunct="1">
              <a:spcBef>
                <a:spcPct val="0"/>
              </a:spcBef>
              <a:spcAft>
                <a:spcPct val="0"/>
              </a:spcAft>
              <a:buClrTx/>
              <a:buSzPct val="70000"/>
              <a:buFont typeface="Wingdings" charset="2"/>
              <a:buChar char="§"/>
              <a:defRPr sz="1200" b="0" i="0" kern="1200">
                <a:solidFill>
                  <a:schemeClr val="tx1"/>
                </a:solidFill>
                <a:latin typeface="Arial" pitchFamily="34" charset="0"/>
                <a:ea typeface="ヒラギノ角ゴ Pro W3" pitchFamily="124" charset="-128"/>
                <a:cs typeface="+mn-cs"/>
              </a:defRPr>
            </a:lvl3pPr>
            <a:lvl4pPr marL="1168878" indent="-142052"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4pPr>
            <a:lvl5pPr marL="1558503" indent="-140698"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5pPr>
            <a:lvl6pPr marL="1948129"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6pPr>
            <a:lvl7pPr marL="2337755"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7pPr>
            <a:lvl8pPr marL="2727381"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8pPr>
            <a:lvl9pPr marL="3117007"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9pPr>
          </a:lstStyle>
          <a:p>
            <a:pPr marL="0" lvl="0" indent="0" algn="l" defTabSz="1007504" fontAlgn="auto">
              <a:spcBef>
                <a:spcPts val="0"/>
              </a:spcBef>
              <a:spcAft>
                <a:spcPts val="0"/>
              </a:spcAft>
              <a:buNone/>
              <a:defRPr/>
            </a:pPr>
            <a:r>
              <a:rPr lang="en-IN" sz="1400" b="1" kern="0" dirty="0">
                <a:solidFill>
                  <a:srgbClr val="FFFFFF"/>
                </a:solidFill>
                <a:latin typeface="Calibri Light" panose="020F0302020204030204" pitchFamily="34" charset="0"/>
                <a:cs typeface="Calibri Light" panose="020F0302020204030204" pitchFamily="34" charset="0"/>
              </a:rPr>
              <a:t>STEP 6 : Transaction risk</a:t>
            </a:r>
            <a:endParaRPr lang="en-IN" sz="400" b="1" kern="0" dirty="0">
              <a:solidFill>
                <a:srgbClr val="FFFFFF"/>
              </a:solidFill>
              <a:latin typeface="Calibri Light" panose="020F0302020204030204" pitchFamily="34" charset="0"/>
              <a:cs typeface="Calibri Light" panose="020F0302020204030204" pitchFamily="34" charset="0"/>
            </a:endParaRPr>
          </a:p>
          <a:p>
            <a:pPr marL="0" lvl="0" indent="0" algn="l" defTabSz="1007504" fontAlgn="auto">
              <a:spcBef>
                <a:spcPts val="0"/>
              </a:spcBef>
              <a:spcAft>
                <a:spcPts val="0"/>
              </a:spcAft>
              <a:buNone/>
              <a:defRPr/>
            </a:pPr>
            <a:endParaRPr lang="en-IN" sz="1400" b="1" kern="0" dirty="0">
              <a:solidFill>
                <a:srgbClr val="FFFFFF"/>
              </a:solidFill>
              <a:latin typeface="Calibri Light" panose="020F0302020204030204" pitchFamily="34" charset="0"/>
              <a:cs typeface="Calibri Light" panose="020F0302020204030204" pitchFamily="34" charset="0"/>
            </a:endParaRPr>
          </a:p>
        </p:txBody>
      </p:sp>
      <p:sp>
        <p:nvSpPr>
          <p:cNvPr id="28" name="Content Placeholder 6">
            <a:extLst>
              <a:ext uri="{FF2B5EF4-FFF2-40B4-BE49-F238E27FC236}">
                <a16:creationId xmlns:a16="http://schemas.microsoft.com/office/drawing/2014/main" id="{47D0B0E0-15A1-4E95-A2D3-484589A8E38D}"/>
              </a:ext>
            </a:extLst>
          </p:cNvPr>
          <p:cNvSpPr txBox="1">
            <a:spLocks/>
          </p:cNvSpPr>
          <p:nvPr/>
        </p:nvSpPr>
        <p:spPr bwMode="auto">
          <a:xfrm>
            <a:off x="253057" y="847090"/>
            <a:ext cx="8687743" cy="10230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fontAlgn="ctr">
              <a:spcAft>
                <a:spcPts val="0"/>
              </a:spcAft>
              <a:buFont typeface="Wingdings" panose="05000000000000000000" pitchFamily="2" charset="2"/>
              <a:buChar char="q"/>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Transaction Risk Score = (7+ 10 + 7+ 9.5 + 10)/5=8.7 </a:t>
            </a:r>
          </a:p>
          <a:p>
            <a:pPr indent="0" fontAlgn="ctr">
              <a:spcAft>
                <a:spcPts val="0"/>
              </a:spcAft>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(Note: All 5 parameters’ risk scores for individual are determined in aforementioned 5 steps) </a:t>
            </a:r>
          </a:p>
          <a:p>
            <a:pPr fontAlgn="ct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indent="0" fontAlgn="ct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400" dirty="0">
              <a:latin typeface="Calibri Light" panose="020F0302020204030204" pitchFamily="34" charset="0"/>
              <a:cs typeface="Calibri Light" panose="020F0302020204030204" pitchFamily="34" charset="0"/>
            </a:endParaRPr>
          </a:p>
        </p:txBody>
      </p:sp>
      <p:graphicFrame>
        <p:nvGraphicFramePr>
          <p:cNvPr id="43" name="Table 42">
            <a:extLst>
              <a:ext uri="{FF2B5EF4-FFF2-40B4-BE49-F238E27FC236}">
                <a16:creationId xmlns:a16="http://schemas.microsoft.com/office/drawing/2014/main" id="{C9A0CEA6-19A6-4BEE-A652-D7167A460141}"/>
              </a:ext>
            </a:extLst>
          </p:cNvPr>
          <p:cNvGraphicFramePr>
            <a:graphicFrameLocks noGrp="1"/>
          </p:cNvGraphicFramePr>
          <p:nvPr>
            <p:extLst>
              <p:ext uri="{D42A27DB-BD31-4B8C-83A1-F6EECF244321}">
                <p14:modId xmlns:p14="http://schemas.microsoft.com/office/powerpoint/2010/main" val="980743815"/>
              </p:ext>
            </p:extLst>
          </p:nvPr>
        </p:nvGraphicFramePr>
        <p:xfrm>
          <a:off x="2355427" y="2054409"/>
          <a:ext cx="3975945" cy="1799980"/>
        </p:xfrm>
        <a:graphic>
          <a:graphicData uri="http://schemas.openxmlformats.org/drawingml/2006/table">
            <a:tbl>
              <a:tblPr/>
              <a:tblGrid>
                <a:gridCol w="1010608">
                  <a:extLst>
                    <a:ext uri="{9D8B030D-6E8A-4147-A177-3AD203B41FA5}">
                      <a16:colId xmlns:a16="http://schemas.microsoft.com/office/drawing/2014/main" val="3210879792"/>
                    </a:ext>
                  </a:extLst>
                </a:gridCol>
                <a:gridCol w="412222">
                  <a:extLst>
                    <a:ext uri="{9D8B030D-6E8A-4147-A177-3AD203B41FA5}">
                      <a16:colId xmlns:a16="http://schemas.microsoft.com/office/drawing/2014/main" val="3387186488"/>
                    </a:ext>
                  </a:extLst>
                </a:gridCol>
                <a:gridCol w="1010608">
                  <a:extLst>
                    <a:ext uri="{9D8B030D-6E8A-4147-A177-3AD203B41FA5}">
                      <a16:colId xmlns:a16="http://schemas.microsoft.com/office/drawing/2014/main" val="428385336"/>
                    </a:ext>
                  </a:extLst>
                </a:gridCol>
                <a:gridCol w="412222">
                  <a:extLst>
                    <a:ext uri="{9D8B030D-6E8A-4147-A177-3AD203B41FA5}">
                      <a16:colId xmlns:a16="http://schemas.microsoft.com/office/drawing/2014/main" val="2347352213"/>
                    </a:ext>
                  </a:extLst>
                </a:gridCol>
                <a:gridCol w="545196">
                  <a:extLst>
                    <a:ext uri="{9D8B030D-6E8A-4147-A177-3AD203B41FA5}">
                      <a16:colId xmlns:a16="http://schemas.microsoft.com/office/drawing/2014/main" val="2350161244"/>
                    </a:ext>
                  </a:extLst>
                </a:gridCol>
                <a:gridCol w="585089">
                  <a:extLst>
                    <a:ext uri="{9D8B030D-6E8A-4147-A177-3AD203B41FA5}">
                      <a16:colId xmlns:a16="http://schemas.microsoft.com/office/drawing/2014/main" val="1672815330"/>
                    </a:ext>
                  </a:extLst>
                </a:gridCol>
              </a:tblGrid>
              <a:tr h="163226">
                <a:tc gridSpan="6">
                  <a:txBody>
                    <a:bodyPr/>
                    <a:lstStyle/>
                    <a:p>
                      <a:pPr algn="ctr" rtl="0" fontAlgn="ctr"/>
                      <a:r>
                        <a:rPr lang="en-IN" sz="1000" b="1" i="0" u="none" strike="noStrike" dirty="0">
                          <a:solidFill>
                            <a:srgbClr val="FEFDFD"/>
                          </a:solidFill>
                          <a:effectLst/>
                          <a:latin typeface="Calibri Light" panose="020F0302020204030204" pitchFamily="34" charset="0"/>
                        </a:rPr>
                        <a:t>Salaried customer_CTR (Cash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444515"/>
                  </a:ext>
                </a:extLst>
              </a:tr>
              <a:tr h="239656">
                <a:tc rowSpan="2">
                  <a:txBody>
                    <a:bodyPr/>
                    <a:lstStyle/>
                    <a:p>
                      <a:pPr algn="ctr" rtl="0" fontAlgn="ctr"/>
                      <a:r>
                        <a:rPr lang="en-IN" sz="1000" b="1" i="0" u="none" strike="noStrike">
                          <a:solidFill>
                            <a:srgbClr val="000000"/>
                          </a:solidFill>
                          <a:effectLst/>
                          <a:latin typeface="Calibri Light" panose="020F0302020204030204" pitchFamily="34" charset="0"/>
                        </a:rPr>
                        <a:t>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Mode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Tranx Value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rtl="0" fontAlgn="ctr"/>
                      <a:r>
                        <a:rPr lang="en-IN" sz="1000" b="1" i="0" u="none" strike="noStrike">
                          <a:solidFill>
                            <a:srgbClr val="000000"/>
                          </a:solidFill>
                          <a:effectLst/>
                          <a:latin typeface="Calibri Light" panose="020F0302020204030204" pitchFamily="34" charset="0"/>
                        </a:rPr>
                        <a:t>Tranx Vol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dirty="0">
                          <a:solidFill>
                            <a:srgbClr val="000000"/>
                          </a:solidFill>
                          <a:effectLst/>
                          <a:latin typeface="Calibri Light" panose="020F0302020204030204" pitchFamily="34" charset="0"/>
                        </a:rPr>
                        <a:t>Location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Location 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543088"/>
                  </a:ext>
                </a:extLst>
              </a:tr>
              <a:tr h="163226">
                <a:tc vMerge="1">
                  <a:txBody>
                    <a:bodyPr/>
                    <a:lstStyle/>
                    <a:p>
                      <a:endParaRPr lang="en-IN"/>
                    </a:p>
                  </a:txBody>
                  <a:tcPr/>
                </a:tc>
                <a:tc vMerge="1">
                  <a:txBody>
                    <a:bodyPr/>
                    <a:lstStyle/>
                    <a:p>
                      <a:endParaRPr lang="en-IN"/>
                    </a:p>
                  </a:txBody>
                  <a:tcPr/>
                </a:tc>
                <a:tc>
                  <a:txBody>
                    <a:bodyPr/>
                    <a:lstStyle/>
                    <a:p>
                      <a:pPr algn="ctr" rtl="0" fontAlgn="ctr"/>
                      <a:r>
                        <a:rPr lang="en-IN" sz="1000" b="1" i="0" u="none" strike="noStrike">
                          <a:solidFill>
                            <a:srgbClr val="000000"/>
                          </a:solidFill>
                          <a:effectLst/>
                          <a:latin typeface="Calibri Light" panose="020F0302020204030204" pitchFamily="34" charset="0"/>
                        </a:rPr>
                        <a:t>Dr. (in 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7166544"/>
                  </a:ext>
                </a:extLst>
              </a:tr>
              <a:tr h="182895">
                <a:tc>
                  <a:txBody>
                    <a:bodyPr/>
                    <a:lstStyle/>
                    <a:p>
                      <a:pPr algn="ctr" rtl="0" fontAlgn="ctr"/>
                      <a:r>
                        <a:rPr lang="en-IN" sz="1000" b="0" i="0" u="none" strike="noStrike">
                          <a:solidFill>
                            <a:srgbClr val="000000"/>
                          </a:solidFill>
                          <a:effectLst/>
                          <a:latin typeface="Calibri Light" panose="020F0302020204030204" pitchFamily="34" charset="0"/>
                        </a:rPr>
                        <a:t>01-03-2021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936784"/>
                  </a:ext>
                </a:extLst>
              </a:tr>
              <a:tr h="182895">
                <a:tc>
                  <a:txBody>
                    <a:bodyPr/>
                    <a:lstStyle/>
                    <a:p>
                      <a:pPr algn="ctr" rtl="0" fontAlgn="ctr"/>
                      <a:r>
                        <a:rPr lang="en-IN" sz="1000" b="0" i="0" u="none" strike="noStrike" dirty="0">
                          <a:solidFill>
                            <a:srgbClr val="000000"/>
                          </a:solidFill>
                          <a:effectLst/>
                          <a:latin typeface="Calibri Light" panose="020F0302020204030204" pitchFamily="34" charset="0"/>
                        </a:rPr>
                        <a:t>08-03-2021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2,00,000.00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0822"/>
                  </a:ext>
                </a:extLst>
              </a:tr>
              <a:tr h="176589">
                <a:tc>
                  <a:txBody>
                    <a:bodyPr/>
                    <a:lstStyle/>
                    <a:p>
                      <a:pPr algn="ctr" rtl="0" fontAlgn="ctr"/>
                      <a:r>
                        <a:rPr lang="en-IN" sz="1000" b="0" i="0" u="none" strike="noStrike">
                          <a:solidFill>
                            <a:srgbClr val="000000"/>
                          </a:solidFill>
                          <a:effectLst/>
                          <a:latin typeface="Calibri Light" panose="020F0302020204030204" pitchFamily="34" charset="0"/>
                        </a:rPr>
                        <a:t>15-03-2021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554708"/>
                  </a:ext>
                </a:extLst>
              </a:tr>
              <a:tr h="201816">
                <a:tc>
                  <a:txBody>
                    <a:bodyPr/>
                    <a:lstStyle/>
                    <a:p>
                      <a:pPr algn="ctr" rtl="0" fontAlgn="ctr"/>
                      <a:r>
                        <a:rPr lang="en-IN" sz="1000" b="0" i="0" u="none" strike="noStrike">
                          <a:solidFill>
                            <a:srgbClr val="000000"/>
                          </a:solidFill>
                          <a:effectLst/>
                          <a:latin typeface="Calibri Light" panose="020F0302020204030204" pitchFamily="34" charset="0"/>
                        </a:rPr>
                        <a:t>20-03-2021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Delhi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55375"/>
                  </a:ext>
                </a:extLst>
              </a:tr>
              <a:tr h="326451">
                <a:tc>
                  <a:txBody>
                    <a:bodyPr/>
                    <a:lstStyle/>
                    <a:p>
                      <a:pPr algn="ctr" rtl="0" fontAlgn="ctr"/>
                      <a:r>
                        <a:rPr lang="en-IN" sz="1000" b="1" i="0" u="none" strike="noStrike">
                          <a:solidFill>
                            <a:srgbClr val="000000"/>
                          </a:solidFill>
                          <a:effectLst/>
                          <a:latin typeface="Calibri Light" panose="020F0302020204030204" pitchFamily="34" charset="0"/>
                        </a:rPr>
                        <a:t>Monthly summation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11,00,000.00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922126"/>
                  </a:ext>
                </a:extLst>
              </a:tr>
              <a:tr h="163226">
                <a:tc>
                  <a:txBody>
                    <a:bodyPr/>
                    <a:lstStyle/>
                    <a:p>
                      <a:pPr algn="ctr" rtl="0" fontAlgn="ctr"/>
                      <a:r>
                        <a:rPr lang="en-IN" sz="1000" b="1" i="0" u="none" strike="noStrike">
                          <a:solidFill>
                            <a:srgbClr val="000000"/>
                          </a:solidFill>
                          <a:effectLst/>
                          <a:latin typeface="Calibri Light" panose="020F0302020204030204" pitchFamily="34" charset="0"/>
                        </a:rPr>
                        <a:t>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dirty="0">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70109718"/>
                  </a:ext>
                </a:extLst>
              </a:tr>
            </a:tbl>
          </a:graphicData>
        </a:graphic>
      </p:graphicFrame>
      <p:graphicFrame>
        <p:nvGraphicFramePr>
          <p:cNvPr id="47" name="Table 46">
            <a:extLst>
              <a:ext uri="{FF2B5EF4-FFF2-40B4-BE49-F238E27FC236}">
                <a16:creationId xmlns:a16="http://schemas.microsoft.com/office/drawing/2014/main" id="{163AB770-9A1F-4B2E-8A65-ED8B0F72EF3D}"/>
              </a:ext>
            </a:extLst>
          </p:cNvPr>
          <p:cNvGraphicFramePr>
            <a:graphicFrameLocks noGrp="1"/>
          </p:cNvGraphicFramePr>
          <p:nvPr>
            <p:extLst>
              <p:ext uri="{D42A27DB-BD31-4B8C-83A1-F6EECF244321}">
                <p14:modId xmlns:p14="http://schemas.microsoft.com/office/powerpoint/2010/main" val="3011001939"/>
              </p:ext>
            </p:extLst>
          </p:nvPr>
        </p:nvGraphicFramePr>
        <p:xfrm>
          <a:off x="2535157" y="4038687"/>
          <a:ext cx="3616483" cy="614550"/>
        </p:xfrm>
        <a:graphic>
          <a:graphicData uri="http://schemas.openxmlformats.org/drawingml/2006/table">
            <a:tbl>
              <a:tblPr/>
              <a:tblGrid>
                <a:gridCol w="628954">
                  <a:extLst>
                    <a:ext uri="{9D8B030D-6E8A-4147-A177-3AD203B41FA5}">
                      <a16:colId xmlns:a16="http://schemas.microsoft.com/office/drawing/2014/main" val="2270339907"/>
                    </a:ext>
                  </a:extLst>
                </a:gridCol>
                <a:gridCol w="419302">
                  <a:extLst>
                    <a:ext uri="{9D8B030D-6E8A-4147-A177-3AD203B41FA5}">
                      <a16:colId xmlns:a16="http://schemas.microsoft.com/office/drawing/2014/main" val="1897861964"/>
                    </a:ext>
                  </a:extLst>
                </a:gridCol>
                <a:gridCol w="406199">
                  <a:extLst>
                    <a:ext uri="{9D8B030D-6E8A-4147-A177-3AD203B41FA5}">
                      <a16:colId xmlns:a16="http://schemas.microsoft.com/office/drawing/2014/main" val="1397333605"/>
                    </a:ext>
                  </a:extLst>
                </a:gridCol>
                <a:gridCol w="419302">
                  <a:extLst>
                    <a:ext uri="{9D8B030D-6E8A-4147-A177-3AD203B41FA5}">
                      <a16:colId xmlns:a16="http://schemas.microsoft.com/office/drawing/2014/main" val="2933461228"/>
                    </a:ext>
                  </a:extLst>
                </a:gridCol>
                <a:gridCol w="589644">
                  <a:extLst>
                    <a:ext uri="{9D8B030D-6E8A-4147-A177-3AD203B41FA5}">
                      <a16:colId xmlns:a16="http://schemas.microsoft.com/office/drawing/2014/main" val="2119284114"/>
                    </a:ext>
                  </a:extLst>
                </a:gridCol>
                <a:gridCol w="524128">
                  <a:extLst>
                    <a:ext uri="{9D8B030D-6E8A-4147-A177-3AD203B41FA5}">
                      <a16:colId xmlns:a16="http://schemas.microsoft.com/office/drawing/2014/main" val="2266321514"/>
                    </a:ext>
                  </a:extLst>
                </a:gridCol>
                <a:gridCol w="628954">
                  <a:extLst>
                    <a:ext uri="{9D8B030D-6E8A-4147-A177-3AD203B41FA5}">
                      <a16:colId xmlns:a16="http://schemas.microsoft.com/office/drawing/2014/main" val="1877882245"/>
                    </a:ext>
                  </a:extLst>
                </a:gridCol>
              </a:tblGrid>
              <a:tr h="404967">
                <a:tc>
                  <a:txBody>
                    <a:bodyPr/>
                    <a:lstStyle/>
                    <a:p>
                      <a:pPr algn="ctr" rtl="0" fontAlgn="b"/>
                      <a:r>
                        <a:rPr lang="en-IN" sz="1000" b="1" i="0" u="none" strike="noStrike" dirty="0">
                          <a:solidFill>
                            <a:srgbClr val="000000"/>
                          </a:solidFill>
                          <a:effectLst/>
                          <a:latin typeface="Calibri Light" panose="020F0302020204030204" pitchFamily="34" charset="0"/>
                        </a:rPr>
                        <a:t>Peer Group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Tranx Type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dirty="0">
                          <a:solidFill>
                            <a:srgbClr val="000000"/>
                          </a:solidFill>
                          <a:effectLst/>
                          <a:latin typeface="Calibri Light" panose="020F0302020204030204" pitchFamily="34" charset="0"/>
                        </a:rPr>
                        <a:t> Value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Vol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Location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Freq of Tranx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1" u="none" strike="noStrike">
                          <a:solidFill>
                            <a:srgbClr val="000000"/>
                          </a:solidFill>
                          <a:effectLst/>
                          <a:latin typeface="Calibri Light" panose="020F0302020204030204" pitchFamily="34" charset="0"/>
                        </a:rPr>
                        <a:t>Tranx Risk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146061"/>
                  </a:ext>
                </a:extLst>
              </a:tr>
              <a:tr h="157350">
                <a:tc>
                  <a:txBody>
                    <a:bodyPr/>
                    <a:lstStyle/>
                    <a:p>
                      <a:pPr algn="ctr" rtl="0" fontAlgn="b"/>
                      <a:r>
                        <a:rPr lang="en-IN" sz="1000" b="1" i="0" u="none" strike="noStrike">
                          <a:solidFill>
                            <a:srgbClr val="000000"/>
                          </a:solidFill>
                          <a:effectLst/>
                          <a:latin typeface="Calibri Light" panose="020F0302020204030204" pitchFamily="34" charset="0"/>
                        </a:rPr>
                        <a:t>Salaried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086597776"/>
                  </a:ext>
                </a:extLst>
              </a:tr>
            </a:tbl>
          </a:graphicData>
        </a:graphic>
      </p:graphicFrame>
      <p:sp>
        <p:nvSpPr>
          <p:cNvPr id="50" name="TextBox 49">
            <a:extLst>
              <a:ext uri="{FF2B5EF4-FFF2-40B4-BE49-F238E27FC236}">
                <a16:creationId xmlns:a16="http://schemas.microsoft.com/office/drawing/2014/main" id="{EBE24F57-8522-47D0-AA81-2B2A4C99BA97}"/>
              </a:ext>
            </a:extLst>
          </p:cNvPr>
          <p:cNvSpPr txBox="1"/>
          <p:nvPr/>
        </p:nvSpPr>
        <p:spPr>
          <a:xfrm>
            <a:off x="2044962" y="1341338"/>
            <a:ext cx="4842934" cy="538609"/>
          </a:xfrm>
          <a:prstGeom prst="rect">
            <a:avLst/>
          </a:prstGeom>
          <a:solidFill>
            <a:schemeClr val="accent1">
              <a:lumMod val="20000"/>
              <a:lumOff val="80000"/>
            </a:schemeClr>
          </a:solidFill>
          <a:ln>
            <a:solidFill>
              <a:srgbClr val="000000"/>
            </a:solidFill>
          </a:ln>
        </p:spPr>
        <p:txBody>
          <a:bodyPr wrap="square" rtlCol="0">
            <a:spAutoFit/>
          </a:bodyPr>
          <a:lstStyle/>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Tranx Risk= Tranx Type Risk + Vol Risk + Value Risk + Location Risk + Freq Risk</a:t>
            </a:r>
          </a:p>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5</a:t>
            </a:r>
            <a:endParaRPr lang="en-IN" baseline="0" dirty="0">
              <a:ea typeface="+mj-ea"/>
            </a:endParaRPr>
          </a:p>
        </p:txBody>
      </p:sp>
      <p:cxnSp>
        <p:nvCxnSpPr>
          <p:cNvPr id="51" name="Straight Connector 50">
            <a:extLst>
              <a:ext uri="{FF2B5EF4-FFF2-40B4-BE49-F238E27FC236}">
                <a16:creationId xmlns:a16="http://schemas.microsoft.com/office/drawing/2014/main" id="{71146EDB-5634-49E3-AA46-57BA4474D410}"/>
              </a:ext>
            </a:extLst>
          </p:cNvPr>
          <p:cNvCxnSpPr>
            <a:cxnSpLocks/>
            <a:endCxn id="50" idx="3"/>
          </p:cNvCxnSpPr>
          <p:nvPr/>
        </p:nvCxnSpPr>
        <p:spPr bwMode="auto">
          <a:xfrm flipV="1">
            <a:off x="2850989" y="1610643"/>
            <a:ext cx="4036907" cy="3100"/>
          </a:xfrm>
          <a:prstGeom prst="line">
            <a:avLst/>
          </a:prstGeom>
          <a:solidFill>
            <a:schemeClr val="folHlink"/>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8491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r>
              <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rPr>
              <a:t>Report Risk Scoring</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3969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sv-SE" sz="2400" b="1" dirty="0">
                <a:solidFill>
                  <a:srgbClr val="00008C"/>
                </a:solidFill>
                <a:latin typeface="Calibri Light (Headings)"/>
              </a:rPr>
              <a:t>Report Risk Scoring Model – (1/6)</a:t>
            </a:r>
          </a:p>
        </p:txBody>
      </p:sp>
      <p:graphicFrame>
        <p:nvGraphicFramePr>
          <p:cNvPr id="8" name="Table 5">
            <a:extLst>
              <a:ext uri="{FF2B5EF4-FFF2-40B4-BE49-F238E27FC236}">
                <a16:creationId xmlns:a16="http://schemas.microsoft.com/office/drawing/2014/main" id="{1223911B-74BC-43A6-AB46-F4341987D802}"/>
              </a:ext>
            </a:extLst>
          </p:cNvPr>
          <p:cNvGraphicFramePr>
            <a:graphicFrameLocks/>
          </p:cNvGraphicFramePr>
          <p:nvPr>
            <p:extLst>
              <p:ext uri="{D42A27DB-BD31-4B8C-83A1-F6EECF244321}">
                <p14:modId xmlns:p14="http://schemas.microsoft.com/office/powerpoint/2010/main" val="2247947643"/>
              </p:ext>
            </p:extLst>
          </p:nvPr>
        </p:nvGraphicFramePr>
        <p:xfrm>
          <a:off x="2281872" y="703395"/>
          <a:ext cx="6645381" cy="3916018"/>
        </p:xfrm>
        <a:graphic>
          <a:graphicData uri="http://schemas.openxmlformats.org/drawingml/2006/table">
            <a:tbl>
              <a:tblPr firstRow="1" bandRow="1">
                <a:tableStyleId>{5C22544A-7EE6-4342-B048-85BDC9FD1C3A}</a:tableStyleId>
              </a:tblPr>
              <a:tblGrid>
                <a:gridCol w="2750584">
                  <a:extLst>
                    <a:ext uri="{9D8B030D-6E8A-4147-A177-3AD203B41FA5}">
                      <a16:colId xmlns:a16="http://schemas.microsoft.com/office/drawing/2014/main" val="2144937349"/>
                    </a:ext>
                  </a:extLst>
                </a:gridCol>
                <a:gridCol w="3894797">
                  <a:extLst>
                    <a:ext uri="{9D8B030D-6E8A-4147-A177-3AD203B41FA5}">
                      <a16:colId xmlns:a16="http://schemas.microsoft.com/office/drawing/2014/main" val="3421084917"/>
                    </a:ext>
                  </a:extLst>
                </a:gridCol>
              </a:tblGrid>
              <a:tr h="32686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89158">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Auto High Rules </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A report will be automatically classified as High Risk if any of the Auto High Rule score is 1</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of involved parties in the report exists on FIU or LEA watchlist </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LEA adhoc request previously raised on any of involved parties</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party/institution involved in the transactions are flagged in the international sanction lists</a:t>
                      </a:r>
                    </a:p>
                    <a:p>
                      <a:pPr marL="342900" indent="-342900">
                        <a:lnSpc>
                          <a:spcPct val="110000"/>
                        </a:lnSpc>
                        <a:spcBef>
                          <a:spcPts val="600"/>
                        </a:spcBef>
                        <a:buFont typeface="+mj-lt"/>
                        <a:buAutoNum type="arabicPeriod"/>
                      </a:pPr>
                      <a:r>
                        <a:rPr lang="en-IN" sz="1400" b="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Adverse Media Screening reveals auto high risk tags on any of </a:t>
                      </a:r>
                      <a:r>
                        <a:rPr lang="en-IN" sz="1400" dirty="0">
                          <a:solidFill>
                            <a:schemeClr val="tx2">
                              <a:lumMod val="50000"/>
                            </a:schemeClr>
                          </a:solidFill>
                          <a:highlight>
                            <a:srgbClr val="FFFF00"/>
                          </a:highlight>
                          <a:latin typeface="Calibri Light" panose="020F0302020204030204" pitchFamily="34" charset="0"/>
                          <a:cs typeface="Calibri Light" panose="020F0302020204030204" pitchFamily="34" charset="0"/>
                        </a:rPr>
                        <a:t>involved parties </a:t>
                      </a:r>
                      <a:r>
                        <a:rPr lang="en-IN" sz="1400" b="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in the report (TF/ML)</a:t>
                      </a:r>
                    </a:p>
                    <a:p>
                      <a:pPr marL="0" indent="0">
                        <a:lnSpc>
                          <a:spcPct val="110000"/>
                        </a:lnSpc>
                        <a:spcBef>
                          <a:spcPts val="600"/>
                        </a:spcBef>
                        <a:buFont typeface="+mj-lt"/>
                        <a:buNone/>
                      </a:pP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4-7 parameters in the model (few variations report wise)</a:t>
                      </a: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1749701533"/>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3968" y="78959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IN" sz="2400" b="1" dirty="0">
                <a:solidFill>
                  <a:srgbClr val="00008C"/>
                </a:solidFill>
                <a:latin typeface="Calibri Light (Headings)"/>
              </a:rPr>
              <a:t>Report Risk Scoring Model – (2/6)</a:t>
            </a:r>
          </a:p>
        </p:txBody>
      </p:sp>
      <p:sp>
        <p:nvSpPr>
          <p:cNvPr id="8" name="TextBox 7">
            <a:extLst>
              <a:ext uri="{FF2B5EF4-FFF2-40B4-BE49-F238E27FC236}">
                <a16:creationId xmlns:a16="http://schemas.microsoft.com/office/drawing/2014/main" id="{965913A8-8814-4953-A5EA-564AA5F1ACED}"/>
              </a:ext>
            </a:extLst>
          </p:cNvPr>
          <p:cNvSpPr txBox="1"/>
          <p:nvPr/>
        </p:nvSpPr>
        <p:spPr>
          <a:xfrm>
            <a:off x="203968" y="151827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CBWTR</a:t>
            </a:r>
          </a:p>
          <a:p>
            <a:endParaRPr lang="en-IN" sz="1600" b="1" dirty="0">
              <a:latin typeface="+mj-lt"/>
            </a:endParaRPr>
          </a:p>
        </p:txBody>
      </p:sp>
      <p:graphicFrame>
        <p:nvGraphicFramePr>
          <p:cNvPr id="13" name="Table 5">
            <a:extLst>
              <a:ext uri="{FF2B5EF4-FFF2-40B4-BE49-F238E27FC236}">
                <a16:creationId xmlns:a16="http://schemas.microsoft.com/office/drawing/2014/main" id="{3BDC1761-FCA3-48BA-AA6C-2ECA44E5B096}"/>
              </a:ext>
            </a:extLst>
          </p:cNvPr>
          <p:cNvGraphicFramePr>
            <a:graphicFrameLocks/>
          </p:cNvGraphicFramePr>
          <p:nvPr>
            <p:extLst>
              <p:ext uri="{D42A27DB-BD31-4B8C-83A1-F6EECF244321}">
                <p14:modId xmlns:p14="http://schemas.microsoft.com/office/powerpoint/2010/main" val="1377173233"/>
              </p:ext>
            </p:extLst>
          </p:nvPr>
        </p:nvGraphicFramePr>
        <p:xfrm>
          <a:off x="2281872" y="789604"/>
          <a:ext cx="6658160" cy="3823036"/>
        </p:xfrm>
        <a:graphic>
          <a:graphicData uri="http://schemas.openxmlformats.org/drawingml/2006/table">
            <a:tbl>
              <a:tblPr firstRow="1" bandRow="1">
                <a:tableStyleId>{5C22544A-7EE6-4342-B048-85BDC9FD1C3A}</a:tableStyleId>
              </a:tblPr>
              <a:tblGrid>
                <a:gridCol w="2755874">
                  <a:extLst>
                    <a:ext uri="{9D8B030D-6E8A-4147-A177-3AD203B41FA5}">
                      <a16:colId xmlns:a16="http://schemas.microsoft.com/office/drawing/2014/main" val="2144937349"/>
                    </a:ext>
                  </a:extLst>
                </a:gridCol>
                <a:gridCol w="3902286">
                  <a:extLst>
                    <a:ext uri="{9D8B030D-6E8A-4147-A177-3AD203B41FA5}">
                      <a16:colId xmlns:a16="http://schemas.microsoft.com/office/drawing/2014/main" val="3421084917"/>
                    </a:ext>
                  </a:extLst>
                </a:gridCol>
              </a:tblGrid>
              <a:tr h="308049">
                <a:tc>
                  <a:txBody>
                    <a:bodyPr/>
                    <a:lstStyle/>
                    <a:p>
                      <a:pPr>
                        <a:spcBef>
                          <a:spcPts val="100"/>
                        </a:spcBef>
                      </a:pPr>
                      <a:r>
                        <a:rPr lang="en-IN" sz="1400" dirty="0">
                          <a:latin typeface="+mj-lt"/>
                        </a:rPr>
                        <a:t>Components</a:t>
                      </a:r>
                    </a:p>
                  </a:txBody>
                  <a:tcPr anchor="ctr"/>
                </a:tc>
                <a:tc>
                  <a:txBody>
                    <a:bodyPr/>
                    <a:lstStyle/>
                    <a:p>
                      <a:pPr>
                        <a:spcBef>
                          <a:spcPts val="100"/>
                        </a:spcBef>
                      </a:pPr>
                      <a:r>
                        <a:rPr lang="en-IN" sz="1400" dirty="0">
                          <a:latin typeface="+mj-lt"/>
                        </a:rPr>
                        <a:t>Examples</a:t>
                      </a:r>
                    </a:p>
                  </a:txBody>
                  <a:tcPr anchor="ctr"/>
                </a:tc>
                <a:extLst>
                  <a:ext uri="{0D108BD9-81ED-4DB2-BD59-A6C34878D82A}">
                    <a16:rowId xmlns:a16="http://schemas.microsoft.com/office/drawing/2014/main" val="624261335"/>
                  </a:ext>
                </a:extLst>
              </a:tr>
              <a:tr h="3514987">
                <a:tc>
                  <a:txBody>
                    <a:bodyPr/>
                    <a:lstStyle/>
                    <a:p>
                      <a:r>
                        <a:rPr lang="en-IN" sz="1400" b="1" dirty="0">
                          <a:solidFill>
                            <a:schemeClr val="tx2">
                              <a:lumMod val="50000"/>
                            </a:schemeClr>
                          </a:solidFill>
                          <a:latin typeface="+mj-lt"/>
                        </a:rPr>
                        <a:t>Risk Indicators - </a:t>
                      </a:r>
                      <a:r>
                        <a:rPr lang="en-IN" sz="1400" b="1" dirty="0">
                          <a:latin typeface="+mj-lt"/>
                        </a:rPr>
                        <a:t>CBWTR</a:t>
                      </a:r>
                      <a:endParaRPr lang="en-IN" sz="1400" b="1" dirty="0">
                        <a:solidFill>
                          <a:schemeClr val="tx2">
                            <a:lumMod val="50000"/>
                          </a:schemeClr>
                        </a:solidFill>
                        <a:latin typeface="+mj-lt"/>
                      </a:endParaRPr>
                    </a:p>
                    <a:p>
                      <a:endParaRPr lang="en-IN" sz="1400" b="1" dirty="0">
                        <a:solidFill>
                          <a:schemeClr val="tx2">
                            <a:lumMod val="50000"/>
                          </a:schemeClr>
                        </a:solidFill>
                        <a:latin typeface="+mj-lt"/>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mj-lt"/>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mj-lt"/>
                          <a:ea typeface="+mn-ea"/>
                          <a:cs typeface="+mn-cs"/>
                        </a:rPr>
                        <a:t>High-risk Purpose Code reported in CBWTR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a:t>
                      </a:r>
                      <a:r>
                        <a:rPr lang="en-IN" sz="1400" kern="1200" dirty="0">
                          <a:solidFill>
                            <a:schemeClr val="tx2">
                              <a:lumMod val="50000"/>
                            </a:schemeClr>
                          </a:solidFill>
                          <a:highlight>
                            <a:srgbClr val="FFFF00"/>
                          </a:highlight>
                          <a:latin typeface="+mj-lt"/>
                          <a:ea typeface="+mn-ea"/>
                          <a:cs typeface="+mn-cs"/>
                        </a:rPr>
                        <a:t>high risk currencies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a:t>
                      </a:r>
                      <a:r>
                        <a:rPr lang="en-IN" sz="1400" kern="1200" dirty="0">
                          <a:solidFill>
                            <a:schemeClr val="tx2">
                              <a:lumMod val="50000"/>
                            </a:schemeClr>
                          </a:solidFill>
                          <a:highlight>
                            <a:srgbClr val="FFFF00"/>
                          </a:highlight>
                          <a:latin typeface="+mj-lt"/>
                          <a:ea typeface="+mn-ea"/>
                          <a:cs typeface="+mn-cs"/>
                        </a:rPr>
                        <a:t>high risk country(ies)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No. of accounts greater than a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threshold</a:t>
                      </a:r>
                      <a:endParaRPr lang="en-IN" sz="1400" kern="1200" dirty="0">
                        <a:solidFill>
                          <a:schemeClr val="tx2">
                            <a:lumMod val="50000"/>
                          </a:schemeClr>
                        </a:solidFill>
                        <a:highlight>
                          <a:srgbClr val="FFFF00"/>
                        </a:highlight>
                        <a:latin typeface="+mj-lt"/>
                        <a:ea typeface="+mn-ea"/>
                        <a:cs typeface="+mn-cs"/>
                      </a:endParaRP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High value transactions originated from or destined to high risk entities/individuals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above certain threshold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Institution(s) in the CBWTR chain belongs to high-risk country(ies)</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mj-lt"/>
                          <a:ea typeface="+mn-ea"/>
                          <a:cs typeface="+mn-cs"/>
                        </a:rPr>
                        <a:t>**</a:t>
                      </a:r>
                      <a:r>
                        <a:rPr lang="en-IN" sz="1200" b="0" kern="1200" dirty="0">
                          <a:solidFill>
                            <a:schemeClr val="tx2">
                              <a:lumMod val="50000"/>
                            </a:schemeClr>
                          </a:solidFill>
                          <a:latin typeface="+mj-lt"/>
                          <a:ea typeface="+mn-ea"/>
                          <a:cs typeface="+mn-cs"/>
                        </a:rPr>
                        <a:t>Total 28 parameters in the model</a:t>
                      </a:r>
                      <a:endParaRPr lang="en-IN" sz="1400" b="0" kern="1200" dirty="0">
                        <a:solidFill>
                          <a:schemeClr val="tx2">
                            <a:lumMod val="50000"/>
                          </a:schemeClr>
                        </a:solidFill>
                        <a:latin typeface="+mj-lt"/>
                        <a:ea typeface="+mn-ea"/>
                        <a:cs typeface="+mn-cs"/>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3554538931"/>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Model-3/6</a:t>
            </a:r>
          </a:p>
        </p:txBody>
      </p:sp>
      <p:graphicFrame>
        <p:nvGraphicFramePr>
          <p:cNvPr id="9" name="Table 5">
            <a:extLst>
              <a:ext uri="{FF2B5EF4-FFF2-40B4-BE49-F238E27FC236}">
                <a16:creationId xmlns:a16="http://schemas.microsoft.com/office/drawing/2014/main" id="{6F16DCB8-8D8A-4DDD-8D3F-BC5C3298F2B0}"/>
              </a:ext>
            </a:extLst>
          </p:cNvPr>
          <p:cNvGraphicFramePr>
            <a:graphicFrameLocks noGrp="1"/>
          </p:cNvGraphicFramePr>
          <p:nvPr>
            <p:ph idx="1"/>
            <p:extLst>
              <p:ext uri="{D42A27DB-BD31-4B8C-83A1-F6EECF244321}">
                <p14:modId xmlns:p14="http://schemas.microsoft.com/office/powerpoint/2010/main" val="3896989007"/>
              </p:ext>
            </p:extLst>
          </p:nvPr>
        </p:nvGraphicFramePr>
        <p:xfrm>
          <a:off x="2363153" y="750571"/>
          <a:ext cx="6572945" cy="3892741"/>
        </p:xfrm>
        <a:graphic>
          <a:graphicData uri="http://schemas.openxmlformats.org/drawingml/2006/table">
            <a:tbl>
              <a:tblPr firstRow="1" bandRow="1">
                <a:tableStyleId>{5C22544A-7EE6-4342-B048-85BDC9FD1C3A}</a:tableStyleId>
              </a:tblPr>
              <a:tblGrid>
                <a:gridCol w="2720602">
                  <a:extLst>
                    <a:ext uri="{9D8B030D-6E8A-4147-A177-3AD203B41FA5}">
                      <a16:colId xmlns:a16="http://schemas.microsoft.com/office/drawing/2014/main" val="2144937349"/>
                    </a:ext>
                  </a:extLst>
                </a:gridCol>
                <a:gridCol w="3852343">
                  <a:extLst>
                    <a:ext uri="{9D8B030D-6E8A-4147-A177-3AD203B41FA5}">
                      <a16:colId xmlns:a16="http://schemas.microsoft.com/office/drawing/2014/main" val="3421084917"/>
                    </a:ext>
                  </a:extLst>
                </a:gridCol>
              </a:tblGrid>
              <a:tr h="300807">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0943">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CTR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Transactions conducted in short span of time at different bank branches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Cash deposits/withdrawals via ATMs in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high-risk locations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cash deposits/withdrawals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High value transactions reported above certain threshold </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risk tags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on any of involved parties in the transaction</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15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CTR</a:t>
            </a:r>
          </a:p>
          <a:p>
            <a:endParaRPr lang="en-IN" sz="1600" b="1" dirty="0">
              <a:latin typeface="+mj-lt"/>
            </a:endParaRPr>
          </a:p>
        </p:txBody>
      </p:sp>
    </p:spTree>
    <p:extLst>
      <p:ext uri="{BB962C8B-B14F-4D97-AF65-F5344CB8AC3E}">
        <p14:creationId xmlns:p14="http://schemas.microsoft.com/office/powerpoint/2010/main" val="1385415789"/>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STR</a:t>
            </a:r>
          </a:p>
          <a:p>
            <a:endParaRPr lang="en-IN" sz="1600" b="1" dirty="0">
              <a:latin typeface="+mj-lt"/>
            </a:endParaRPr>
          </a:p>
        </p:txBody>
      </p:sp>
      <p:graphicFrame>
        <p:nvGraphicFramePr>
          <p:cNvPr id="11" name="Table 5">
            <a:extLst>
              <a:ext uri="{FF2B5EF4-FFF2-40B4-BE49-F238E27FC236}">
                <a16:creationId xmlns:a16="http://schemas.microsoft.com/office/drawing/2014/main" id="{3AB767B7-FE3E-4607-8A8B-2CA2EE1E9B41}"/>
              </a:ext>
            </a:extLst>
          </p:cNvPr>
          <p:cNvGraphicFramePr>
            <a:graphicFrameLocks/>
          </p:cNvGraphicFramePr>
          <p:nvPr>
            <p:extLst>
              <p:ext uri="{D42A27DB-BD31-4B8C-83A1-F6EECF244321}">
                <p14:modId xmlns:p14="http://schemas.microsoft.com/office/powerpoint/2010/main" val="3559668552"/>
              </p:ext>
            </p:extLst>
          </p:nvPr>
        </p:nvGraphicFramePr>
        <p:xfrm>
          <a:off x="2376699" y="750571"/>
          <a:ext cx="6547005" cy="3865147"/>
        </p:xfrm>
        <a:graphic>
          <a:graphicData uri="http://schemas.openxmlformats.org/drawingml/2006/table">
            <a:tbl>
              <a:tblPr firstRow="1" bandRow="1">
                <a:tableStyleId>{5C22544A-7EE6-4342-B048-85BDC9FD1C3A}</a:tableStyleId>
              </a:tblPr>
              <a:tblGrid>
                <a:gridCol w="2709866">
                  <a:extLst>
                    <a:ext uri="{9D8B030D-6E8A-4147-A177-3AD203B41FA5}">
                      <a16:colId xmlns:a16="http://schemas.microsoft.com/office/drawing/2014/main" val="2144937349"/>
                    </a:ext>
                  </a:extLst>
                </a:gridCol>
                <a:gridCol w="3837139">
                  <a:extLst>
                    <a:ext uri="{9D8B030D-6E8A-4147-A177-3AD203B41FA5}">
                      <a16:colId xmlns:a16="http://schemas.microsoft.com/office/drawing/2014/main" val="3421084917"/>
                    </a:ext>
                  </a:extLst>
                </a:gridCol>
              </a:tblGrid>
              <a:tr h="301723">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60347">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S</a:t>
                      </a:r>
                      <a:r>
                        <a:rPr lang="en-IN" sz="1400" b="1" dirty="0">
                          <a:latin typeface="Calibri Light" panose="020F0302020204030204" pitchFamily="34" charset="0"/>
                          <a:cs typeface="Calibri Light" panose="020F0302020204030204" pitchFamily="34" charset="0"/>
                        </a:rPr>
                        <a:t>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GoS tags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reveals high risk tags on any of entities in the report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Source/Destination of Fund is reported by RE as "Unknown“</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Total amount of credits/debits greater than x% of  annual income (ITR)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transactions originates from/destined to single account in short period of time</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27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2001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365125"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Entity/ Individual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err="1">
                <a:solidFill>
                  <a:schemeClr val="accent2"/>
                </a:solidFill>
                <a:latin typeface="Calibri Light" panose="020F0302020204030204" pitchFamily="34" charset="0"/>
                <a:ea typeface="+mn-ea"/>
              </a:rPr>
              <a:t>GoS</a:t>
            </a:r>
            <a:r>
              <a:rPr lang="en-IN" altLang="en-US" dirty="0">
                <a:solidFill>
                  <a:schemeClr val="accent2"/>
                </a:solidFill>
                <a:latin typeface="Calibri Light" panose="020F0302020204030204" pitchFamily="34" charset="0"/>
                <a:ea typeface="+mn-ea"/>
              </a:rPr>
              <a:t>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998223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NTR</a:t>
            </a:r>
          </a:p>
          <a:p>
            <a:endParaRPr lang="en-IN" sz="1600" b="1" dirty="0">
              <a:latin typeface="+mj-lt"/>
            </a:endParaRPr>
          </a:p>
        </p:txBody>
      </p:sp>
      <p:graphicFrame>
        <p:nvGraphicFramePr>
          <p:cNvPr id="7" name="Table 5">
            <a:extLst>
              <a:ext uri="{FF2B5EF4-FFF2-40B4-BE49-F238E27FC236}">
                <a16:creationId xmlns:a16="http://schemas.microsoft.com/office/drawing/2014/main" id="{BEAFF14D-22F7-43A1-81B6-CC9EE4F67C50}"/>
              </a:ext>
            </a:extLst>
          </p:cNvPr>
          <p:cNvGraphicFramePr>
            <a:graphicFrameLocks noGrp="1"/>
          </p:cNvGraphicFramePr>
          <p:nvPr>
            <p:ph idx="1"/>
            <p:extLst>
              <p:ext uri="{D42A27DB-BD31-4B8C-83A1-F6EECF244321}">
                <p14:modId xmlns:p14="http://schemas.microsoft.com/office/powerpoint/2010/main" val="1162277388"/>
              </p:ext>
            </p:extLst>
          </p:nvPr>
        </p:nvGraphicFramePr>
        <p:xfrm>
          <a:off x="2356378" y="750571"/>
          <a:ext cx="6579720" cy="3841749"/>
        </p:xfrm>
        <a:graphic>
          <a:graphicData uri="http://schemas.openxmlformats.org/drawingml/2006/table">
            <a:tbl>
              <a:tblPr firstRow="1" bandRow="1">
                <a:tableStyleId>{5C22544A-7EE6-4342-B048-85BDC9FD1C3A}</a:tableStyleId>
              </a:tblPr>
              <a:tblGrid>
                <a:gridCol w="2723407">
                  <a:extLst>
                    <a:ext uri="{9D8B030D-6E8A-4147-A177-3AD203B41FA5}">
                      <a16:colId xmlns:a16="http://schemas.microsoft.com/office/drawing/2014/main" val="2144937349"/>
                    </a:ext>
                  </a:extLst>
                </a:gridCol>
                <a:gridCol w="3856313">
                  <a:extLst>
                    <a:ext uri="{9D8B030D-6E8A-4147-A177-3AD203B41FA5}">
                      <a16:colId xmlns:a16="http://schemas.microsoft.com/office/drawing/2014/main" val="3421084917"/>
                    </a:ext>
                  </a:extLst>
                </a:gridCol>
              </a:tblGrid>
              <a:tr h="35489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48685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NTR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Cancellation of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FCRA Registration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Black listed NGO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Donation from single entity greater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donors contributing more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Large volumes of cash deposit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Existence of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FCRA a/c with NPO</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Deposits above certain threshold </a:t>
                      </a:r>
                    </a:p>
                    <a:p>
                      <a:pPr marL="0" marR="0" lvl="0" indent="0" algn="l" defTabSz="914400" rtl="0" eaLnBrk="1" fontAlgn="auto" latinLnBrk="0" hangingPunct="1">
                        <a:lnSpc>
                          <a:spcPct val="11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21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13457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03991820"/>
              </p:ext>
            </p:extLst>
          </p:nvPr>
        </p:nvGraphicFramePr>
        <p:xfrm>
          <a:off x="6068907" y="503275"/>
          <a:ext cx="2412506" cy="4232122"/>
        </p:xfrm>
        <a:graphic>
          <a:graphicData uri="http://schemas.openxmlformats.org/drawingml/2006/table">
            <a:tbl>
              <a:tblPr firstRow="1" bandRow="1">
                <a:tableStyleId>{5C22544A-7EE6-4342-B048-85BDC9FD1C3A}</a:tableStyleId>
              </a:tblPr>
              <a:tblGrid>
                <a:gridCol w="2412506">
                  <a:extLst>
                    <a:ext uri="{9D8B030D-6E8A-4147-A177-3AD203B41FA5}">
                      <a16:colId xmlns:a16="http://schemas.microsoft.com/office/drawing/2014/main" val="2144937349"/>
                    </a:ext>
                  </a:extLst>
                </a:gridCol>
              </a:tblGrid>
              <a:tr h="313533">
                <a:tc>
                  <a:txBody>
                    <a:bodyPr/>
                    <a:lstStyle/>
                    <a:p>
                      <a:pPr>
                        <a:spcBef>
                          <a:spcPts val="100"/>
                        </a:spcBef>
                      </a:pPr>
                      <a:r>
                        <a:rPr lang="en-IN" sz="14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91858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Report Risk</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entities (both individual and legal entities)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transactions and score as per Transaction risk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t>
                      </a:r>
                      <a:r>
                        <a:rPr lang="en-IN" sz="1400" dirty="0" err="1">
                          <a:latin typeface="Calibri Light" panose="020F0302020204030204" pitchFamily="34" charset="0"/>
                          <a:cs typeface="Calibri Light" panose="020F0302020204030204" pitchFamily="34" charset="0"/>
                        </a:rPr>
                        <a:t>GoS</a:t>
                      </a:r>
                      <a:r>
                        <a:rPr lang="en-IN" sz="1400" dirty="0">
                          <a:latin typeface="Calibri Light" panose="020F0302020204030204" pitchFamily="34" charset="0"/>
                          <a:cs typeface="Calibri Light" panose="020F0302020204030204" pitchFamily="34" charset="0"/>
                        </a:rPr>
                        <a:t>* (in case of STR)</a:t>
                      </a:r>
                    </a:p>
                    <a:p>
                      <a:pPr marL="171450" indent="-171450" algn="l">
                        <a:lnSpc>
                          <a:spcPct val="110000"/>
                        </a:lnSpc>
                        <a:spcBef>
                          <a:spcPts val="0"/>
                        </a:spcBef>
                        <a:spcAft>
                          <a:spcPts val="600"/>
                        </a:spcAft>
                        <a:buFont typeface="Wingdings" panose="05000000000000000000" pitchFamily="2" charset="2"/>
                        <a:buChar char="§"/>
                      </a:pPr>
                      <a:r>
                        <a:rPr lang="en-IN" sz="1400" kern="1200" dirty="0">
                          <a:solidFill>
                            <a:schemeClr val="dk1"/>
                          </a:solidFill>
                          <a:latin typeface="Calibri Light" panose="020F0302020204030204" pitchFamily="34" charset="0"/>
                          <a:ea typeface="+mn-ea"/>
                          <a:cs typeface="Calibri Light" panose="020F0302020204030204" pitchFamily="34" charset="0"/>
                        </a:rPr>
                        <a:t>Aggregate above scores into Report Risk</a:t>
                      </a: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0" indent="0" algn="l">
                        <a:lnSpc>
                          <a:spcPct val="110000"/>
                        </a:lnSpc>
                        <a:spcBef>
                          <a:spcPts val="0"/>
                        </a:spcBef>
                        <a:spcAft>
                          <a:spcPts val="600"/>
                        </a:spcAft>
                        <a:buFont typeface="Wingdings" panose="05000000000000000000" pitchFamily="2" charset="2"/>
                        <a:buNone/>
                      </a:pPr>
                      <a:r>
                        <a:rPr lang="en-IN" sz="1200" kern="1200" dirty="0">
                          <a:solidFill>
                            <a:schemeClr val="dk1"/>
                          </a:solidFill>
                          <a:latin typeface="Calibri Light" panose="020F0302020204030204" pitchFamily="34" charset="0"/>
                          <a:ea typeface="+mn-ea"/>
                          <a:cs typeface="Calibri Light" panose="020F0302020204030204" pitchFamily="34" charset="0"/>
                        </a:rPr>
                        <a:t>*explained in next section</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610031" y="507774"/>
            <a:ext cx="2275491" cy="4308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631093" y="1044112"/>
            <a:ext cx="2275490" cy="10254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endParaRPr lang="en-IN" sz="1600" b="1" dirty="0">
              <a:latin typeface="+mj-lt"/>
            </a:endParaRPr>
          </a:p>
          <a:p>
            <a:pPr algn="l"/>
            <a:r>
              <a:rPr lang="en-IN" sz="1600" b="1" dirty="0">
                <a:latin typeface="+mj-lt"/>
              </a:rPr>
              <a:t>Risk Indicators – CBWTR</a:t>
            </a:r>
          </a:p>
          <a:p>
            <a:pPr algn="l"/>
            <a:r>
              <a:rPr lang="en-IN" sz="1600" b="1" dirty="0">
                <a:latin typeface="+mj-lt"/>
              </a:rPr>
              <a:t>Risk Indicators – CTR</a:t>
            </a:r>
          </a:p>
          <a:p>
            <a:pPr algn="l"/>
            <a:r>
              <a:rPr lang="en-IN" sz="1600" b="1" dirty="0">
                <a:latin typeface="+mj-lt"/>
              </a:rPr>
              <a:t>Risk Indicators –STR</a:t>
            </a:r>
          </a:p>
          <a:p>
            <a:pPr algn="l"/>
            <a:r>
              <a:rPr lang="en-IN" sz="1600" b="1" dirty="0">
                <a:latin typeface="+mj-lt"/>
              </a:rPr>
              <a:t>Risk Indicators –NTR</a:t>
            </a:r>
          </a:p>
          <a:p>
            <a:pPr algn="l"/>
            <a:endParaRPr lang="en-IN" sz="1600" b="1" dirty="0">
              <a:latin typeface="+mj-lt"/>
            </a:endParaRPr>
          </a:p>
        </p:txBody>
      </p:sp>
      <p:sp>
        <p:nvSpPr>
          <p:cNvPr id="7" name="TextBox 6">
            <a:extLst>
              <a:ext uri="{FF2B5EF4-FFF2-40B4-BE49-F238E27FC236}">
                <a16:creationId xmlns:a16="http://schemas.microsoft.com/office/drawing/2014/main" id="{62976843-DC20-4BDC-AC0E-D357906B3E1B}"/>
              </a:ext>
            </a:extLst>
          </p:cNvPr>
          <p:cNvSpPr txBox="1"/>
          <p:nvPr/>
        </p:nvSpPr>
        <p:spPr>
          <a:xfrm>
            <a:off x="2610032" y="2174999"/>
            <a:ext cx="2321348" cy="7967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all transactions</a:t>
            </a:r>
          </a:p>
        </p:txBody>
      </p:sp>
      <p:sp>
        <p:nvSpPr>
          <p:cNvPr id="8" name="TextBox 7">
            <a:extLst>
              <a:ext uri="{FF2B5EF4-FFF2-40B4-BE49-F238E27FC236}">
                <a16:creationId xmlns:a16="http://schemas.microsoft.com/office/drawing/2014/main" id="{2A96F91E-D31F-4796-ADAC-3D619DA97920}"/>
              </a:ext>
            </a:extLst>
          </p:cNvPr>
          <p:cNvSpPr txBox="1"/>
          <p:nvPr/>
        </p:nvSpPr>
        <p:spPr>
          <a:xfrm>
            <a:off x="2619494" y="3068886"/>
            <a:ext cx="2321348" cy="3440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GoS Risk (STR only)</a:t>
            </a:r>
          </a:p>
        </p:txBody>
      </p:sp>
      <p:sp>
        <p:nvSpPr>
          <p:cNvPr id="9" name="TextBox 8">
            <a:extLst>
              <a:ext uri="{FF2B5EF4-FFF2-40B4-BE49-F238E27FC236}">
                <a16:creationId xmlns:a16="http://schemas.microsoft.com/office/drawing/2014/main" id="{C5D539D0-0A61-47FB-B07B-2620BFEF4874}"/>
              </a:ext>
            </a:extLst>
          </p:cNvPr>
          <p:cNvSpPr txBox="1"/>
          <p:nvPr/>
        </p:nvSpPr>
        <p:spPr>
          <a:xfrm>
            <a:off x="276966" y="2053667"/>
            <a:ext cx="179977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Report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076742" y="723218"/>
            <a:ext cx="533289" cy="176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76742" y="1556831"/>
            <a:ext cx="554351" cy="93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076742" y="2489055"/>
            <a:ext cx="533290" cy="8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p:cNvCxnSpPr>
          <p:nvPr/>
        </p:nvCxnSpPr>
        <p:spPr>
          <a:xfrm flipH="1" flipV="1">
            <a:off x="2122600" y="2476187"/>
            <a:ext cx="533289" cy="77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CBD5EB-675A-4E7E-AF96-4FFC414B3A80}"/>
              </a:ext>
            </a:extLst>
          </p:cNvPr>
          <p:cNvSpPr txBox="1"/>
          <p:nvPr/>
        </p:nvSpPr>
        <p:spPr>
          <a:xfrm>
            <a:off x="2610031" y="3531498"/>
            <a:ext cx="2330811" cy="12038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entities/individual risk model</a:t>
            </a:r>
          </a:p>
        </p:txBody>
      </p:sp>
      <p:sp>
        <p:nvSpPr>
          <p:cNvPr id="22" name="Title 2">
            <a:extLst>
              <a:ext uri="{FF2B5EF4-FFF2-40B4-BE49-F238E27FC236}">
                <a16:creationId xmlns:a16="http://schemas.microsoft.com/office/drawing/2014/main" id="{6E8E126A-A802-42C6-9308-0F21152FB9D1}"/>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indent="0" defTabSz="914400" latinLnBrk="0">
              <a:lnSpc>
                <a:spcPct val="100000"/>
              </a:lnSpc>
              <a:buClrTx/>
              <a:buSzTx/>
              <a:buFontTx/>
              <a:buNone/>
              <a:tabLst/>
              <a:defRPr/>
            </a:pPr>
            <a:r>
              <a:rPr lang="en-IN" sz="2400" b="1" dirty="0">
                <a:solidFill>
                  <a:srgbClr val="00008C"/>
                </a:solidFill>
                <a:latin typeface="+mj-lt"/>
                <a:cs typeface="+mj-cs"/>
              </a:rPr>
              <a:t>Report Risk Scoring Model-6/6</a:t>
            </a:r>
          </a:p>
        </p:txBody>
      </p:sp>
      <p:cxnSp>
        <p:nvCxnSpPr>
          <p:cNvPr id="51" name="Straight Arrow Connector 50">
            <a:extLst>
              <a:ext uri="{FF2B5EF4-FFF2-40B4-BE49-F238E27FC236}">
                <a16:creationId xmlns:a16="http://schemas.microsoft.com/office/drawing/2014/main" id="{E9C4464D-68D6-4F00-9B9E-41AB68ADCAE0}"/>
              </a:ext>
            </a:extLst>
          </p:cNvPr>
          <p:cNvCxnSpPr>
            <a:cxnSpLocks/>
            <a:stCxn id="14" idx="1"/>
            <a:endCxn id="9" idx="3"/>
          </p:cNvCxnSpPr>
          <p:nvPr/>
        </p:nvCxnSpPr>
        <p:spPr>
          <a:xfrm flipH="1" flipV="1">
            <a:off x="2076742" y="2489055"/>
            <a:ext cx="533289" cy="164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11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49013" y="85060"/>
            <a:ext cx="8587948" cy="369332"/>
          </a:xfrm>
        </p:spPr>
        <p:txBody>
          <a:bodyPr/>
          <a:lstStyle/>
          <a:p>
            <a:r>
              <a:rPr lang="en-IN" sz="2400" dirty="0">
                <a:latin typeface="Calibri Light (Headings)"/>
              </a:rPr>
              <a:t> </a:t>
            </a:r>
            <a:r>
              <a:rPr lang="en-IN" sz="2400" b="1" dirty="0">
                <a:solidFill>
                  <a:srgbClr val="00008C"/>
                </a:solidFill>
                <a:latin typeface="Calibri Light (Headings)"/>
              </a:rPr>
              <a:t>Report Risk Aggregation</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0976"/>
            <a:ext cx="8458200" cy="121684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Report risk:</a:t>
            </a:r>
          </a:p>
          <a:p>
            <a:pPr marL="0" marR="0" lvl="0" indent="0" algn="l" defTabSz="1007504" eaLnBrk="1" fontAlgn="auto" latinLnBrk="0" hangingPunct="1">
              <a:lnSpc>
                <a:spcPct val="100000"/>
              </a:lnSpc>
              <a:spcBef>
                <a:spcPts val="0"/>
              </a:spcBef>
              <a:spcAft>
                <a:spcPts val="0"/>
              </a:spcAft>
              <a:buClrTx/>
              <a:buSzTx/>
              <a:buFontTx/>
              <a:buNone/>
              <a:tabLst/>
              <a:defRPr/>
            </a:pPr>
            <a:r>
              <a:rPr lang="en-IN" kern="0" dirty="0">
                <a:solidFill>
                  <a:srgbClr val="FFFFFF"/>
                </a:solidFill>
                <a:latin typeface="Calibri Light" panose="020F0302020204030204" pitchFamily="34" charset="0"/>
                <a:ea typeface="+mn-ea"/>
                <a:cs typeface="Calibri Light" panose="020F0302020204030204" pitchFamily="34" charset="0"/>
              </a:rPr>
              <a:t>Note: Earlier stated 6 steps will get repeated for computing risk score of each </a:t>
            </a:r>
            <a:r>
              <a:rPr lang="en-IN" kern="0" dirty="0">
                <a:solidFill>
                  <a:srgbClr val="FFFFFF"/>
                </a:solidFill>
                <a:latin typeface="Calibri Light" panose="020F0302020204030204" pitchFamily="34" charset="0"/>
                <a:cs typeface="Calibri Light" panose="020F0302020204030204" pitchFamily="34" charset="0"/>
              </a:rPr>
              <a:t>Transaction. Secondly, each entity/individual will be scored as per Entity/ Individual Risk Model. Followed by aggregation of all scores including GoS risk score (ifapplicable) into Report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09974" y="1218752"/>
            <a:ext cx="8798560" cy="121684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fontAlgn="ctr">
              <a:spcAft>
                <a:spcPts val="0"/>
              </a:spcAft>
              <a:buFont typeface="Wingdings" panose="05000000000000000000" pitchFamily="2" charset="2"/>
              <a:buChar char="q"/>
            </a:pPr>
            <a:r>
              <a:rPr lang="en-IN" sz="1200" b="1" dirty="0">
                <a:solidFill>
                  <a:srgbClr val="000000"/>
                </a:solidFill>
                <a:latin typeface="Calibri Light" panose="020F0302020204030204" pitchFamily="34" charset="0"/>
                <a:ea typeface="ＭＳ Ｐゴシック" pitchFamily="-106" charset="-128"/>
                <a:cs typeface="Calibri Light" panose="020F0302020204030204" pitchFamily="34" charset="0"/>
              </a:rPr>
              <a:t>Mr Grey</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 _Report Risk =</a:t>
            </a:r>
            <a:r>
              <a:rPr lang="en-IN" sz="1200" dirty="0">
                <a:solidFill>
                  <a:srgbClr val="000000"/>
                </a:solidFill>
                <a:latin typeface="Calibri Light" panose="020F0302020204030204" pitchFamily="34" charset="0"/>
                <a:ea typeface="STKaiti" panose="02010600040101010101" pitchFamily="2" charset="-122"/>
                <a:cs typeface="Calibri Light" panose="020F0302020204030204" pitchFamily="34" charset="0"/>
              </a:rPr>
              <a:t> (</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8.7+ 9)/2=8.85</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Inherent risk is the static risk of Individual, whose calculation methodology already covered in previous part of presentation. However for calculation purposes in current example, score of Inherent Risk of Mr. Grey is the assumed to be 9 (based on his given attributes) </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Calculation of Transaction Risk of Mr. Grey is featured in aforementioned step 6</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Based on above stated calculation, overall report risk of Mr. Grey is 8.85</a:t>
            </a:r>
          </a:p>
          <a:p>
            <a:pPr indent="0"/>
            <a:endParaRPr lang="en-IN" sz="1200" dirty="0">
              <a:latin typeface="Calibri Light" panose="020F0302020204030204" pitchFamily="34" charset="0"/>
              <a:cs typeface="Calibri Light" panose="020F0302020204030204" pitchFamily="34" charset="0"/>
            </a:endParaRPr>
          </a:p>
          <a:p>
            <a:pPr marL="675450" lvl="2" indent="-171450" fontAlgn="ctr">
              <a:spcAft>
                <a:spcPts val="0"/>
              </a:spcAft>
              <a:buFont typeface="Wingdings" panose="05000000000000000000" pitchFamily="2" charset="2"/>
              <a:buChar char="§"/>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fontAlgn="ctr">
              <a:spcAft>
                <a:spcPts val="0"/>
              </a:spcAft>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200" dirty="0">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3E7534DF-C785-42C3-9DA8-0860E7E6C4F1}"/>
              </a:ext>
            </a:extLst>
          </p:cNvPr>
          <p:cNvSpPr>
            <a:spLocks noChangeArrowheads="1"/>
          </p:cNvSpPr>
          <p:nvPr/>
        </p:nvSpPr>
        <p:spPr bwMode="auto">
          <a:xfrm>
            <a:off x="4312596" y="3448974"/>
            <a:ext cx="1799211"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r>
              <a:rPr lang="en-GB" b="1" dirty="0">
                <a:solidFill>
                  <a:srgbClr val="000000"/>
                </a:solidFill>
                <a:latin typeface="Calibri Light" panose="020F0302020204030204" pitchFamily="34" charset="0"/>
                <a:ea typeface="Times New Roman"/>
                <a:cs typeface="Calibri Light" panose="020F0302020204030204" pitchFamily="34" charset="0"/>
              </a:rPr>
              <a:t>Transaction Risk (Salaried)</a:t>
            </a:r>
          </a:p>
          <a:p>
            <a:pPr>
              <a:spcAft>
                <a:spcPts val="0"/>
              </a:spcAft>
            </a:pPr>
            <a:r>
              <a:rPr lang="en-GB" sz="1400" b="1" dirty="0">
                <a:solidFill>
                  <a:srgbClr val="000000"/>
                </a:solidFill>
                <a:latin typeface="Calibri Light" panose="020F0302020204030204" pitchFamily="34" charset="0"/>
                <a:ea typeface="Times New Roman"/>
                <a:cs typeface="Calibri Light" panose="020F0302020204030204" pitchFamily="34" charset="0"/>
              </a:rPr>
              <a:t>8.7</a:t>
            </a:r>
          </a:p>
        </p:txBody>
      </p:sp>
      <p:sp>
        <p:nvSpPr>
          <p:cNvPr id="8" name="Rectangle 7">
            <a:extLst>
              <a:ext uri="{FF2B5EF4-FFF2-40B4-BE49-F238E27FC236}">
                <a16:creationId xmlns:a16="http://schemas.microsoft.com/office/drawing/2014/main" id="{1E8CAD67-77A9-40DD-B9E2-B226E401C354}"/>
              </a:ext>
            </a:extLst>
          </p:cNvPr>
          <p:cNvSpPr/>
          <p:nvPr/>
        </p:nvSpPr>
        <p:spPr>
          <a:xfrm>
            <a:off x="3943181" y="3199958"/>
            <a:ext cx="393667" cy="986489"/>
          </a:xfrm>
          <a:prstGeom prst="rect">
            <a:avLst/>
          </a:prstGeom>
        </p:spPr>
        <p:txBody>
          <a:bodyPr wrap="square">
            <a:spAutoFit/>
          </a:bodyPr>
          <a:lstStyle/>
          <a:p>
            <a:pPr>
              <a:lnSpc>
                <a:spcPct val="115000"/>
              </a:lnSpc>
              <a:spcAft>
                <a:spcPts val="1000"/>
              </a:spcAft>
            </a:pPr>
            <a:r>
              <a:rPr lang="en-IN" sz="5400" b="1" dirty="0">
                <a:latin typeface="Calibri Light" panose="020F0302020204030204" pitchFamily="34" charset="0"/>
                <a:cs typeface="Calibri Light" panose="020F0302020204030204" pitchFamily="34" charset="0"/>
              </a:rPr>
              <a:t>(</a:t>
            </a:r>
            <a:endParaRPr lang="en-GB" sz="4800" dirty="0">
              <a:latin typeface="Calibri Light" panose="020F0302020204030204" pitchFamily="34" charset="0"/>
              <a:ea typeface="Times New Roman"/>
              <a:cs typeface="Calibri Light" panose="020F0302020204030204" pitchFamily="34" charset="0"/>
            </a:endParaRPr>
          </a:p>
        </p:txBody>
      </p:sp>
      <p:sp>
        <p:nvSpPr>
          <p:cNvPr id="10" name="Rectangle 9">
            <a:extLst>
              <a:ext uri="{FF2B5EF4-FFF2-40B4-BE49-F238E27FC236}">
                <a16:creationId xmlns:a16="http://schemas.microsoft.com/office/drawing/2014/main" id="{47E1E78D-0E13-4EC5-A025-578635F4ED8D}"/>
              </a:ext>
            </a:extLst>
          </p:cNvPr>
          <p:cNvSpPr>
            <a:spLocks noChangeArrowheads="1"/>
          </p:cNvSpPr>
          <p:nvPr/>
        </p:nvSpPr>
        <p:spPr bwMode="auto">
          <a:xfrm>
            <a:off x="2972966" y="3587857"/>
            <a:ext cx="1470021" cy="47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IN" b="1" dirty="0">
                <a:solidFill>
                  <a:srgbClr val="000000"/>
                </a:solidFill>
                <a:latin typeface="Calibri Light" panose="020F0302020204030204" pitchFamily="34" charset="0"/>
                <a:cs typeface="Calibri Light" panose="020F0302020204030204" pitchFamily="34" charset="0"/>
              </a:rPr>
              <a:t>AVERAGE</a:t>
            </a:r>
            <a:endParaRPr lang="en-GB" sz="1100" dirty="0">
              <a:solidFill>
                <a:srgbClr val="000000"/>
              </a:solidFill>
              <a:latin typeface="Calibri Light" panose="020F0302020204030204" pitchFamily="34" charset="0"/>
              <a:ea typeface="Times New Roman"/>
              <a:cs typeface="Calibri Light" panose="020F0302020204030204" pitchFamily="34" charset="0"/>
            </a:endParaRPr>
          </a:p>
        </p:txBody>
      </p:sp>
      <p:sp>
        <p:nvSpPr>
          <p:cNvPr id="13" name="Rectangle 12">
            <a:extLst>
              <a:ext uri="{FF2B5EF4-FFF2-40B4-BE49-F238E27FC236}">
                <a16:creationId xmlns:a16="http://schemas.microsoft.com/office/drawing/2014/main" id="{DA68CB77-AE0B-4CB7-A926-D2B8F76C9A69}"/>
              </a:ext>
            </a:extLst>
          </p:cNvPr>
          <p:cNvSpPr>
            <a:spLocks noChangeArrowheads="1"/>
          </p:cNvSpPr>
          <p:nvPr/>
        </p:nvSpPr>
        <p:spPr bwMode="auto">
          <a:xfrm>
            <a:off x="6421822" y="3448974"/>
            <a:ext cx="1944000"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endParaRPr lang="en-GB" dirty="0">
              <a:solidFill>
                <a:srgbClr val="000000"/>
              </a:solidFill>
              <a:latin typeface="Calibri Light" panose="020F0302020204030204" pitchFamily="34" charset="0"/>
              <a:ea typeface="Times New Roman"/>
              <a:cs typeface="Calibri Light" panose="020F0302020204030204" pitchFamily="34" charset="0"/>
            </a:endParaRPr>
          </a:p>
          <a:p>
            <a:pPr>
              <a:spcAft>
                <a:spcPts val="0"/>
              </a:spcAft>
            </a:pPr>
            <a:r>
              <a:rPr lang="en-GB" b="1" dirty="0">
                <a:solidFill>
                  <a:srgbClr val="000000"/>
                </a:solidFill>
                <a:latin typeface="Calibri Light" panose="020F0302020204030204" pitchFamily="34" charset="0"/>
                <a:cs typeface="Calibri Light" panose="020F0302020204030204" pitchFamily="34" charset="0"/>
              </a:rPr>
              <a:t>Inherent Risk (Salaried)</a:t>
            </a:r>
          </a:p>
          <a:p>
            <a:pPr>
              <a:spcAft>
                <a:spcPts val="0"/>
              </a:spcAft>
            </a:pPr>
            <a:r>
              <a:rPr lang="en-GB" b="1" dirty="0">
                <a:solidFill>
                  <a:srgbClr val="000000"/>
                </a:solidFill>
                <a:latin typeface="Calibri Light" panose="020F0302020204030204" pitchFamily="34" charset="0"/>
                <a:cs typeface="Calibri Light" panose="020F0302020204030204" pitchFamily="34" charset="0"/>
              </a:rPr>
              <a:t>9</a:t>
            </a:r>
          </a:p>
          <a:p>
            <a:pPr algn="ctr">
              <a:spcAft>
                <a:spcPts val="0"/>
              </a:spcAft>
            </a:pPr>
            <a:r>
              <a:rPr lang="en-GB" dirty="0">
                <a:solidFill>
                  <a:srgbClr val="000000"/>
                </a:solidFill>
                <a:latin typeface="Calibri Light" panose="020F0302020204030204" pitchFamily="34" charset="0"/>
                <a:ea typeface="Times New Roman"/>
                <a:cs typeface="Calibri Light" panose="020F0302020204030204" pitchFamily="34" charset="0"/>
              </a:rPr>
              <a:t> </a:t>
            </a:r>
          </a:p>
        </p:txBody>
      </p:sp>
      <p:sp>
        <p:nvSpPr>
          <p:cNvPr id="15" name="Rectangle 14">
            <a:extLst>
              <a:ext uri="{FF2B5EF4-FFF2-40B4-BE49-F238E27FC236}">
                <a16:creationId xmlns:a16="http://schemas.microsoft.com/office/drawing/2014/main" id="{248EB576-3D3A-42AF-BE09-61EB51CF62E8}"/>
              </a:ext>
            </a:extLst>
          </p:cNvPr>
          <p:cNvSpPr>
            <a:spLocks noChangeArrowheads="1"/>
          </p:cNvSpPr>
          <p:nvPr/>
        </p:nvSpPr>
        <p:spPr bwMode="auto">
          <a:xfrm>
            <a:off x="5926606" y="3382029"/>
            <a:ext cx="643743" cy="4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28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18" name="Rectangle 17">
            <a:extLst>
              <a:ext uri="{FF2B5EF4-FFF2-40B4-BE49-F238E27FC236}">
                <a16:creationId xmlns:a16="http://schemas.microsoft.com/office/drawing/2014/main" id="{BECEAE5B-66D8-42F7-AAA8-3F42AC375921}"/>
              </a:ext>
            </a:extLst>
          </p:cNvPr>
          <p:cNvSpPr>
            <a:spLocks noChangeArrowheads="1"/>
          </p:cNvSpPr>
          <p:nvPr/>
        </p:nvSpPr>
        <p:spPr bwMode="auto">
          <a:xfrm flipH="1">
            <a:off x="7677535" y="3175866"/>
            <a:ext cx="1673088" cy="11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5400" b="1" dirty="0">
                <a:latin typeface="Calibri Light" panose="020F0302020204030204" pitchFamily="34" charset="0"/>
                <a:ea typeface="Times New Roman"/>
                <a:cs typeface="Calibri Light" panose="020F0302020204030204" pitchFamily="34" charset="0"/>
              </a:rPr>
              <a:t>)</a:t>
            </a:r>
            <a:endParaRPr lang="en-GB" sz="2400" dirty="0">
              <a:effectLst/>
              <a:latin typeface="Calibri Light" panose="020F0302020204030204" pitchFamily="34" charset="0"/>
              <a:ea typeface="Times New Roman"/>
              <a:cs typeface="Calibri Light" panose="020F0302020204030204" pitchFamily="34" charset="0"/>
            </a:endParaRPr>
          </a:p>
        </p:txBody>
      </p:sp>
      <p:sp>
        <p:nvSpPr>
          <p:cNvPr id="21" name="Rectangle 20">
            <a:extLst>
              <a:ext uri="{FF2B5EF4-FFF2-40B4-BE49-F238E27FC236}">
                <a16:creationId xmlns:a16="http://schemas.microsoft.com/office/drawing/2014/main" id="{FBB8958E-5370-465A-9552-442EBBADB2A0}"/>
              </a:ext>
            </a:extLst>
          </p:cNvPr>
          <p:cNvSpPr>
            <a:spLocks noChangeArrowheads="1"/>
          </p:cNvSpPr>
          <p:nvPr/>
        </p:nvSpPr>
        <p:spPr bwMode="auto">
          <a:xfrm>
            <a:off x="650512" y="3418527"/>
            <a:ext cx="2270341" cy="649852"/>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Report Risk (Salaried)</a:t>
            </a:r>
          </a:p>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8.85</a:t>
            </a:r>
          </a:p>
        </p:txBody>
      </p:sp>
      <p:sp>
        <p:nvSpPr>
          <p:cNvPr id="24" name="Rectangle 23">
            <a:extLst>
              <a:ext uri="{FF2B5EF4-FFF2-40B4-BE49-F238E27FC236}">
                <a16:creationId xmlns:a16="http://schemas.microsoft.com/office/drawing/2014/main" id="{0E39D8BD-4DE0-46DC-9798-ED5CAE7B236C}"/>
              </a:ext>
            </a:extLst>
          </p:cNvPr>
          <p:cNvSpPr>
            <a:spLocks noChangeArrowheads="1"/>
          </p:cNvSpPr>
          <p:nvPr/>
        </p:nvSpPr>
        <p:spPr bwMode="auto">
          <a:xfrm>
            <a:off x="2929250" y="3346804"/>
            <a:ext cx="516241" cy="4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36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2" name="TextBox 1">
            <a:extLst>
              <a:ext uri="{FF2B5EF4-FFF2-40B4-BE49-F238E27FC236}">
                <a16:creationId xmlns:a16="http://schemas.microsoft.com/office/drawing/2014/main" id="{0E0D7892-6C83-4AB5-831B-1D7D4FC950B3}"/>
              </a:ext>
            </a:extLst>
          </p:cNvPr>
          <p:cNvSpPr txBox="1"/>
          <p:nvPr/>
        </p:nvSpPr>
        <p:spPr>
          <a:xfrm>
            <a:off x="650512" y="2626282"/>
            <a:ext cx="7917755" cy="584775"/>
          </a:xfrm>
          <a:prstGeom prst="rect">
            <a:avLst/>
          </a:prstGeom>
          <a:noFill/>
          <a:ln>
            <a:solidFill>
              <a:srgbClr val="000000"/>
            </a:solidFill>
          </a:ln>
        </p:spPr>
        <p:txBody>
          <a:bodyPr wrap="square" rtlCol="0">
            <a:spAutoFit/>
          </a:bodyPr>
          <a:lstStyle/>
          <a:p>
            <a:r>
              <a:rPr lang="en-IN" sz="1600" dirty="0">
                <a:solidFill>
                  <a:srgbClr val="000000"/>
                </a:solidFill>
                <a:latin typeface="Calibri Light" panose="020F0302020204030204" pitchFamily="34" charset="0"/>
                <a:cs typeface="Calibri Light" panose="020F0302020204030204" pitchFamily="34" charset="0"/>
              </a:rPr>
              <a:t>Report risk = Average[Transaction Risk , Inherent Risk of Entity or Individual Risk, GoS Risk (in case of STR)]</a:t>
            </a:r>
          </a:p>
        </p:txBody>
      </p:sp>
    </p:spTree>
    <p:extLst>
      <p:ext uri="{BB962C8B-B14F-4D97-AF65-F5344CB8AC3E}">
        <p14:creationId xmlns:p14="http://schemas.microsoft.com/office/powerpoint/2010/main" val="60244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47097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E7EBBFA9-3386-4906-96E6-69BE809B28D5}"/>
              </a:ext>
            </a:extLst>
          </p:cNvPr>
          <p:cNvSpPr/>
          <p:nvPr/>
        </p:nvSpPr>
        <p:spPr>
          <a:xfrm>
            <a:off x="4568345" y="3213751"/>
            <a:ext cx="4389537"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Peer Grouping based Risk Approach</a:t>
            </a:r>
          </a:p>
        </p:txBody>
      </p:sp>
      <p:sp>
        <p:nvSpPr>
          <p:cNvPr id="108" name="TextBox 107">
            <a:extLst>
              <a:ext uri="{FF2B5EF4-FFF2-40B4-BE49-F238E27FC236}">
                <a16:creationId xmlns:a16="http://schemas.microsoft.com/office/drawing/2014/main" id="{25CB773C-A2B4-4BDD-B9F2-F10950394730}"/>
              </a:ext>
            </a:extLst>
          </p:cNvPr>
          <p:cNvSpPr txBox="1"/>
          <p:nvPr/>
        </p:nvSpPr>
        <p:spPr>
          <a:xfrm>
            <a:off x="426231" y="2136058"/>
            <a:ext cx="1248482" cy="584775"/>
          </a:xfrm>
          <a:prstGeom prst="rect">
            <a:avLst/>
          </a:prstGeom>
          <a:noFill/>
        </p:spPr>
        <p:txBody>
          <a:bodyPr wrap="square" rtlCol="0">
            <a:spAutoFit/>
          </a:bodyPr>
          <a:lstStyle/>
          <a:p>
            <a:r>
              <a:rPr lang="en-IN" sz="3200" dirty="0">
                <a:latin typeface="Calibiri light"/>
              </a:rPr>
              <a:t>∑</a:t>
            </a:r>
          </a:p>
        </p:txBody>
      </p:sp>
      <p:sp>
        <p:nvSpPr>
          <p:cNvPr id="89" name="Rectangle 88">
            <a:extLst>
              <a:ext uri="{FF2B5EF4-FFF2-40B4-BE49-F238E27FC236}">
                <a16:creationId xmlns:a16="http://schemas.microsoft.com/office/drawing/2014/main" id="{173E934F-2EC2-406E-8BE6-86FB6E80CA9F}"/>
              </a:ext>
            </a:extLst>
          </p:cNvPr>
          <p:cNvSpPr/>
          <p:nvPr/>
        </p:nvSpPr>
        <p:spPr>
          <a:xfrm>
            <a:off x="65835" y="3220499"/>
            <a:ext cx="4323283"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List Based Risk Approach (1 to 10)</a:t>
            </a:r>
          </a:p>
        </p:txBody>
      </p:sp>
      <p:sp>
        <p:nvSpPr>
          <p:cNvPr id="8" name="Title 7">
            <a:extLst>
              <a:ext uri="{FF2B5EF4-FFF2-40B4-BE49-F238E27FC236}">
                <a16:creationId xmlns:a16="http://schemas.microsoft.com/office/drawing/2014/main" id="{8086898A-3BDB-457E-AC64-5EB7C48E00E4}"/>
              </a:ext>
            </a:extLst>
          </p:cNvPr>
          <p:cNvSpPr>
            <a:spLocks noGrp="1"/>
          </p:cNvSpPr>
          <p:nvPr>
            <p:ph type="title"/>
          </p:nvPr>
        </p:nvSpPr>
        <p:spPr/>
        <p:txBody>
          <a:bodyPr>
            <a:noAutofit/>
          </a:bodyPr>
          <a:lstStyle/>
          <a:p>
            <a:r>
              <a:rPr lang="en-IN" sz="2400" b="1" dirty="0">
                <a:latin typeface="Calibri Light (Headings)"/>
                <a:cs typeface="Calibri Light" panose="020F0302020204030204" pitchFamily="34" charset="0"/>
              </a:rPr>
              <a:t>GoS Risk Approach</a:t>
            </a:r>
          </a:p>
        </p:txBody>
      </p:sp>
      <p:sp>
        <p:nvSpPr>
          <p:cNvPr id="12" name="TextBox 11">
            <a:extLst>
              <a:ext uri="{FF2B5EF4-FFF2-40B4-BE49-F238E27FC236}">
                <a16:creationId xmlns:a16="http://schemas.microsoft.com/office/drawing/2014/main" id="{C326F904-12A0-4247-B27B-1D3C1886940C}"/>
              </a:ext>
            </a:extLst>
          </p:cNvPr>
          <p:cNvSpPr txBox="1"/>
          <p:nvPr/>
        </p:nvSpPr>
        <p:spPr>
          <a:xfrm>
            <a:off x="3737304" y="934259"/>
            <a:ext cx="1543050"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b="1" dirty="0">
                <a:solidFill>
                  <a:prstClr val="black"/>
                </a:solidFill>
                <a:latin typeface="Calibiri light"/>
                <a:ea typeface="+mn-ea"/>
              </a:rPr>
              <a:t>GoS </a:t>
            </a:r>
          </a:p>
          <a:p>
            <a:pPr defTabSz="685800" fontAlgn="auto">
              <a:spcBef>
                <a:spcPts val="0"/>
              </a:spcBef>
              <a:spcAft>
                <a:spcPts val="0"/>
              </a:spcAft>
            </a:pPr>
            <a:r>
              <a:rPr lang="en-IN" sz="1350" b="1" dirty="0">
                <a:solidFill>
                  <a:prstClr val="black"/>
                </a:solidFill>
                <a:latin typeface="Calibiri light"/>
                <a:ea typeface="+mn-ea"/>
              </a:rPr>
              <a:t>Risk</a:t>
            </a:r>
          </a:p>
        </p:txBody>
      </p:sp>
      <p:sp>
        <p:nvSpPr>
          <p:cNvPr id="24" name="TextBox 23">
            <a:extLst>
              <a:ext uri="{FF2B5EF4-FFF2-40B4-BE49-F238E27FC236}">
                <a16:creationId xmlns:a16="http://schemas.microsoft.com/office/drawing/2014/main" id="{3DE2583B-5829-4690-9719-0007EBA7EA66}"/>
              </a:ext>
            </a:extLst>
          </p:cNvPr>
          <p:cNvSpPr txBox="1"/>
          <p:nvPr/>
        </p:nvSpPr>
        <p:spPr>
          <a:xfrm>
            <a:off x="1256995" y="2207783"/>
            <a:ext cx="115396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Tag</a:t>
            </a:r>
          </a:p>
          <a:p>
            <a:r>
              <a:rPr lang="en-IN" dirty="0">
                <a:latin typeface="Calibiri light"/>
              </a:rPr>
              <a:t>Risk</a:t>
            </a:r>
          </a:p>
        </p:txBody>
      </p:sp>
      <p:cxnSp>
        <p:nvCxnSpPr>
          <p:cNvPr id="4" name="Connector: Elbow 3">
            <a:extLst>
              <a:ext uri="{FF2B5EF4-FFF2-40B4-BE49-F238E27FC236}">
                <a16:creationId xmlns:a16="http://schemas.microsoft.com/office/drawing/2014/main" id="{59D66CFD-6800-490E-9A43-75FBAAA92C27}"/>
              </a:ext>
            </a:extLst>
          </p:cNvPr>
          <p:cNvCxnSpPr>
            <a:cxnSpLocks/>
            <a:stCxn id="12" idx="2"/>
            <a:endCxn id="24" idx="0"/>
          </p:cNvCxnSpPr>
          <p:nvPr/>
        </p:nvCxnSpPr>
        <p:spPr>
          <a:xfrm rot="5400000">
            <a:off x="2788558" y="487511"/>
            <a:ext cx="765693" cy="2674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49FDB7-CEDB-4F2D-A909-7E98DB607BCE}"/>
              </a:ext>
            </a:extLst>
          </p:cNvPr>
          <p:cNvSpPr txBox="1"/>
          <p:nvPr/>
        </p:nvSpPr>
        <p:spPr>
          <a:xfrm>
            <a:off x="6100698" y="2186356"/>
            <a:ext cx="1153968"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dirty="0">
                <a:solidFill>
                  <a:prstClr val="black"/>
                </a:solidFill>
                <a:latin typeface="Calibiri light"/>
                <a:ea typeface="+mn-ea"/>
              </a:rPr>
              <a:t>Annual (GoS) Risk</a:t>
            </a:r>
          </a:p>
        </p:txBody>
      </p:sp>
      <p:cxnSp>
        <p:nvCxnSpPr>
          <p:cNvPr id="50" name="Connector: Elbow 49">
            <a:extLst>
              <a:ext uri="{FF2B5EF4-FFF2-40B4-BE49-F238E27FC236}">
                <a16:creationId xmlns:a16="http://schemas.microsoft.com/office/drawing/2014/main" id="{9D4EF69F-8A88-4A07-9191-2E8B755D907A}"/>
              </a:ext>
            </a:extLst>
          </p:cNvPr>
          <p:cNvCxnSpPr>
            <a:cxnSpLocks/>
            <a:stCxn id="12" idx="2"/>
            <a:endCxn id="45" idx="0"/>
          </p:cNvCxnSpPr>
          <p:nvPr/>
        </p:nvCxnSpPr>
        <p:spPr>
          <a:xfrm rot="16200000" flipH="1">
            <a:off x="5221122" y="729796"/>
            <a:ext cx="744266" cy="21688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96EEB01-B5FA-4F50-88B1-6DB830F3D835}"/>
              </a:ext>
            </a:extLst>
          </p:cNvPr>
          <p:cNvSpPr txBox="1"/>
          <p:nvPr/>
        </p:nvSpPr>
        <p:spPr>
          <a:xfrm>
            <a:off x="103027" y="3398942"/>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Suspicion Due To</a:t>
            </a:r>
          </a:p>
        </p:txBody>
      </p:sp>
      <p:sp>
        <p:nvSpPr>
          <p:cNvPr id="73" name="TextBox 72">
            <a:extLst>
              <a:ext uri="{FF2B5EF4-FFF2-40B4-BE49-F238E27FC236}">
                <a16:creationId xmlns:a16="http://schemas.microsoft.com/office/drawing/2014/main" id="{1AE10F1A-D3F7-4EA9-90B9-8B3B05F432A0}"/>
              </a:ext>
            </a:extLst>
          </p:cNvPr>
          <p:cNvSpPr txBox="1"/>
          <p:nvPr/>
        </p:nvSpPr>
        <p:spPr>
          <a:xfrm>
            <a:off x="1032287" y="3398180"/>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Source of Alert</a:t>
            </a:r>
          </a:p>
        </p:txBody>
      </p:sp>
      <p:sp>
        <p:nvSpPr>
          <p:cNvPr id="74" name="TextBox 73">
            <a:extLst>
              <a:ext uri="{FF2B5EF4-FFF2-40B4-BE49-F238E27FC236}">
                <a16:creationId xmlns:a16="http://schemas.microsoft.com/office/drawing/2014/main" id="{72B987C2-E816-4565-BAB9-E1A709BDC4FA}"/>
              </a:ext>
            </a:extLst>
          </p:cNvPr>
          <p:cNvSpPr txBox="1"/>
          <p:nvPr/>
        </p:nvSpPr>
        <p:spPr>
          <a:xfrm>
            <a:off x="1959412" y="3398179"/>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Red Flag Indicator</a:t>
            </a:r>
          </a:p>
        </p:txBody>
      </p:sp>
      <p:sp>
        <p:nvSpPr>
          <p:cNvPr id="76" name="TextBox 75">
            <a:extLst>
              <a:ext uri="{FF2B5EF4-FFF2-40B4-BE49-F238E27FC236}">
                <a16:creationId xmlns:a16="http://schemas.microsoft.com/office/drawing/2014/main" id="{F0164F1E-984B-488B-91CA-CDD826EAF57B}"/>
              </a:ext>
            </a:extLst>
          </p:cNvPr>
          <p:cNvSpPr txBox="1"/>
          <p:nvPr/>
        </p:nvSpPr>
        <p:spPr>
          <a:xfrm>
            <a:off x="2887220" y="3404276"/>
            <a:ext cx="1348280"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Type of Offence Suspected</a:t>
            </a:r>
          </a:p>
        </p:txBody>
      </p:sp>
      <p:cxnSp>
        <p:nvCxnSpPr>
          <p:cNvPr id="77" name="Connector: Elbow 76">
            <a:extLst>
              <a:ext uri="{FF2B5EF4-FFF2-40B4-BE49-F238E27FC236}">
                <a16:creationId xmlns:a16="http://schemas.microsoft.com/office/drawing/2014/main" id="{0E87D340-97B5-4F06-AD7C-C305F0A4FD84}"/>
              </a:ext>
            </a:extLst>
          </p:cNvPr>
          <p:cNvCxnSpPr>
            <a:cxnSpLocks/>
            <a:stCxn id="24" idx="2"/>
            <a:endCxn id="59" idx="0"/>
          </p:cNvCxnSpPr>
          <p:nvPr/>
        </p:nvCxnSpPr>
        <p:spPr>
          <a:xfrm rot="5400000">
            <a:off x="838826" y="2403789"/>
            <a:ext cx="683328" cy="1306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91BE046-1437-442F-A9AC-92E5835A250D}"/>
              </a:ext>
            </a:extLst>
          </p:cNvPr>
          <p:cNvCxnSpPr>
            <a:cxnSpLocks/>
            <a:stCxn id="24" idx="2"/>
            <a:endCxn id="73" idx="0"/>
          </p:cNvCxnSpPr>
          <p:nvPr/>
        </p:nvCxnSpPr>
        <p:spPr>
          <a:xfrm rot="5400000">
            <a:off x="1303837" y="2868038"/>
            <a:ext cx="682566" cy="377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F5E8C51-5FA2-4543-91FE-1711E5DF9897}"/>
              </a:ext>
            </a:extLst>
          </p:cNvPr>
          <p:cNvCxnSpPr>
            <a:cxnSpLocks/>
            <a:stCxn id="24" idx="2"/>
            <a:endCxn id="74" idx="0"/>
          </p:cNvCxnSpPr>
          <p:nvPr/>
        </p:nvCxnSpPr>
        <p:spPr>
          <a:xfrm rot="16200000" flipH="1">
            <a:off x="1767400" y="2782192"/>
            <a:ext cx="682565" cy="549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DBEF9328-F1C8-4F89-AF0D-951388E6B90B}"/>
              </a:ext>
            </a:extLst>
          </p:cNvPr>
          <p:cNvCxnSpPr>
            <a:cxnSpLocks/>
            <a:stCxn id="45" idx="2"/>
            <a:endCxn id="91" idx="0"/>
          </p:cNvCxnSpPr>
          <p:nvPr/>
        </p:nvCxnSpPr>
        <p:spPr>
          <a:xfrm rot="5400000">
            <a:off x="5798783" y="2539678"/>
            <a:ext cx="724390" cy="1033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3DEB9AD-70BC-4213-9E7B-7F1D28AA9DC0}"/>
              </a:ext>
            </a:extLst>
          </p:cNvPr>
          <p:cNvSpPr txBox="1"/>
          <p:nvPr/>
        </p:nvSpPr>
        <p:spPr>
          <a:xfrm>
            <a:off x="4610863" y="3418577"/>
            <a:ext cx="2066819"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Total debit, credit and cash in last 12 months</a:t>
            </a:r>
          </a:p>
        </p:txBody>
      </p:sp>
      <p:sp>
        <p:nvSpPr>
          <p:cNvPr id="92" name="TextBox 91">
            <a:extLst>
              <a:ext uri="{FF2B5EF4-FFF2-40B4-BE49-F238E27FC236}">
                <a16:creationId xmlns:a16="http://schemas.microsoft.com/office/drawing/2014/main" id="{3719FC44-85CB-4546-9F50-D0ECE432D85A}"/>
              </a:ext>
            </a:extLst>
          </p:cNvPr>
          <p:cNvSpPr txBox="1"/>
          <p:nvPr/>
        </p:nvSpPr>
        <p:spPr>
          <a:xfrm>
            <a:off x="6856910" y="3418578"/>
            <a:ext cx="1858212"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Source and destination of funds</a:t>
            </a:r>
          </a:p>
        </p:txBody>
      </p:sp>
      <p:cxnSp>
        <p:nvCxnSpPr>
          <p:cNvPr id="95" name="Connector: Elbow 94">
            <a:extLst>
              <a:ext uri="{FF2B5EF4-FFF2-40B4-BE49-F238E27FC236}">
                <a16:creationId xmlns:a16="http://schemas.microsoft.com/office/drawing/2014/main" id="{9AD48AFF-7BCB-4E8C-A85A-50AECE0E00B5}"/>
              </a:ext>
            </a:extLst>
          </p:cNvPr>
          <p:cNvCxnSpPr>
            <a:cxnSpLocks/>
            <a:stCxn id="24" idx="2"/>
            <a:endCxn id="76" idx="0"/>
          </p:cNvCxnSpPr>
          <p:nvPr/>
        </p:nvCxnSpPr>
        <p:spPr>
          <a:xfrm rot="16200000" flipH="1">
            <a:off x="2353338" y="2196254"/>
            <a:ext cx="688662" cy="1727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B251AB03-35CC-4AB6-8DB3-C13AD8FF3C60}"/>
              </a:ext>
            </a:extLst>
          </p:cNvPr>
          <p:cNvCxnSpPr>
            <a:cxnSpLocks/>
            <a:stCxn id="45" idx="2"/>
            <a:endCxn id="92" idx="0"/>
          </p:cNvCxnSpPr>
          <p:nvPr/>
        </p:nvCxnSpPr>
        <p:spPr>
          <a:xfrm rot="16200000" flipH="1">
            <a:off x="6869654" y="2502215"/>
            <a:ext cx="724391" cy="11083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F10C6046-6EB6-4B01-83DE-229411F8CA43}"/>
              </a:ext>
            </a:extLst>
          </p:cNvPr>
          <p:cNvSpPr txBox="1"/>
          <p:nvPr/>
        </p:nvSpPr>
        <p:spPr>
          <a:xfrm>
            <a:off x="5264468" y="2090894"/>
            <a:ext cx="1248482" cy="584775"/>
          </a:xfrm>
          <a:prstGeom prst="rect">
            <a:avLst/>
          </a:prstGeom>
          <a:noFill/>
        </p:spPr>
        <p:txBody>
          <a:bodyPr wrap="square" rtlCol="0">
            <a:spAutoFit/>
          </a:bodyPr>
          <a:lstStyle/>
          <a:p>
            <a:r>
              <a:rPr lang="en-IN" sz="3200" dirty="0">
                <a:latin typeface="Calibiri light"/>
              </a:rPr>
              <a:t>∑</a:t>
            </a:r>
          </a:p>
        </p:txBody>
      </p:sp>
    </p:spTree>
    <p:extLst>
      <p:ext uri="{BB962C8B-B14F-4D97-AF65-F5344CB8AC3E}">
        <p14:creationId xmlns:p14="http://schemas.microsoft.com/office/powerpoint/2010/main" val="4138566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304800" y="158311"/>
            <a:ext cx="7989361" cy="369332"/>
          </a:xfrm>
        </p:spPr>
        <p:txBody>
          <a:bodyPr/>
          <a:lstStyle/>
          <a:p>
            <a:pPr lvl="0">
              <a:defRPr/>
            </a:pPr>
            <a:r>
              <a:rPr lang="en-IN" sz="2400" b="1" dirty="0">
                <a:solidFill>
                  <a:srgbClr val="00008C"/>
                </a:solidFill>
                <a:latin typeface="Calibri Light (Headings)"/>
              </a:rPr>
              <a:t>GoS risk – Tags based Scoring</a:t>
            </a:r>
          </a:p>
        </p:txBody>
      </p:sp>
      <p:sp>
        <p:nvSpPr>
          <p:cNvPr id="5" name="TextBox 4">
            <a:extLst>
              <a:ext uri="{FF2B5EF4-FFF2-40B4-BE49-F238E27FC236}">
                <a16:creationId xmlns:a16="http://schemas.microsoft.com/office/drawing/2014/main" id="{C9DC1706-7E16-458E-A9E3-E53754DD31CF}"/>
              </a:ext>
            </a:extLst>
          </p:cNvPr>
          <p:cNvSpPr txBox="1"/>
          <p:nvPr/>
        </p:nvSpPr>
        <p:spPr>
          <a:xfrm>
            <a:off x="92226" y="652867"/>
            <a:ext cx="1945758" cy="513004"/>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Tag based score</a:t>
            </a:r>
          </a:p>
        </p:txBody>
      </p:sp>
      <p:graphicFrame>
        <p:nvGraphicFramePr>
          <p:cNvPr id="8" name="Table 5">
            <a:extLst>
              <a:ext uri="{FF2B5EF4-FFF2-40B4-BE49-F238E27FC236}">
                <a16:creationId xmlns:a16="http://schemas.microsoft.com/office/drawing/2014/main" id="{8224FD20-3076-4A5B-9250-1A0D517D4A27}"/>
              </a:ext>
            </a:extLst>
          </p:cNvPr>
          <p:cNvGraphicFramePr>
            <a:graphicFrameLocks/>
          </p:cNvGraphicFramePr>
          <p:nvPr>
            <p:extLst>
              <p:ext uri="{D42A27DB-BD31-4B8C-83A1-F6EECF244321}">
                <p14:modId xmlns:p14="http://schemas.microsoft.com/office/powerpoint/2010/main" val="765748836"/>
              </p:ext>
            </p:extLst>
          </p:nvPr>
        </p:nvGraphicFramePr>
        <p:xfrm>
          <a:off x="2182771" y="652867"/>
          <a:ext cx="6662846" cy="4094624"/>
        </p:xfrm>
        <a:graphic>
          <a:graphicData uri="http://schemas.openxmlformats.org/drawingml/2006/table">
            <a:tbl>
              <a:tblPr firstRow="1" bandRow="1"/>
              <a:tblGrid>
                <a:gridCol w="1157195">
                  <a:extLst>
                    <a:ext uri="{9D8B030D-6E8A-4147-A177-3AD203B41FA5}">
                      <a16:colId xmlns:a16="http://schemas.microsoft.com/office/drawing/2014/main" val="2144937349"/>
                    </a:ext>
                  </a:extLst>
                </a:gridCol>
                <a:gridCol w="5505651">
                  <a:extLst>
                    <a:ext uri="{9D8B030D-6E8A-4147-A177-3AD203B41FA5}">
                      <a16:colId xmlns:a16="http://schemas.microsoft.com/office/drawing/2014/main" val="3421084917"/>
                    </a:ext>
                  </a:extLst>
                </a:gridCol>
              </a:tblGrid>
              <a:tr h="426130">
                <a:tc>
                  <a:txBody>
                    <a:bodyPr/>
                    <a:lstStyle/>
                    <a:p>
                      <a:pPr>
                        <a:spcBef>
                          <a:spcPts val="100"/>
                        </a:spcBef>
                      </a:pPr>
                      <a:r>
                        <a:rPr lang="en-IN" sz="1400" b="1" kern="1200" dirty="0">
                          <a:solidFill>
                            <a:schemeClr val="bg1"/>
                          </a:solidFill>
                          <a:latin typeface="Calibri Light" panose="020F0302020204030204" pitchFamily="34" charset="0"/>
                          <a:ea typeface="+mn-ea"/>
                          <a:cs typeface="Calibri Light" panose="020F0302020204030204" pitchFamily="34" charset="0"/>
                        </a:rPr>
                        <a:t>Objective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p>
                      <a:pPr>
                        <a:spcBef>
                          <a:spcPts val="100"/>
                        </a:spcBef>
                      </a:pPr>
                      <a:r>
                        <a:rPr lang="en-IN" sz="1400" b="1" dirty="0">
                          <a:solidFill>
                            <a:schemeClr val="bg1"/>
                          </a:solidFill>
                          <a:latin typeface="Calibri Light" panose="020F0302020204030204" pitchFamily="34" charset="0"/>
                          <a:cs typeface="Calibri Light" panose="020F0302020204030204" pitchFamily="34" charset="0"/>
                        </a:rPr>
                        <a:t>Description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624261335"/>
                  </a:ext>
                </a:extLst>
              </a:tr>
              <a:tr h="1166317">
                <a:tc>
                  <a:txBody>
                    <a:bodyPr/>
                    <a:lstStyle/>
                    <a:p>
                      <a:pPr>
                        <a:spcBef>
                          <a:spcPts val="100"/>
                        </a:spcBef>
                      </a:pPr>
                      <a:r>
                        <a:rPr lang="en-IN" sz="1400" kern="1200" dirty="0">
                          <a:solidFill>
                            <a:srgbClr val="000000"/>
                          </a:solidFill>
                          <a:latin typeface="Calibri Light" panose="020F0302020204030204" pitchFamily="34" charset="0"/>
                          <a:ea typeface="+mn-ea"/>
                          <a:cs typeface="Calibri Light" panose="020F0302020204030204" pitchFamily="34" charset="0"/>
                        </a:rPr>
                        <a:t>GoS Tag 1 - Suspicion Due To</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Proceeds of Crime</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Unusual or Complex Transactions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No Economic Rationale or Bonafide purposes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Suspicion of Financing of Terrorism</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98192484"/>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2 - Source of Alert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From where alert got generated (Origination of Alert )- Transaction Monitoring/Branch Monitoring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981572421"/>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sv-SE" sz="1400" kern="1200" dirty="0">
                          <a:solidFill>
                            <a:srgbClr val="000000"/>
                          </a:solidFill>
                          <a:latin typeface="Calibri Light" panose="020F0302020204030204" pitchFamily="34" charset="0"/>
                          <a:ea typeface="+mn-ea"/>
                          <a:cs typeface="Calibri Light" panose="020F0302020204030204" pitchFamily="34" charset="0"/>
                        </a:rPr>
                        <a:t>GoS Tag 3 - Red Flag Indicator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dirty="0">
                          <a:solidFill>
                            <a:prstClr val="black">
                              <a:hueOff val="0"/>
                              <a:satOff val="0"/>
                              <a:lumOff val="0"/>
                              <a:alphaOff val="0"/>
                            </a:prstClr>
                          </a:solidFill>
                          <a:latin typeface="Calibri Light" panose="020F0302020204030204" pitchFamily="34" charset="0"/>
                          <a:cs typeface="Calibri Light" panose="020F0302020204030204" pitchFamily="34" charset="0"/>
                        </a:rPr>
                        <a:t>Algorithm based configuration of RFI indicators/rules violation such as Structuring/geography based rule/ large/rapid movement of fund/profile deviation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55450878"/>
                  </a:ext>
                </a:extLst>
              </a:tr>
              <a:tr h="939112">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4 - Type of Offence Suspected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prstClr val="black">
                              <a:hueOff val="0"/>
                              <a:satOff val="0"/>
                              <a:lumOff val="0"/>
                              <a:alphaOff val="0"/>
                            </a:prstClr>
                          </a:solidFill>
                          <a:latin typeface="Calibri Light" panose="020F0302020204030204" pitchFamily="34" charset="0"/>
                          <a:ea typeface="+mn-ea"/>
                          <a:cs typeface="Calibri Light" panose="020F0302020204030204" pitchFamily="34" charset="0"/>
                        </a:rPr>
                        <a:t>Underlying Predicate offenses- Hawala/Tax Evasion/Bribery/Fraud/ identical invoicing/ association with sanction countries/ shell company links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17386916"/>
                  </a:ext>
                </a:extLst>
              </a:tr>
            </a:tbl>
          </a:graphicData>
        </a:graphic>
      </p:graphicFrame>
      <p:sp>
        <p:nvSpPr>
          <p:cNvPr id="7" name="Rectangle 6">
            <a:extLst>
              <a:ext uri="{FF2B5EF4-FFF2-40B4-BE49-F238E27FC236}">
                <a16:creationId xmlns:a16="http://schemas.microsoft.com/office/drawing/2014/main" id="{05AFFCC4-20A6-4272-8654-15F40A736242}"/>
              </a:ext>
            </a:extLst>
          </p:cNvPr>
          <p:cNvSpPr/>
          <p:nvPr/>
        </p:nvSpPr>
        <p:spPr>
          <a:xfrm>
            <a:off x="101600" y="1244269"/>
            <a:ext cx="1977813" cy="279757"/>
          </a:xfrm>
          <a:prstGeom prst="rect">
            <a:avLst/>
          </a:prstGeom>
        </p:spPr>
        <p:txBody>
          <a:bodyPr wrap="square">
            <a:spAutoFit/>
          </a:bodyPr>
          <a:lstStyle/>
          <a:p>
            <a:pPr marL="171450" indent="-171450" algn="l">
              <a:lnSpc>
                <a:spcPct val="110000"/>
              </a:lnSpc>
              <a:spcBef>
                <a:spcPts val="0"/>
              </a:spcBef>
              <a:spcAft>
                <a:spcPts val="600"/>
              </a:spcAft>
              <a:buFont typeface="Wingdings" panose="05000000000000000000" pitchFamily="2" charset="2"/>
              <a:buChar char="§"/>
            </a:pPr>
            <a:endParaRPr lang="en-IN" b="1" dirty="0">
              <a:solidFill>
                <a:srgbClr val="000000"/>
              </a:solidFill>
            </a:endParaRPr>
          </a:p>
        </p:txBody>
      </p:sp>
      <p:sp>
        <p:nvSpPr>
          <p:cNvPr id="10" name="TextBox 9">
            <a:extLst>
              <a:ext uri="{FF2B5EF4-FFF2-40B4-BE49-F238E27FC236}">
                <a16:creationId xmlns:a16="http://schemas.microsoft.com/office/drawing/2014/main" id="{712D5675-DA96-49A4-89E1-B9B2E5E13D8B}"/>
              </a:ext>
            </a:extLst>
          </p:cNvPr>
          <p:cNvSpPr txBox="1"/>
          <p:nvPr/>
        </p:nvSpPr>
        <p:spPr>
          <a:xfrm>
            <a:off x="103408" y="1244269"/>
            <a:ext cx="1923394" cy="34902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lIns="0" tIns="0" rIns="0" bIns="0" rtlCol="0" anchor="ctr">
            <a:noAutofit/>
          </a:bodyPr>
          <a:lstStyle/>
          <a:p>
            <a:pPr marL="171450" lvl="0" indent="-171450" algn="l" fontAlgn="auto">
              <a:lnSpc>
                <a:spcPct val="110000"/>
              </a:lnSpc>
              <a:spcBef>
                <a:spcPts val="0"/>
              </a:spcBef>
              <a:spcAft>
                <a:spcPts val="600"/>
              </a:spcAft>
              <a:buFont typeface="Wingdings" panose="05000000000000000000" pitchFamily="2" charset="2"/>
              <a:buChar char="§"/>
              <a:defRPr/>
            </a:pPr>
            <a:r>
              <a:rPr lang="en-IN" sz="1400" dirty="0">
                <a:solidFill>
                  <a:srgbClr val="000000"/>
                </a:solidFill>
                <a:latin typeface="Calibri Light" panose="020F0302020204030204" pitchFamily="34" charset="0"/>
                <a:cs typeface="Calibri Light" panose="020F0302020204030204" pitchFamily="34" charset="0"/>
              </a:rPr>
              <a:t>This is computed on basis of reported history</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All risk scores will range from 1 to 10 with 10 being highest risk</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Computation formula will be applied to calculate the composite score based on all the tags reported</a:t>
            </a:r>
            <a:endParaRPr lang="en-IN" sz="1400" b="1" dirty="0">
              <a:solidFill>
                <a:srgbClr val="0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087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50151275"/>
              </p:ext>
            </p:extLst>
          </p:nvPr>
        </p:nvGraphicFramePr>
        <p:xfrm>
          <a:off x="2357226" y="713398"/>
          <a:ext cx="6474354" cy="3927182"/>
        </p:xfrm>
        <a:graphic>
          <a:graphicData uri="http://schemas.openxmlformats.org/drawingml/2006/table">
            <a:tbl>
              <a:tblPr firstRow="1" bandRow="1">
                <a:tableStyleId>{5C22544A-7EE6-4342-B048-85BDC9FD1C3A}</a:tableStyleId>
              </a:tblPr>
              <a:tblGrid>
                <a:gridCol w="2260494">
                  <a:extLst>
                    <a:ext uri="{9D8B030D-6E8A-4147-A177-3AD203B41FA5}">
                      <a16:colId xmlns:a16="http://schemas.microsoft.com/office/drawing/2014/main" val="2144937349"/>
                    </a:ext>
                  </a:extLst>
                </a:gridCol>
                <a:gridCol w="4213860">
                  <a:extLst>
                    <a:ext uri="{9D8B030D-6E8A-4147-A177-3AD203B41FA5}">
                      <a16:colId xmlns:a16="http://schemas.microsoft.com/office/drawing/2014/main" val="3421084917"/>
                    </a:ext>
                  </a:extLst>
                </a:gridCol>
              </a:tblGrid>
              <a:tr h="384825">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2357">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Annual Behaviour based Risk Indicators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txBody>
                  <a:tcPr/>
                </a:tc>
                <a:tc>
                  <a:txBody>
                    <a:bodyPr/>
                    <a:lstStyle/>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credit greater than x% of reported annual income</a:t>
                      </a:r>
                    </a:p>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debit greater than x% of reported annual income</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Immovable Property value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Credit card transactions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Mutual investments greater than x% of reported annual income</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grpSp>
        <p:nvGrpSpPr>
          <p:cNvPr id="2" name="Group 1">
            <a:extLst>
              <a:ext uri="{FF2B5EF4-FFF2-40B4-BE49-F238E27FC236}">
                <a16:creationId xmlns:a16="http://schemas.microsoft.com/office/drawing/2014/main" id="{402ABD98-6EB2-4D10-B7F2-57DC3F759707}"/>
              </a:ext>
            </a:extLst>
          </p:cNvPr>
          <p:cNvGrpSpPr/>
          <p:nvPr/>
        </p:nvGrpSpPr>
        <p:grpSpPr>
          <a:xfrm>
            <a:off x="216585" y="713398"/>
            <a:ext cx="1923394" cy="1792873"/>
            <a:chOff x="5459145" y="553378"/>
            <a:chExt cx="1923394" cy="1792873"/>
          </a:xfrm>
        </p:grpSpPr>
        <p:sp>
          <p:nvSpPr>
            <p:cNvPr id="6" name="TextBox 5">
              <a:extLst>
                <a:ext uri="{FF2B5EF4-FFF2-40B4-BE49-F238E27FC236}">
                  <a16:creationId xmlns:a16="http://schemas.microsoft.com/office/drawing/2014/main" id="{CD9BC4E8-F794-48DA-A022-F08C30CA4BB6}"/>
                </a:ext>
              </a:extLst>
            </p:cNvPr>
            <p:cNvSpPr txBox="1"/>
            <p:nvPr/>
          </p:nvSpPr>
          <p:spPr>
            <a:xfrm>
              <a:off x="5459145" y="553378"/>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Tag based score</a:t>
              </a:r>
            </a:p>
          </p:txBody>
        </p:sp>
        <p:sp>
          <p:nvSpPr>
            <p:cNvPr id="4" name="TextBox 3">
              <a:extLst>
                <a:ext uri="{FF2B5EF4-FFF2-40B4-BE49-F238E27FC236}">
                  <a16:creationId xmlns:a16="http://schemas.microsoft.com/office/drawing/2014/main" id="{50C35227-5064-4C78-B082-6AAE3287A1EF}"/>
                </a:ext>
              </a:extLst>
            </p:cNvPr>
            <p:cNvSpPr txBox="1"/>
            <p:nvPr/>
          </p:nvSpPr>
          <p:spPr>
            <a:xfrm>
              <a:off x="5459145" y="1307983"/>
              <a:ext cx="1923394" cy="10382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Annual Behaviour</a:t>
              </a:r>
            </a:p>
            <a:p>
              <a:pPr algn="l"/>
              <a:r>
                <a:rPr lang="en-IN" sz="1600" b="1" dirty="0">
                  <a:latin typeface="+mj-lt"/>
                </a:rPr>
                <a:t>Source and Destination</a:t>
              </a:r>
            </a:p>
          </p:txBody>
        </p:sp>
      </p:grpSp>
      <p:sp>
        <p:nvSpPr>
          <p:cNvPr id="7" name="Title 2">
            <a:extLst>
              <a:ext uri="{FF2B5EF4-FFF2-40B4-BE49-F238E27FC236}">
                <a16:creationId xmlns:a16="http://schemas.microsoft.com/office/drawing/2014/main" id="{CA9EAA18-5E0D-4B5D-9029-F4EB534EEE1C}"/>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400" b="1" dirty="0">
                <a:solidFill>
                  <a:srgbClr val="00008C"/>
                </a:solidFill>
                <a:latin typeface="+mj-lt"/>
                <a:cs typeface="+mj-cs"/>
              </a:rPr>
              <a:t>GoS risk – Annual Behaviour based Risk</a:t>
            </a:r>
          </a:p>
        </p:txBody>
      </p:sp>
    </p:spTree>
    <p:extLst>
      <p:ext uri="{BB962C8B-B14F-4D97-AF65-F5344CB8AC3E}">
        <p14:creationId xmlns:p14="http://schemas.microsoft.com/office/powerpoint/2010/main" val="267569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a:t>
            </a:r>
            <a:r>
              <a:rPr lang="en-IN" altLang="en-US" dirty="0">
                <a:solidFill>
                  <a:srgbClr val="7C7C7C"/>
                </a:solidFill>
                <a:latin typeface="Calibri Light" panose="020F0302020204030204" pitchFamily="34" charset="0"/>
                <a:ea typeface="STKaiti"/>
              </a:rPr>
              <a:t>R</a:t>
            </a:r>
            <a:r>
              <a:rPr kumimoji="0" lang="en-IN" altLang="en-US" sz="2000" b="0" i="0" u="none" strike="noStrike" kern="1200" cap="none" spc="0" normalizeH="0" baseline="0" noProof="0" dirty="0" err="1">
                <a:ln>
                  <a:noFill/>
                </a:ln>
                <a:solidFill>
                  <a:srgbClr val="7C7C7C"/>
                </a:solidFill>
                <a:effectLst/>
                <a:uLnTx/>
                <a:uFillTx/>
                <a:latin typeface="Calibri Light" panose="020F0302020204030204" pitchFamily="34" charset="0"/>
                <a:ea typeface="STKaiti"/>
                <a:cs typeface="+mn-cs"/>
              </a:rPr>
              <a:t>isk</a:t>
            </a: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Network Risk</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33316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Network risk assessment steps</a:t>
            </a:r>
          </a:p>
        </p:txBody>
      </p:sp>
      <p:sp>
        <p:nvSpPr>
          <p:cNvPr id="2" name="Rectangle 1">
            <a:extLst>
              <a:ext uri="{FF2B5EF4-FFF2-40B4-BE49-F238E27FC236}">
                <a16:creationId xmlns:a16="http://schemas.microsoft.com/office/drawing/2014/main" id="{E1565CD8-6819-41F9-B1D7-15BFC93CF2BC}"/>
              </a:ext>
            </a:extLst>
          </p:cNvPr>
          <p:cNvSpPr/>
          <p:nvPr/>
        </p:nvSpPr>
        <p:spPr>
          <a:xfrm>
            <a:off x="1064696" y="2926865"/>
            <a:ext cx="1735148" cy="1384995"/>
          </a:xfrm>
          <a:prstGeom prst="rect">
            <a:avLst/>
          </a:prstGeom>
        </p:spPr>
        <p:txBody>
          <a:bodyPr wrap="square">
            <a:spAutoFit/>
          </a:bodyPr>
          <a:lstStyle/>
          <a:p>
            <a:r>
              <a:rPr lang="en-IN" b="1" dirty="0">
                <a:solidFill>
                  <a:srgbClr val="000000"/>
                </a:solidFill>
                <a:latin typeface="Calibiri light"/>
              </a:rPr>
              <a:t>Step 1</a:t>
            </a:r>
          </a:p>
          <a:p>
            <a:r>
              <a:rPr lang="en-IN" dirty="0">
                <a:solidFill>
                  <a:srgbClr val="000000"/>
                </a:solidFill>
                <a:latin typeface="Calibiri light"/>
              </a:rPr>
              <a:t>Creating the Graph DB basis entity and relationship information</a:t>
            </a:r>
          </a:p>
          <a:p>
            <a:endParaRPr lang="en-IN" dirty="0">
              <a:solidFill>
                <a:srgbClr val="000000"/>
              </a:solidFill>
              <a:latin typeface="Calibiri light"/>
            </a:endParaRPr>
          </a:p>
          <a:p>
            <a:r>
              <a:rPr lang="en-IN" i="1" dirty="0">
                <a:solidFill>
                  <a:srgbClr val="000000"/>
                </a:solidFill>
                <a:latin typeface="Calibiri light"/>
              </a:rPr>
              <a:t>(this is a backend process by the system)</a:t>
            </a:r>
            <a:r>
              <a:rPr lang="en-IN" dirty="0">
                <a:solidFill>
                  <a:srgbClr val="000000"/>
                </a:solidFill>
                <a:latin typeface="Calibiri light"/>
              </a:rPr>
              <a:t> </a:t>
            </a:r>
            <a:endParaRPr lang="en-IN" dirty="0">
              <a:latin typeface="Calibiri light"/>
            </a:endParaRPr>
          </a:p>
        </p:txBody>
      </p:sp>
      <p:sp>
        <p:nvSpPr>
          <p:cNvPr id="5" name="Rectangle 4">
            <a:extLst>
              <a:ext uri="{FF2B5EF4-FFF2-40B4-BE49-F238E27FC236}">
                <a16:creationId xmlns:a16="http://schemas.microsoft.com/office/drawing/2014/main" id="{0DE324E6-EF44-4154-B17E-0BA77EE89BB9}"/>
              </a:ext>
            </a:extLst>
          </p:cNvPr>
          <p:cNvSpPr/>
          <p:nvPr/>
        </p:nvSpPr>
        <p:spPr>
          <a:xfrm>
            <a:off x="3848356" y="2926865"/>
            <a:ext cx="1735148" cy="830997"/>
          </a:xfrm>
          <a:prstGeom prst="rect">
            <a:avLst/>
          </a:prstGeom>
        </p:spPr>
        <p:txBody>
          <a:bodyPr wrap="square">
            <a:spAutoFit/>
          </a:bodyPr>
          <a:lstStyle/>
          <a:p>
            <a:r>
              <a:rPr lang="en-IN" b="1" dirty="0">
                <a:solidFill>
                  <a:srgbClr val="000000"/>
                </a:solidFill>
                <a:latin typeface="Calibiri light"/>
              </a:rPr>
              <a:t>Step 2</a:t>
            </a:r>
          </a:p>
          <a:p>
            <a:r>
              <a:rPr lang="en-IN" dirty="0">
                <a:solidFill>
                  <a:srgbClr val="000000"/>
                </a:solidFill>
                <a:latin typeface="Calibiri light"/>
              </a:rPr>
              <a:t>Identification of network of FIU’s ‘entities of interest’</a:t>
            </a:r>
            <a:endParaRPr lang="en-IN" dirty="0">
              <a:latin typeface="Calibiri light"/>
            </a:endParaRPr>
          </a:p>
        </p:txBody>
      </p:sp>
      <p:sp>
        <p:nvSpPr>
          <p:cNvPr id="6" name="Rectangle 5">
            <a:extLst>
              <a:ext uri="{FF2B5EF4-FFF2-40B4-BE49-F238E27FC236}">
                <a16:creationId xmlns:a16="http://schemas.microsoft.com/office/drawing/2014/main" id="{A48DD597-3E42-4273-8027-ECC91F3FF6E0}"/>
              </a:ext>
            </a:extLst>
          </p:cNvPr>
          <p:cNvSpPr/>
          <p:nvPr/>
        </p:nvSpPr>
        <p:spPr>
          <a:xfrm>
            <a:off x="6559013" y="2926864"/>
            <a:ext cx="1735148" cy="830997"/>
          </a:xfrm>
          <a:prstGeom prst="rect">
            <a:avLst/>
          </a:prstGeom>
        </p:spPr>
        <p:txBody>
          <a:bodyPr wrap="square">
            <a:spAutoFit/>
          </a:bodyPr>
          <a:lstStyle/>
          <a:p>
            <a:r>
              <a:rPr lang="en-IN" b="1" dirty="0">
                <a:solidFill>
                  <a:srgbClr val="000000"/>
                </a:solidFill>
                <a:latin typeface="Calibiri light"/>
              </a:rPr>
              <a:t>Step 3</a:t>
            </a:r>
          </a:p>
          <a:p>
            <a:r>
              <a:rPr lang="en-IN" dirty="0">
                <a:solidFill>
                  <a:srgbClr val="000000"/>
                </a:solidFill>
                <a:latin typeface="Calibiri light"/>
              </a:rPr>
              <a:t>Computation of network risk for ‘entities of interest’ </a:t>
            </a:r>
            <a:endParaRPr lang="en-IN" dirty="0">
              <a:latin typeface="Calibiri light"/>
            </a:endParaRPr>
          </a:p>
        </p:txBody>
      </p:sp>
      <p:pic>
        <p:nvPicPr>
          <p:cNvPr id="8" name="Picture 2">
            <a:extLst>
              <a:ext uri="{FF2B5EF4-FFF2-40B4-BE49-F238E27FC236}">
                <a16:creationId xmlns:a16="http://schemas.microsoft.com/office/drawing/2014/main" id="{FF3DAEC8-2543-46D3-8E0A-83D3334903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77" t="14399" r="27365" b="37137"/>
          <a:stretch/>
        </p:blipFill>
        <p:spPr bwMode="auto">
          <a:xfrm>
            <a:off x="901844" y="1214627"/>
            <a:ext cx="2237865" cy="15988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80AA36F-AF58-4CF1-89A3-E2606EA3C7D4}"/>
              </a:ext>
            </a:extLst>
          </p:cNvPr>
          <p:cNvPicPr>
            <a:picLocks noChangeAspect="1"/>
          </p:cNvPicPr>
          <p:nvPr/>
        </p:nvPicPr>
        <p:blipFill>
          <a:blip r:embed="rId3"/>
          <a:stretch>
            <a:fillRect/>
          </a:stretch>
        </p:blipFill>
        <p:spPr>
          <a:xfrm>
            <a:off x="3595645" y="1214627"/>
            <a:ext cx="2240570" cy="1466472"/>
          </a:xfrm>
          <a:prstGeom prst="rect">
            <a:avLst/>
          </a:prstGeom>
        </p:spPr>
      </p:pic>
      <p:pic>
        <p:nvPicPr>
          <p:cNvPr id="10" name="Picture 9">
            <a:extLst>
              <a:ext uri="{FF2B5EF4-FFF2-40B4-BE49-F238E27FC236}">
                <a16:creationId xmlns:a16="http://schemas.microsoft.com/office/drawing/2014/main" id="{76B945DE-5DF3-481A-A7FD-D727CFA64CEA}"/>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292151" y="1214626"/>
            <a:ext cx="2568628" cy="1598891"/>
          </a:xfrm>
          <a:prstGeom prst="rect">
            <a:avLst/>
          </a:prstGeom>
          <a:noFill/>
        </p:spPr>
      </p:pic>
      <p:sp>
        <p:nvSpPr>
          <p:cNvPr id="4" name="Oval 3">
            <a:extLst>
              <a:ext uri="{FF2B5EF4-FFF2-40B4-BE49-F238E27FC236}">
                <a16:creationId xmlns:a16="http://schemas.microsoft.com/office/drawing/2014/main" id="{BE012746-D10A-41A9-9F65-4E8BAD5524C5}"/>
              </a:ext>
            </a:extLst>
          </p:cNvPr>
          <p:cNvSpPr/>
          <p:nvPr/>
        </p:nvSpPr>
        <p:spPr bwMode="auto">
          <a:xfrm>
            <a:off x="7357980" y="2403335"/>
            <a:ext cx="402282" cy="408708"/>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931521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1097350"/>
            <a:ext cx="8575739" cy="2542363"/>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System shall create a network with entities as nodes and relationships as arcs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are person, organisation, account, location, branch, ATM</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shall also have attributes and tags - such as STR, CTR (filed), high risk, watchlist etc</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Relationships have been identified as type of relationship (permanent, transaction based) and scored basis confidence and strength in </a:t>
            </a:r>
            <a:r>
              <a:rPr lang="en-IN" sz="1800" dirty="0">
                <a:solidFill>
                  <a:schemeClr val="bg1">
                    <a:lumMod val="10000"/>
                  </a:schemeClr>
                </a:solidFill>
                <a:latin typeface="Calibiri light"/>
                <a:ea typeface="+mj-ea"/>
              </a:rPr>
              <a:t>relationship resolution</a:t>
            </a:r>
          </a:p>
        </p:txBody>
      </p:sp>
    </p:spTree>
    <p:extLst>
      <p:ext uri="{BB962C8B-B14F-4D97-AF65-F5344CB8AC3E}">
        <p14:creationId xmlns:p14="http://schemas.microsoft.com/office/powerpoint/2010/main" val="36502330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kern="1200" dirty="0">
                <a:latin typeface="Calibri Light (Headings)"/>
              </a:rPr>
              <a:t>Risk Model design principles (1/5) – ‘Model construction’</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80282785"/>
              </p:ext>
            </p:extLst>
          </p:nvPr>
        </p:nvGraphicFramePr>
        <p:xfrm>
          <a:off x="231778" y="731556"/>
          <a:ext cx="8744582" cy="4036764"/>
        </p:xfrm>
        <a:graphic>
          <a:graphicData uri="http://schemas.openxmlformats.org/drawingml/2006/table">
            <a:tbl>
              <a:tblPr firstRow="1" bandRow="1">
                <a:tableStyleId>{5C22544A-7EE6-4342-B048-85BDC9FD1C3A}</a:tableStyleId>
              </a:tblPr>
              <a:tblGrid>
                <a:gridCol w="1193162">
                  <a:extLst>
                    <a:ext uri="{9D8B030D-6E8A-4147-A177-3AD203B41FA5}">
                      <a16:colId xmlns:a16="http://schemas.microsoft.com/office/drawing/2014/main" val="1921432669"/>
                    </a:ext>
                  </a:extLst>
                </a:gridCol>
                <a:gridCol w="7551420">
                  <a:extLst>
                    <a:ext uri="{9D8B030D-6E8A-4147-A177-3AD203B41FA5}">
                      <a16:colId xmlns:a16="http://schemas.microsoft.com/office/drawing/2014/main" val="3081052142"/>
                    </a:ext>
                  </a:extLst>
                </a:gridCol>
              </a:tblGrid>
              <a:tr h="268206">
                <a:tc>
                  <a:txBody>
                    <a:bodyPr/>
                    <a:lstStyle/>
                    <a:p>
                      <a:pPr>
                        <a:spcBef>
                          <a:spcPts val="100"/>
                        </a:spcBef>
                      </a:pPr>
                      <a:r>
                        <a:rPr lang="en-IN" sz="1200" dirty="0">
                          <a:latin typeface="Calibri Light" panose="020F0302020204030204" pitchFamily="34" charset="0"/>
                          <a:cs typeface="Calibri Light" panose="020F0302020204030204" pitchFamily="34" charset="0"/>
                        </a:rPr>
                        <a:t>Design</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1306264">
                <a:tc>
                  <a:txBody>
                    <a:bodyPr/>
                    <a:lstStyle/>
                    <a:p>
                      <a:pPr>
                        <a:spcBef>
                          <a:spcPts val="100"/>
                        </a:spcBef>
                      </a:pPr>
                      <a:r>
                        <a:rPr lang="en-IN" sz="1400" dirty="0">
                          <a:solidFill>
                            <a:srgbClr val="000000"/>
                          </a:solidFill>
                          <a:latin typeface="Calibri Light" panose="020F0302020204030204" pitchFamily="34" charset="0"/>
                          <a:cs typeface="Calibri Light" panose="020F0302020204030204" pitchFamily="34" charset="0"/>
                        </a:rPr>
                        <a:t>Multi-model 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The system will allow multiple models to be designed in FINNET 2.0. </a:t>
                      </a:r>
                    </a:p>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At any point in time, only one model will be made active, to maintain traceability. A designated user will own the models and may choose to change the active status as per FIU’s directions</a:t>
                      </a:r>
                    </a:p>
                    <a:p>
                      <a:pPr marL="228600" indent="-228600">
                        <a:spcBef>
                          <a:spcPts val="100"/>
                        </a:spcBef>
                        <a:spcAft>
                          <a:spcPts val="600"/>
                        </a:spcAft>
                        <a:buFont typeface="+mj-lt"/>
                        <a:buAutoNum type="arabicPeriod"/>
                      </a:pPr>
                      <a:r>
                        <a:rPr lang="en-IN" sz="1400" b="0" i="0" dirty="0">
                          <a:solidFill>
                            <a:srgbClr val="000000"/>
                          </a:solidFill>
                          <a:latin typeface="Calibri Light" panose="020F0302020204030204" pitchFamily="34" charset="0"/>
                          <a:cs typeface="Calibri Light" panose="020F0302020204030204" pitchFamily="34" charset="0"/>
                        </a:rPr>
                        <a:t>A history will be maintained in the system of the models used at various points in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2401440">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Multi-attribute risk data sheets</a:t>
                      </a:r>
                    </a:p>
                    <a:p>
                      <a:pPr>
                        <a:spcBef>
                          <a:spcPts val="100"/>
                        </a:spcBef>
                      </a:pPr>
                      <a:endParaRPr lang="en-IN" sz="14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An entire library of model parameters will be maintained. These parameters will be derived from the reporting format, attributes enhanced from external agencies and those found from commercial risk databases</a:t>
                      </a:r>
                    </a:p>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The modeler would have the flexibility of the following:</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add or drop parameters from the parameter library into the active model</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select risk scoring metadata (if multiple exist). For instance: country risk may be chosen from the FATF list, or from Transparency International or from OECD</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adjust weights instead of using the pre-designed ones</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Save the revised model with a different model ID for future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1280760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pic>
        <p:nvPicPr>
          <p:cNvPr id="4" name="Picture 3">
            <a:extLst>
              <a:ext uri="{FF2B5EF4-FFF2-40B4-BE49-F238E27FC236}">
                <a16:creationId xmlns:a16="http://schemas.microsoft.com/office/drawing/2014/main" id="{838D5D88-BB32-40B1-836D-036F76C6A350}"/>
              </a:ext>
            </a:extLst>
          </p:cNvPr>
          <p:cNvPicPr>
            <a:picLocks noChangeAspect="1"/>
          </p:cNvPicPr>
          <p:nvPr/>
        </p:nvPicPr>
        <p:blipFill>
          <a:blip r:embed="rId2"/>
          <a:stretch>
            <a:fillRect/>
          </a:stretch>
        </p:blipFill>
        <p:spPr>
          <a:xfrm>
            <a:off x="469087" y="755873"/>
            <a:ext cx="7825074" cy="3938047"/>
          </a:xfrm>
          <a:prstGeom prst="rect">
            <a:avLst/>
          </a:prstGeom>
        </p:spPr>
      </p:pic>
    </p:spTree>
    <p:extLst>
      <p:ext uri="{BB962C8B-B14F-4D97-AF65-F5344CB8AC3E}">
        <p14:creationId xmlns:p14="http://schemas.microsoft.com/office/powerpoint/2010/main" val="48625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23970"/>
            <a:ext cx="8575739" cy="4204356"/>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For all the nodes (entities) identified in a </a:t>
            </a:r>
            <a:r>
              <a:rPr lang="en-IN" sz="1800" dirty="0">
                <a:solidFill>
                  <a:schemeClr val="bg1">
                    <a:lumMod val="10000"/>
                  </a:schemeClr>
                </a:solidFill>
                <a:latin typeface="Calibiri light"/>
                <a:ea typeface="+mj-ea"/>
              </a:rPr>
              <a:t>case, </a:t>
            </a:r>
            <a:r>
              <a:rPr lang="en-IN" sz="1800" baseline="0" dirty="0">
                <a:solidFill>
                  <a:schemeClr val="bg1">
                    <a:lumMod val="10000"/>
                  </a:schemeClr>
                </a:solidFill>
                <a:latin typeface="Calibiri light"/>
                <a:ea typeface="+mj-ea"/>
              </a:rPr>
              <a:t>th</a:t>
            </a:r>
            <a:r>
              <a:rPr lang="en-IN" sz="1800" dirty="0">
                <a:solidFill>
                  <a:schemeClr val="bg1">
                    <a:lumMod val="10000"/>
                  </a:schemeClr>
                </a:solidFill>
                <a:latin typeface="Calibiri light"/>
                <a:ea typeface="+mj-ea"/>
              </a:rPr>
              <a:t>e system shall identify the network of set of connected nodes</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This will help identify the section of overall network to be evaluated by the Case Analyst to evaluate only a few ‘islands’ within the </a:t>
            </a:r>
            <a:r>
              <a:rPr lang="en-IN" sz="1800" dirty="0">
                <a:solidFill>
                  <a:schemeClr val="bg1">
                    <a:lumMod val="10000"/>
                  </a:schemeClr>
                </a:solidFill>
                <a:latin typeface="Calibiri light"/>
                <a:ea typeface="+mj-ea"/>
              </a:rPr>
              <a:t>overall FIU network</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Within the ‘island’, the Case Analyst can analyse each entity and their connectedness to other entities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rPr>
              <a:t>Case Analyst can:</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Navigate the entire network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Filter to see only a certain type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Add more remove tags, relationships in the network and/or database</a:t>
            </a:r>
          </a:p>
          <a:p>
            <a:pPr algn="l">
              <a:lnSpc>
                <a:spcPct val="150000"/>
              </a:lnSpc>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49557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Oval 1">
            <a:extLst>
              <a:ext uri="{FF2B5EF4-FFF2-40B4-BE49-F238E27FC236}">
                <a16:creationId xmlns:a16="http://schemas.microsoft.com/office/drawing/2014/main" id="{CD4088F3-8196-4CFE-BB67-B966C2C1F4B1}"/>
              </a:ext>
            </a:extLst>
          </p:cNvPr>
          <p:cNvSpPr/>
          <p:nvPr/>
        </p:nvSpPr>
        <p:spPr bwMode="auto">
          <a:xfrm>
            <a:off x="2080260" y="368046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of Interest 1</a:t>
            </a:r>
          </a:p>
        </p:txBody>
      </p:sp>
      <p:sp>
        <p:nvSpPr>
          <p:cNvPr id="9" name="Oval 8">
            <a:extLst>
              <a:ext uri="{FF2B5EF4-FFF2-40B4-BE49-F238E27FC236}">
                <a16:creationId xmlns:a16="http://schemas.microsoft.com/office/drawing/2014/main" id="{EDA5FAC0-A354-4190-BF13-7D356FD40A06}"/>
              </a:ext>
            </a:extLst>
          </p:cNvPr>
          <p:cNvSpPr/>
          <p:nvPr/>
        </p:nvSpPr>
        <p:spPr bwMode="auto">
          <a:xfrm>
            <a:off x="556260" y="229362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A</a:t>
            </a:r>
          </a:p>
        </p:txBody>
      </p:sp>
      <p:cxnSp>
        <p:nvCxnSpPr>
          <p:cNvPr id="11" name="Straight Arrow Connector 10" descr="abcd">
            <a:extLst>
              <a:ext uri="{FF2B5EF4-FFF2-40B4-BE49-F238E27FC236}">
                <a16:creationId xmlns:a16="http://schemas.microsoft.com/office/drawing/2014/main" id="{F04F2202-4A83-421A-A90C-41E3691A8BBE}"/>
              </a:ext>
            </a:extLst>
          </p:cNvPr>
          <p:cNvCxnSpPr>
            <a:stCxn id="2" idx="1"/>
            <a:endCxn id="9" idx="5"/>
          </p:cNvCxnSpPr>
          <p:nvPr/>
        </p:nvCxnSpPr>
        <p:spPr bwMode="auto">
          <a:xfrm flipH="1" flipV="1">
            <a:off x="1330245" y="2768418"/>
            <a:ext cx="882810" cy="99350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Oval 13">
            <a:extLst>
              <a:ext uri="{FF2B5EF4-FFF2-40B4-BE49-F238E27FC236}">
                <a16:creationId xmlns:a16="http://schemas.microsoft.com/office/drawing/2014/main" id="{A1BFBFE6-101E-4F6E-8934-2EC0F9B9E652}"/>
              </a:ext>
            </a:extLst>
          </p:cNvPr>
          <p:cNvSpPr/>
          <p:nvPr/>
        </p:nvSpPr>
        <p:spPr bwMode="auto">
          <a:xfrm>
            <a:off x="1173480" y="969137"/>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B</a:t>
            </a:r>
          </a:p>
        </p:txBody>
      </p:sp>
      <p:cxnSp>
        <p:nvCxnSpPr>
          <p:cNvPr id="15" name="Straight Arrow Connector 14" descr="abcd">
            <a:extLst>
              <a:ext uri="{FF2B5EF4-FFF2-40B4-BE49-F238E27FC236}">
                <a16:creationId xmlns:a16="http://schemas.microsoft.com/office/drawing/2014/main" id="{CB4328D1-060C-442C-9EFC-34C91755F32F}"/>
              </a:ext>
            </a:extLst>
          </p:cNvPr>
          <p:cNvCxnSpPr>
            <a:stCxn id="9" idx="0"/>
            <a:endCxn id="14" idx="3"/>
          </p:cNvCxnSpPr>
          <p:nvPr/>
        </p:nvCxnSpPr>
        <p:spPr bwMode="auto">
          <a:xfrm flipV="1">
            <a:off x="1009650" y="1443935"/>
            <a:ext cx="296625" cy="84968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20">
            <a:extLst>
              <a:ext uri="{FF2B5EF4-FFF2-40B4-BE49-F238E27FC236}">
                <a16:creationId xmlns:a16="http://schemas.microsoft.com/office/drawing/2014/main" id="{E8A85A52-F971-473F-B338-1603352E6648}"/>
              </a:ext>
            </a:extLst>
          </p:cNvPr>
          <p:cNvSpPr/>
          <p:nvPr/>
        </p:nvSpPr>
        <p:spPr bwMode="auto">
          <a:xfrm>
            <a:off x="2514600" y="105615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C</a:t>
            </a:r>
          </a:p>
        </p:txBody>
      </p:sp>
      <p:sp>
        <p:nvSpPr>
          <p:cNvPr id="22" name="Oval 21">
            <a:extLst>
              <a:ext uri="{FF2B5EF4-FFF2-40B4-BE49-F238E27FC236}">
                <a16:creationId xmlns:a16="http://schemas.microsoft.com/office/drawing/2014/main" id="{E83B0BA5-7BE3-464C-97F5-571B9ED66948}"/>
              </a:ext>
            </a:extLst>
          </p:cNvPr>
          <p:cNvSpPr/>
          <p:nvPr/>
        </p:nvSpPr>
        <p:spPr bwMode="auto">
          <a:xfrm>
            <a:off x="2080260" y="2067034"/>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D</a:t>
            </a:r>
          </a:p>
        </p:txBody>
      </p:sp>
      <p:sp>
        <p:nvSpPr>
          <p:cNvPr id="23" name="Oval 22">
            <a:extLst>
              <a:ext uri="{FF2B5EF4-FFF2-40B4-BE49-F238E27FC236}">
                <a16:creationId xmlns:a16="http://schemas.microsoft.com/office/drawing/2014/main" id="{AEAC514B-B184-423F-8500-EA8DF32F596C}"/>
              </a:ext>
            </a:extLst>
          </p:cNvPr>
          <p:cNvSpPr/>
          <p:nvPr/>
        </p:nvSpPr>
        <p:spPr bwMode="auto">
          <a:xfrm>
            <a:off x="2987040" y="302514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E</a:t>
            </a:r>
          </a:p>
        </p:txBody>
      </p:sp>
      <p:sp>
        <p:nvSpPr>
          <p:cNvPr id="24" name="Oval 23">
            <a:extLst>
              <a:ext uri="{FF2B5EF4-FFF2-40B4-BE49-F238E27FC236}">
                <a16:creationId xmlns:a16="http://schemas.microsoft.com/office/drawing/2014/main" id="{6BD64053-B38D-4E22-80FC-1EA2EBD846F7}"/>
              </a:ext>
            </a:extLst>
          </p:cNvPr>
          <p:cNvSpPr/>
          <p:nvPr/>
        </p:nvSpPr>
        <p:spPr bwMode="auto">
          <a:xfrm>
            <a:off x="4367092" y="1218016"/>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F</a:t>
            </a:r>
          </a:p>
        </p:txBody>
      </p:sp>
      <p:sp>
        <p:nvSpPr>
          <p:cNvPr id="25" name="Oval 24">
            <a:extLst>
              <a:ext uri="{FF2B5EF4-FFF2-40B4-BE49-F238E27FC236}">
                <a16:creationId xmlns:a16="http://schemas.microsoft.com/office/drawing/2014/main" id="{3D26E817-3508-42F6-96F3-B5968F7A6623}"/>
              </a:ext>
            </a:extLst>
          </p:cNvPr>
          <p:cNvSpPr/>
          <p:nvPr/>
        </p:nvSpPr>
        <p:spPr bwMode="auto">
          <a:xfrm>
            <a:off x="6301185" y="1673311"/>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G</a:t>
            </a:r>
          </a:p>
        </p:txBody>
      </p:sp>
      <p:sp>
        <p:nvSpPr>
          <p:cNvPr id="26" name="Oval 25">
            <a:extLst>
              <a:ext uri="{FF2B5EF4-FFF2-40B4-BE49-F238E27FC236}">
                <a16:creationId xmlns:a16="http://schemas.microsoft.com/office/drawing/2014/main" id="{88712880-C623-444C-8C44-65B1C1875A4F}"/>
              </a:ext>
            </a:extLst>
          </p:cNvPr>
          <p:cNvSpPr/>
          <p:nvPr/>
        </p:nvSpPr>
        <p:spPr bwMode="auto">
          <a:xfrm>
            <a:off x="5017215" y="229362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H</a:t>
            </a:r>
          </a:p>
        </p:txBody>
      </p:sp>
      <p:sp>
        <p:nvSpPr>
          <p:cNvPr id="27" name="Oval 26">
            <a:extLst>
              <a:ext uri="{FF2B5EF4-FFF2-40B4-BE49-F238E27FC236}">
                <a16:creationId xmlns:a16="http://schemas.microsoft.com/office/drawing/2014/main" id="{821A879E-8981-4B6F-8FD0-62CB4B984AAA}"/>
              </a:ext>
            </a:extLst>
          </p:cNvPr>
          <p:cNvSpPr/>
          <p:nvPr/>
        </p:nvSpPr>
        <p:spPr bwMode="auto">
          <a:xfrm>
            <a:off x="6210021" y="2881367"/>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J</a:t>
            </a:r>
          </a:p>
        </p:txBody>
      </p:sp>
      <p:cxnSp>
        <p:nvCxnSpPr>
          <p:cNvPr id="28" name="Straight Arrow Connector 27" descr="abcd">
            <a:extLst>
              <a:ext uri="{FF2B5EF4-FFF2-40B4-BE49-F238E27FC236}">
                <a16:creationId xmlns:a16="http://schemas.microsoft.com/office/drawing/2014/main" id="{909CB67A-6D21-4B3C-A477-9A42A5FF5DA8}"/>
              </a:ext>
            </a:extLst>
          </p:cNvPr>
          <p:cNvCxnSpPr>
            <a:stCxn id="9" idx="7"/>
            <a:endCxn id="21" idx="3"/>
          </p:cNvCxnSpPr>
          <p:nvPr/>
        </p:nvCxnSpPr>
        <p:spPr bwMode="auto">
          <a:xfrm flipV="1">
            <a:off x="1330245" y="1530948"/>
            <a:ext cx="1317150" cy="84413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descr="abcd">
            <a:extLst>
              <a:ext uri="{FF2B5EF4-FFF2-40B4-BE49-F238E27FC236}">
                <a16:creationId xmlns:a16="http://schemas.microsoft.com/office/drawing/2014/main" id="{57D371F6-BB89-411E-87BC-CD1A88C32190}"/>
              </a:ext>
            </a:extLst>
          </p:cNvPr>
          <p:cNvCxnSpPr>
            <a:stCxn id="21" idx="4"/>
            <a:endCxn id="22" idx="0"/>
          </p:cNvCxnSpPr>
          <p:nvPr/>
        </p:nvCxnSpPr>
        <p:spPr bwMode="auto">
          <a:xfrm flipH="1">
            <a:off x="2533650" y="1612410"/>
            <a:ext cx="434340" cy="45462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descr="abcd">
            <a:extLst>
              <a:ext uri="{FF2B5EF4-FFF2-40B4-BE49-F238E27FC236}">
                <a16:creationId xmlns:a16="http://schemas.microsoft.com/office/drawing/2014/main" id="{53E8C120-0B89-4F4F-8AD7-D0455A2ADB72}"/>
              </a:ext>
            </a:extLst>
          </p:cNvPr>
          <p:cNvCxnSpPr>
            <a:stCxn id="22" idx="4"/>
            <a:endCxn id="2" idx="0"/>
          </p:cNvCxnSpPr>
          <p:nvPr/>
        </p:nvCxnSpPr>
        <p:spPr bwMode="auto">
          <a:xfrm>
            <a:off x="2533650" y="2623294"/>
            <a:ext cx="0" cy="105716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descr="abcd">
            <a:extLst>
              <a:ext uri="{FF2B5EF4-FFF2-40B4-BE49-F238E27FC236}">
                <a16:creationId xmlns:a16="http://schemas.microsoft.com/office/drawing/2014/main" id="{2F2E1F75-DEAB-425F-A0BB-F720A3DB6D47}"/>
              </a:ext>
            </a:extLst>
          </p:cNvPr>
          <p:cNvCxnSpPr>
            <a:stCxn id="22" idx="5"/>
            <a:endCxn id="23" idx="1"/>
          </p:cNvCxnSpPr>
          <p:nvPr/>
        </p:nvCxnSpPr>
        <p:spPr bwMode="auto">
          <a:xfrm>
            <a:off x="2854245" y="2541832"/>
            <a:ext cx="265590" cy="56477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40">
            <a:extLst>
              <a:ext uri="{FF2B5EF4-FFF2-40B4-BE49-F238E27FC236}">
                <a16:creationId xmlns:a16="http://schemas.microsoft.com/office/drawing/2014/main" id="{7EE3C892-20A0-4525-A019-FD227840AE9A}"/>
              </a:ext>
            </a:extLst>
          </p:cNvPr>
          <p:cNvSpPr/>
          <p:nvPr/>
        </p:nvSpPr>
        <p:spPr bwMode="auto">
          <a:xfrm>
            <a:off x="4861837" y="340233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dirty="0">
                <a:solidFill>
                  <a:schemeClr val="bg1">
                    <a:lumMod val="10000"/>
                  </a:schemeClr>
                </a:solidFill>
                <a:latin typeface="Calibri Light" panose="020F0302020204030204" pitchFamily="34" charset="0"/>
                <a:cs typeface="Calibri Light" panose="020F0302020204030204" pitchFamily="34" charset="0"/>
              </a:rPr>
              <a:t>Entity of Interest 2</a:t>
            </a:r>
          </a:p>
        </p:txBody>
      </p:sp>
      <p:sp>
        <p:nvSpPr>
          <p:cNvPr id="42" name="Oval 41">
            <a:extLst>
              <a:ext uri="{FF2B5EF4-FFF2-40B4-BE49-F238E27FC236}">
                <a16:creationId xmlns:a16="http://schemas.microsoft.com/office/drawing/2014/main" id="{31C2C0E9-162A-4B9C-93EF-800342A5FCA5}"/>
              </a:ext>
            </a:extLst>
          </p:cNvPr>
          <p:cNvSpPr/>
          <p:nvPr/>
        </p:nvSpPr>
        <p:spPr bwMode="auto">
          <a:xfrm>
            <a:off x="7813755" y="109548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X</a:t>
            </a:r>
          </a:p>
        </p:txBody>
      </p:sp>
      <p:sp>
        <p:nvSpPr>
          <p:cNvPr id="43" name="Oval 42">
            <a:extLst>
              <a:ext uri="{FF2B5EF4-FFF2-40B4-BE49-F238E27FC236}">
                <a16:creationId xmlns:a16="http://schemas.microsoft.com/office/drawing/2014/main" id="{942EBD71-9C38-4E9F-9CB4-0ED83D9086A9}"/>
              </a:ext>
            </a:extLst>
          </p:cNvPr>
          <p:cNvSpPr/>
          <p:nvPr/>
        </p:nvSpPr>
        <p:spPr bwMode="auto">
          <a:xfrm>
            <a:off x="7605315" y="3151877"/>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Z</a:t>
            </a:r>
          </a:p>
        </p:txBody>
      </p:sp>
      <p:sp>
        <p:nvSpPr>
          <p:cNvPr id="44" name="Oval 43">
            <a:extLst>
              <a:ext uri="{FF2B5EF4-FFF2-40B4-BE49-F238E27FC236}">
                <a16:creationId xmlns:a16="http://schemas.microsoft.com/office/drawing/2014/main" id="{FF5E38A5-CD0B-4E4D-9702-02AD77A0C370}"/>
              </a:ext>
            </a:extLst>
          </p:cNvPr>
          <p:cNvSpPr/>
          <p:nvPr/>
        </p:nvSpPr>
        <p:spPr bwMode="auto">
          <a:xfrm>
            <a:off x="7960958" y="212569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Y</a:t>
            </a:r>
          </a:p>
        </p:txBody>
      </p:sp>
      <p:cxnSp>
        <p:nvCxnSpPr>
          <p:cNvPr id="45" name="Straight Arrow Connector 44" descr="abcd">
            <a:extLst>
              <a:ext uri="{FF2B5EF4-FFF2-40B4-BE49-F238E27FC236}">
                <a16:creationId xmlns:a16="http://schemas.microsoft.com/office/drawing/2014/main" id="{1C981051-427C-456C-A646-A6B29AD44635}"/>
              </a:ext>
            </a:extLst>
          </p:cNvPr>
          <p:cNvCxnSpPr>
            <a:stCxn id="41" idx="0"/>
            <a:endCxn id="26" idx="4"/>
          </p:cNvCxnSpPr>
          <p:nvPr/>
        </p:nvCxnSpPr>
        <p:spPr bwMode="auto">
          <a:xfrm flipV="1">
            <a:off x="5315227" y="2849880"/>
            <a:ext cx="155378" cy="5524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descr="abcd">
            <a:extLst>
              <a:ext uri="{FF2B5EF4-FFF2-40B4-BE49-F238E27FC236}">
                <a16:creationId xmlns:a16="http://schemas.microsoft.com/office/drawing/2014/main" id="{242A9B75-C42C-4A70-80A9-1EAD47ADF032}"/>
              </a:ext>
            </a:extLst>
          </p:cNvPr>
          <p:cNvCxnSpPr>
            <a:stCxn id="27" idx="3"/>
            <a:endCxn id="41" idx="6"/>
          </p:cNvCxnSpPr>
          <p:nvPr/>
        </p:nvCxnSpPr>
        <p:spPr bwMode="auto">
          <a:xfrm flipH="1">
            <a:off x="5768617" y="3356165"/>
            <a:ext cx="574199" cy="324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descr="abcd">
            <a:extLst>
              <a:ext uri="{FF2B5EF4-FFF2-40B4-BE49-F238E27FC236}">
                <a16:creationId xmlns:a16="http://schemas.microsoft.com/office/drawing/2014/main" id="{1C264871-0939-49E2-A891-B676D72E34F1}"/>
              </a:ext>
            </a:extLst>
          </p:cNvPr>
          <p:cNvCxnSpPr>
            <a:stCxn id="27" idx="0"/>
            <a:endCxn id="25" idx="4"/>
          </p:cNvCxnSpPr>
          <p:nvPr/>
        </p:nvCxnSpPr>
        <p:spPr bwMode="auto">
          <a:xfrm flipV="1">
            <a:off x="6663411" y="2229571"/>
            <a:ext cx="91164" cy="65179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descr="abcd">
            <a:extLst>
              <a:ext uri="{FF2B5EF4-FFF2-40B4-BE49-F238E27FC236}">
                <a16:creationId xmlns:a16="http://schemas.microsoft.com/office/drawing/2014/main" id="{C59FF79F-0D2C-413D-918D-E2BEF1A98E2C}"/>
              </a:ext>
            </a:extLst>
          </p:cNvPr>
          <p:cNvCxnSpPr>
            <a:stCxn id="25" idx="2"/>
            <a:endCxn id="24" idx="6"/>
          </p:cNvCxnSpPr>
          <p:nvPr/>
        </p:nvCxnSpPr>
        <p:spPr bwMode="auto">
          <a:xfrm flipH="1" flipV="1">
            <a:off x="5273872" y="1496146"/>
            <a:ext cx="1027313" cy="455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descr="abcd">
            <a:extLst>
              <a:ext uri="{FF2B5EF4-FFF2-40B4-BE49-F238E27FC236}">
                <a16:creationId xmlns:a16="http://schemas.microsoft.com/office/drawing/2014/main" id="{2971D887-B0E4-4E36-A970-E2004B412201}"/>
              </a:ext>
            </a:extLst>
          </p:cNvPr>
          <p:cNvCxnSpPr>
            <a:stCxn id="24" idx="4"/>
            <a:endCxn id="26" idx="0"/>
          </p:cNvCxnSpPr>
          <p:nvPr/>
        </p:nvCxnSpPr>
        <p:spPr bwMode="auto">
          <a:xfrm>
            <a:off x="4820482" y="1774276"/>
            <a:ext cx="650123" cy="51934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descr="abcd">
            <a:extLst>
              <a:ext uri="{FF2B5EF4-FFF2-40B4-BE49-F238E27FC236}">
                <a16:creationId xmlns:a16="http://schemas.microsoft.com/office/drawing/2014/main" id="{CB96D0F0-184A-4010-9D92-77447D76C5BF}"/>
              </a:ext>
            </a:extLst>
          </p:cNvPr>
          <p:cNvCxnSpPr>
            <a:stCxn id="42" idx="4"/>
            <a:endCxn id="44" idx="0"/>
          </p:cNvCxnSpPr>
          <p:nvPr/>
        </p:nvCxnSpPr>
        <p:spPr bwMode="auto">
          <a:xfrm>
            <a:off x="8267145" y="1651744"/>
            <a:ext cx="147203" cy="4739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descr="abcd">
            <a:extLst>
              <a:ext uri="{FF2B5EF4-FFF2-40B4-BE49-F238E27FC236}">
                <a16:creationId xmlns:a16="http://schemas.microsoft.com/office/drawing/2014/main" id="{09083F24-A63A-4B41-AC22-6EF1A7FD5182}"/>
              </a:ext>
            </a:extLst>
          </p:cNvPr>
          <p:cNvCxnSpPr>
            <a:stCxn id="44" idx="4"/>
            <a:endCxn id="43" idx="0"/>
          </p:cNvCxnSpPr>
          <p:nvPr/>
        </p:nvCxnSpPr>
        <p:spPr bwMode="auto">
          <a:xfrm flipH="1">
            <a:off x="8058705" y="2681954"/>
            <a:ext cx="355643" cy="46992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Oval 66">
            <a:extLst>
              <a:ext uri="{FF2B5EF4-FFF2-40B4-BE49-F238E27FC236}">
                <a16:creationId xmlns:a16="http://schemas.microsoft.com/office/drawing/2014/main" id="{262315BE-8325-448A-82D6-FFBF55F4F389}"/>
              </a:ext>
            </a:extLst>
          </p:cNvPr>
          <p:cNvSpPr/>
          <p:nvPr/>
        </p:nvSpPr>
        <p:spPr bwMode="auto">
          <a:xfrm>
            <a:off x="4803216" y="333375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
        <p:nvSpPr>
          <p:cNvPr id="68" name="Rectangle 67">
            <a:extLst>
              <a:ext uri="{FF2B5EF4-FFF2-40B4-BE49-F238E27FC236}">
                <a16:creationId xmlns:a16="http://schemas.microsoft.com/office/drawing/2014/main" id="{AC729634-4FEB-4D98-B7C3-06227D9A6904}"/>
              </a:ext>
            </a:extLst>
          </p:cNvPr>
          <p:cNvSpPr/>
          <p:nvPr/>
        </p:nvSpPr>
        <p:spPr>
          <a:xfrm>
            <a:off x="503510" y="3958590"/>
            <a:ext cx="681597" cy="276999"/>
          </a:xfrm>
          <a:prstGeom prst="rect">
            <a:avLst/>
          </a:prstGeom>
        </p:spPr>
        <p:txBody>
          <a:bodyPr wrap="none">
            <a:spAutoFit/>
          </a:bodyPr>
          <a:lstStyle/>
          <a:p>
            <a:r>
              <a:rPr lang="en-IN" b="1" u="sng" dirty="0">
                <a:solidFill>
                  <a:schemeClr val="bg1">
                    <a:lumMod val="10000"/>
                  </a:schemeClr>
                </a:solidFill>
                <a:latin typeface="Calibiri light"/>
              </a:rPr>
              <a:t>Island 1</a:t>
            </a:r>
            <a:endParaRPr lang="en-IN" b="1" u="sng" dirty="0"/>
          </a:p>
        </p:txBody>
      </p:sp>
      <p:sp>
        <p:nvSpPr>
          <p:cNvPr id="70" name="Freeform: Shape 69">
            <a:extLst>
              <a:ext uri="{FF2B5EF4-FFF2-40B4-BE49-F238E27FC236}">
                <a16:creationId xmlns:a16="http://schemas.microsoft.com/office/drawing/2014/main" id="{5D3C9CDF-3BCA-4203-91D3-D98658733AB6}"/>
              </a:ext>
            </a:extLst>
          </p:cNvPr>
          <p:cNvSpPr/>
          <p:nvPr/>
        </p:nvSpPr>
        <p:spPr bwMode="auto">
          <a:xfrm>
            <a:off x="327660" y="784860"/>
            <a:ext cx="3810000" cy="3855720"/>
          </a:xfrm>
          <a:custGeom>
            <a:avLst/>
            <a:gdLst>
              <a:gd name="connsiteX0" fmla="*/ 137160 w 3810000"/>
              <a:gd name="connsiteY0" fmla="*/ 777240 h 3855720"/>
              <a:gd name="connsiteX1" fmla="*/ 815340 w 3810000"/>
              <a:gd name="connsiteY1" fmla="*/ 0 h 3855720"/>
              <a:gd name="connsiteX2" fmla="*/ 3337560 w 3810000"/>
              <a:gd name="connsiteY2" fmla="*/ 129540 h 3855720"/>
              <a:gd name="connsiteX3" fmla="*/ 3810000 w 3810000"/>
              <a:gd name="connsiteY3" fmla="*/ 1889760 h 3855720"/>
              <a:gd name="connsiteX4" fmla="*/ 3764280 w 3810000"/>
              <a:gd name="connsiteY4" fmla="*/ 3611880 h 3855720"/>
              <a:gd name="connsiteX5" fmla="*/ 1783080 w 3810000"/>
              <a:gd name="connsiteY5" fmla="*/ 3855720 h 3855720"/>
              <a:gd name="connsiteX6" fmla="*/ 434340 w 3810000"/>
              <a:gd name="connsiteY6" fmla="*/ 2903220 h 3855720"/>
              <a:gd name="connsiteX7" fmla="*/ 0 w 3810000"/>
              <a:gd name="connsiteY7" fmla="*/ 1356360 h 3855720"/>
              <a:gd name="connsiteX8" fmla="*/ 137160 w 3810000"/>
              <a:gd name="connsiteY8" fmla="*/ 777240 h 385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0" h="3855720">
                <a:moveTo>
                  <a:pt x="137160" y="777240"/>
                </a:moveTo>
                <a:lnTo>
                  <a:pt x="815340" y="0"/>
                </a:lnTo>
                <a:lnTo>
                  <a:pt x="3337560" y="129540"/>
                </a:lnTo>
                <a:lnTo>
                  <a:pt x="3810000" y="1889760"/>
                </a:lnTo>
                <a:lnTo>
                  <a:pt x="3764280" y="3611880"/>
                </a:lnTo>
                <a:lnTo>
                  <a:pt x="1783080" y="3855720"/>
                </a:lnTo>
                <a:lnTo>
                  <a:pt x="434340" y="2903220"/>
                </a:lnTo>
                <a:lnTo>
                  <a:pt x="0" y="1356360"/>
                </a:lnTo>
                <a:lnTo>
                  <a:pt x="137160" y="777240"/>
                </a:lnTo>
                <a:close/>
              </a:path>
            </a:pathLst>
          </a:custGeom>
          <a:noFill/>
          <a:ln w="12700" cap="flat" cmpd="sng" algn="ctr">
            <a:solidFill>
              <a:schemeClr val="tx2"/>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sp>
        <p:nvSpPr>
          <p:cNvPr id="71" name="Freeform: Shape 70">
            <a:extLst>
              <a:ext uri="{FF2B5EF4-FFF2-40B4-BE49-F238E27FC236}">
                <a16:creationId xmlns:a16="http://schemas.microsoft.com/office/drawing/2014/main" id="{6011B16B-96BE-498C-A9DD-F3BC6E973FBD}"/>
              </a:ext>
            </a:extLst>
          </p:cNvPr>
          <p:cNvSpPr/>
          <p:nvPr/>
        </p:nvSpPr>
        <p:spPr bwMode="auto">
          <a:xfrm>
            <a:off x="4076700" y="1135380"/>
            <a:ext cx="3314700" cy="3169920"/>
          </a:xfrm>
          <a:custGeom>
            <a:avLst/>
            <a:gdLst>
              <a:gd name="connsiteX0" fmla="*/ 0 w 3314700"/>
              <a:gd name="connsiteY0" fmla="*/ 0 h 3169920"/>
              <a:gd name="connsiteX1" fmla="*/ 708660 w 3314700"/>
              <a:gd name="connsiteY1" fmla="*/ 1638300 h 3169920"/>
              <a:gd name="connsiteX2" fmla="*/ 647700 w 3314700"/>
              <a:gd name="connsiteY2" fmla="*/ 3169920 h 3169920"/>
              <a:gd name="connsiteX3" fmla="*/ 3314700 w 3314700"/>
              <a:gd name="connsiteY3" fmla="*/ 3009900 h 3169920"/>
              <a:gd name="connsiteX4" fmla="*/ 3276600 w 3314700"/>
              <a:gd name="connsiteY4" fmla="*/ 182880 h 3169920"/>
              <a:gd name="connsiteX5" fmla="*/ 0 w 3314700"/>
              <a:gd name="connsiteY5" fmla="*/ 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4700" h="3169920">
                <a:moveTo>
                  <a:pt x="0" y="0"/>
                </a:moveTo>
                <a:lnTo>
                  <a:pt x="708660" y="1638300"/>
                </a:lnTo>
                <a:lnTo>
                  <a:pt x="647700" y="3169920"/>
                </a:lnTo>
                <a:lnTo>
                  <a:pt x="3314700" y="3009900"/>
                </a:lnTo>
                <a:lnTo>
                  <a:pt x="3276600" y="182880"/>
                </a:lnTo>
                <a:lnTo>
                  <a:pt x="0" y="0"/>
                </a:lnTo>
                <a:close/>
              </a:path>
            </a:pathLst>
          </a:custGeom>
          <a:noFill/>
          <a:ln w="12700" cap="flat" cmpd="sng" algn="ctr">
            <a:solidFill>
              <a:schemeClr val="accent6">
                <a:lumMod val="60000"/>
                <a:lumOff val="40000"/>
              </a:schemeClr>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IN" sz="1400" dirty="0">
              <a:ea typeface="+mj-ea"/>
            </a:endParaRPr>
          </a:p>
        </p:txBody>
      </p:sp>
      <p:sp>
        <p:nvSpPr>
          <p:cNvPr id="72" name="Rectangle 71">
            <a:extLst>
              <a:ext uri="{FF2B5EF4-FFF2-40B4-BE49-F238E27FC236}">
                <a16:creationId xmlns:a16="http://schemas.microsoft.com/office/drawing/2014/main" id="{51C10FB3-5E5E-45C8-B8A4-19D5F1A3D834}"/>
              </a:ext>
            </a:extLst>
          </p:cNvPr>
          <p:cNvSpPr/>
          <p:nvPr/>
        </p:nvSpPr>
        <p:spPr>
          <a:xfrm>
            <a:off x="5734050" y="4254604"/>
            <a:ext cx="681597" cy="276999"/>
          </a:xfrm>
          <a:prstGeom prst="rect">
            <a:avLst/>
          </a:prstGeom>
        </p:spPr>
        <p:txBody>
          <a:bodyPr wrap="none">
            <a:spAutoFit/>
          </a:bodyPr>
          <a:lstStyle/>
          <a:p>
            <a:r>
              <a:rPr lang="en-IN" b="1" u="sng" dirty="0">
                <a:solidFill>
                  <a:schemeClr val="bg1">
                    <a:lumMod val="10000"/>
                  </a:schemeClr>
                </a:solidFill>
                <a:latin typeface="Calibiri light"/>
              </a:rPr>
              <a:t>Island 2</a:t>
            </a:r>
            <a:endParaRPr lang="en-IN" b="1" u="sng" dirty="0"/>
          </a:p>
        </p:txBody>
      </p:sp>
      <p:sp>
        <p:nvSpPr>
          <p:cNvPr id="73" name="Oval 72">
            <a:extLst>
              <a:ext uri="{FF2B5EF4-FFF2-40B4-BE49-F238E27FC236}">
                <a16:creationId xmlns:a16="http://schemas.microsoft.com/office/drawing/2014/main" id="{3337456B-56E1-4041-8E5A-A2C81A71D1AB}"/>
              </a:ext>
            </a:extLst>
          </p:cNvPr>
          <p:cNvSpPr/>
          <p:nvPr/>
        </p:nvSpPr>
        <p:spPr bwMode="auto">
          <a:xfrm>
            <a:off x="2006676" y="360807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259119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84930"/>
            <a:ext cx="8575739" cy="4069704"/>
          </a:xfrm>
          <a:prstGeom prst="rect">
            <a:avLst/>
          </a:prstGeom>
          <a:noFill/>
        </p:spPr>
        <p:txBody>
          <a:bodyPr wrap="square" rtlCol="0">
            <a:spAutoFit/>
          </a:bodyPr>
          <a:lstStyle/>
          <a:p>
            <a:pPr marL="269875" indent="-269875" algn="l">
              <a:lnSpc>
                <a:spcPct val="200000"/>
              </a:lnSpc>
              <a:buFont typeface="Wingdings" panose="05000000000000000000" pitchFamily="2" charset="2"/>
              <a:buChar char="Ø"/>
            </a:pPr>
            <a:r>
              <a:rPr lang="en-IN" sz="1800" baseline="0" dirty="0">
                <a:solidFill>
                  <a:schemeClr val="bg1">
                    <a:lumMod val="10000"/>
                  </a:schemeClr>
                </a:solidFill>
                <a:latin typeface="Calibiri light"/>
                <a:ea typeface="+mj-ea"/>
              </a:rPr>
              <a:t>Network risk is computed for each node within a case, due to its </a:t>
            </a:r>
            <a:r>
              <a:rPr lang="en-IN" sz="1800" u="sng" baseline="0" dirty="0">
                <a:solidFill>
                  <a:schemeClr val="bg1">
                    <a:lumMod val="10000"/>
                  </a:schemeClr>
                </a:solidFill>
                <a:latin typeface="Calibiri light"/>
                <a:ea typeface="+mj-ea"/>
              </a:rPr>
              <a:t>association with other high / medium risk rated network nodes</a:t>
            </a:r>
            <a:r>
              <a:rPr lang="en-IN" sz="1800" baseline="0" dirty="0">
                <a:solidFill>
                  <a:schemeClr val="bg1">
                    <a:lumMod val="10000"/>
                  </a:schemeClr>
                </a:solidFill>
                <a:latin typeface="Calibiri light"/>
                <a:ea typeface="+mj-ea"/>
              </a:rPr>
              <a:t>. This is known as risk by association </a:t>
            </a:r>
          </a:p>
          <a:p>
            <a:pPr marL="269875" indent="-269875" algn="l">
              <a:lnSpc>
                <a:spcPct val="200000"/>
              </a:lnSpc>
              <a:buFont typeface="Wingdings" panose="05000000000000000000" pitchFamily="2" charset="2"/>
              <a:buChar char="Ø"/>
            </a:pPr>
            <a:r>
              <a:rPr lang="en-IN" sz="1800" dirty="0">
                <a:solidFill>
                  <a:schemeClr val="bg1">
                    <a:lumMod val="10000"/>
                  </a:schemeClr>
                </a:solidFill>
                <a:latin typeface="Calibiri light"/>
                <a:ea typeface="+mj-ea"/>
              </a:rPr>
              <a:t>Risk by Association score shall be based on the entity’s relationship with other high / medium risk entities on the basis of</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Quantity of relations</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Strength and confidence of relation</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Distance of relation (number of hops between nodes)</a:t>
            </a:r>
          </a:p>
          <a:p>
            <a:pPr marL="269875" indent="-269875" algn="l">
              <a:lnSpc>
                <a:spcPct val="200000"/>
              </a:lnSpc>
              <a:buFont typeface="Wingdings" panose="05000000000000000000" pitchFamily="2" charset="2"/>
              <a:buChar char="Ø"/>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985758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pic>
        <p:nvPicPr>
          <p:cNvPr id="4" name="Picture 3">
            <a:extLst>
              <a:ext uri="{FF2B5EF4-FFF2-40B4-BE49-F238E27FC236}">
                <a16:creationId xmlns:a16="http://schemas.microsoft.com/office/drawing/2014/main" id="{D6C40993-2BDF-4BA0-B5C3-285E3CAD800F}"/>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72912" y="625147"/>
            <a:ext cx="6018214" cy="4133631"/>
          </a:xfrm>
          <a:prstGeom prst="rect">
            <a:avLst/>
          </a:prstGeom>
          <a:noFill/>
        </p:spPr>
      </p:pic>
      <p:sp>
        <p:nvSpPr>
          <p:cNvPr id="5" name="Oval 4">
            <a:extLst>
              <a:ext uri="{FF2B5EF4-FFF2-40B4-BE49-F238E27FC236}">
                <a16:creationId xmlns:a16="http://schemas.microsoft.com/office/drawing/2014/main" id="{B3F146C4-3F1E-4A78-9ACE-EAD939F6A7A6}"/>
              </a:ext>
            </a:extLst>
          </p:cNvPr>
          <p:cNvSpPr/>
          <p:nvPr/>
        </p:nvSpPr>
        <p:spPr bwMode="auto">
          <a:xfrm>
            <a:off x="3855720" y="3878580"/>
            <a:ext cx="624840" cy="57912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4059978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79189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268131013"/>
              </p:ext>
            </p:extLst>
          </p:nvPr>
        </p:nvGraphicFramePr>
        <p:xfrm>
          <a:off x="5648959" y="497252"/>
          <a:ext cx="2831254" cy="4235342"/>
        </p:xfrm>
        <a:graphic>
          <a:graphicData uri="http://schemas.openxmlformats.org/drawingml/2006/table">
            <a:tbl>
              <a:tblPr firstRow="1" bandRow="1">
                <a:tableStyleId>{5C22544A-7EE6-4342-B048-85BDC9FD1C3A}</a:tableStyleId>
              </a:tblPr>
              <a:tblGrid>
                <a:gridCol w="2831254">
                  <a:extLst>
                    <a:ext uri="{9D8B030D-6E8A-4147-A177-3AD203B41FA5}">
                      <a16:colId xmlns:a16="http://schemas.microsoft.com/office/drawing/2014/main" val="2144937349"/>
                    </a:ext>
                  </a:extLst>
                </a:gridCol>
              </a:tblGrid>
              <a:tr h="297214">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nchor="ctr"/>
                </a:tc>
                <a:extLst>
                  <a:ext uri="{0D108BD9-81ED-4DB2-BD59-A6C34878D82A}">
                    <a16:rowId xmlns:a16="http://schemas.microsoft.com/office/drawing/2014/main" val="624261335"/>
                  </a:ext>
                </a:extLst>
              </a:tr>
              <a:tr h="3900062">
                <a:tc>
                  <a:txBody>
                    <a:bodyPr/>
                    <a:lstStyle/>
                    <a:p>
                      <a:r>
                        <a:rPr lang="en-IN" sz="1600" b="1" dirty="0">
                          <a:latin typeface="Calibri Light" panose="020F0302020204030204" pitchFamily="34" charset="0"/>
                          <a:cs typeface="Calibri Light" panose="020F0302020204030204" pitchFamily="34" charset="0"/>
                        </a:rPr>
                        <a:t>Case</a:t>
                      </a:r>
                      <a:r>
                        <a:rPr lang="en-IN" sz="1600" b="1" dirty="0">
                          <a:solidFill>
                            <a:schemeClr val="tx2">
                              <a:lumMod val="50000"/>
                            </a:schemeClr>
                          </a:solidFill>
                          <a:latin typeface="Calibri Light" panose="020F0302020204030204" pitchFamily="34" charset="0"/>
                          <a:cs typeface="Calibri Light" panose="020F0302020204030204" pitchFamily="34" charset="0"/>
                        </a:rPr>
                        <a:t>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all reports and score as per Report Risk </a:t>
                      </a: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network of entities/ individuals and score network risk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Extract all entities/ individual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Aggregate above scores into Case Risk</a:t>
                      </a:r>
                    </a:p>
                  </a:txBody>
                  <a:tcPr/>
                </a:tc>
                <a:extLst>
                  <a:ext uri="{0D108BD9-81ED-4DB2-BD59-A6C34878D82A}">
                    <a16:rowId xmlns:a16="http://schemas.microsoft.com/office/drawing/2014/main" val="3398192484"/>
                  </a:ext>
                </a:extLst>
              </a:tr>
            </a:tbl>
          </a:graphicData>
        </a:graphic>
      </p:graphicFrame>
      <p:sp>
        <p:nvSpPr>
          <p:cNvPr id="4" name="TextBox 3">
            <a:extLst>
              <a:ext uri="{FF2B5EF4-FFF2-40B4-BE49-F238E27FC236}">
                <a16:creationId xmlns:a16="http://schemas.microsoft.com/office/drawing/2014/main" id="{50C35227-5064-4C78-B082-6AAE3287A1EF}"/>
              </a:ext>
            </a:extLst>
          </p:cNvPr>
          <p:cNvSpPr txBox="1"/>
          <p:nvPr/>
        </p:nvSpPr>
        <p:spPr>
          <a:xfrm>
            <a:off x="2724900" y="596997"/>
            <a:ext cx="1923394" cy="8034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Case specific Risk Indicators</a:t>
            </a:r>
          </a:p>
        </p:txBody>
      </p:sp>
      <p:sp>
        <p:nvSpPr>
          <p:cNvPr id="7" name="TextBox 6">
            <a:extLst>
              <a:ext uri="{FF2B5EF4-FFF2-40B4-BE49-F238E27FC236}">
                <a16:creationId xmlns:a16="http://schemas.microsoft.com/office/drawing/2014/main" id="{62976843-DC20-4BDC-AC0E-D357906B3E1B}"/>
              </a:ext>
            </a:extLst>
          </p:cNvPr>
          <p:cNvSpPr txBox="1"/>
          <p:nvPr/>
        </p:nvSpPr>
        <p:spPr>
          <a:xfrm>
            <a:off x="2724900" y="1685998"/>
            <a:ext cx="1923394" cy="93332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reports in the case as per report risk model</a:t>
            </a:r>
          </a:p>
        </p:txBody>
      </p:sp>
      <p:sp>
        <p:nvSpPr>
          <p:cNvPr id="14" name="TextBox 13">
            <a:extLst>
              <a:ext uri="{FF2B5EF4-FFF2-40B4-BE49-F238E27FC236}">
                <a16:creationId xmlns:a16="http://schemas.microsoft.com/office/drawing/2014/main" id="{D9CBD5EB-675A-4E7E-AF96-4FFC414B3A80}"/>
              </a:ext>
            </a:extLst>
          </p:cNvPr>
          <p:cNvSpPr txBox="1"/>
          <p:nvPr/>
        </p:nvSpPr>
        <p:spPr>
          <a:xfrm>
            <a:off x="2724900" y="2896884"/>
            <a:ext cx="1923394" cy="10361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 risk model</a:t>
            </a:r>
          </a:p>
        </p:txBody>
      </p:sp>
      <p:sp>
        <p:nvSpPr>
          <p:cNvPr id="9" name="TextBox 8">
            <a:extLst>
              <a:ext uri="{FF2B5EF4-FFF2-40B4-BE49-F238E27FC236}">
                <a16:creationId xmlns:a16="http://schemas.microsoft.com/office/drawing/2014/main" id="{C5D539D0-0A61-47FB-B07B-2620BFEF4874}"/>
              </a:ext>
            </a:extLst>
          </p:cNvPr>
          <p:cNvSpPr txBox="1"/>
          <p:nvPr/>
        </p:nvSpPr>
        <p:spPr>
          <a:xfrm>
            <a:off x="312408" y="2100887"/>
            <a:ext cx="1787325"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Case Risk</a:t>
            </a:r>
          </a:p>
        </p:txBody>
      </p: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99733" y="998727"/>
            <a:ext cx="625167" cy="153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a:off x="2099733" y="2152662"/>
            <a:ext cx="625167" cy="3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099733" y="2536275"/>
            <a:ext cx="625167" cy="191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96F91E-D31F-4796-ADAC-3D619DA97920}"/>
              </a:ext>
            </a:extLst>
          </p:cNvPr>
          <p:cNvSpPr txBox="1"/>
          <p:nvPr/>
        </p:nvSpPr>
        <p:spPr>
          <a:xfrm>
            <a:off x="2724900" y="4218555"/>
            <a:ext cx="1923394" cy="4715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Network Risk </a:t>
            </a:r>
          </a:p>
        </p:txBody>
      </p:sp>
      <p:cxnSp>
        <p:nvCxnSpPr>
          <p:cNvPr id="18" name="Straight Arrow Connector 17">
            <a:extLst>
              <a:ext uri="{FF2B5EF4-FFF2-40B4-BE49-F238E27FC236}">
                <a16:creationId xmlns:a16="http://schemas.microsoft.com/office/drawing/2014/main" id="{69B03D7D-9FD5-4420-8EF5-97AD0367CE94}"/>
              </a:ext>
            </a:extLst>
          </p:cNvPr>
          <p:cNvCxnSpPr>
            <a:cxnSpLocks/>
            <a:stCxn id="14" idx="1"/>
            <a:endCxn id="9" idx="3"/>
          </p:cNvCxnSpPr>
          <p:nvPr/>
        </p:nvCxnSpPr>
        <p:spPr>
          <a:xfrm flipH="1" flipV="1">
            <a:off x="2099733" y="2536275"/>
            <a:ext cx="625167" cy="87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itle 2">
            <a:extLst>
              <a:ext uri="{FF2B5EF4-FFF2-40B4-BE49-F238E27FC236}">
                <a16:creationId xmlns:a16="http://schemas.microsoft.com/office/drawing/2014/main" id="{EAF55E9F-0990-4C9C-AC3E-0333428FB9CB}"/>
              </a:ext>
            </a:extLst>
          </p:cNvPr>
          <p:cNvSpPr txBox="1">
            <a:spLocks/>
          </p:cNvSpPr>
          <p:nvPr/>
        </p:nvSpPr>
        <p:spPr bwMode="gray">
          <a:xfrm>
            <a:off x="312408" y="61921"/>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a:ln>
                  <a:noFill/>
                </a:ln>
                <a:solidFill>
                  <a:srgbClr val="2C2D8B"/>
                </a:solidFill>
                <a:effectLst/>
                <a:uLnTx/>
                <a:uFillTx/>
                <a:latin typeface="Calibri Light"/>
                <a:ea typeface="STKaiti"/>
                <a:cs typeface="Calibri Light"/>
              </a:rPr>
              <a:t>Case Risk Aggregation</a:t>
            </a:r>
          </a:p>
        </p:txBody>
      </p:sp>
    </p:spTree>
    <p:extLst>
      <p:ext uri="{BB962C8B-B14F-4D97-AF65-F5344CB8AC3E}">
        <p14:creationId xmlns:p14="http://schemas.microsoft.com/office/powerpoint/2010/main" val="3581415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565BD7-E1A2-40AD-AD61-5AE34FB73A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6149838" cy="5147379"/>
          </a:xfrm>
          <a:prstGeom prst="rect">
            <a:avLst/>
          </a:prstGeom>
        </p:spPr>
      </p:pic>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180229" y="195347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300" dirty="0">
                <a:solidFill>
                  <a:srgbClr val="FFFFFF"/>
                </a:solidFill>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38853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(2/5) – ‘Risk events’</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81870163"/>
              </p:ext>
            </p:extLst>
          </p:nvPr>
        </p:nvGraphicFramePr>
        <p:xfrm>
          <a:off x="269878" y="818243"/>
          <a:ext cx="8107528" cy="492397"/>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492397">
                <a:tc>
                  <a:txBody>
                    <a:bodyPr/>
                    <a:lstStyle/>
                    <a:p>
                      <a:pPr marL="0" lvl="0" indent="0">
                        <a:spcBef>
                          <a:spcPts val="100"/>
                        </a:spcBef>
                        <a:buFont typeface="+mj-lt"/>
                        <a:buNone/>
                      </a:pPr>
                      <a:r>
                        <a:rPr lang="en-IN" sz="1600" b="0" dirty="0">
                          <a:solidFill>
                            <a:srgbClr val="000000"/>
                          </a:solidFill>
                          <a:latin typeface="Calibri Light" panose="020F0302020204030204" pitchFamily="34" charset="0"/>
                          <a:cs typeface="Calibri Light" panose="020F0302020204030204" pitchFamily="34" charset="0"/>
                        </a:rPr>
                        <a:t>Triggers for running each model (‘risk events’) 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graphicFrame>
        <p:nvGraphicFramePr>
          <p:cNvPr id="2" name="Table 3">
            <a:extLst>
              <a:ext uri="{FF2B5EF4-FFF2-40B4-BE49-F238E27FC236}">
                <a16:creationId xmlns:a16="http://schemas.microsoft.com/office/drawing/2014/main" id="{D2D3B041-C339-49F9-85F0-0FDE6E28A101}"/>
              </a:ext>
            </a:extLst>
          </p:cNvPr>
          <p:cNvGraphicFramePr>
            <a:graphicFrameLocks noGrp="1"/>
          </p:cNvGraphicFramePr>
          <p:nvPr>
            <p:extLst>
              <p:ext uri="{D42A27DB-BD31-4B8C-83A1-F6EECF244321}">
                <p14:modId xmlns:p14="http://schemas.microsoft.com/office/powerpoint/2010/main" val="950054825"/>
              </p:ext>
            </p:extLst>
          </p:nvPr>
        </p:nvGraphicFramePr>
        <p:xfrm>
          <a:off x="421499" y="1305169"/>
          <a:ext cx="7955907" cy="3146148"/>
        </p:xfrm>
        <a:graphic>
          <a:graphicData uri="http://schemas.openxmlformats.org/drawingml/2006/table">
            <a:tbl>
              <a:tblPr firstRow="1" bandRow="1">
                <a:tableStyleId>{5C22544A-7EE6-4342-B048-85BDC9FD1C3A}</a:tableStyleId>
              </a:tblPr>
              <a:tblGrid>
                <a:gridCol w="1894981">
                  <a:extLst>
                    <a:ext uri="{9D8B030D-6E8A-4147-A177-3AD203B41FA5}">
                      <a16:colId xmlns:a16="http://schemas.microsoft.com/office/drawing/2014/main" val="1177331424"/>
                    </a:ext>
                  </a:extLst>
                </a:gridCol>
                <a:gridCol w="6060926">
                  <a:extLst>
                    <a:ext uri="{9D8B030D-6E8A-4147-A177-3AD203B41FA5}">
                      <a16:colId xmlns:a16="http://schemas.microsoft.com/office/drawing/2014/main" val="2307908134"/>
                    </a:ext>
                  </a:extLst>
                </a:gridCol>
              </a:tblGrid>
              <a:tr h="516200">
                <a:tc>
                  <a:txBody>
                    <a:bodyPr/>
                    <a:lstStyle/>
                    <a:p>
                      <a:r>
                        <a:rPr lang="en-IN" sz="1800" dirty="0">
                          <a:latin typeface="Calibri Light" panose="020F0302020204030204" pitchFamily="34" charset="0"/>
                          <a:cs typeface="Calibri Light" panose="020F0302020204030204" pitchFamily="34" charset="0"/>
                        </a:rPr>
                        <a:t>Type of risk model</a:t>
                      </a:r>
                    </a:p>
                  </a:txBody>
                  <a:tcPr anchor="ctr"/>
                </a:tc>
                <a:tc>
                  <a:txBody>
                    <a:bodyPr/>
                    <a:lstStyle/>
                    <a:p>
                      <a:r>
                        <a:rPr lang="en-IN" sz="1800" dirty="0">
                          <a:latin typeface="Calibri Light" panose="020F0302020204030204" pitchFamily="34" charset="0"/>
                          <a:cs typeface="Calibri Light" panose="020F0302020204030204" pitchFamily="34" charset="0"/>
                        </a:rPr>
                        <a:t>Trigger / risk event</a:t>
                      </a:r>
                    </a:p>
                  </a:txBody>
                  <a:tcPr anchor="ctr"/>
                </a:tc>
                <a:extLst>
                  <a:ext uri="{0D108BD9-81ED-4DB2-BD59-A6C34878D82A}">
                    <a16:rowId xmlns:a16="http://schemas.microsoft.com/office/drawing/2014/main" val="3528194403"/>
                  </a:ext>
                </a:extLst>
              </a:tr>
              <a:tr h="870195">
                <a:tc>
                  <a:txBody>
                    <a:bodyPr/>
                    <a:lstStyle/>
                    <a:p>
                      <a:r>
                        <a:rPr lang="en-IN" sz="1600" b="0" dirty="0">
                          <a:solidFill>
                            <a:srgbClr val="000000"/>
                          </a:solidFill>
                          <a:latin typeface="Calibri Light" panose="020F0302020204030204" pitchFamily="34" charset="0"/>
                          <a:cs typeface="Calibri Light" panose="020F0302020204030204" pitchFamily="34" charset="0"/>
                        </a:rPr>
                        <a:t>Individual / Organisation</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resolution of an individual / entity </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being associated with any new case</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Periodic basis, depending upon risk assigned </a:t>
                      </a:r>
                    </a:p>
                  </a:txBody>
                  <a:tcPr anchor="ctr"/>
                </a:tc>
                <a:extLst>
                  <a:ext uri="{0D108BD9-81ED-4DB2-BD59-A6C34878D82A}">
                    <a16:rowId xmlns:a16="http://schemas.microsoft.com/office/drawing/2014/main" val="2063910724"/>
                  </a:ext>
                </a:extLst>
              </a:tr>
              <a:tr h="69171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IN" sz="1600" b="0" dirty="0">
                          <a:solidFill>
                            <a:srgbClr val="000000"/>
                          </a:solidFill>
                          <a:latin typeface="Calibri Light" panose="020F0302020204030204" pitchFamily="34" charset="0"/>
                          <a:cs typeface="Calibri Light" panose="020F0302020204030204" pitchFamily="34" charset="0"/>
                        </a:rPr>
                        <a:t>Location</a:t>
                      </a: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Location risk shall be run at the end of each month. It can also be updated by FIU as master data</a:t>
                      </a:r>
                    </a:p>
                  </a:txBody>
                  <a:tcPr anchor="ctr"/>
                </a:tc>
                <a:extLst>
                  <a:ext uri="{0D108BD9-81ED-4DB2-BD59-A6C34878D82A}">
                    <a16:rowId xmlns:a16="http://schemas.microsoft.com/office/drawing/2014/main" val="2910044577"/>
                  </a:ext>
                </a:extLst>
              </a:tr>
              <a:tr h="455677">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Report</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receiving, after risk scoring of all entities within a report </a:t>
                      </a:r>
                    </a:p>
                  </a:txBody>
                  <a:tcPr anchor="ctr"/>
                </a:tc>
                <a:extLst>
                  <a:ext uri="{0D108BD9-81ED-4DB2-BD59-A6C34878D82A}">
                    <a16:rowId xmlns:a16="http://schemas.microsoft.com/office/drawing/2014/main" val="2174668787"/>
                  </a:ext>
                </a:extLst>
              </a:tr>
              <a:tr h="612360">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Case</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case creation, after risk scoring of all reports within the case</a:t>
                      </a:r>
                    </a:p>
                  </a:txBody>
                  <a:tcPr anchor="ctr"/>
                </a:tc>
                <a:extLst>
                  <a:ext uri="{0D108BD9-81ED-4DB2-BD59-A6C34878D82A}">
                    <a16:rowId xmlns:a16="http://schemas.microsoft.com/office/drawing/2014/main" val="4248718771"/>
                  </a:ext>
                </a:extLst>
              </a:tr>
            </a:tbl>
          </a:graphicData>
        </a:graphic>
      </p:graphicFrame>
    </p:spTree>
    <p:extLst>
      <p:ext uri="{BB962C8B-B14F-4D97-AF65-F5344CB8AC3E}">
        <p14:creationId xmlns:p14="http://schemas.microsoft.com/office/powerpoint/2010/main" val="43678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(3/5) – ‘Risk history’</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861308546"/>
              </p:ext>
            </p:extLst>
          </p:nvPr>
        </p:nvGraphicFramePr>
        <p:xfrm>
          <a:off x="269878" y="909683"/>
          <a:ext cx="8107528" cy="3320796"/>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1961744">
                <a:tc>
                  <a:txBody>
                    <a:bodyPr/>
                    <a:lstStyle/>
                    <a:p>
                      <a:pPr marL="0" indent="0">
                        <a:lnSpc>
                          <a:spcPct val="150000"/>
                        </a:lnSpc>
                        <a:spcBef>
                          <a:spcPts val="100"/>
                        </a:spcBef>
                        <a:buFont typeface="+mj-lt"/>
                        <a:buNone/>
                      </a:pPr>
                      <a:r>
                        <a:rPr lang="en-IN" sz="2000" b="0" dirty="0">
                          <a:solidFill>
                            <a:srgbClr val="000000"/>
                          </a:solidFill>
                          <a:latin typeface="Calibri Light" panose="020F0302020204030204" pitchFamily="34" charset="0"/>
                          <a:cs typeface="Calibri Light" panose="020F0302020204030204" pitchFamily="34" charset="0"/>
                        </a:rPr>
                        <a:t>Risk history records the following in a </a:t>
                      </a:r>
                      <a:r>
                        <a:rPr lang="en-IN" sz="2000" b="0" u="sng" dirty="0">
                          <a:solidFill>
                            <a:srgbClr val="000000"/>
                          </a:solidFill>
                          <a:latin typeface="Calibri Light" panose="020F0302020204030204" pitchFamily="34" charset="0"/>
                          <a:cs typeface="Calibri Light" panose="020F0302020204030204" pitchFamily="34" charset="0"/>
                        </a:rPr>
                        <a:t>timeline view</a:t>
                      </a:r>
                      <a:r>
                        <a:rPr lang="en-IN" sz="2000" b="0" dirty="0">
                          <a:solidFill>
                            <a:srgbClr val="000000"/>
                          </a:solidFill>
                          <a:latin typeface="Calibri Light" panose="020F0302020204030204" pitchFamily="34" charset="0"/>
                          <a:cs typeface="Calibri Light" panose="020F0302020204030204" pitchFamily="34" charset="0"/>
                        </a:rPr>
                        <a:t>:</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Version of the model to be run </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Complete audit trail of running a risk model covering:</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Model version, with parameters, weights, intervals, scores</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each parameter for an entity being risk scored</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the total risk and risk score assigned</a:t>
                      </a:r>
                    </a:p>
                    <a:p>
                      <a:pPr marL="732526" lvl="1" indent="-342900">
                        <a:lnSpc>
                          <a:spcPct val="150000"/>
                        </a:lnSpc>
                        <a:spcBef>
                          <a:spcPts val="100"/>
                        </a:spcBef>
                        <a:buFont typeface="+mj-lt"/>
                        <a:buAutoNum type="alphaLcParenR"/>
                      </a:pPr>
                      <a:endParaRPr lang="en-IN" sz="2000" b="0" dirty="0">
                        <a:solidFill>
                          <a:srgbClr val="000000"/>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spTree>
    <p:extLst>
      <p:ext uri="{BB962C8B-B14F-4D97-AF65-F5344CB8AC3E}">
        <p14:creationId xmlns:p14="http://schemas.microsoft.com/office/powerpoint/2010/main" val="284327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148857"/>
            <a:ext cx="8024283" cy="369332"/>
          </a:xfrm>
        </p:spPr>
        <p:txBody>
          <a:bodyPr/>
          <a:lstStyle/>
          <a:p>
            <a:r>
              <a:rPr lang="en-IN" sz="2400" b="1" kern="1200" dirty="0">
                <a:latin typeface="Calibri Light (Headings)"/>
              </a:rPr>
              <a:t>Risk Model design principles (4/5) – ‘Outcomes’</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24993166"/>
              </p:ext>
            </p:extLst>
          </p:nvPr>
        </p:nvGraphicFramePr>
        <p:xfrm>
          <a:off x="269878" y="584614"/>
          <a:ext cx="8637902" cy="4110170"/>
        </p:xfrm>
        <a:graphic>
          <a:graphicData uri="http://schemas.openxmlformats.org/drawingml/2006/table">
            <a:tbl>
              <a:tblPr firstRow="1" bandRow="1">
                <a:tableStyleId>{5C22544A-7EE6-4342-B048-85BDC9FD1C3A}</a:tableStyleId>
              </a:tblPr>
              <a:tblGrid>
                <a:gridCol w="1009383">
                  <a:extLst>
                    <a:ext uri="{9D8B030D-6E8A-4147-A177-3AD203B41FA5}">
                      <a16:colId xmlns:a16="http://schemas.microsoft.com/office/drawing/2014/main" val="1921432669"/>
                    </a:ext>
                  </a:extLst>
                </a:gridCol>
                <a:gridCol w="7628519">
                  <a:extLst>
                    <a:ext uri="{9D8B030D-6E8A-4147-A177-3AD203B41FA5}">
                      <a16:colId xmlns:a16="http://schemas.microsoft.com/office/drawing/2014/main" val="3081052142"/>
                    </a:ext>
                  </a:extLst>
                </a:gridCol>
              </a:tblGrid>
              <a:tr h="299295">
                <a:tc>
                  <a:txBody>
                    <a:bodyPr/>
                    <a:lstStyle/>
                    <a:p>
                      <a:pPr>
                        <a:spcBef>
                          <a:spcPts val="100"/>
                        </a:spcBef>
                      </a:pPr>
                      <a:r>
                        <a:rPr lang="en-IN" sz="1200" dirty="0">
                          <a:latin typeface="Calibri Light" panose="020F0302020204030204" pitchFamily="34" charset="0"/>
                          <a:cs typeface="Calibri Light" panose="020F0302020204030204" pitchFamily="34" charset="0"/>
                        </a:rPr>
                        <a:t>Outcome</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2454045">
                <a:tc>
                  <a:txBody>
                    <a:bodyPr/>
                    <a:lstStyle/>
                    <a:p>
                      <a:pPr>
                        <a:spcBef>
                          <a:spcPts val="100"/>
                        </a:spcBef>
                      </a:pPr>
                      <a:r>
                        <a:rPr lang="en-IN" sz="1600" dirty="0">
                          <a:solidFill>
                            <a:srgbClr val="000000"/>
                          </a:solidFill>
                          <a:latin typeface="Calibri Light" panose="020F0302020204030204" pitchFamily="34" charset="0"/>
                          <a:cs typeface="Calibri Light" panose="020F0302020204030204" pitchFamily="34" charset="0"/>
                        </a:rPr>
                        <a:t>Risk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779252" rtl="0" eaLnBrk="1" fontAlgn="auto" latinLnBrk="0" hangingPunct="1">
                        <a:lnSpc>
                          <a:spcPct val="100000"/>
                        </a:lnSpc>
                        <a:spcBef>
                          <a:spcPts val="100"/>
                        </a:spcBef>
                        <a:spcAft>
                          <a:spcPts val="600"/>
                        </a:spcAft>
                        <a:buClrTx/>
                        <a:buSzTx/>
                        <a:buFont typeface="+mj-lt"/>
                        <a:buAutoNum type="arabicPeriod"/>
                        <a:tabLst/>
                        <a:defRPr/>
                      </a:pPr>
                      <a:r>
                        <a:rPr lang="en-IN" sz="1600" b="0" i="0" kern="1200" dirty="0">
                          <a:solidFill>
                            <a:srgbClr val="000000"/>
                          </a:solidFill>
                          <a:latin typeface="Calibri Light" panose="020F0302020204030204" pitchFamily="34" charset="0"/>
                          <a:ea typeface="+mn-ea"/>
                          <a:cs typeface="Calibri Light" panose="020F0302020204030204" pitchFamily="34" charset="0"/>
                        </a:rPr>
                        <a:t>The analysts would also have the flexibility of generating their own reports or queries using parameters and filters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system will generate a risk report at the end of every month to be circulated to FIU officials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report would specifically highlight:</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Major changes to risk scores of entities and individuals</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reports submitted in the past cycle</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entities would be flagged / alerted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1264525">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600" kern="1200" dirty="0">
                          <a:solidFill>
                            <a:srgbClr val="000000"/>
                          </a:solidFill>
                          <a:latin typeface="Calibri Light" panose="020F0302020204030204" pitchFamily="34" charset="0"/>
                          <a:ea typeface="+mn-ea"/>
                          <a:cs typeface="Calibri Light" panose="020F0302020204030204" pitchFamily="34" charset="0"/>
                        </a:rPr>
                        <a:t>Ad-hoc case creation</a:t>
                      </a:r>
                    </a:p>
                    <a:p>
                      <a:pPr>
                        <a:spcBef>
                          <a:spcPts val="100"/>
                        </a:spcBef>
                      </a:pPr>
                      <a:endParaRPr lang="en-IN" sz="16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600" kern="1200" dirty="0">
                          <a:solidFill>
                            <a:srgbClr val="000000"/>
                          </a:solidFill>
                          <a:latin typeface="Calibri Light" panose="020F0302020204030204" pitchFamily="34" charset="0"/>
                          <a:ea typeface="+mn-ea"/>
                          <a:cs typeface="Calibri Light" panose="020F0302020204030204" pitchFamily="34" charset="0"/>
                        </a:rPr>
                        <a:t>The FIU analyst would be able to directly create a case from the risk screen itself</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A case can be created on a basis of a high risk report (STR) and the entities therein</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Case can also be created on the basis of high risk entities found as a result of the risk scoring – e.g. individuals found in high risk CTRs / CBWTRs (i.e. non STRs)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282675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146C-FE81-4D36-8828-62E6F1E9CDD9}"/>
              </a:ext>
            </a:extLst>
          </p:cNvPr>
          <p:cNvSpPr>
            <a:spLocks noGrp="1"/>
          </p:cNvSpPr>
          <p:nvPr>
            <p:ph type="title"/>
          </p:nvPr>
        </p:nvSpPr>
        <p:spPr>
          <a:xfrm>
            <a:off x="269878" y="99237"/>
            <a:ext cx="8594260" cy="369332"/>
          </a:xfrm>
        </p:spPr>
        <p:txBody>
          <a:bodyPr/>
          <a:lstStyle/>
          <a:p>
            <a:r>
              <a:rPr lang="en-IN" sz="2400" b="1" kern="1200" dirty="0">
                <a:latin typeface="Calibri Light (Headings)"/>
              </a:rPr>
              <a:t>Risk Model design principles (5/5) – ‘Model Framework’</a:t>
            </a:r>
            <a:endParaRPr lang="en-IN" sz="2400" dirty="0"/>
          </a:p>
        </p:txBody>
      </p:sp>
      <p:pic>
        <p:nvPicPr>
          <p:cNvPr id="11" name="Picture 10">
            <a:extLst>
              <a:ext uri="{FF2B5EF4-FFF2-40B4-BE49-F238E27FC236}">
                <a16:creationId xmlns:a16="http://schemas.microsoft.com/office/drawing/2014/main" id="{E940C7B1-4B59-49BE-B67E-480F4AB1E289}"/>
              </a:ext>
            </a:extLst>
          </p:cNvPr>
          <p:cNvPicPr>
            <a:picLocks noChangeAspect="1"/>
          </p:cNvPicPr>
          <p:nvPr/>
        </p:nvPicPr>
        <p:blipFill>
          <a:blip r:embed="rId2"/>
          <a:stretch>
            <a:fillRect/>
          </a:stretch>
        </p:blipFill>
        <p:spPr>
          <a:xfrm>
            <a:off x="76146" y="609600"/>
            <a:ext cx="8991707" cy="4172373"/>
          </a:xfrm>
          <a:prstGeom prst="rect">
            <a:avLst/>
          </a:prstGeom>
        </p:spPr>
      </p:pic>
    </p:spTree>
    <p:extLst>
      <p:ext uri="{BB962C8B-B14F-4D97-AF65-F5344CB8AC3E}">
        <p14:creationId xmlns:p14="http://schemas.microsoft.com/office/powerpoint/2010/main" val="413381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Design Principles</a:t>
            </a:r>
          </a:p>
          <a:p>
            <a:pPr marL="457200" lvl="1" indent="-274638"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GoS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200804406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2D483E18F4564B9BCB8F44B58F91A4" ma:contentTypeVersion="12" ma:contentTypeDescription="Create a new document." ma:contentTypeScope="" ma:versionID="9d071682637ae8b25ad84fb913195db7">
  <xsd:schema xmlns:xsd="http://www.w3.org/2001/XMLSchema" xmlns:xs="http://www.w3.org/2001/XMLSchema" xmlns:p="http://schemas.microsoft.com/office/2006/metadata/properties" xmlns:ns3="da2bd622-d50d-4a74-b0ee-0408397a6fa3" xmlns:ns4="fb3760e6-e5e3-4222-9d08-d83dc9a0b9f4" targetNamespace="http://schemas.microsoft.com/office/2006/metadata/properties" ma:root="true" ma:fieldsID="38275c547ec3cab4e20659fa9d4323e6" ns3:_="" ns4:_="">
    <xsd:import namespace="da2bd622-d50d-4a74-b0ee-0408397a6fa3"/>
    <xsd:import namespace="fb3760e6-e5e3-4222-9d08-d83dc9a0b9f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2bd622-d50d-4a74-b0ee-0408397a6f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3760e6-e5e3-4222-9d08-d83dc9a0b9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59248-63FA-4C6E-A37D-96FF4426E5C5}">
  <ds:schemaRefs>
    <ds:schemaRef ds:uri="http://schemas.microsoft.com/office/2006/metadata/properties"/>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0ECF8E12-5A31-47C1-8C7E-9EED45967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2bd622-d50d-4a74-b0ee-0408397a6fa3"/>
    <ds:schemaRef ds:uri="fb3760e6-e5e3-4222-9d08-d83dc9a0b9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24402</TotalTime>
  <Words>4346</Words>
  <Application>Microsoft Office PowerPoint</Application>
  <PresentationFormat>On-screen Show (16:9)</PresentationFormat>
  <Paragraphs>823</Paragraphs>
  <Slides>47</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47</vt:i4>
      </vt:variant>
    </vt:vector>
  </HeadingPairs>
  <TitlesOfParts>
    <vt:vector size="60" baseType="lpstr">
      <vt:lpstr>Arial</vt:lpstr>
      <vt:lpstr>Calibiri</vt:lpstr>
      <vt:lpstr>Calibiri light</vt:lpstr>
      <vt:lpstr>Calibri</vt:lpstr>
      <vt:lpstr>Calibri Light</vt:lpstr>
      <vt:lpstr>Calibri Light (Headings)</vt:lpstr>
      <vt:lpstr>Courier New</vt:lpstr>
      <vt:lpstr>Georgia</vt:lpstr>
      <vt:lpstr>Symbol</vt:lpstr>
      <vt:lpstr>Wingdings</vt:lpstr>
      <vt:lpstr>L&amp;T Infotech</vt:lpstr>
      <vt:lpstr>Custom Design</vt:lpstr>
      <vt:lpstr>1_L&amp;T Infotech</vt:lpstr>
      <vt:lpstr>PowerPoint Presentation</vt:lpstr>
      <vt:lpstr>PowerPoint Presentation</vt:lpstr>
      <vt:lpstr>PowerPoint Presentation</vt:lpstr>
      <vt:lpstr>Risk Model design principles (1/5) – ‘Model construction’</vt:lpstr>
      <vt:lpstr>Risk Model design principles (2/5) – ‘Risk events’</vt:lpstr>
      <vt:lpstr>Risk Model design principles (3/5) – ‘Risk history’</vt:lpstr>
      <vt:lpstr>Risk Model design principles (4/5) – ‘Outcomes’</vt:lpstr>
      <vt:lpstr>Risk Model design principles (5/5) – ‘Model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risk of the Entity/Report</vt:lpstr>
      <vt:lpstr>Examples of Transaction Risk Computation (1/7)</vt:lpstr>
      <vt:lpstr>Transaction Risk Computation (2/7)</vt:lpstr>
      <vt:lpstr> Transaction Risk Computation (3/7)</vt:lpstr>
      <vt:lpstr>Transaction Risk Computation (4/7)</vt:lpstr>
      <vt:lpstr>Transaction Risk Computation (5/7)</vt:lpstr>
      <vt:lpstr> Transaction Risk Computation (6/7)</vt:lpstr>
      <vt:lpstr> Transaction Risk Computation (7/7)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Report Risk Aggregation</vt:lpstr>
      <vt:lpstr>PowerPoint Presentation</vt:lpstr>
      <vt:lpstr>GoS Risk Approach</vt:lpstr>
      <vt:lpstr>GoS risk – Tags based Scoring</vt:lpstr>
      <vt:lpstr>PowerPoint Presentation</vt:lpstr>
      <vt:lpstr>PowerPoint Presentation</vt:lpstr>
      <vt:lpstr>Network risk assessment steps</vt:lpstr>
      <vt:lpstr>Step 1 – Creating the Graph DB</vt:lpstr>
      <vt:lpstr>Step 1 – Creating the Graph DB</vt:lpstr>
      <vt:lpstr>Step 2 – Identification of network of FIU’s ‘entities of interest’ </vt:lpstr>
      <vt:lpstr>Step 2 – Identification of network of FIU’s ‘entities of interest’ </vt:lpstr>
      <vt:lpstr>Step 3 – Computation of network risk </vt:lpstr>
      <vt:lpstr>Step 3 – Computation of network risk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 - An Introduction</dc:title>
  <dc:creator>Jk Kar</dc:creator>
  <cp:lastModifiedBy>FIU INDIA</cp:lastModifiedBy>
  <cp:revision>859</cp:revision>
  <cp:lastPrinted>2015-11-28T12:28:20Z</cp:lastPrinted>
  <dcterms:created xsi:type="dcterms:W3CDTF">2017-09-11T08:00:32Z</dcterms:created>
  <dcterms:modified xsi:type="dcterms:W3CDTF">2023-06-09T06:32:23Z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0x010100C42D483E18F4564B9BCB8F44B58F91A4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