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omments/modernComment_7F805C85_ADD75543.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7F805CE0_684A539D.xml" ContentType="application/vnd.ms-powerpoint.comments+xml"/>
  <Override PartName="/ppt/comments/modernComment_7F805CE1_D3DDF5B3.xml" ContentType="application/vnd.ms-powerpoint.comments+xml"/>
  <Override PartName="/ppt/comments/modernComment_7F805CE2_5293C46D.xml" ContentType="application/vnd.ms-powerpoint.comments+xml"/>
  <Override PartName="/ppt/theme/themeOverride1.xml" ContentType="application/vnd.openxmlformats-officedocument.themeOverr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 id="2147483681" r:id="rId6"/>
  </p:sldMasterIdLst>
  <p:notesMasterIdLst>
    <p:notesMasterId r:id="rId54"/>
  </p:notesMasterIdLst>
  <p:handoutMasterIdLst>
    <p:handoutMasterId r:id="rId55"/>
  </p:handoutMasterIdLst>
  <p:sldIdLst>
    <p:sldId id="2139118825" r:id="rId7"/>
    <p:sldId id="7795" r:id="rId8"/>
    <p:sldId id="2139118794" r:id="rId9"/>
    <p:sldId id="2139118699" r:id="rId10"/>
    <p:sldId id="2139118811" r:id="rId11"/>
    <p:sldId id="2139118700" r:id="rId12"/>
    <p:sldId id="2139118806" r:id="rId13"/>
    <p:sldId id="2139118824" r:id="rId14"/>
    <p:sldId id="2139118795" r:id="rId15"/>
    <p:sldId id="2139118810" r:id="rId16"/>
    <p:sldId id="2139118773" r:id="rId17"/>
    <p:sldId id="2139118778" r:id="rId18"/>
    <p:sldId id="2139118780" r:id="rId19"/>
    <p:sldId id="2139118781" r:id="rId20"/>
    <p:sldId id="2139118782" r:id="rId21"/>
    <p:sldId id="2139118815" r:id="rId22"/>
    <p:sldId id="2139118725" r:id="rId23"/>
    <p:sldId id="2139118733" r:id="rId24"/>
    <p:sldId id="2139118764" r:id="rId25"/>
    <p:sldId id="2139118799" r:id="rId26"/>
    <p:sldId id="2139118801" r:id="rId27"/>
    <p:sldId id="2139118732" r:id="rId28"/>
    <p:sldId id="2139118803" r:id="rId29"/>
    <p:sldId id="2139118765" r:id="rId30"/>
    <p:sldId id="2139118814" r:id="rId31"/>
    <p:sldId id="2139118816" r:id="rId32"/>
    <p:sldId id="2139118817" r:id="rId33"/>
    <p:sldId id="2139118818" r:id="rId34"/>
    <p:sldId id="2139118819" r:id="rId35"/>
    <p:sldId id="2139118820" r:id="rId36"/>
    <p:sldId id="2139118787" r:id="rId37"/>
    <p:sldId id="2139118766" r:id="rId38"/>
    <p:sldId id="2139118821" r:id="rId39"/>
    <p:sldId id="2139118682" r:id="rId40"/>
    <p:sldId id="2139118689" r:id="rId41"/>
    <p:sldId id="2139118809" r:id="rId42"/>
    <p:sldId id="2139118822" r:id="rId43"/>
    <p:sldId id="2139118717" r:id="rId44"/>
    <p:sldId id="2139118714" r:id="rId45"/>
    <p:sldId id="2139118718" r:id="rId46"/>
    <p:sldId id="2139118719" r:id="rId47"/>
    <p:sldId id="2139118813" r:id="rId48"/>
    <p:sldId id="2139118721" r:id="rId49"/>
    <p:sldId id="2139118722" r:id="rId50"/>
    <p:sldId id="2139118823" r:id="rId51"/>
    <p:sldId id="2139118789" r:id="rId52"/>
    <p:sldId id="8012" r:id="rId53"/>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521415D9-36F7-43E2-AB2F-B90AF26B5E84}">
      <p14:sectionLst xmlns:p14="http://schemas.microsoft.com/office/powerpoint/2010/main">
        <p14:section name="Default Section" id="{6388F6FA-4764-42B9-BE29-544960395D3A}">
          <p14:sldIdLst>
            <p14:sldId id="2139118825"/>
            <p14:sldId id="7795"/>
            <p14:sldId id="2139118794"/>
            <p14:sldId id="2139118699"/>
            <p14:sldId id="2139118811"/>
            <p14:sldId id="2139118700"/>
            <p14:sldId id="2139118806"/>
            <p14:sldId id="2139118824"/>
            <p14:sldId id="2139118795"/>
          </p14:sldIdLst>
        </p14:section>
        <p14:section name="Untitled Section" id="{4ABC1AB5-CBE0-4394-8C8F-295FB944FDB1}">
          <p14:sldIdLst>
            <p14:sldId id="2139118810"/>
            <p14:sldId id="2139118773"/>
            <p14:sldId id="2139118778"/>
            <p14:sldId id="2139118780"/>
            <p14:sldId id="2139118781"/>
            <p14:sldId id="2139118782"/>
            <p14:sldId id="2139118815"/>
            <p14:sldId id="2139118725"/>
            <p14:sldId id="2139118733"/>
            <p14:sldId id="2139118764"/>
            <p14:sldId id="2139118799"/>
            <p14:sldId id="2139118801"/>
            <p14:sldId id="2139118732"/>
            <p14:sldId id="2139118803"/>
            <p14:sldId id="2139118765"/>
            <p14:sldId id="2139118814"/>
            <p14:sldId id="2139118816"/>
            <p14:sldId id="2139118817"/>
            <p14:sldId id="2139118818"/>
            <p14:sldId id="2139118819"/>
            <p14:sldId id="2139118820"/>
            <p14:sldId id="2139118787"/>
            <p14:sldId id="2139118766"/>
            <p14:sldId id="2139118821"/>
            <p14:sldId id="2139118682"/>
            <p14:sldId id="2139118689"/>
            <p14:sldId id="2139118809"/>
            <p14:sldId id="2139118822"/>
            <p14:sldId id="2139118717"/>
            <p14:sldId id="2139118714"/>
            <p14:sldId id="2139118718"/>
            <p14:sldId id="2139118719"/>
            <p14:sldId id="2139118813"/>
            <p14:sldId id="2139118721"/>
            <p14:sldId id="2139118722"/>
            <p14:sldId id="2139118823"/>
            <p14:sldId id="2139118789"/>
            <p14:sldId id="8012"/>
          </p14:sldIdLst>
        </p14:section>
      </p14:sectionLst>
    </p:ext>
    <p:ext uri="{EFAFB233-063F-42B5-8137-9DF3F51BA10A}">
      <p15:sldGuideLst xmlns:p15="http://schemas.microsoft.com/office/powerpoint/2012/main">
        <p15:guide id="4" orient="horz" pos="32" userDrawn="1">
          <p15:clr>
            <a:srgbClr val="A4A3A4"/>
          </p15:clr>
        </p15:guide>
        <p15:guide id="5" orient="horz" pos="3888">
          <p15:clr>
            <a:srgbClr val="A4A3A4"/>
          </p15:clr>
        </p15:guide>
        <p15:guide id="11" pos="5760" userDrawn="1">
          <p15:clr>
            <a:srgbClr val="A4A3A4"/>
          </p15:clr>
        </p15:guide>
        <p15:guide id="16" orient="horz" pos="282" userDrawn="1">
          <p15:clr>
            <a:srgbClr val="A4A3A4"/>
          </p15:clr>
        </p15:guide>
        <p15:guide id="20" pos="2736" userDrawn="1">
          <p15:clr>
            <a:srgbClr val="A4A3A4"/>
          </p15:clr>
        </p15:guide>
        <p15:guide id="26" orient="horz" pos="3049" userDrawn="1">
          <p15:clr>
            <a:srgbClr val="A4A3A4"/>
          </p15:clr>
        </p15:guide>
        <p15:guide id="27" orient="horz" pos="1643" userDrawn="1">
          <p15:clr>
            <a:srgbClr val="A4A3A4"/>
          </p15:clr>
        </p15:guide>
        <p15:guide id="32" pos="5443" userDrawn="1">
          <p15:clr>
            <a:srgbClr val="A4A3A4"/>
          </p15:clr>
        </p15:guide>
        <p15:guide id="34" pos="336" userDrawn="1">
          <p15:clr>
            <a:srgbClr val="A4A3A4"/>
          </p15:clr>
        </p15:guide>
        <p15:guide id="35" orient="horz" pos="1983" userDrawn="1">
          <p15:clr>
            <a:srgbClr val="A4A3A4"/>
          </p15:clr>
        </p15:guide>
        <p15:guide id="37" orient="horz" pos="599" userDrawn="1">
          <p15:clr>
            <a:srgbClr val="A4A3A4"/>
          </p15:clr>
        </p15:guide>
        <p15:guide id="38" orient="horz" pos="606">
          <p15:clr>
            <a:srgbClr val="A4A3A4"/>
          </p15:clr>
        </p15:guide>
        <p15:guide id="39" orient="horz" pos="2777" userDrawn="1">
          <p15:clr>
            <a:srgbClr val="A4A3A4"/>
          </p15:clr>
        </p15:guide>
        <p15:guide id="40" pos="5759">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DD862F9-3F41-2A4B-FC06-4B72AED26057}" name="FIU INDIA" initials="FI" userId="244713750163f756"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Nitika Singla" initials="NS" lastIdx="1" clrIdx="0">
    <p:extLst>
      <p:ext uri="{19B8F6BF-5375-455C-9EA6-DF929625EA0E}">
        <p15:presenceInfo xmlns:p15="http://schemas.microsoft.com/office/powerpoint/2012/main" userId="S::Nitika.Singla@in.ey.com::0b597461-9a41-49f0-a2ec-bcc5e98511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8C"/>
    <a:srgbClr val="FFCC00"/>
    <a:srgbClr val="001DFF"/>
    <a:srgbClr val="0F396D"/>
    <a:srgbClr val="2C2E8C"/>
    <a:srgbClr val="F46E00"/>
    <a:srgbClr val="00CDFF"/>
    <a:srgbClr val="00CCFF"/>
    <a:srgbClr val="001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91" autoAdjust="0"/>
    <p:restoredTop sz="95220" autoAdjust="0"/>
  </p:normalViewPr>
  <p:slideViewPr>
    <p:cSldViewPr snapToGrid="0">
      <p:cViewPr varScale="1">
        <p:scale>
          <a:sx n="167" d="100"/>
          <a:sy n="167" d="100"/>
        </p:scale>
        <p:origin x="372" y="150"/>
      </p:cViewPr>
      <p:guideLst>
        <p:guide orient="horz" pos="32"/>
        <p:guide orient="horz" pos="3888"/>
        <p:guide pos="5760"/>
        <p:guide orient="horz" pos="282"/>
        <p:guide pos="2736"/>
        <p:guide orient="horz" pos="3049"/>
        <p:guide orient="horz" pos="1643"/>
        <p:guide pos="5443"/>
        <p:guide pos="336"/>
        <p:guide orient="horz" pos="1983"/>
        <p:guide orient="horz" pos="599"/>
        <p:guide orient="horz" pos="606"/>
        <p:guide orient="horz" pos="2777"/>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251"/>
    </p:cViewPr>
  </p:sorterViewPr>
  <p:notesViewPr>
    <p:cSldViewPr>
      <p:cViewPr varScale="1">
        <p:scale>
          <a:sx n="67" d="100"/>
          <a:sy n="67" d="100"/>
        </p:scale>
        <p:origin x="-2766" y="-120"/>
      </p:cViewPr>
      <p:guideLst>
        <p:guide orient="horz" pos="2909"/>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handoutMaster" Target="handoutMasters/handoutMaster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viewProps" Target="viewProps.xml"/><Relationship Id="rId5" Type="http://schemas.openxmlformats.org/officeDocument/2006/relationships/slideMaster" Target="slideMasters/slideMaster2.xml"/><Relationship Id="rId61" Type="http://schemas.microsoft.com/office/2018/10/relationships/authors" Target="authors.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commentAuthors" Target="commentAuthor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presProps" Target="presProp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s>
</file>

<file path=ppt/comments/modernComment_7F805C85_ADD75543.xml><?xml version="1.0" encoding="utf-8"?>
<p188:cmLst xmlns:a="http://schemas.openxmlformats.org/drawingml/2006/main" xmlns:r="http://schemas.openxmlformats.org/officeDocument/2006/relationships" xmlns:p188="http://schemas.microsoft.com/office/powerpoint/2018/8/main">
  <p188:cm id="{81CDEE13-8277-4578-9616-A61B6E55CD0C}" authorId="{2DD862F9-3F41-2A4B-FC06-4B72AED26057}" created="2023-06-08T11:03:14.621">
    <ac:deMkLst xmlns:ac="http://schemas.microsoft.com/office/drawing/2013/main/command">
      <pc:docMk xmlns:pc="http://schemas.microsoft.com/office/powerpoint/2013/main/command"/>
      <pc:sldMk xmlns:pc="http://schemas.microsoft.com/office/powerpoint/2013/main/command" cId="2916570435" sldId="2139118725"/>
      <ac:spMk id="2" creationId="{DCD53DEB-23B3-42E3-ACC8-2871E67B4802}"/>
    </ac:deMkLst>
    <p188:txBody>
      <a:bodyPr/>
      <a:lstStyle/>
      <a:p>
        <a:r>
          <a:rPr lang="en-US"/>
          <a:t>Need the definition</a:t>
        </a:r>
      </a:p>
    </p188:txBody>
  </p188:cm>
</p188:cmLst>
</file>

<file path=ppt/comments/modernComment_7F805CE0_684A539D.xml><?xml version="1.0" encoding="utf-8"?>
<p188:cmLst xmlns:a="http://schemas.openxmlformats.org/drawingml/2006/main" xmlns:r="http://schemas.openxmlformats.org/officeDocument/2006/relationships" xmlns:p188="http://schemas.microsoft.com/office/powerpoint/2018/8/main">
  <p188:cm id="{96AC7962-8C61-4D5A-A6B9-0C2A49481700}" authorId="{2DD862F9-3F41-2A4B-FC06-4B72AED26057}" created="2023-06-09T05:36:43.111">
    <ac:deMkLst xmlns:ac="http://schemas.microsoft.com/office/drawing/2013/main/command">
      <pc:docMk xmlns:pc="http://schemas.microsoft.com/office/powerpoint/2013/main/command"/>
      <pc:sldMk xmlns:pc="http://schemas.microsoft.com/office/powerpoint/2013/main/command" cId="1749701533" sldId="2139118816"/>
      <ac:graphicFrameMk id="8" creationId="{1223911B-74BC-43A6-AB46-F4341987D802}"/>
    </ac:deMkLst>
    <p188:txBody>
      <a:bodyPr/>
      <a:lstStyle/>
      <a:p>
        <a:r>
          <a:rPr lang="en-US"/>
          <a:t>TF/ML ?</a:t>
        </a:r>
      </a:p>
    </p188:txBody>
  </p188:cm>
</p188:cmLst>
</file>

<file path=ppt/comments/modernComment_7F805CE1_D3DDF5B3.xml><?xml version="1.0" encoding="utf-8"?>
<p188:cmLst xmlns:a="http://schemas.openxmlformats.org/drawingml/2006/main" xmlns:r="http://schemas.openxmlformats.org/officeDocument/2006/relationships" xmlns:p188="http://schemas.microsoft.com/office/powerpoint/2018/8/main">
  <p188:cm id="{B535FD43-FE7E-4655-8DC3-867CDEC48777}" authorId="{2DD862F9-3F41-2A4B-FC06-4B72AED26057}" created="2023-06-09T05:19:55.984">
    <ac:deMkLst xmlns:ac="http://schemas.microsoft.com/office/drawing/2013/main/command">
      <pc:docMk xmlns:pc="http://schemas.microsoft.com/office/powerpoint/2013/main/command"/>
      <pc:sldMk xmlns:pc="http://schemas.microsoft.com/office/powerpoint/2013/main/command" cId="3554538931" sldId="2139118817"/>
      <ac:graphicFrameMk id="13" creationId="{3BDC1761-FCA3-48BA-AA6C-2ECA44E5B096}"/>
    </ac:deMkLst>
    <p188:txBody>
      <a:bodyPr/>
      <a:lstStyle/>
      <a:p>
        <a:r>
          <a:rPr lang="en-US"/>
          <a:t>Any input from FIU</a:t>
        </a:r>
      </a:p>
    </p188:txBody>
  </p188:cm>
</p188:cmLst>
</file>

<file path=ppt/comments/modernComment_7F805CE2_5293C46D.xml><?xml version="1.0" encoding="utf-8"?>
<p188:cmLst xmlns:a="http://schemas.openxmlformats.org/drawingml/2006/main" xmlns:r="http://schemas.openxmlformats.org/officeDocument/2006/relationships" xmlns:p188="http://schemas.microsoft.com/office/powerpoint/2018/8/main">
  <p188:cm id="{7D962320-3A79-44BA-9A5D-37E5B865B36D}" authorId="{2DD862F9-3F41-2A4B-FC06-4B72AED26057}" created="2023-06-09T05:37:49.305">
    <ac:deMkLst xmlns:ac="http://schemas.microsoft.com/office/drawing/2013/main/command">
      <pc:docMk xmlns:pc="http://schemas.microsoft.com/office/powerpoint/2013/main/command"/>
      <pc:sldMk xmlns:pc="http://schemas.microsoft.com/office/powerpoint/2013/main/command" cId="1385415789" sldId="2139118818"/>
      <ac:graphicFrameMk id="9" creationId="{6F16DCB8-8D8A-4DDD-8D3F-BC5C3298F2B0}"/>
    </ac:deMkLst>
    <p188:txBody>
      <a:bodyPr/>
      <a:lstStyle/>
      <a:p>
        <a:r>
          <a:rPr lang="en-US"/>
          <a:t>Any list received from FIU</a:t>
        </a:r>
      </a:p>
    </p188:txBody>
  </p188:cm>
  <p188:cm id="{D8223CCE-E603-4E75-8515-F4EABA8424BE}" authorId="{2DD862F9-3F41-2A4B-FC06-4B72AED26057}" created="2023-06-09T05:39:32.180">
    <ac:deMkLst xmlns:ac="http://schemas.microsoft.com/office/drawing/2013/main/command">
      <pc:docMk xmlns:pc="http://schemas.microsoft.com/office/powerpoint/2013/main/command"/>
      <pc:sldMk xmlns:pc="http://schemas.microsoft.com/office/powerpoint/2013/main/command" cId="1385415789" sldId="2139118818"/>
      <ac:graphicFrameMk id="9" creationId="{6F16DCB8-8D8A-4DDD-8D3F-BC5C3298F2B0}"/>
    </ac:deMkLst>
    <p188:txBody>
      <a:bodyPr/>
      <a:lstStyle/>
      <a:p>
        <a:r>
          <a:rPr lang="en-US"/>
          <a:t>Defination of tags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C0C428FF-E08F-45DE-BAC9-258D4444EC10}" type="slidenum">
              <a:rPr lang="en-US" smtClean="0"/>
              <a:pPr>
                <a:defRPr/>
              </a:pPr>
              <a:t>4</a:t>
            </a:fld>
            <a:endParaRPr lang="en-US" dirty="0"/>
          </a:p>
        </p:txBody>
      </p:sp>
    </p:spTree>
    <p:extLst>
      <p:ext uri="{BB962C8B-B14F-4D97-AF65-F5344CB8AC3E}">
        <p14:creationId xmlns:p14="http://schemas.microsoft.com/office/powerpoint/2010/main" val="616210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889540" rtl="0" eaLnBrk="1" fontAlgn="base" latinLnBrk="0" hangingPunct="1">
              <a:lnSpc>
                <a:spcPct val="100000"/>
              </a:lnSpc>
              <a:spcBef>
                <a:spcPct val="0"/>
              </a:spcBef>
              <a:spcAft>
                <a:spcPct val="0"/>
              </a:spcAft>
              <a:buClrTx/>
              <a:buSzTx/>
              <a:buFontTx/>
              <a:buNone/>
              <a:tabLst/>
              <a:defRPr/>
            </a:pPr>
            <a:fld id="{C0C428FF-E08F-45DE-BAC9-258D4444EC10}" type="slidenum">
              <a:rPr kumimoji="0" lang="en-US" sz="1100" b="0" i="0" u="none" strike="noStrike" kern="1200" cap="none" spc="0" normalizeH="0" baseline="0" noProof="0" smtClean="0">
                <a:ln>
                  <a:noFill/>
                </a:ln>
                <a:solidFill>
                  <a:srgbClr val="000000"/>
                </a:solidFill>
                <a:effectLst/>
                <a:uLnTx/>
                <a:uFillTx/>
                <a:latin typeface="Arial" pitchFamily="34" charset="0"/>
                <a:ea typeface="ヒラギノ角ゴ Pro W3" pitchFamily="124" charset="-128"/>
                <a:cs typeface="+mn-cs"/>
              </a:rPr>
              <a:pPr marL="0" marR="0" lvl="0" indent="0" algn="r" defTabSz="889540" rtl="0" eaLnBrk="1" fontAlgn="base" latinLnBrk="0" hangingPunct="1">
                <a:lnSpc>
                  <a:spcPct val="100000"/>
                </a:lnSpc>
                <a:spcBef>
                  <a:spcPct val="0"/>
                </a:spcBef>
                <a:spcAft>
                  <a:spcPct val="0"/>
                </a:spcAft>
                <a:buClrTx/>
                <a:buSzTx/>
                <a:buFontTx/>
                <a:buNone/>
                <a:tabLst/>
                <a:defRPr/>
              </a:pPr>
              <a:t>18</a:t>
            </a:fld>
            <a:endParaRPr kumimoji="0" lang="en-US" sz="1100" b="0" i="0" u="none" strike="noStrike" kern="1200" cap="none" spc="0" normalizeH="0" baseline="0" noProof="0" dirty="0">
              <a:ln>
                <a:noFill/>
              </a:ln>
              <a:solidFill>
                <a:srgbClr val="000000"/>
              </a:solidFill>
              <a:effectLst/>
              <a:uLnTx/>
              <a:uFillTx/>
              <a:latin typeface="Arial" pitchFamily="34" charset="0"/>
              <a:ea typeface="ヒラギノ角ゴ Pro W3" pitchFamily="124" charset="-128"/>
              <a:cs typeface="+mn-cs"/>
            </a:endParaRPr>
          </a:p>
        </p:txBody>
      </p:sp>
    </p:spTree>
    <p:extLst>
      <p:ext uri="{BB962C8B-B14F-4D97-AF65-F5344CB8AC3E}">
        <p14:creationId xmlns:p14="http://schemas.microsoft.com/office/powerpoint/2010/main" val="271250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C0C428FF-E08F-45DE-BAC9-258D4444EC10}" type="slidenum">
              <a:rPr lang="en-US" smtClean="0"/>
              <a:pPr>
                <a:defRPr/>
              </a:pPr>
              <a:t>20</a:t>
            </a:fld>
            <a:endParaRPr lang="en-US" dirty="0"/>
          </a:p>
        </p:txBody>
      </p:sp>
    </p:spTree>
    <p:extLst>
      <p:ext uri="{BB962C8B-B14F-4D97-AF65-F5344CB8AC3E}">
        <p14:creationId xmlns:p14="http://schemas.microsoft.com/office/powerpoint/2010/main" val="1425190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C0C428FF-E08F-45DE-BAC9-258D4444EC10}" type="slidenum">
              <a:rPr lang="en-US" smtClean="0"/>
              <a:pPr>
                <a:defRPr/>
              </a:pPr>
              <a:t>42</a:t>
            </a:fld>
            <a:endParaRPr lang="en-US" dirty="0"/>
          </a:p>
        </p:txBody>
      </p:sp>
    </p:spTree>
    <p:extLst>
      <p:ext uri="{BB962C8B-B14F-4D97-AF65-F5344CB8AC3E}">
        <p14:creationId xmlns:p14="http://schemas.microsoft.com/office/powerpoint/2010/main" val="42425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Master" Target="../slideMasters/slideMaster3.xml"/><Relationship Id="rId4"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4688"/>
            <a:ext cx="9144000" cy="4279392"/>
          </a:xfrm>
          <a:prstGeom prst="rect">
            <a:avLst/>
          </a:prstGeom>
        </p:spPr>
      </p:pic>
      <p:sp>
        <p:nvSpPr>
          <p:cNvPr id="10" name="Rectangle 84"/>
          <p:cNvSpPr>
            <a:spLocks noGrp="1" noChangeArrowheads="1"/>
          </p:cNvSpPr>
          <p:nvPr>
            <p:ph type="subTitle" idx="1" hasCustomPrompt="1"/>
          </p:nvPr>
        </p:nvSpPr>
        <p:spPr>
          <a:xfrm>
            <a:off x="1724623" y="2412625"/>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719737" y="1685927"/>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7397904" y="4568613"/>
            <a:ext cx="1369303" cy="25412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6334" y="357510"/>
            <a:ext cx="641149" cy="360999"/>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90" y="940223"/>
            <a:ext cx="8615227" cy="37250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269879" y="240428"/>
            <a:ext cx="8024283" cy="384721"/>
          </a:xfrm>
          <a:noFill/>
          <a:ln>
            <a:noFill/>
          </a:ln>
        </p:spPr>
        <p:txBody>
          <a:bodyPr/>
          <a:lstStyle>
            <a:lvl1pPr>
              <a:defRPr b="0"/>
            </a:lvl1pPr>
          </a:lstStyle>
          <a:p>
            <a:r>
              <a:rPr lang="en-US" dirty="0"/>
              <a:t>Click to Edit Master Title Style</a:t>
            </a:r>
          </a:p>
        </p:txBody>
      </p:sp>
      <p:pic>
        <p:nvPicPr>
          <p:cNvPr id="6"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8"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686" y="4824117"/>
            <a:ext cx="364202" cy="276999"/>
          </a:xfrm>
          <a:prstGeom prst="rect">
            <a:avLst/>
          </a:prstGeom>
        </p:spPr>
        <p:txBody>
          <a:bodyPr wrap="none">
            <a:spAutoFit/>
          </a:bodyPr>
          <a:lstStyle/>
          <a:p>
            <a:pPr marL="0" marR="0" lvl="0" indent="0" algn="ctr" defTabSz="457189"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189"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1"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pic>
        <p:nvPicPr>
          <p:cNvPr id="13" name="Picture 12">
            <a:extLst>
              <a:ext uri="{FF2B5EF4-FFF2-40B4-BE49-F238E27FC236}">
                <a16:creationId xmlns:a16="http://schemas.microsoft.com/office/drawing/2014/main" id="{BD70B550-C043-4C01-8C33-63021D62C98A}"/>
              </a:ext>
            </a:extLst>
          </p:cNvPr>
          <p:cNvPicPr/>
          <p:nvPr userDrawn="1"/>
        </p:nvPicPr>
        <p:blipFill>
          <a:blip r:embed="rId4">
            <a:clrChange>
              <a:clrFrom>
                <a:srgbClr val="FFFFFF"/>
              </a:clrFrom>
              <a:clrTo>
                <a:srgbClr val="FFFFFF">
                  <a:alpha val="0"/>
                </a:srgbClr>
              </a:clrTo>
            </a:clrChange>
            <a:extLst>
              <a:ext uri="{FF2B5EF4-FFF2-40B4-BE49-F238E27FC236}">
                <a16:creationId xmlns:lc="http://schemas.openxmlformats.org/drawingml/2006/lockedCanvas" xmlns:w16sdtdh="http://schemas.microsoft.com/office/word/2020/wordml/sdtdatahash" xmlns:arto="http://schemas.microsoft.com/office/word/2006/arto" xmlns="" xmlns:o="urn:schemas-microsoft-com:office:office" xmlns:v="urn:schemas-microsoft-com:vml" xmlns:w10="urn:schemas-microsoft-com:office:word" xmlns:w="http://schemas.openxmlformats.org/wordprocessingml/2006/main" xmlns:a16="http://schemas.microsoft.com/office/drawing/2014/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id="{CFF8E1F4-6055-4664-B113-8E39B7FB0009}"/>
              </a:ext>
            </a:extLst>
          </a:blip>
          <a:srcRect l="-345" t="20638" r="75512" b="70660"/>
          <a:stretch>
            <a:fillRect/>
          </a:stretch>
        </p:blipFill>
        <p:spPr>
          <a:xfrm>
            <a:off x="-18304" y="4720203"/>
            <a:ext cx="1427379" cy="381151"/>
          </a:xfrm>
          <a:prstGeom prst="rect">
            <a:avLst/>
          </a:prstGeom>
        </p:spPr>
      </p:pic>
      <p:sp>
        <p:nvSpPr>
          <p:cNvPr id="14" name="TextBox 13">
            <a:extLst>
              <a:ext uri="{FF2B5EF4-FFF2-40B4-BE49-F238E27FC236}">
                <a16:creationId xmlns:a16="http://schemas.microsoft.com/office/drawing/2014/main" id="{87EED44C-161B-4595-97E8-9D94A7AD1054}"/>
              </a:ext>
            </a:extLst>
          </p:cNvPr>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602043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8"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2678"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8"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686" y="4824117"/>
            <a:ext cx="364202" cy="276999"/>
          </a:xfrm>
          <a:prstGeom prst="rect">
            <a:avLst/>
          </a:prstGeom>
        </p:spPr>
        <p:txBody>
          <a:bodyPr wrap="none">
            <a:spAutoFit/>
          </a:bodyPr>
          <a:lstStyle/>
          <a:p>
            <a:pPr marL="0" marR="0" lvl="0" indent="0" algn="ctr" defTabSz="457189"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189"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1" y="-30236"/>
            <a:ext cx="688705" cy="69979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19089510-66F8-4380-BF46-3242190251FF}"/>
              </a:ext>
            </a:extLst>
          </p:cNvPr>
          <p:cNvPicPr/>
          <p:nvPr userDrawn="1"/>
        </p:nvPicPr>
        <p:blipFill>
          <a:blip r:embed="rId4">
            <a:clrChange>
              <a:clrFrom>
                <a:srgbClr val="FFFFFF"/>
              </a:clrFrom>
              <a:clrTo>
                <a:srgbClr val="FFFFFF">
                  <a:alpha val="0"/>
                </a:srgbClr>
              </a:clrTo>
            </a:clrChange>
            <a:extLst>
              <a:ext uri="{FF2B5EF4-FFF2-40B4-BE49-F238E27FC236}">
                <a16:creationId xmlns:lc="http://schemas.openxmlformats.org/drawingml/2006/lockedCanvas" xmlns:w16sdtdh="http://schemas.microsoft.com/office/word/2020/wordml/sdtdatahash" xmlns:arto="http://schemas.microsoft.com/office/word/2006/arto" xmlns="" xmlns:o="urn:schemas-microsoft-com:office:office" xmlns:v="urn:schemas-microsoft-com:vml" xmlns:w10="urn:schemas-microsoft-com:office:word" xmlns:w="http://schemas.openxmlformats.org/wordprocessingml/2006/main" xmlns:a16="http://schemas.microsoft.com/office/drawing/2014/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id="{CFF8E1F4-6055-4664-B113-8E39B7FB0009}"/>
              </a:ext>
            </a:extLst>
          </a:blip>
          <a:srcRect l="-345" t="20638" r="75512" b="70660"/>
          <a:stretch>
            <a:fillRect/>
          </a:stretch>
        </p:blipFill>
        <p:spPr>
          <a:xfrm>
            <a:off x="-18304" y="4720203"/>
            <a:ext cx="1427379" cy="381151"/>
          </a:xfrm>
          <a:prstGeom prst="rect">
            <a:avLst/>
          </a:prstGeom>
        </p:spPr>
      </p:pic>
      <p:sp>
        <p:nvSpPr>
          <p:cNvPr id="13" name="TextBox 12">
            <a:extLst>
              <a:ext uri="{FF2B5EF4-FFF2-40B4-BE49-F238E27FC236}">
                <a16:creationId xmlns:a16="http://schemas.microsoft.com/office/drawing/2014/main" id="{3332ABE2-BB26-48B6-B15C-554D9C312EF6}"/>
              </a:ext>
            </a:extLst>
          </p:cNvPr>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54924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1" y="456329"/>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1311850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8"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7" y="4824117"/>
            <a:ext cx="396262" cy="307777"/>
          </a:xfrm>
          <a:prstGeom prst="rect">
            <a:avLst/>
          </a:prstGeom>
        </p:spPr>
        <p:txBody>
          <a:bodyPr wrap="none">
            <a:spAutoFit/>
          </a:bodyPr>
          <a:lstStyle/>
          <a:p>
            <a:pPr marL="0" marR="0" lvl="0" indent="0" algn="ctr" defTabSz="457189"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189"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1" y="-30236"/>
            <a:ext cx="688705" cy="69979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D3187CFE-805B-4873-89A9-676F00446A2A}"/>
              </a:ext>
            </a:extLst>
          </p:cNvPr>
          <p:cNvPicPr/>
          <p:nvPr userDrawn="1"/>
        </p:nvPicPr>
        <p:blipFill>
          <a:blip r:embed="rId4">
            <a:clrChange>
              <a:clrFrom>
                <a:srgbClr val="FFFFFF"/>
              </a:clrFrom>
              <a:clrTo>
                <a:srgbClr val="FFFFFF">
                  <a:alpha val="0"/>
                </a:srgbClr>
              </a:clrTo>
            </a:clrChange>
            <a:extLst>
              <a:ext uri="{FF2B5EF4-FFF2-40B4-BE49-F238E27FC236}">
                <a16:creationId xmlns:lc="http://schemas.openxmlformats.org/drawingml/2006/lockedCanvas" xmlns:w16sdtdh="http://schemas.microsoft.com/office/word/2020/wordml/sdtdatahash" xmlns:arto="http://schemas.microsoft.com/office/word/2006/arto" xmlns="" xmlns:o="urn:schemas-microsoft-com:office:office" xmlns:v="urn:schemas-microsoft-com:vml" xmlns:w10="urn:schemas-microsoft-com:office:word" xmlns:w="http://schemas.openxmlformats.org/wordprocessingml/2006/main" xmlns:a16="http://schemas.microsoft.com/office/drawing/2014/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id="{CFF8E1F4-6055-4664-B113-8E39B7FB0009}"/>
              </a:ext>
            </a:extLst>
          </a:blip>
          <a:srcRect l="-345" t="20638" r="75512" b="70660"/>
          <a:stretch>
            <a:fillRect/>
          </a:stretch>
        </p:blipFill>
        <p:spPr>
          <a:xfrm>
            <a:off x="-18304" y="4720203"/>
            <a:ext cx="1427379" cy="381151"/>
          </a:xfrm>
          <a:prstGeom prst="rect">
            <a:avLst/>
          </a:prstGeom>
        </p:spPr>
      </p:pic>
      <p:sp>
        <p:nvSpPr>
          <p:cNvPr id="12" name="TextBox 11">
            <a:extLst>
              <a:ext uri="{FF2B5EF4-FFF2-40B4-BE49-F238E27FC236}">
                <a16:creationId xmlns:a16="http://schemas.microsoft.com/office/drawing/2014/main" id="{7E9BBB29-52F7-4D5F-BFBF-427A072E0568}"/>
              </a:ext>
            </a:extLst>
          </p:cNvPr>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263987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TextBox 6">
            <a:extLst>
              <a:ext uri="{FF2B5EF4-FFF2-40B4-BE49-F238E27FC236}">
                <a16:creationId xmlns:a16="http://schemas.microsoft.com/office/drawing/2014/main" id="{A04B19A1-DAD6-4847-95D3-6B5857194F9A}"/>
              </a:ext>
            </a:extLst>
          </p:cNvPr>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351636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86249" y="3907747"/>
            <a:ext cx="1170432" cy="1249680"/>
          </a:xfrm>
          <a:prstGeom prst="rect">
            <a:avLst/>
          </a:prstGeom>
        </p:spPr>
      </p:pic>
      <p:sp>
        <p:nvSpPr>
          <p:cNvPr id="3" name="Content Placeholder 2"/>
          <p:cNvSpPr>
            <a:spLocks noGrp="1"/>
          </p:cNvSpPr>
          <p:nvPr>
            <p:ph idx="1"/>
          </p:nvPr>
        </p:nvSpPr>
        <p:spPr>
          <a:xfrm>
            <a:off x="258189" y="940222"/>
            <a:ext cx="8615227" cy="3725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pic>
        <p:nvPicPr>
          <p:cNvPr id="13" name="Picture 12">
            <a:extLst>
              <a:ext uri="{FF2B5EF4-FFF2-40B4-BE49-F238E27FC236}">
                <a16:creationId xmlns:a16="http://schemas.microsoft.com/office/drawing/2014/main" id="{4C384DCB-ECAB-4DE7-A84A-3FAB676212B9}"/>
              </a:ext>
            </a:extLst>
          </p:cNvPr>
          <p:cNvPicPr/>
          <p:nvPr userDrawn="1"/>
        </p:nvPicPr>
        <p:blipFill>
          <a:blip r:embed="rId4">
            <a:clrChange>
              <a:clrFrom>
                <a:srgbClr val="FFFFFF"/>
              </a:clrFrom>
              <a:clrTo>
                <a:srgbClr val="FFFFFF">
                  <a:alpha val="0"/>
                </a:srgbClr>
              </a:clrTo>
            </a:clrChange>
            <a:extLst>
              <a:ext uri="{FF2B5EF4-FFF2-40B4-BE49-F238E27FC236}">
                <a16:creationId xmlns:lc="http://schemas.openxmlformats.org/drawingml/2006/lockedCanvas" xmlns:w16sdtdh="http://schemas.microsoft.com/office/word/2020/wordml/sdtdatahash" xmlns:arto="http://schemas.microsoft.com/office/word/2006/arto" xmlns="" xmlns:o="urn:schemas-microsoft-com:office:office" xmlns:v="urn:schemas-microsoft-com:vml" xmlns:w10="urn:schemas-microsoft-com:office:word" xmlns:w="http://schemas.openxmlformats.org/wordprocessingml/2006/main" xmlns:a16="http://schemas.microsoft.com/office/drawing/2014/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id="{CFF8E1F4-6055-4664-B113-8E39B7FB0009}"/>
              </a:ext>
            </a:extLst>
          </a:blip>
          <a:srcRect l="-345" t="20638" r="75512" b="70660"/>
          <a:stretch>
            <a:fillRect/>
          </a:stretch>
        </p:blipFill>
        <p:spPr>
          <a:xfrm>
            <a:off x="-18304" y="4720203"/>
            <a:ext cx="1427379" cy="381151"/>
          </a:xfrm>
          <a:prstGeom prst="rect">
            <a:avLst/>
          </a:prstGeom>
        </p:spPr>
      </p:pic>
      <p:sp>
        <p:nvSpPr>
          <p:cNvPr id="16" name="TextBox 15">
            <a:extLst>
              <a:ext uri="{FF2B5EF4-FFF2-40B4-BE49-F238E27FC236}">
                <a16:creationId xmlns:a16="http://schemas.microsoft.com/office/drawing/2014/main" id="{0E059195-CE81-4785-B7CE-3F71579B3453}"/>
              </a:ext>
            </a:extLst>
          </p:cNvPr>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86249" y="3907747"/>
            <a:ext cx="1170432" cy="1249680"/>
          </a:xfrm>
          <a:prstGeom prst="rect">
            <a:avLst/>
          </a:prstGeom>
        </p:spPr>
      </p:pic>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A3BC4B00-A4D6-4DE8-9F6A-11B818B47854}"/>
              </a:ext>
            </a:extLst>
          </p:cNvPr>
          <p:cNvPicPr/>
          <p:nvPr userDrawn="1"/>
        </p:nvPicPr>
        <p:blipFill>
          <a:blip r:embed="rId4">
            <a:clrChange>
              <a:clrFrom>
                <a:srgbClr val="FFFFFF"/>
              </a:clrFrom>
              <a:clrTo>
                <a:srgbClr val="FFFFFF">
                  <a:alpha val="0"/>
                </a:srgbClr>
              </a:clrTo>
            </a:clrChange>
            <a:extLst>
              <a:ext uri="{FF2B5EF4-FFF2-40B4-BE49-F238E27FC236}">
                <a16:creationId xmlns:lc="http://schemas.openxmlformats.org/drawingml/2006/lockedCanvas" xmlns:w16sdtdh="http://schemas.microsoft.com/office/word/2020/wordml/sdtdatahash" xmlns:arto="http://schemas.microsoft.com/office/word/2006/arto" xmlns="" xmlns:o="urn:schemas-microsoft-com:office:office" xmlns:v="urn:schemas-microsoft-com:vml" xmlns:w10="urn:schemas-microsoft-com:office:word" xmlns:w="http://schemas.openxmlformats.org/wordprocessingml/2006/main" xmlns:a16="http://schemas.microsoft.com/office/drawing/2014/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id="{CFF8E1F4-6055-4664-B113-8E39B7FB0009}"/>
              </a:ext>
            </a:extLst>
          </a:blip>
          <a:srcRect l="-345" t="20638" r="75512" b="70660"/>
          <a:stretch>
            <a:fillRect/>
          </a:stretch>
        </p:blipFill>
        <p:spPr>
          <a:xfrm>
            <a:off x="-18304" y="4720203"/>
            <a:ext cx="1427379" cy="381151"/>
          </a:xfrm>
          <a:prstGeom prst="rect">
            <a:avLst/>
          </a:prstGeom>
        </p:spPr>
      </p:pic>
      <p:sp>
        <p:nvSpPr>
          <p:cNvPr id="15" name="TextBox 14">
            <a:extLst>
              <a:ext uri="{FF2B5EF4-FFF2-40B4-BE49-F238E27FC236}">
                <a16:creationId xmlns:a16="http://schemas.microsoft.com/office/drawing/2014/main" id="{223D78F0-01C1-4DA6-B93F-15E3036750FC}"/>
              </a:ext>
            </a:extLst>
          </p:cNvPr>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7800"/>
            <a:ext cx="9144000" cy="4773168"/>
          </a:xfrm>
          <a:prstGeom prst="rect">
            <a:avLst/>
          </a:prstGeom>
        </p:spPr>
      </p:pic>
      <p:sp>
        <p:nvSpPr>
          <p:cNvPr id="11" name="Rectangle 83"/>
          <p:cNvSpPr>
            <a:spLocks noGrp="1" noChangeArrowheads="1"/>
          </p:cNvSpPr>
          <p:nvPr>
            <p:ph type="ctrTitle" hasCustomPrompt="1"/>
          </p:nvPr>
        </p:nvSpPr>
        <p:spPr>
          <a:xfrm>
            <a:off x="1617046" y="1684603"/>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86249" y="3907747"/>
            <a:ext cx="1170432" cy="1249680"/>
          </a:xfrm>
          <a:prstGeom prst="rect">
            <a:avLst/>
          </a:prstGeom>
        </p:spPr>
      </p:pic>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1CE2589B-F8E2-404C-A3D5-D852CC5F8DB4}"/>
              </a:ext>
            </a:extLst>
          </p:cNvPr>
          <p:cNvPicPr/>
          <p:nvPr userDrawn="1"/>
        </p:nvPicPr>
        <p:blipFill>
          <a:blip r:embed="rId4">
            <a:clrChange>
              <a:clrFrom>
                <a:srgbClr val="FFFFFF"/>
              </a:clrFrom>
              <a:clrTo>
                <a:srgbClr val="FFFFFF">
                  <a:alpha val="0"/>
                </a:srgbClr>
              </a:clrTo>
            </a:clrChange>
            <a:extLst>
              <a:ext uri="{FF2B5EF4-FFF2-40B4-BE49-F238E27FC236}">
                <a16:creationId xmlns:lc="http://schemas.openxmlformats.org/drawingml/2006/lockedCanvas" xmlns:w16sdtdh="http://schemas.microsoft.com/office/word/2020/wordml/sdtdatahash" xmlns:arto="http://schemas.microsoft.com/office/word/2006/arto" xmlns="" xmlns:o="urn:schemas-microsoft-com:office:office" xmlns:v="urn:schemas-microsoft-com:vml" xmlns:w10="urn:schemas-microsoft-com:office:word" xmlns:w="http://schemas.openxmlformats.org/wordprocessingml/2006/main" xmlns:a16="http://schemas.microsoft.com/office/drawing/2014/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id="{CFF8E1F4-6055-4664-B113-8E39B7FB0009}"/>
              </a:ext>
            </a:extLst>
          </a:blip>
          <a:srcRect l="-345" t="20638" r="75512" b="70660"/>
          <a:stretch>
            <a:fillRect/>
          </a:stretch>
        </p:blipFill>
        <p:spPr>
          <a:xfrm>
            <a:off x="-18304" y="4720203"/>
            <a:ext cx="1427379" cy="381151"/>
          </a:xfrm>
          <a:prstGeom prst="rect">
            <a:avLst/>
          </a:prstGeom>
        </p:spPr>
      </p:pic>
      <p:sp>
        <p:nvSpPr>
          <p:cNvPr id="13" name="TextBox 12">
            <a:extLst>
              <a:ext uri="{FF2B5EF4-FFF2-40B4-BE49-F238E27FC236}">
                <a16:creationId xmlns:a16="http://schemas.microsoft.com/office/drawing/2014/main" id="{9759EFA8-776B-4043-A853-3D5A0FFBE639}"/>
              </a:ext>
            </a:extLst>
          </p:cNvPr>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42BD25-6E77-48DE-95DA-AD5C353F47A5}"/>
              </a:ext>
            </a:extLst>
          </p:cNvPr>
          <p:cNvSpPr>
            <a:spLocks noGrp="1"/>
          </p:cNvSpPr>
          <p:nvPr>
            <p:ph type="dt" sz="half" idx="10"/>
          </p:nvPr>
        </p:nvSpPr>
        <p:spPr/>
        <p:txBody>
          <a:bodyPr/>
          <a:lstStyle/>
          <a:p>
            <a:fld id="{38592F8B-447B-4D54-BE5F-CC85D74AAA61}" type="datetimeFigureOut">
              <a:rPr lang="en-IN" smtClean="0"/>
              <a:t>13-06-2023</a:t>
            </a:fld>
            <a:endParaRPr lang="en-IN" dirty="0"/>
          </a:p>
        </p:txBody>
      </p:sp>
      <p:sp>
        <p:nvSpPr>
          <p:cNvPr id="3" name="Footer Placeholder 2">
            <a:extLst>
              <a:ext uri="{FF2B5EF4-FFF2-40B4-BE49-F238E27FC236}">
                <a16:creationId xmlns:a16="http://schemas.microsoft.com/office/drawing/2014/main" id="{4F5C6BB3-7166-4D49-97B8-DCC00FD9F0D2}"/>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F0A364D5-3511-4DCB-919C-EBBA417284DD}"/>
              </a:ext>
            </a:extLst>
          </p:cNvPr>
          <p:cNvSpPr>
            <a:spLocks noGrp="1"/>
          </p:cNvSpPr>
          <p:nvPr>
            <p:ph type="sldNum" sz="quarter" idx="12"/>
          </p:nvPr>
        </p:nvSpPr>
        <p:spPr/>
        <p:txBody>
          <a:bodyPr/>
          <a:lstStyle/>
          <a:p>
            <a:fld id="{F6299E5D-C1D7-4E6E-91E3-57A9001DA891}" type="slidenum">
              <a:rPr lang="en-IN" smtClean="0"/>
              <a:t>‹#›</a:t>
            </a:fld>
            <a:endParaRPr lang="en-IN" dirty="0"/>
          </a:p>
        </p:txBody>
      </p:sp>
    </p:spTree>
    <p:extLst>
      <p:ext uri="{BB962C8B-B14F-4D97-AF65-F5344CB8AC3E}">
        <p14:creationId xmlns:p14="http://schemas.microsoft.com/office/powerpoint/2010/main" val="69834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3562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86249" y="3907747"/>
            <a:ext cx="1170432" cy="1249680"/>
          </a:xfrm>
          <a:prstGeom prst="rect">
            <a:avLst/>
          </a:prstGeom>
        </p:spPr>
      </p:pic>
      <p:sp>
        <p:nvSpPr>
          <p:cNvPr id="3" name="Content Placeholder 2"/>
          <p:cNvSpPr>
            <a:spLocks noGrp="1"/>
          </p:cNvSpPr>
          <p:nvPr>
            <p:ph idx="1"/>
          </p:nvPr>
        </p:nvSpPr>
        <p:spPr>
          <a:xfrm>
            <a:off x="258190" y="940223"/>
            <a:ext cx="8615227" cy="3725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9" y="240428"/>
            <a:ext cx="8024283" cy="384721"/>
          </a:xfrm>
          <a:noFill/>
          <a:ln>
            <a:noFill/>
          </a:ln>
        </p:spPr>
        <p:txBody>
          <a:bodyPr/>
          <a:lstStyle>
            <a:lvl1pPr>
              <a:defRPr b="0"/>
            </a:lvl1pPr>
          </a:lstStyle>
          <a:p>
            <a:r>
              <a:rPr lang="en-US" dirty="0"/>
              <a:t>Click to Edit Master Title Style</a:t>
            </a:r>
          </a:p>
        </p:txBody>
      </p:sp>
      <p:sp>
        <p:nvSpPr>
          <p:cNvPr id="7" name="Rectangle 6"/>
          <p:cNvSpPr/>
          <p:nvPr userDrawn="1"/>
        </p:nvSpPr>
        <p:spPr>
          <a:xfrm>
            <a:off x="8499686" y="4824117"/>
            <a:ext cx="364202" cy="276999"/>
          </a:xfrm>
          <a:prstGeom prst="rect">
            <a:avLst/>
          </a:prstGeom>
        </p:spPr>
        <p:txBody>
          <a:bodyPr wrap="none">
            <a:spAutoFit/>
          </a:bodyPr>
          <a:lstStyle/>
          <a:p>
            <a:pPr marL="0" marR="0" lvl="0" indent="0" algn="ctr" defTabSz="457189"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189"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1"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a:extLst>
              <a:ext uri="{FF2B5EF4-FFF2-40B4-BE49-F238E27FC236}">
                <a16:creationId xmlns:a16="http://schemas.microsoft.com/office/drawing/2014/main" id="{98A9FCE6-D58E-483F-A838-EEDD302D9942}"/>
              </a:ext>
            </a:extLst>
          </p:cNvPr>
          <p:cNvPicPr/>
          <p:nvPr userDrawn="1"/>
        </p:nvPicPr>
        <p:blipFill>
          <a:blip r:embed="rId4">
            <a:clrChange>
              <a:clrFrom>
                <a:srgbClr val="FFFFFF"/>
              </a:clrFrom>
              <a:clrTo>
                <a:srgbClr val="FFFFFF">
                  <a:alpha val="0"/>
                </a:srgbClr>
              </a:clrTo>
            </a:clrChange>
            <a:extLst>
              <a:ext uri="{FF2B5EF4-FFF2-40B4-BE49-F238E27FC236}">
                <a16:creationId xmlns:lc="http://schemas.openxmlformats.org/drawingml/2006/lockedCanvas" xmlns:w16sdtdh="http://schemas.microsoft.com/office/word/2020/wordml/sdtdatahash" xmlns:arto="http://schemas.microsoft.com/office/word/2006/arto" xmlns="" xmlns:o="urn:schemas-microsoft-com:office:office" xmlns:v="urn:schemas-microsoft-com:vml" xmlns:w10="urn:schemas-microsoft-com:office:word" xmlns:w="http://schemas.openxmlformats.org/wordprocessingml/2006/main" xmlns:a16="http://schemas.microsoft.com/office/drawing/2014/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id="{CFF8E1F4-6055-4664-B113-8E39B7FB0009}"/>
              </a:ext>
            </a:extLst>
          </a:blip>
          <a:srcRect l="-345" t="20638" r="75512" b="70660"/>
          <a:stretch>
            <a:fillRect/>
          </a:stretch>
        </p:blipFill>
        <p:spPr>
          <a:xfrm>
            <a:off x="-18304" y="4720203"/>
            <a:ext cx="1427379" cy="381151"/>
          </a:xfrm>
          <a:prstGeom prst="rect">
            <a:avLst/>
          </a:prstGeom>
        </p:spPr>
      </p:pic>
    </p:spTree>
    <p:extLst>
      <p:ext uri="{BB962C8B-B14F-4D97-AF65-F5344CB8AC3E}">
        <p14:creationId xmlns:p14="http://schemas.microsoft.com/office/powerpoint/2010/main" val="3903340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1" y="456329"/>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4"/>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6157650" y="4561891"/>
            <a:ext cx="1369306" cy="2541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08008" y="139878"/>
            <a:ext cx="962526" cy="876479"/>
          </a:xfrm>
          <a:prstGeom prst="rect">
            <a:avLst/>
          </a:prstGeom>
        </p:spPr>
      </p:pic>
    </p:spTree>
    <p:extLst>
      <p:ext uri="{BB962C8B-B14F-4D97-AF65-F5344CB8AC3E}">
        <p14:creationId xmlns:p14="http://schemas.microsoft.com/office/powerpoint/2010/main" val="62290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11.xml"/><Relationship Id="rId7" Type="http://schemas.openxmlformats.org/officeDocument/2006/relationships/theme" Target="../theme/theme3.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image" Target="../media/image3.png"/><Relationship Id="rId4" Type="http://schemas.openxmlformats.org/officeDocument/2006/relationships/slideLayout" Target="../slideLayouts/slideLayout12.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986249" y="3907747"/>
            <a:ext cx="1170432" cy="1249680"/>
          </a:xfrm>
          <a:prstGeom prst="rect">
            <a:avLst/>
          </a:prstGeom>
        </p:spPr>
      </p:pic>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DEDDACFA-7CFE-44AC-B248-A393A42C6496}"/>
              </a:ext>
            </a:extLst>
          </p:cNvPr>
          <p:cNvPicPr/>
          <p:nvPr userDrawn="1"/>
        </p:nvPicPr>
        <p:blipFill>
          <a:blip r:embed="rId10">
            <a:clrChange>
              <a:clrFrom>
                <a:srgbClr val="FFFFFF"/>
              </a:clrFrom>
              <a:clrTo>
                <a:srgbClr val="FFFFFF">
                  <a:alpha val="0"/>
                </a:srgbClr>
              </a:clrTo>
            </a:clrChange>
            <a:extLst>
              <a:ext uri="{FF2B5EF4-FFF2-40B4-BE49-F238E27FC236}">
                <a16:creationId xmlns:lc="http://schemas.openxmlformats.org/drawingml/2006/lockedCanvas" xmlns:w16sdtdh="http://schemas.microsoft.com/office/word/2020/wordml/sdtdatahash" xmlns:arto="http://schemas.microsoft.com/office/word/2006/arto" xmlns="" xmlns:o="urn:schemas-microsoft-com:office:office" xmlns:v="urn:schemas-microsoft-com:vml" xmlns:w10="urn:schemas-microsoft-com:office:word" xmlns:w="http://schemas.openxmlformats.org/wordprocessingml/2006/main" xmlns:a16="http://schemas.microsoft.com/office/drawing/2014/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id="{CFF8E1F4-6055-4664-B113-8E39B7FB0009}"/>
              </a:ext>
            </a:extLst>
          </a:blip>
          <a:srcRect l="-345" t="20638" r="75512" b="70660"/>
          <a:stretch>
            <a:fillRect/>
          </a:stretch>
        </p:blipFill>
        <p:spPr>
          <a:xfrm>
            <a:off x="-18304" y="4720203"/>
            <a:ext cx="1427379" cy="381151"/>
          </a:xfrm>
          <a:prstGeom prst="rect">
            <a:avLst/>
          </a:prstGeom>
        </p:spPr>
      </p:pic>
      <p:sp>
        <p:nvSpPr>
          <p:cNvPr id="14" name="TextBox 13">
            <a:extLst>
              <a:ext uri="{FF2B5EF4-FFF2-40B4-BE49-F238E27FC236}">
                <a16:creationId xmlns:a16="http://schemas.microsoft.com/office/drawing/2014/main" id="{BDB46F55-31CA-4674-B824-BB2842DC7974}"/>
              </a:ext>
            </a:extLst>
          </p:cNvPr>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 id="2147483702" r:id="rId6"/>
  </p:sldLayoutIdLst>
  <p:hf hdr="0" ftr="0" dt="0"/>
  <p:txStyles>
    <p:title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1" fontAlgn="base" hangingPunct="1">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1" fontAlgn="base" hangingPunct="1">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1" fontAlgn="base" hangingPunct="1">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725209" y="2035056"/>
            <a:ext cx="1693582" cy="958074"/>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 id="214748370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90"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9" y="240428"/>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pic>
        <p:nvPicPr>
          <p:cNvPr id="1027" name="Picture 3" descr="C:\Users\10630824\Desktop\Microot template\corners (3).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856378"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7" y="4824117"/>
            <a:ext cx="396262" cy="307777"/>
          </a:xfrm>
          <a:prstGeom prst="rect">
            <a:avLst/>
          </a:prstGeom>
        </p:spPr>
        <p:txBody>
          <a:bodyPr wrap="none">
            <a:spAutoFit/>
          </a:bodyPr>
          <a:lstStyle/>
          <a:p>
            <a:pPr marL="0" marR="0" lvl="0" indent="0" algn="ctr" defTabSz="457189"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189"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FF6CE5C-7735-4C35-A7D3-C19C6154C971}"/>
              </a:ext>
            </a:extLst>
          </p:cNvPr>
          <p:cNvPicPr/>
          <p:nvPr userDrawn="1"/>
        </p:nvPicPr>
        <p:blipFill>
          <a:blip r:embed="rId10">
            <a:clrChange>
              <a:clrFrom>
                <a:srgbClr val="FFFFFF"/>
              </a:clrFrom>
              <a:clrTo>
                <a:srgbClr val="FFFFFF">
                  <a:alpha val="0"/>
                </a:srgbClr>
              </a:clrTo>
            </a:clrChange>
            <a:extLst>
              <a:ext uri="{FF2B5EF4-FFF2-40B4-BE49-F238E27FC236}">
                <a16:creationId xmlns:lc="http://schemas.openxmlformats.org/drawingml/2006/lockedCanvas" xmlns:w16sdtdh="http://schemas.microsoft.com/office/word/2020/wordml/sdtdatahash" xmlns:arto="http://schemas.microsoft.com/office/word/2006/arto" xmlns="" xmlns:o="urn:schemas-microsoft-com:office:office" xmlns:v="urn:schemas-microsoft-com:vml" xmlns:w10="urn:schemas-microsoft-com:office:word" xmlns:w="http://schemas.openxmlformats.org/wordprocessingml/2006/main" xmlns:a16="http://schemas.microsoft.com/office/drawing/2014/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id="{CFF8E1F4-6055-4664-B113-8E39B7FB0009}"/>
              </a:ext>
            </a:extLst>
          </a:blip>
          <a:srcRect l="-345" t="20638" r="75512" b="70660"/>
          <a:stretch>
            <a:fillRect/>
          </a:stretch>
        </p:blipFill>
        <p:spPr>
          <a:xfrm>
            <a:off x="-18304" y="4720203"/>
            <a:ext cx="1251679" cy="381151"/>
          </a:xfrm>
          <a:prstGeom prst="rect">
            <a:avLst/>
          </a:prstGeom>
        </p:spPr>
      </p:pic>
      <p:sp>
        <p:nvSpPr>
          <p:cNvPr id="11" name="TextBox 10">
            <a:extLst>
              <a:ext uri="{FF2B5EF4-FFF2-40B4-BE49-F238E27FC236}">
                <a16:creationId xmlns:a16="http://schemas.microsoft.com/office/drawing/2014/main" id="{A87E1635-F0DE-4891-8C1A-A5E60083AA9A}"/>
              </a:ext>
            </a:extLst>
          </p:cNvPr>
          <p:cNvSpPr txBox="1"/>
          <p:nvPr userDrawn="1"/>
        </p:nvSpPr>
        <p:spPr>
          <a:xfrm>
            <a:off x="3086253"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115682043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Lst>
  <p:hf hdr="0" ftr="0" dt="0"/>
  <p:txStyles>
    <p:titleStyle>
      <a:lvl1pPr algn="l" rtl="0" eaLnBrk="0" fontAlgn="base" hangingPunct="0">
        <a:spcBef>
          <a:spcPct val="0"/>
        </a:spcBef>
        <a:spcAft>
          <a:spcPct val="0"/>
        </a:spcAft>
        <a:defRPr sz="2500" b="0" i="0" baseline="0">
          <a:solidFill>
            <a:srgbClr val="2C2D8B"/>
          </a:solidFill>
          <a:latin typeface="Calibri Light"/>
          <a:ea typeface="+mj-ea"/>
          <a:cs typeface="Calibri Light"/>
        </a:defRPr>
      </a:lvl1pPr>
      <a:lvl2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0" fontAlgn="base" hangingPunct="0">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16"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33"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49"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464" algn="l" rtl="0" eaLnBrk="0" fontAlgn="base" hangingPunct="0">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06" indent="-146106" algn="l" defTabSz="1566582" rtl="0" eaLnBrk="0" fontAlgn="base" hangingPunct="0">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66" indent="-146106" algn="l" defTabSz="1566582" rtl="0" eaLnBrk="0" fontAlgn="base" hangingPunct="0">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24" indent="-146106" algn="l" defTabSz="1566582" rtl="0" eaLnBrk="0" fontAlgn="base" hangingPunct="0">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25" indent="-142049" algn="l" defTabSz="1566582"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4pPr>
      <a:lvl5pPr marL="726472" indent="-140695" algn="l" defTabSz="1566582" rtl="0" eaLnBrk="0" fontAlgn="base" hangingPunct="0">
        <a:spcBef>
          <a:spcPct val="25000"/>
        </a:spcBef>
        <a:spcAft>
          <a:spcPct val="0"/>
        </a:spcAft>
        <a:buClrTx/>
        <a:buFont typeface="Arial"/>
        <a:buChar char="•"/>
        <a:defRPr sz="1600" b="0" i="0">
          <a:solidFill>
            <a:srgbClr val="000000"/>
          </a:solidFill>
          <a:latin typeface="Calibri Light"/>
          <a:ea typeface="+mn-ea"/>
          <a:cs typeface="Calibri Light"/>
        </a:defRPr>
      </a:lvl5pPr>
      <a:lvl6pPr marL="1116088" indent="-140695" algn="l" defTabSz="156658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05" indent="-140695" algn="l" defTabSz="156658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21" indent="-140695" algn="l" defTabSz="156658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37" indent="-140695" algn="l" defTabSz="1566582" rtl="0" eaLnBrk="0" fontAlgn="base" hangingPunct="0">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33" rtl="0" eaLnBrk="1" latinLnBrk="0" hangingPunct="1">
        <a:defRPr sz="1500" kern="1200">
          <a:solidFill>
            <a:schemeClr val="tx1"/>
          </a:solidFill>
          <a:latin typeface="+mn-lt"/>
          <a:ea typeface="+mn-ea"/>
          <a:cs typeface="+mn-cs"/>
        </a:defRPr>
      </a:lvl1pPr>
      <a:lvl2pPr marL="389616" algn="l" defTabSz="779233" rtl="0" eaLnBrk="1" latinLnBrk="0" hangingPunct="1">
        <a:defRPr sz="1500" kern="1200">
          <a:solidFill>
            <a:schemeClr val="tx1"/>
          </a:solidFill>
          <a:latin typeface="+mn-lt"/>
          <a:ea typeface="+mn-ea"/>
          <a:cs typeface="+mn-cs"/>
        </a:defRPr>
      </a:lvl2pPr>
      <a:lvl3pPr marL="779233" algn="l" defTabSz="779233" rtl="0" eaLnBrk="1" latinLnBrk="0" hangingPunct="1">
        <a:defRPr sz="1500" kern="1200">
          <a:solidFill>
            <a:schemeClr val="tx1"/>
          </a:solidFill>
          <a:latin typeface="+mn-lt"/>
          <a:ea typeface="+mn-ea"/>
          <a:cs typeface="+mn-cs"/>
        </a:defRPr>
      </a:lvl3pPr>
      <a:lvl4pPr marL="1168849" algn="l" defTabSz="779233" rtl="0" eaLnBrk="1" latinLnBrk="0" hangingPunct="1">
        <a:defRPr sz="1500" kern="1200">
          <a:solidFill>
            <a:schemeClr val="tx1"/>
          </a:solidFill>
          <a:latin typeface="+mn-lt"/>
          <a:ea typeface="+mn-ea"/>
          <a:cs typeface="+mn-cs"/>
        </a:defRPr>
      </a:lvl4pPr>
      <a:lvl5pPr marL="1558464" algn="l" defTabSz="779233" rtl="0" eaLnBrk="1" latinLnBrk="0" hangingPunct="1">
        <a:defRPr sz="1500" kern="1200">
          <a:solidFill>
            <a:schemeClr val="tx1"/>
          </a:solidFill>
          <a:latin typeface="+mn-lt"/>
          <a:ea typeface="+mn-ea"/>
          <a:cs typeface="+mn-cs"/>
        </a:defRPr>
      </a:lvl5pPr>
      <a:lvl6pPr marL="1948080" algn="l" defTabSz="779233" rtl="0" eaLnBrk="1" latinLnBrk="0" hangingPunct="1">
        <a:defRPr sz="1500" kern="1200">
          <a:solidFill>
            <a:schemeClr val="tx1"/>
          </a:solidFill>
          <a:latin typeface="+mn-lt"/>
          <a:ea typeface="+mn-ea"/>
          <a:cs typeface="+mn-cs"/>
        </a:defRPr>
      </a:lvl6pPr>
      <a:lvl7pPr marL="2337697" algn="l" defTabSz="779233" rtl="0" eaLnBrk="1" latinLnBrk="0" hangingPunct="1">
        <a:defRPr sz="1500" kern="1200">
          <a:solidFill>
            <a:schemeClr val="tx1"/>
          </a:solidFill>
          <a:latin typeface="+mn-lt"/>
          <a:ea typeface="+mn-ea"/>
          <a:cs typeface="+mn-cs"/>
        </a:defRPr>
      </a:lvl7pPr>
      <a:lvl8pPr marL="2727313" algn="l" defTabSz="779233" rtl="0" eaLnBrk="1" latinLnBrk="0" hangingPunct="1">
        <a:defRPr sz="1500" kern="1200">
          <a:solidFill>
            <a:schemeClr val="tx1"/>
          </a:solidFill>
          <a:latin typeface="+mn-lt"/>
          <a:ea typeface="+mn-ea"/>
          <a:cs typeface="+mn-cs"/>
        </a:defRPr>
      </a:lvl8pPr>
      <a:lvl9pPr marL="3116929" algn="l" defTabSz="779233"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7F805C85_ADD7554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microsoft.com/office/2018/10/relationships/comments" Target="../comments/modernComment_7F805CE0_684A539D.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microsoft.com/office/2018/10/relationships/comments" Target="../comments/modernComment_7F805CE1_D3DDF5B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microsoft.com/office/2018/10/relationships/comments" Target="../comments/modernComment_7F805CE2_5293C46D.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E96B5C3A-92BD-4A7F-873C-46E939096830}"/>
              </a:ext>
            </a:extLst>
          </p:cNvPr>
          <p:cNvSpPr txBox="1">
            <a:spLocks/>
          </p:cNvSpPr>
          <p:nvPr/>
        </p:nvSpPr>
        <p:spPr bwMode="gray">
          <a:xfrm>
            <a:off x="454175" y="1186193"/>
            <a:ext cx="7607785" cy="2462213"/>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7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algn="ctr"/>
            <a:r>
              <a:rPr lang="en-US" sz="2800" kern="0" dirty="0">
                <a:solidFill>
                  <a:srgbClr val="00008C"/>
                </a:solidFill>
                <a:latin typeface="Calibri Light" panose="020F0302020204030204" pitchFamily="34" charset="0"/>
                <a:cs typeface="Calibri Light" panose="020F0302020204030204" pitchFamily="34" charset="0"/>
              </a:rPr>
              <a:t>Financial Intelligence Unit – India</a:t>
            </a:r>
            <a:br>
              <a:rPr lang="en-US" sz="2800" kern="0" dirty="0">
                <a:solidFill>
                  <a:srgbClr val="00008C"/>
                </a:solidFill>
                <a:latin typeface="Calibri Light" panose="020F0302020204030204" pitchFamily="34" charset="0"/>
                <a:cs typeface="Calibri Light" panose="020F0302020204030204" pitchFamily="34" charset="0"/>
              </a:rPr>
            </a:br>
            <a:r>
              <a:rPr lang="en-US" sz="2800" kern="0" dirty="0">
                <a:solidFill>
                  <a:srgbClr val="00008C"/>
                </a:solidFill>
                <a:latin typeface="Calibri Light" panose="020F0302020204030204" pitchFamily="34" charset="0"/>
                <a:cs typeface="Calibri Light" panose="020F0302020204030204" pitchFamily="34" charset="0"/>
              </a:rPr>
              <a:t>Presentation to Director FIU</a:t>
            </a:r>
            <a:br>
              <a:rPr lang="en-US" sz="2800" kern="0" dirty="0">
                <a:solidFill>
                  <a:srgbClr val="00008C"/>
                </a:solidFill>
                <a:latin typeface="Calibri Light" panose="020F0302020204030204" pitchFamily="34" charset="0"/>
                <a:cs typeface="Calibri Light" panose="020F0302020204030204" pitchFamily="34" charset="0"/>
              </a:rPr>
            </a:br>
            <a:br>
              <a:rPr lang="en-US" sz="2800" kern="0" dirty="0">
                <a:solidFill>
                  <a:srgbClr val="00008C"/>
                </a:solidFill>
                <a:latin typeface="Calibri Light" panose="020F0302020204030204" pitchFamily="34" charset="0"/>
                <a:cs typeface="Calibri Light" panose="020F0302020204030204" pitchFamily="34" charset="0"/>
              </a:rPr>
            </a:br>
            <a:r>
              <a:rPr lang="en-US" sz="2800" kern="0" dirty="0">
                <a:solidFill>
                  <a:srgbClr val="00008C"/>
                </a:solidFill>
                <a:latin typeface="Calibri Light" panose="020F0302020204030204" pitchFamily="34" charset="0"/>
                <a:cs typeface="Calibri Light" panose="020F0302020204030204" pitchFamily="34" charset="0"/>
              </a:rPr>
              <a:t>FINnet 2.0 – Risk Scoring</a:t>
            </a:r>
            <a:br>
              <a:rPr lang="en-US" sz="2800" kern="0" dirty="0">
                <a:solidFill>
                  <a:srgbClr val="00008C"/>
                </a:solidFill>
                <a:latin typeface="Calibri Light" panose="020F0302020204030204" pitchFamily="34" charset="0"/>
                <a:cs typeface="Calibri Light" panose="020F0302020204030204" pitchFamily="34" charset="0"/>
              </a:rPr>
            </a:br>
            <a:br>
              <a:rPr lang="en-US" sz="2800" kern="0" dirty="0">
                <a:solidFill>
                  <a:srgbClr val="00008C"/>
                </a:solidFill>
                <a:latin typeface="Calibri Light" panose="020F0302020204030204" pitchFamily="34" charset="0"/>
                <a:cs typeface="Calibri Light" panose="020F0302020204030204" pitchFamily="34" charset="0"/>
              </a:rPr>
            </a:br>
            <a:r>
              <a:rPr lang="en-US" sz="2000" kern="0" dirty="0">
                <a:solidFill>
                  <a:srgbClr val="00008C"/>
                </a:solidFill>
                <a:latin typeface="Calibri Light" panose="020F0302020204030204" pitchFamily="34" charset="0"/>
                <a:cs typeface="Calibri Light" panose="020F0302020204030204" pitchFamily="34" charset="0"/>
              </a:rPr>
              <a:t>27 May 2021</a:t>
            </a:r>
            <a:endParaRPr lang="en-US" sz="2800" i="1" kern="1200" dirty="0">
              <a:solidFill>
                <a:srgbClr val="2D3189"/>
              </a:solidFill>
              <a:latin typeface="Calibiri"/>
              <a:cs typeface="+mj-cs"/>
            </a:endParaRPr>
          </a:p>
        </p:txBody>
      </p:sp>
      <p:pic>
        <p:nvPicPr>
          <p:cNvPr id="8" name="Picture 7">
            <a:extLst>
              <a:ext uri="{FF2B5EF4-FFF2-40B4-BE49-F238E27FC236}">
                <a16:creationId xmlns:a16="http://schemas.microsoft.com/office/drawing/2014/main" id="{71EF0E1C-8CFF-411A-A4DA-C178168B6725}"/>
              </a:ext>
            </a:extLst>
          </p:cNvPr>
          <p:cNvPicPr/>
          <p:nvPr/>
        </p:nvPicPr>
        <p:blipFill>
          <a:blip r:embed="rId2">
            <a:clrChange>
              <a:clrFrom>
                <a:srgbClr val="FFFFFF"/>
              </a:clrFrom>
              <a:clrTo>
                <a:srgbClr val="FFFFFF">
                  <a:alpha val="0"/>
                </a:srgbClr>
              </a:clrTo>
            </a:clrChange>
            <a:extLst>
              <a:ext uri="{FF2B5EF4-FFF2-40B4-BE49-F238E27FC236}">
                <a16:creationId xmlns:lc="http://schemas.openxmlformats.org/drawingml/2006/lockedCanvas" xmlns:w16sdtdh="http://schemas.microsoft.com/office/word/2020/wordml/sdtdatahash" xmlns:arto="http://schemas.microsoft.com/office/word/2006/arto" xmlns="" xmlns:o="urn:schemas-microsoft-com:office:office" xmlns:v="urn:schemas-microsoft-com:vml" xmlns:w10="urn:schemas-microsoft-com:office:word" xmlns:w="http://schemas.openxmlformats.org/wordprocessingml/2006/main" xmlns:a16="http://schemas.microsoft.com/office/drawing/2014/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id="{CFF8E1F4-6055-4664-B113-8E39B7FB0009}"/>
              </a:ext>
            </a:extLst>
          </a:blip>
          <a:srcRect l="-345" t="20638" r="75512" b="70660"/>
          <a:stretch>
            <a:fillRect/>
          </a:stretch>
        </p:blipFill>
        <p:spPr>
          <a:xfrm>
            <a:off x="2969418" y="4206241"/>
            <a:ext cx="3205163" cy="702628"/>
          </a:xfrm>
          <a:prstGeom prst="rect">
            <a:avLst/>
          </a:prstGeom>
        </p:spPr>
      </p:pic>
    </p:spTree>
    <p:extLst>
      <p:ext uri="{BB962C8B-B14F-4D97-AF65-F5344CB8AC3E}">
        <p14:creationId xmlns:p14="http://schemas.microsoft.com/office/powerpoint/2010/main" val="1905427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014CA5B-B607-4736-B8E3-6CDB4A2E66EA}"/>
              </a:ext>
            </a:extLst>
          </p:cNvPr>
          <p:cNvGraphicFramePr>
            <a:graphicFrameLocks noGrp="1"/>
          </p:cNvGraphicFramePr>
          <p:nvPr>
            <p:ph idx="1"/>
            <p:extLst>
              <p:ext uri="{D42A27DB-BD31-4B8C-83A1-F6EECF244321}">
                <p14:modId xmlns:p14="http://schemas.microsoft.com/office/powerpoint/2010/main" val="2981520618"/>
              </p:ext>
            </p:extLst>
          </p:nvPr>
        </p:nvGraphicFramePr>
        <p:xfrm>
          <a:off x="2270051" y="700340"/>
          <a:ext cx="6623335" cy="3871660"/>
        </p:xfrm>
        <a:graphic>
          <a:graphicData uri="http://schemas.openxmlformats.org/drawingml/2006/table">
            <a:tbl>
              <a:tblPr firstRow="1" bandRow="1">
                <a:tableStyleId>{5C22544A-7EE6-4342-B048-85BDC9FD1C3A}</a:tableStyleId>
              </a:tblPr>
              <a:tblGrid>
                <a:gridCol w="2741461">
                  <a:extLst>
                    <a:ext uri="{9D8B030D-6E8A-4147-A177-3AD203B41FA5}">
                      <a16:colId xmlns:a16="http://schemas.microsoft.com/office/drawing/2014/main" val="2144937349"/>
                    </a:ext>
                  </a:extLst>
                </a:gridCol>
                <a:gridCol w="3881874">
                  <a:extLst>
                    <a:ext uri="{9D8B030D-6E8A-4147-A177-3AD203B41FA5}">
                      <a16:colId xmlns:a16="http://schemas.microsoft.com/office/drawing/2014/main" val="3421084917"/>
                    </a:ext>
                  </a:extLst>
                </a:gridCol>
              </a:tblGrid>
              <a:tr h="354052">
                <a:tc>
                  <a:txBody>
                    <a:bodyPr/>
                    <a:lstStyle/>
                    <a:p>
                      <a:pPr>
                        <a:spcBef>
                          <a:spcPts val="100"/>
                        </a:spcBef>
                        <a:spcAft>
                          <a:spcPts val="600"/>
                        </a:spcAft>
                      </a:pPr>
                      <a:r>
                        <a:rPr lang="en-IN" sz="1600" dirty="0">
                          <a:latin typeface="Calibri Light" panose="020F0302020204030204" pitchFamily="34" charset="0"/>
                          <a:cs typeface="Calibri Light" panose="020F0302020204030204" pitchFamily="34" charset="0"/>
                        </a:rPr>
                        <a:t>Components</a:t>
                      </a:r>
                    </a:p>
                  </a:txBody>
                  <a:tcPr/>
                </a:tc>
                <a:tc>
                  <a:txBody>
                    <a:bodyPr/>
                    <a:lstStyle/>
                    <a:p>
                      <a:pPr>
                        <a:spcBef>
                          <a:spcPts val="100"/>
                        </a:spcBef>
                        <a:spcAft>
                          <a:spcPts val="600"/>
                        </a:spcAft>
                      </a:pPr>
                      <a:r>
                        <a:rPr lang="en-IN" sz="1600" dirty="0">
                          <a:latin typeface="Calibri Light" panose="020F0302020204030204" pitchFamily="34" charset="0"/>
                          <a:cs typeface="Calibri Light" panose="020F0302020204030204" pitchFamily="34" charset="0"/>
                        </a:rPr>
                        <a:t>Examples</a:t>
                      </a:r>
                    </a:p>
                  </a:txBody>
                  <a:tcPr/>
                </a:tc>
                <a:extLst>
                  <a:ext uri="{0D108BD9-81ED-4DB2-BD59-A6C34878D82A}">
                    <a16:rowId xmlns:a16="http://schemas.microsoft.com/office/drawing/2014/main" val="624261335"/>
                  </a:ext>
                </a:extLst>
              </a:tr>
              <a:tr h="3517608">
                <a:tc>
                  <a:txBody>
                    <a:bodyPr/>
                    <a:lstStyle/>
                    <a:p>
                      <a:pPr>
                        <a:spcAft>
                          <a:spcPts val="600"/>
                        </a:spcAft>
                      </a:pPr>
                      <a:r>
                        <a:rPr lang="en-IN" sz="1600" b="1" dirty="0">
                          <a:solidFill>
                            <a:schemeClr val="tx2">
                              <a:lumMod val="50000"/>
                            </a:schemeClr>
                          </a:solidFill>
                          <a:latin typeface="Calibri Light" panose="020F0302020204030204" pitchFamily="34" charset="0"/>
                          <a:cs typeface="Calibri Light" panose="020F0302020204030204" pitchFamily="34" charset="0"/>
                        </a:rPr>
                        <a:t>Auto High Rules </a:t>
                      </a:r>
                    </a:p>
                    <a:p>
                      <a:pPr>
                        <a:spcAft>
                          <a:spcPts val="600"/>
                        </a:spcAft>
                      </a:pPr>
                      <a:endParaRPr lang="en-IN" sz="1600" b="1" dirty="0">
                        <a:solidFill>
                          <a:schemeClr val="tx2">
                            <a:lumMod val="50000"/>
                          </a:schemeClr>
                        </a:solidFill>
                        <a:latin typeface="Calibri Light" panose="020F0302020204030204" pitchFamily="34" charset="0"/>
                        <a:cs typeface="Calibri Light" panose="020F0302020204030204" pitchFamily="34" charset="0"/>
                      </a:endParaRP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Classified into binary scores of 0 and 1.</a:t>
                      </a: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An entity/individual will be automatically classified as High Risk if any of the Auto High Rule score is 1</a:t>
                      </a:r>
                    </a:p>
                    <a:p>
                      <a:pPr>
                        <a:spcAft>
                          <a:spcPts val="600"/>
                        </a:spcAft>
                      </a:pPr>
                      <a:endParaRPr lang="en-IN" sz="1600" b="1" dirty="0">
                        <a:solidFill>
                          <a:schemeClr val="tx2">
                            <a:lumMod val="50000"/>
                          </a:schemeClr>
                        </a:solidFill>
                        <a:latin typeface="Calibri Light" panose="020F0302020204030204" pitchFamily="34" charset="0"/>
                        <a:cs typeface="Calibri Light" panose="020F0302020204030204" pitchFamily="34" charset="0"/>
                      </a:endParaRPr>
                    </a:p>
                  </a:txBody>
                  <a:tcPr/>
                </a:tc>
                <a:tc>
                  <a:txBody>
                    <a:bodyPr/>
                    <a:lstStyle/>
                    <a:p>
                      <a:pPr marL="342900" indent="-342900">
                        <a:lnSpc>
                          <a:spcPct val="110000"/>
                        </a:lnSpc>
                        <a:spcBef>
                          <a:spcPts val="600"/>
                        </a:spcBef>
                        <a:spcAft>
                          <a:spcPts val="600"/>
                        </a:spcAft>
                        <a:buFont typeface="+mj-lt"/>
                        <a:buAutoNum type="arabicPeriod"/>
                      </a:pPr>
                      <a:r>
                        <a:rPr lang="en-IN" sz="1600" dirty="0">
                          <a:solidFill>
                            <a:schemeClr val="tx2">
                              <a:lumMod val="50000"/>
                            </a:schemeClr>
                          </a:solidFill>
                          <a:latin typeface="Calibri Light" panose="020F0302020204030204" pitchFamily="34" charset="0"/>
                          <a:cs typeface="Calibri Light" panose="020F0302020204030204" pitchFamily="34" charset="0"/>
                        </a:rPr>
                        <a:t>Entity/ its parent entity/ holding company/ related individuals exists on FIU or LEA watchlist </a:t>
                      </a:r>
                    </a:p>
                    <a:p>
                      <a:pPr marL="342900" indent="-342900">
                        <a:lnSpc>
                          <a:spcPct val="110000"/>
                        </a:lnSpc>
                        <a:spcBef>
                          <a:spcPts val="600"/>
                        </a:spcBef>
                        <a:spcAft>
                          <a:spcPts val="600"/>
                        </a:spcAft>
                        <a:buFont typeface="+mj-lt"/>
                        <a:buAutoNum type="arabicPeriod"/>
                      </a:pPr>
                      <a:r>
                        <a:rPr lang="en-IN" sz="1600" dirty="0">
                          <a:solidFill>
                            <a:schemeClr val="tx2">
                              <a:lumMod val="50000"/>
                            </a:schemeClr>
                          </a:solidFill>
                          <a:latin typeface="Calibri Light" panose="020F0302020204030204" pitchFamily="34" charset="0"/>
                          <a:cs typeface="Calibri Light" panose="020F0302020204030204" pitchFamily="34" charset="0"/>
                        </a:rPr>
                        <a:t>Entity/ its parent entity/ holding company/ related individuals are flagged in the international sanction lists</a:t>
                      </a:r>
                    </a:p>
                    <a:p>
                      <a:pPr marL="342900" indent="-342900">
                        <a:lnSpc>
                          <a:spcPct val="110000"/>
                        </a:lnSpc>
                        <a:spcBef>
                          <a:spcPts val="600"/>
                        </a:spcBef>
                        <a:spcAft>
                          <a:spcPts val="600"/>
                        </a:spcAft>
                        <a:buFont typeface="+mj-lt"/>
                        <a:buAutoNum type="arabicPeriod"/>
                      </a:pPr>
                      <a:r>
                        <a:rPr lang="en-IN" sz="1600" dirty="0">
                          <a:solidFill>
                            <a:schemeClr val="tx2">
                              <a:lumMod val="50000"/>
                            </a:schemeClr>
                          </a:solidFill>
                          <a:latin typeface="Calibri Light" panose="020F0302020204030204" pitchFamily="34" charset="0"/>
                          <a:cs typeface="Calibri Light" panose="020F0302020204030204" pitchFamily="34" charset="0"/>
                        </a:rPr>
                        <a:t>Multiple/invalid/wrong PAN number(s) identified </a:t>
                      </a:r>
                    </a:p>
                    <a:p>
                      <a:pPr marL="342900" indent="-342900">
                        <a:lnSpc>
                          <a:spcPct val="110000"/>
                        </a:lnSpc>
                        <a:spcBef>
                          <a:spcPts val="600"/>
                        </a:spcBef>
                        <a:spcAft>
                          <a:spcPts val="600"/>
                        </a:spcAft>
                        <a:buFont typeface="+mj-lt"/>
                        <a:buAutoNum type="arabicPeriod"/>
                      </a:pPr>
                      <a:r>
                        <a:rPr lang="en-IN" sz="1600" dirty="0">
                          <a:solidFill>
                            <a:schemeClr val="tx2">
                              <a:lumMod val="50000"/>
                            </a:schemeClr>
                          </a:solidFill>
                          <a:latin typeface="Calibri Light" panose="020F0302020204030204" pitchFamily="34" charset="0"/>
                          <a:cs typeface="Calibri Light" panose="020F0302020204030204" pitchFamily="34" charset="0"/>
                        </a:rPr>
                        <a:t>Entity is struck off </a:t>
                      </a:r>
                    </a:p>
                    <a:p>
                      <a:pPr marL="0" marR="0" lvl="0" indent="0" algn="l" defTabSz="779252" rtl="0" eaLnBrk="1" fontAlgn="auto" latinLnBrk="0" hangingPunct="1">
                        <a:lnSpc>
                          <a:spcPct val="100000"/>
                        </a:lnSpc>
                        <a:spcBef>
                          <a:spcPts val="0"/>
                        </a:spcBef>
                        <a:spcAft>
                          <a:spcPts val="600"/>
                        </a:spcAft>
                        <a:buClrTx/>
                        <a:buSzTx/>
                        <a:buFont typeface="+mj-lt"/>
                        <a:buNone/>
                        <a:tabLst/>
                        <a:defRPr/>
                      </a:pPr>
                      <a:r>
                        <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rPr>
                        <a:t>**Total 9 parameters in the model</a:t>
                      </a:r>
                    </a:p>
                  </a:txBody>
                  <a:tcPr/>
                </a:tc>
                <a:extLst>
                  <a:ext uri="{0D108BD9-81ED-4DB2-BD59-A6C34878D82A}">
                    <a16:rowId xmlns:a16="http://schemas.microsoft.com/office/drawing/2014/main" val="3398192484"/>
                  </a:ext>
                </a:extLst>
              </a:tr>
            </a:tbl>
          </a:graphicData>
        </a:graphic>
      </p:graphicFrame>
      <p:sp>
        <p:nvSpPr>
          <p:cNvPr id="7" name="TextBox 6">
            <a:extLst>
              <a:ext uri="{FF2B5EF4-FFF2-40B4-BE49-F238E27FC236}">
                <a16:creationId xmlns:a16="http://schemas.microsoft.com/office/drawing/2014/main" id="{84382DB9-FB95-4914-BBF2-6D0564E144DC}"/>
              </a:ext>
            </a:extLst>
          </p:cNvPr>
          <p:cNvSpPr txBox="1"/>
          <p:nvPr/>
        </p:nvSpPr>
        <p:spPr>
          <a:xfrm>
            <a:off x="152967" y="700340"/>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mj-lt"/>
                <a:ea typeface="+mn-ea"/>
                <a:cs typeface="+mn-cs"/>
              </a:rPr>
              <a:t>Auto High Rules</a:t>
            </a:r>
          </a:p>
        </p:txBody>
      </p:sp>
      <p:sp>
        <p:nvSpPr>
          <p:cNvPr id="6" name="Title 2">
            <a:extLst>
              <a:ext uri="{FF2B5EF4-FFF2-40B4-BE49-F238E27FC236}">
                <a16:creationId xmlns:a16="http://schemas.microsoft.com/office/drawing/2014/main" id="{35AFA229-2096-4E01-90C3-1155E131DFCC}"/>
              </a:ext>
            </a:extLst>
          </p:cNvPr>
          <p:cNvSpPr txBox="1">
            <a:spLocks/>
          </p:cNvSpPr>
          <p:nvPr/>
        </p:nvSpPr>
        <p:spPr bwMode="gray">
          <a:xfrm>
            <a:off x="212652" y="139238"/>
            <a:ext cx="8081510" cy="332399"/>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IN" sz="2400" b="1" i="0" u="none" strike="noStrike" kern="1200" cap="none" spc="0" normalizeH="0" baseline="0" noProof="0" dirty="0">
                <a:ln>
                  <a:noFill/>
                </a:ln>
                <a:solidFill>
                  <a:srgbClr val="00008C"/>
                </a:solidFill>
                <a:effectLst/>
                <a:uLnTx/>
                <a:uFillTx/>
                <a:latin typeface="Calibri Light (Headings)"/>
              </a:rPr>
              <a:t>Entity Risk Scoring Model - (1/7) </a:t>
            </a:r>
          </a:p>
        </p:txBody>
      </p:sp>
    </p:spTree>
    <p:extLst>
      <p:ext uri="{BB962C8B-B14F-4D97-AF65-F5344CB8AC3E}">
        <p14:creationId xmlns:p14="http://schemas.microsoft.com/office/powerpoint/2010/main" val="1372175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014CA5B-B607-4736-B8E3-6CDB4A2E66EA}"/>
              </a:ext>
            </a:extLst>
          </p:cNvPr>
          <p:cNvGraphicFramePr>
            <a:graphicFrameLocks noGrp="1"/>
          </p:cNvGraphicFramePr>
          <p:nvPr>
            <p:ph idx="1"/>
            <p:extLst>
              <p:ext uri="{D42A27DB-BD31-4B8C-83A1-F6EECF244321}">
                <p14:modId xmlns:p14="http://schemas.microsoft.com/office/powerpoint/2010/main" val="722599595"/>
              </p:ext>
            </p:extLst>
          </p:nvPr>
        </p:nvGraphicFramePr>
        <p:xfrm>
          <a:off x="2322327" y="669637"/>
          <a:ext cx="6550739" cy="3919563"/>
        </p:xfrm>
        <a:graphic>
          <a:graphicData uri="http://schemas.openxmlformats.org/drawingml/2006/table">
            <a:tbl>
              <a:tblPr firstRow="1" bandRow="1">
                <a:tableStyleId>{5C22544A-7EE6-4342-B048-85BDC9FD1C3A}</a:tableStyleId>
              </a:tblPr>
              <a:tblGrid>
                <a:gridCol w="2711414">
                  <a:extLst>
                    <a:ext uri="{9D8B030D-6E8A-4147-A177-3AD203B41FA5}">
                      <a16:colId xmlns:a16="http://schemas.microsoft.com/office/drawing/2014/main" val="2144937349"/>
                    </a:ext>
                  </a:extLst>
                </a:gridCol>
                <a:gridCol w="3839325">
                  <a:extLst>
                    <a:ext uri="{9D8B030D-6E8A-4147-A177-3AD203B41FA5}">
                      <a16:colId xmlns:a16="http://schemas.microsoft.com/office/drawing/2014/main" val="3421084917"/>
                    </a:ext>
                  </a:extLst>
                </a:gridCol>
              </a:tblGrid>
              <a:tr h="340395">
                <a:tc>
                  <a:txBody>
                    <a:bodyPr/>
                    <a:lstStyle/>
                    <a:p>
                      <a:pPr>
                        <a:spcBef>
                          <a:spcPts val="100"/>
                        </a:spcBef>
                        <a:spcAft>
                          <a:spcPts val="600"/>
                        </a:spcAft>
                      </a:pPr>
                      <a:r>
                        <a:rPr lang="en-IN" sz="1600" dirty="0">
                          <a:latin typeface="Calibri Light" panose="020F0302020204030204" pitchFamily="34" charset="0"/>
                          <a:cs typeface="Calibri Light" panose="020F0302020204030204" pitchFamily="34" charset="0"/>
                        </a:rPr>
                        <a:t>Components</a:t>
                      </a:r>
                    </a:p>
                  </a:txBody>
                  <a:tcPr/>
                </a:tc>
                <a:tc>
                  <a:txBody>
                    <a:bodyPr/>
                    <a:lstStyle/>
                    <a:p>
                      <a:pPr>
                        <a:spcBef>
                          <a:spcPts val="100"/>
                        </a:spcBef>
                        <a:spcAft>
                          <a:spcPts val="600"/>
                        </a:spcAft>
                      </a:pPr>
                      <a:r>
                        <a:rPr lang="en-IN" sz="1600" dirty="0">
                          <a:latin typeface="Calibri Light" panose="020F0302020204030204" pitchFamily="34" charset="0"/>
                          <a:cs typeface="Calibri Light" panose="020F0302020204030204" pitchFamily="34" charset="0"/>
                        </a:rPr>
                        <a:t>Examples</a:t>
                      </a:r>
                    </a:p>
                  </a:txBody>
                  <a:tcPr/>
                </a:tc>
                <a:extLst>
                  <a:ext uri="{0D108BD9-81ED-4DB2-BD59-A6C34878D82A}">
                    <a16:rowId xmlns:a16="http://schemas.microsoft.com/office/drawing/2014/main" val="624261335"/>
                  </a:ext>
                </a:extLst>
              </a:tr>
              <a:tr h="3579168">
                <a:tc>
                  <a:txBody>
                    <a:bodyPr/>
                    <a:lstStyle/>
                    <a:p>
                      <a:pPr>
                        <a:spcAft>
                          <a:spcPts val="600"/>
                        </a:spcAft>
                      </a:pPr>
                      <a:r>
                        <a:rPr lang="en-IN" sz="1600" b="1" dirty="0">
                          <a:solidFill>
                            <a:schemeClr val="tx2">
                              <a:lumMod val="50000"/>
                            </a:schemeClr>
                          </a:solidFill>
                          <a:latin typeface="Calibri Light" panose="020F0302020204030204" pitchFamily="34" charset="0"/>
                          <a:cs typeface="Calibri Light" panose="020F0302020204030204" pitchFamily="34" charset="0"/>
                        </a:rPr>
                        <a:t>Risk Indicators - KYC</a:t>
                      </a:r>
                    </a:p>
                    <a:p>
                      <a:pPr>
                        <a:spcAft>
                          <a:spcPts val="600"/>
                        </a:spcAft>
                      </a:pPr>
                      <a:endParaRPr lang="en-IN" sz="1600" b="1" dirty="0">
                        <a:solidFill>
                          <a:schemeClr val="tx2">
                            <a:lumMod val="50000"/>
                          </a:schemeClr>
                        </a:solidFill>
                        <a:latin typeface="Calibri Light" panose="020F0302020204030204" pitchFamily="34" charset="0"/>
                        <a:cs typeface="Calibri Light" panose="020F0302020204030204" pitchFamily="34" charset="0"/>
                      </a:endParaRP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Classified into binary scores of 0 and 1</a:t>
                      </a: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If 5 or more of the High Risk Indicators are 1, then entity will be categorised automatically as High Risk regardless of parameterised scores</a:t>
                      </a:r>
                    </a:p>
                    <a:p>
                      <a:pPr>
                        <a:spcAft>
                          <a:spcPts val="600"/>
                        </a:spcAft>
                      </a:pPr>
                      <a:endParaRPr lang="en-IN" sz="1600" b="1" dirty="0">
                        <a:solidFill>
                          <a:schemeClr val="tx2">
                            <a:lumMod val="50000"/>
                          </a:schemeClr>
                        </a:solidFill>
                        <a:latin typeface="Calibri Light" panose="020F0302020204030204" pitchFamily="34" charset="0"/>
                        <a:cs typeface="Calibri Light" panose="020F0302020204030204" pitchFamily="34" charset="0"/>
                      </a:endParaRPr>
                    </a:p>
                  </a:txBody>
                  <a:tcPr/>
                </a:tc>
                <a:tc>
                  <a:txBody>
                    <a:bodyPr/>
                    <a:lstStyle/>
                    <a:p>
                      <a:pPr marL="342900" indent="-342900" algn="l" defTabSz="914400" rtl="0" eaLnBrk="1" latinLnBrk="0" hangingPunct="1">
                        <a:lnSpc>
                          <a:spcPct val="110000"/>
                        </a:lnSpc>
                        <a:spcBef>
                          <a:spcPts val="600"/>
                        </a:spcBef>
                        <a:spcAft>
                          <a:spcPts val="600"/>
                        </a:spcAft>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Classified under High Risk business</a:t>
                      </a:r>
                    </a:p>
                    <a:p>
                      <a:pPr marL="342900" marR="0" lvl="0" indent="-342900" algn="l" defTabSz="914400" rtl="0" eaLnBrk="1" fontAlgn="auto" latinLnBrk="0" hangingPunct="1">
                        <a:lnSpc>
                          <a:spcPct val="110000"/>
                        </a:lnSpc>
                        <a:spcBef>
                          <a:spcPts val="600"/>
                        </a:spcBef>
                        <a:spcAft>
                          <a:spcPts val="600"/>
                        </a:spcAft>
                        <a:buClrTx/>
                        <a:buSzTx/>
                        <a:buFont typeface="+mj-lt"/>
                        <a:buAutoNum type="arabicPeriod"/>
                        <a:tabLst/>
                        <a:defRPr/>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High number of bank accounts</a:t>
                      </a:r>
                    </a:p>
                    <a:p>
                      <a:pPr marL="342900" indent="-342900" algn="l" defTabSz="914400" rtl="0" eaLnBrk="1" latinLnBrk="0" hangingPunct="1">
                        <a:lnSpc>
                          <a:spcPct val="110000"/>
                        </a:lnSpc>
                        <a:spcBef>
                          <a:spcPts val="600"/>
                        </a:spcBef>
                        <a:spcAft>
                          <a:spcPts val="600"/>
                        </a:spcAft>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UBOs/IBOs/Directors/Partners/RCA are mentioned in the watch list</a:t>
                      </a:r>
                    </a:p>
                    <a:p>
                      <a:pPr marL="342900" marR="0" lvl="0" indent="-342900" algn="l" defTabSz="914400" rtl="0" eaLnBrk="1" fontAlgn="auto" latinLnBrk="0" hangingPunct="1">
                        <a:lnSpc>
                          <a:spcPct val="110000"/>
                        </a:lnSpc>
                        <a:spcBef>
                          <a:spcPts val="600"/>
                        </a:spcBef>
                        <a:spcAft>
                          <a:spcPts val="600"/>
                        </a:spcAft>
                        <a:buClrTx/>
                        <a:buSzTx/>
                        <a:buFont typeface="+mj-lt"/>
                        <a:buAutoNum type="arabicPeriod"/>
                        <a:tabLst/>
                        <a:defRPr/>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Previous high risk or multiple medium/low risk reports filed </a:t>
                      </a:r>
                    </a:p>
                    <a:p>
                      <a:pPr marL="342900" marR="0" lvl="0" indent="-342900" algn="l" defTabSz="914400" rtl="0" eaLnBrk="1" fontAlgn="auto" latinLnBrk="0" hangingPunct="1">
                        <a:lnSpc>
                          <a:spcPct val="110000"/>
                        </a:lnSpc>
                        <a:spcBef>
                          <a:spcPts val="600"/>
                        </a:spcBef>
                        <a:spcAft>
                          <a:spcPts val="600"/>
                        </a:spcAft>
                        <a:buClrTx/>
                        <a:buSzTx/>
                        <a:buFont typeface="+mj-lt"/>
                        <a:buAutoNum type="arabicPeriod"/>
                        <a:tabLst/>
                        <a:defRPr/>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Adverse Media Screening reveals high risk tags on account holder </a:t>
                      </a:r>
                    </a:p>
                    <a:p>
                      <a:pPr marL="0" marR="0" lvl="0" indent="0" algn="l" defTabSz="914400" rtl="0" eaLnBrk="1" fontAlgn="auto" latinLnBrk="0" hangingPunct="1">
                        <a:lnSpc>
                          <a:spcPct val="110000"/>
                        </a:lnSpc>
                        <a:spcBef>
                          <a:spcPts val="600"/>
                        </a:spcBef>
                        <a:spcAft>
                          <a:spcPts val="600"/>
                        </a:spcAft>
                        <a:buClrTx/>
                        <a:buSzTx/>
                        <a:buFont typeface="+mj-lt"/>
                        <a:buNone/>
                        <a:tabLst/>
                        <a:defRPr/>
                      </a:pPr>
                      <a:r>
                        <a:rPr lang="en-IN" sz="1600" b="0" kern="1200" dirty="0">
                          <a:solidFill>
                            <a:schemeClr val="tx2">
                              <a:lumMod val="50000"/>
                            </a:schemeClr>
                          </a:solidFill>
                          <a:latin typeface="Calibri Light" panose="020F0302020204030204" pitchFamily="34" charset="0"/>
                          <a:ea typeface="+mn-ea"/>
                          <a:cs typeface="Calibri Light" panose="020F0302020204030204" pitchFamily="34" charset="0"/>
                        </a:rPr>
                        <a:t>**</a:t>
                      </a:r>
                      <a:r>
                        <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rPr>
                        <a:t>Total 29 parameters in the model</a:t>
                      </a:r>
                      <a:endParaRPr lang="en-IN" sz="1600" b="0" kern="1200" dirty="0">
                        <a:solidFill>
                          <a:schemeClr val="tx2">
                            <a:lumMod val="50000"/>
                          </a:schemeClr>
                        </a:solidFill>
                        <a:latin typeface="Calibri Light" panose="020F0302020204030204" pitchFamily="34" charset="0"/>
                        <a:ea typeface="+mn-ea"/>
                        <a:cs typeface="Calibri Light" panose="020F0302020204030204" pitchFamily="34" charset="0"/>
                      </a:endParaRPr>
                    </a:p>
                  </a:txBody>
                  <a:tcPr/>
                </a:tc>
                <a:extLst>
                  <a:ext uri="{0D108BD9-81ED-4DB2-BD59-A6C34878D82A}">
                    <a16:rowId xmlns:a16="http://schemas.microsoft.com/office/drawing/2014/main" val="3398192484"/>
                  </a:ext>
                </a:extLst>
              </a:tr>
            </a:tbl>
          </a:graphicData>
        </a:graphic>
      </p:graphicFrame>
      <p:sp>
        <p:nvSpPr>
          <p:cNvPr id="6" name="TextBox 5">
            <a:extLst>
              <a:ext uri="{FF2B5EF4-FFF2-40B4-BE49-F238E27FC236}">
                <a16:creationId xmlns:a16="http://schemas.microsoft.com/office/drawing/2014/main" id="{CD9BC4E8-F794-48DA-A022-F08C30CA4BB6}"/>
              </a:ext>
            </a:extLst>
          </p:cNvPr>
          <p:cNvSpPr txBox="1"/>
          <p:nvPr/>
        </p:nvSpPr>
        <p:spPr>
          <a:xfrm>
            <a:off x="203968" y="669637"/>
            <a:ext cx="1923394" cy="58477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Auto High Rules</a:t>
            </a:r>
          </a:p>
        </p:txBody>
      </p:sp>
      <p:sp>
        <p:nvSpPr>
          <p:cNvPr id="4" name="TextBox 3">
            <a:extLst>
              <a:ext uri="{FF2B5EF4-FFF2-40B4-BE49-F238E27FC236}">
                <a16:creationId xmlns:a16="http://schemas.microsoft.com/office/drawing/2014/main" id="{50C35227-5064-4C78-B082-6AAE3287A1EF}"/>
              </a:ext>
            </a:extLst>
          </p:cNvPr>
          <p:cNvSpPr txBox="1"/>
          <p:nvPr/>
        </p:nvSpPr>
        <p:spPr>
          <a:xfrm>
            <a:off x="207276" y="1393057"/>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Risk Indicators - KYC</a:t>
            </a:r>
          </a:p>
        </p:txBody>
      </p:sp>
      <p:sp>
        <p:nvSpPr>
          <p:cNvPr id="7" name="Title 2">
            <a:extLst>
              <a:ext uri="{FF2B5EF4-FFF2-40B4-BE49-F238E27FC236}">
                <a16:creationId xmlns:a16="http://schemas.microsoft.com/office/drawing/2014/main" id="{9AADA124-8A33-4F39-A91C-C518DF0E9BE9}"/>
              </a:ext>
            </a:extLst>
          </p:cNvPr>
          <p:cNvSpPr txBox="1">
            <a:spLocks/>
          </p:cNvSpPr>
          <p:nvPr/>
        </p:nvSpPr>
        <p:spPr bwMode="gray">
          <a:xfrm>
            <a:off x="226828" y="131618"/>
            <a:ext cx="8067334" cy="332399"/>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0" marR="0" lvl="0" indent="0" fontAlgn="base">
              <a:lnSpc>
                <a:spcPct val="90000"/>
              </a:lnSpc>
              <a:spcAft>
                <a:spcPct val="0"/>
              </a:spcAft>
              <a:buClrTx/>
              <a:buSzTx/>
              <a:tabLst/>
              <a:defRPr/>
            </a:pPr>
            <a:r>
              <a:rPr lang="en-IN" sz="2400" b="1" dirty="0">
                <a:solidFill>
                  <a:srgbClr val="00008C"/>
                </a:solidFill>
                <a:latin typeface="+mj-lt"/>
                <a:cs typeface="+mj-cs"/>
              </a:rPr>
              <a:t>Entity Risk Scoring Model - (2/6) </a:t>
            </a:r>
          </a:p>
        </p:txBody>
      </p:sp>
    </p:spTree>
    <p:extLst>
      <p:ext uri="{BB962C8B-B14F-4D97-AF65-F5344CB8AC3E}">
        <p14:creationId xmlns:p14="http://schemas.microsoft.com/office/powerpoint/2010/main" val="1962001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014CA5B-B607-4736-B8E3-6CDB4A2E66EA}"/>
              </a:ext>
            </a:extLst>
          </p:cNvPr>
          <p:cNvGraphicFramePr>
            <a:graphicFrameLocks noGrp="1"/>
          </p:cNvGraphicFramePr>
          <p:nvPr>
            <p:ph idx="1"/>
            <p:extLst>
              <p:ext uri="{D42A27DB-BD31-4B8C-83A1-F6EECF244321}">
                <p14:modId xmlns:p14="http://schemas.microsoft.com/office/powerpoint/2010/main" val="3184222546"/>
              </p:ext>
            </p:extLst>
          </p:nvPr>
        </p:nvGraphicFramePr>
        <p:xfrm>
          <a:off x="2390986" y="694871"/>
          <a:ext cx="6495627" cy="3886825"/>
        </p:xfrm>
        <a:graphic>
          <a:graphicData uri="http://schemas.openxmlformats.org/drawingml/2006/table">
            <a:tbl>
              <a:tblPr firstRow="1" bandRow="1">
                <a:tableStyleId>{5C22544A-7EE6-4342-B048-85BDC9FD1C3A}</a:tableStyleId>
              </a:tblPr>
              <a:tblGrid>
                <a:gridCol w="2161462">
                  <a:extLst>
                    <a:ext uri="{9D8B030D-6E8A-4147-A177-3AD203B41FA5}">
                      <a16:colId xmlns:a16="http://schemas.microsoft.com/office/drawing/2014/main" val="2144937349"/>
                    </a:ext>
                  </a:extLst>
                </a:gridCol>
                <a:gridCol w="4334165">
                  <a:extLst>
                    <a:ext uri="{9D8B030D-6E8A-4147-A177-3AD203B41FA5}">
                      <a16:colId xmlns:a16="http://schemas.microsoft.com/office/drawing/2014/main" val="3421084917"/>
                    </a:ext>
                  </a:extLst>
                </a:gridCol>
              </a:tblGrid>
              <a:tr h="312037">
                <a:tc>
                  <a:txBody>
                    <a:bodyPr/>
                    <a:lstStyle/>
                    <a:p>
                      <a:pPr>
                        <a:spcBef>
                          <a:spcPts val="100"/>
                        </a:spcBef>
                      </a:pPr>
                      <a:r>
                        <a:rPr lang="en-IN" sz="1600" dirty="0">
                          <a:latin typeface="Calibri Light" panose="020F0302020204030204" pitchFamily="34" charset="0"/>
                          <a:cs typeface="Calibri Light" panose="020F0302020204030204" pitchFamily="34" charset="0"/>
                        </a:rPr>
                        <a:t>Components</a:t>
                      </a:r>
                    </a:p>
                  </a:txBody>
                  <a:tcPr/>
                </a:tc>
                <a:tc>
                  <a:txBody>
                    <a:bodyPr/>
                    <a:lstStyle/>
                    <a:p>
                      <a:pPr>
                        <a:spcBef>
                          <a:spcPts val="100"/>
                        </a:spcBef>
                      </a:pPr>
                      <a:r>
                        <a:rPr lang="en-IN" sz="1600" dirty="0">
                          <a:latin typeface="Calibri Light" panose="020F0302020204030204" pitchFamily="34" charset="0"/>
                          <a:cs typeface="Calibri Light" panose="020F0302020204030204" pitchFamily="34" charset="0"/>
                        </a:rPr>
                        <a:t>Examples</a:t>
                      </a:r>
                    </a:p>
                  </a:txBody>
                  <a:tcPr/>
                </a:tc>
                <a:extLst>
                  <a:ext uri="{0D108BD9-81ED-4DB2-BD59-A6C34878D82A}">
                    <a16:rowId xmlns:a16="http://schemas.microsoft.com/office/drawing/2014/main" val="624261335"/>
                  </a:ext>
                </a:extLst>
              </a:tr>
              <a:tr h="3551545">
                <a:tc>
                  <a:txBody>
                    <a:bodyPr/>
                    <a:lstStyle/>
                    <a:p>
                      <a:r>
                        <a:rPr lang="en-IN" sz="1600" b="1" dirty="0">
                          <a:solidFill>
                            <a:schemeClr val="tx2">
                              <a:lumMod val="50000"/>
                            </a:schemeClr>
                          </a:solidFill>
                          <a:latin typeface="Calibri Light" panose="020F0302020204030204" pitchFamily="34" charset="0"/>
                          <a:cs typeface="Calibri Light" panose="020F0302020204030204" pitchFamily="34" charset="0"/>
                        </a:rPr>
                        <a:t>Risk Indicators - TX</a:t>
                      </a:r>
                    </a:p>
                    <a:p>
                      <a:endParaRPr lang="en-IN" sz="1600" b="1" dirty="0">
                        <a:solidFill>
                          <a:schemeClr val="tx2">
                            <a:lumMod val="50000"/>
                          </a:schemeClr>
                        </a:solidFill>
                        <a:latin typeface="Calibri Light" panose="020F0302020204030204" pitchFamily="34" charset="0"/>
                        <a:cs typeface="Calibri Light" panose="020F0302020204030204" pitchFamily="34" charset="0"/>
                      </a:endParaRP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Classified into binary scores of 0 and 1</a:t>
                      </a: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If 5 or more of the High Risk Indicators are 1, then entity will be categorised automatically as High Risk regardless of parameterised scores</a:t>
                      </a:r>
                    </a:p>
                    <a:p>
                      <a:endParaRPr lang="en-IN" sz="1600" b="1" dirty="0">
                        <a:solidFill>
                          <a:schemeClr val="tx2">
                            <a:lumMod val="50000"/>
                          </a:schemeClr>
                        </a:solidFill>
                        <a:latin typeface="Calibri Light" panose="020F0302020204030204" pitchFamily="34" charset="0"/>
                        <a:cs typeface="Calibri Light" panose="020F0302020204030204" pitchFamily="34" charset="0"/>
                      </a:endParaRPr>
                    </a:p>
                  </a:txBody>
                  <a:tcPr/>
                </a:tc>
                <a:tc>
                  <a:txBody>
                    <a:bodyPr/>
                    <a:lstStyle/>
                    <a:p>
                      <a:pPr marL="342900" indent="-342900" algn="l" defTabSz="914400" rtl="0" eaLnBrk="1" latinLnBrk="0" hangingPunct="1">
                        <a:lnSpc>
                          <a:spcPct val="110000"/>
                        </a:lnSpc>
                        <a:spcBef>
                          <a:spcPts val="600"/>
                        </a:spcBef>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Cross border transactions originates from/destined to high risk country(ies)</a:t>
                      </a:r>
                    </a:p>
                    <a:p>
                      <a:pPr marL="342900" indent="-342900" algn="l" defTabSz="914400" rtl="0" eaLnBrk="1" latinLnBrk="0" hangingPunct="1">
                        <a:lnSpc>
                          <a:spcPct val="110000"/>
                        </a:lnSpc>
                        <a:spcBef>
                          <a:spcPts val="600"/>
                        </a:spcBef>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Transactions originated from/destined to high risk entities/individuals</a:t>
                      </a:r>
                    </a:p>
                    <a:p>
                      <a:pPr marL="342900" indent="-342900" algn="l" defTabSz="914400" rtl="0" eaLnBrk="1" latinLnBrk="0" hangingPunct="1">
                        <a:lnSpc>
                          <a:spcPct val="110000"/>
                        </a:lnSpc>
                        <a:spcBef>
                          <a:spcPts val="600"/>
                        </a:spcBef>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Transactions inward from multiple senders or outward to multiple beneficiaries in a short period of time</a:t>
                      </a:r>
                    </a:p>
                    <a:p>
                      <a:pPr marL="342900" indent="-342900" algn="l" defTabSz="914400" rtl="0" eaLnBrk="1" latinLnBrk="0" hangingPunct="1">
                        <a:lnSpc>
                          <a:spcPct val="110000"/>
                        </a:lnSpc>
                        <a:spcBef>
                          <a:spcPts val="600"/>
                        </a:spcBef>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High Value Property transaction in High risk domestic location beyond a certain threshold </a:t>
                      </a:r>
                    </a:p>
                    <a:p>
                      <a:pPr marL="0" indent="0" algn="l" defTabSz="914400" rtl="0" eaLnBrk="1" latinLnBrk="0" hangingPunct="1">
                        <a:lnSpc>
                          <a:spcPct val="110000"/>
                        </a:lnSpc>
                        <a:spcBef>
                          <a:spcPts val="600"/>
                        </a:spcBef>
                        <a:buFont typeface="+mj-lt"/>
                        <a:buNone/>
                      </a:pPr>
                      <a:r>
                        <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rPr>
                        <a:t>**Total 38 parameters in the model</a:t>
                      </a:r>
                    </a:p>
                    <a:p>
                      <a:pPr marL="0" marR="0" lvl="0" indent="0" algn="l" defTabSz="914400" rtl="0" eaLnBrk="1" fontAlgn="auto" latinLnBrk="0" hangingPunct="1">
                        <a:lnSpc>
                          <a:spcPct val="100000"/>
                        </a:lnSpc>
                        <a:spcBef>
                          <a:spcPts val="600"/>
                        </a:spcBef>
                        <a:spcAft>
                          <a:spcPts val="0"/>
                        </a:spcAft>
                        <a:buClrTx/>
                        <a:buSzTx/>
                        <a:buFont typeface="+mj-lt"/>
                        <a:buNone/>
                        <a:tabLst/>
                        <a:defRPr/>
                      </a:pPr>
                      <a:r>
                        <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rPr>
                        <a:t>* Additionally, each report submitted would have their own risk indicators that would be rolled up to the entities</a:t>
                      </a:r>
                    </a:p>
                  </a:txBody>
                  <a:tcPr/>
                </a:tc>
                <a:extLst>
                  <a:ext uri="{0D108BD9-81ED-4DB2-BD59-A6C34878D82A}">
                    <a16:rowId xmlns:a16="http://schemas.microsoft.com/office/drawing/2014/main" val="3398192484"/>
                  </a:ext>
                </a:extLst>
              </a:tr>
            </a:tbl>
          </a:graphicData>
        </a:graphic>
      </p:graphicFrame>
      <p:sp>
        <p:nvSpPr>
          <p:cNvPr id="6" name="TextBox 5">
            <a:extLst>
              <a:ext uri="{FF2B5EF4-FFF2-40B4-BE49-F238E27FC236}">
                <a16:creationId xmlns:a16="http://schemas.microsoft.com/office/drawing/2014/main" id="{CD9BC4E8-F794-48DA-A022-F08C30CA4BB6}"/>
              </a:ext>
            </a:extLst>
          </p:cNvPr>
          <p:cNvSpPr txBox="1"/>
          <p:nvPr/>
        </p:nvSpPr>
        <p:spPr>
          <a:xfrm>
            <a:off x="207902" y="694871"/>
            <a:ext cx="1923394" cy="58477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Auto High Rules</a:t>
            </a:r>
          </a:p>
        </p:txBody>
      </p:sp>
      <p:sp>
        <p:nvSpPr>
          <p:cNvPr id="4" name="TextBox 3">
            <a:extLst>
              <a:ext uri="{FF2B5EF4-FFF2-40B4-BE49-F238E27FC236}">
                <a16:creationId xmlns:a16="http://schemas.microsoft.com/office/drawing/2014/main" id="{50C35227-5064-4C78-B082-6AAE3287A1EF}"/>
              </a:ext>
            </a:extLst>
          </p:cNvPr>
          <p:cNvSpPr txBox="1"/>
          <p:nvPr/>
        </p:nvSpPr>
        <p:spPr>
          <a:xfrm>
            <a:off x="207902" y="1437291"/>
            <a:ext cx="1923394" cy="58477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Risk Indicators – KYC</a:t>
            </a:r>
          </a:p>
          <a:p>
            <a:pPr algn="l"/>
            <a:r>
              <a:rPr lang="en-IN" sz="1600" b="1" dirty="0">
                <a:latin typeface="+mj-lt"/>
              </a:rPr>
              <a:t>Risk Indicators – TX</a:t>
            </a:r>
          </a:p>
        </p:txBody>
      </p:sp>
      <p:sp>
        <p:nvSpPr>
          <p:cNvPr id="8" name="Title 2">
            <a:extLst>
              <a:ext uri="{FF2B5EF4-FFF2-40B4-BE49-F238E27FC236}">
                <a16:creationId xmlns:a16="http://schemas.microsoft.com/office/drawing/2014/main" id="{C9520FDC-A2C8-45CA-A6A9-09782F53D91D}"/>
              </a:ext>
            </a:extLst>
          </p:cNvPr>
          <p:cNvSpPr txBox="1">
            <a:spLocks/>
          </p:cNvSpPr>
          <p:nvPr/>
        </p:nvSpPr>
        <p:spPr bwMode="gray">
          <a:xfrm>
            <a:off x="207902" y="150644"/>
            <a:ext cx="8081510" cy="332399"/>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0" marR="0" lvl="0" indent="0" fontAlgn="base">
              <a:lnSpc>
                <a:spcPct val="90000"/>
              </a:lnSpc>
              <a:spcAft>
                <a:spcPct val="0"/>
              </a:spcAft>
              <a:buClrTx/>
              <a:buSzTx/>
              <a:tabLst/>
              <a:defRPr/>
            </a:pPr>
            <a:r>
              <a:rPr lang="en-IN" sz="2400" b="1" dirty="0">
                <a:solidFill>
                  <a:srgbClr val="00008C"/>
                </a:solidFill>
                <a:latin typeface="+mj-lt"/>
                <a:cs typeface="+mj-cs"/>
              </a:rPr>
              <a:t>Entity Risk Scoring Model - (3/6) </a:t>
            </a:r>
          </a:p>
        </p:txBody>
      </p:sp>
    </p:spTree>
    <p:extLst>
      <p:ext uri="{BB962C8B-B14F-4D97-AF65-F5344CB8AC3E}">
        <p14:creationId xmlns:p14="http://schemas.microsoft.com/office/powerpoint/2010/main" val="423173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014CA5B-B607-4736-B8E3-6CDB4A2E66EA}"/>
              </a:ext>
            </a:extLst>
          </p:cNvPr>
          <p:cNvGraphicFramePr>
            <a:graphicFrameLocks noGrp="1"/>
          </p:cNvGraphicFramePr>
          <p:nvPr>
            <p:ph idx="1"/>
            <p:extLst>
              <p:ext uri="{D42A27DB-BD31-4B8C-83A1-F6EECF244321}">
                <p14:modId xmlns:p14="http://schemas.microsoft.com/office/powerpoint/2010/main" val="2464262401"/>
              </p:ext>
            </p:extLst>
          </p:nvPr>
        </p:nvGraphicFramePr>
        <p:xfrm>
          <a:off x="2415881" y="641621"/>
          <a:ext cx="6450411" cy="4118183"/>
        </p:xfrm>
        <a:graphic>
          <a:graphicData uri="http://schemas.openxmlformats.org/drawingml/2006/table">
            <a:tbl>
              <a:tblPr firstRow="1" bandRow="1">
                <a:tableStyleId>{5C22544A-7EE6-4342-B048-85BDC9FD1C3A}</a:tableStyleId>
              </a:tblPr>
              <a:tblGrid>
                <a:gridCol w="2669884">
                  <a:extLst>
                    <a:ext uri="{9D8B030D-6E8A-4147-A177-3AD203B41FA5}">
                      <a16:colId xmlns:a16="http://schemas.microsoft.com/office/drawing/2014/main" val="2144937349"/>
                    </a:ext>
                  </a:extLst>
                </a:gridCol>
                <a:gridCol w="3780527">
                  <a:extLst>
                    <a:ext uri="{9D8B030D-6E8A-4147-A177-3AD203B41FA5}">
                      <a16:colId xmlns:a16="http://schemas.microsoft.com/office/drawing/2014/main" val="3421084917"/>
                    </a:ext>
                  </a:extLst>
                </a:gridCol>
              </a:tblGrid>
              <a:tr h="398463">
                <a:tc>
                  <a:txBody>
                    <a:bodyPr/>
                    <a:lstStyle/>
                    <a:p>
                      <a:pPr>
                        <a:spcBef>
                          <a:spcPts val="100"/>
                        </a:spcBef>
                      </a:pPr>
                      <a:r>
                        <a:rPr lang="en-IN" sz="1600" dirty="0">
                          <a:latin typeface="Calibri Light" panose="020F0302020204030204" pitchFamily="34" charset="0"/>
                          <a:cs typeface="Calibri Light" panose="020F0302020204030204" pitchFamily="34" charset="0"/>
                        </a:rPr>
                        <a:t>Components</a:t>
                      </a:r>
                    </a:p>
                  </a:txBody>
                  <a:tcPr/>
                </a:tc>
                <a:tc>
                  <a:txBody>
                    <a:bodyPr/>
                    <a:lstStyle/>
                    <a:p>
                      <a:pPr>
                        <a:spcBef>
                          <a:spcPts val="100"/>
                        </a:spcBef>
                      </a:pPr>
                      <a:r>
                        <a:rPr lang="en-IN" sz="1600" dirty="0">
                          <a:latin typeface="Calibri Light" panose="020F0302020204030204" pitchFamily="34" charset="0"/>
                          <a:cs typeface="Calibri Light" panose="020F0302020204030204" pitchFamily="34" charset="0"/>
                        </a:rPr>
                        <a:t>Examples</a:t>
                      </a:r>
                    </a:p>
                  </a:txBody>
                  <a:tcPr/>
                </a:tc>
                <a:extLst>
                  <a:ext uri="{0D108BD9-81ED-4DB2-BD59-A6C34878D82A}">
                    <a16:rowId xmlns:a16="http://schemas.microsoft.com/office/drawing/2014/main" val="624261335"/>
                  </a:ext>
                </a:extLst>
              </a:tr>
              <a:tr h="3719720">
                <a:tc>
                  <a:txBody>
                    <a:bodyPr/>
                    <a:lstStyle/>
                    <a:p>
                      <a:r>
                        <a:rPr lang="en-IN" sz="1600" b="1" dirty="0">
                          <a:solidFill>
                            <a:schemeClr val="tx2">
                              <a:lumMod val="50000"/>
                            </a:schemeClr>
                          </a:solidFill>
                          <a:latin typeface="Calibri Light" panose="020F0302020204030204" pitchFamily="34" charset="0"/>
                          <a:cs typeface="Calibri Light" panose="020F0302020204030204" pitchFamily="34" charset="0"/>
                        </a:rPr>
                        <a:t>Parameter based risk scoring - Inherent</a:t>
                      </a:r>
                    </a:p>
                    <a:p>
                      <a:endParaRPr lang="en-IN" sz="1600" b="1" dirty="0">
                        <a:solidFill>
                          <a:schemeClr val="tx2">
                            <a:lumMod val="50000"/>
                          </a:schemeClr>
                        </a:solidFill>
                        <a:latin typeface="Calibri Light" panose="020F0302020204030204" pitchFamily="34" charset="0"/>
                        <a:cs typeface="Calibri Light" panose="020F0302020204030204" pitchFamily="34" charset="0"/>
                      </a:endParaRPr>
                    </a:p>
                    <a:p>
                      <a:pPr marL="171450" marR="0" lvl="0" indent="-171450" algn="l" defTabSz="914400" rtl="0" eaLnBrk="1" fontAlgn="auto" latinLnBrk="0" hangingPunct="1">
                        <a:lnSpc>
                          <a:spcPct val="110000"/>
                        </a:lnSpc>
                        <a:spcBef>
                          <a:spcPts val="0"/>
                        </a:spcBef>
                        <a:spcAft>
                          <a:spcPts val="600"/>
                        </a:spcAft>
                        <a:buClrTx/>
                        <a:buSzTx/>
                        <a:buFont typeface="Wingdings" panose="05000000000000000000" pitchFamily="2" charset="2"/>
                        <a:buChar char="§"/>
                        <a:tabLst/>
                        <a:defRPr/>
                      </a:pPr>
                      <a:r>
                        <a:rPr lang="en-IN" sz="1600" dirty="0">
                          <a:latin typeface="Calibri Light" panose="020F0302020204030204" pitchFamily="34" charset="0"/>
                          <a:cs typeface="Calibri Light" panose="020F0302020204030204" pitchFamily="34" charset="0"/>
                        </a:rPr>
                        <a:t>Inherent Risk is due to the profile / location / nature of business etc of the entities</a:t>
                      </a: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Each parameter will have an associated risk scoring sheet</a:t>
                      </a: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All risk scores will range from 1 to 10 with 10 being the highest risk</a:t>
                      </a:r>
                      <a:endParaRPr lang="en-IN" sz="1600" b="1" dirty="0">
                        <a:solidFill>
                          <a:schemeClr val="tx2">
                            <a:lumMod val="50000"/>
                          </a:schemeClr>
                        </a:solidFill>
                        <a:latin typeface="Calibri Light" panose="020F0302020204030204" pitchFamily="34" charset="0"/>
                        <a:cs typeface="Calibri Light" panose="020F0302020204030204" pitchFamily="34" charset="0"/>
                      </a:endParaRPr>
                    </a:p>
                  </a:txBody>
                  <a:tcPr/>
                </a:tc>
                <a:tc>
                  <a:txBody>
                    <a:bodyPr/>
                    <a:lstStyle/>
                    <a:p>
                      <a:pPr marL="228600" indent="-228600">
                        <a:lnSpc>
                          <a:spcPct val="150000"/>
                        </a:lnSpc>
                        <a:buFont typeface="+mj-lt"/>
                        <a:buAutoNum type="arabicPeriod"/>
                      </a:pPr>
                      <a:r>
                        <a:rPr lang="en-IN" sz="1600" dirty="0">
                          <a:solidFill>
                            <a:schemeClr val="tx2">
                              <a:lumMod val="50000"/>
                            </a:schemeClr>
                          </a:solidFill>
                          <a:latin typeface="Calibri Light" panose="020F0302020204030204" pitchFamily="34" charset="0"/>
                          <a:cs typeface="Calibri Light" panose="020F0302020204030204" pitchFamily="34" charset="0"/>
                        </a:rPr>
                        <a:t>Entity type and its parent's entity type (if exists)</a:t>
                      </a:r>
                    </a:p>
                    <a:p>
                      <a:pPr marL="228600" indent="-228600">
                        <a:lnSpc>
                          <a:spcPct val="150000"/>
                        </a:lnSpc>
                        <a:buFont typeface="+mj-lt"/>
                        <a:buAutoNum type="arabicPeriod"/>
                      </a:pPr>
                      <a:r>
                        <a:rPr lang="en-IN" sz="1600" dirty="0">
                          <a:solidFill>
                            <a:schemeClr val="tx2">
                              <a:lumMod val="50000"/>
                            </a:schemeClr>
                          </a:solidFill>
                          <a:latin typeface="Calibri Light" panose="020F0302020204030204" pitchFamily="34" charset="0"/>
                          <a:cs typeface="Calibri Light" panose="020F0302020204030204" pitchFamily="34" charset="0"/>
                        </a:rPr>
                        <a:t>Type of accounts held</a:t>
                      </a:r>
                    </a:p>
                    <a:p>
                      <a:pPr marL="228600" indent="-228600">
                        <a:lnSpc>
                          <a:spcPct val="150000"/>
                        </a:lnSpc>
                        <a:buFont typeface="+mj-lt"/>
                        <a:buAutoNum type="arabicPeriod"/>
                      </a:pPr>
                      <a:r>
                        <a:rPr lang="en-IN" sz="1600" dirty="0">
                          <a:solidFill>
                            <a:schemeClr val="tx2">
                              <a:lumMod val="50000"/>
                            </a:schemeClr>
                          </a:solidFill>
                          <a:latin typeface="Calibri Light" panose="020F0302020204030204" pitchFamily="34" charset="0"/>
                          <a:cs typeface="Calibri Light" panose="020F0302020204030204" pitchFamily="34" charset="0"/>
                        </a:rPr>
                        <a:t>Type of Business/HSN code</a:t>
                      </a:r>
                    </a:p>
                    <a:p>
                      <a:pPr marL="228600" indent="-228600">
                        <a:lnSpc>
                          <a:spcPct val="150000"/>
                        </a:lnSpc>
                        <a:buFont typeface="+mj-lt"/>
                        <a:buAutoNum type="arabicPeriod"/>
                      </a:pPr>
                      <a:r>
                        <a:rPr lang="en-IN" sz="1600" dirty="0">
                          <a:solidFill>
                            <a:schemeClr val="tx2">
                              <a:lumMod val="50000"/>
                            </a:schemeClr>
                          </a:solidFill>
                          <a:latin typeface="Calibri Light" panose="020F0302020204030204" pitchFamily="34" charset="0"/>
                          <a:cs typeface="Calibri Light" panose="020F0302020204030204" pitchFamily="34" charset="0"/>
                        </a:rPr>
                        <a:t>UBO and IBO risk (as found)</a:t>
                      </a:r>
                      <a:endParaRPr lang="en-IN" sz="1600" kern="1200" dirty="0">
                        <a:solidFill>
                          <a:schemeClr val="tx2">
                            <a:lumMod val="50000"/>
                          </a:schemeClr>
                        </a:solidFill>
                        <a:latin typeface="Calibri Light" panose="020F0302020204030204" pitchFamily="34" charset="0"/>
                        <a:ea typeface="+mn-ea"/>
                        <a:cs typeface="Calibri Light" panose="020F0302020204030204" pitchFamily="34" charset="0"/>
                      </a:endParaRPr>
                    </a:p>
                    <a:p>
                      <a:pPr marL="228600" indent="-228600">
                        <a:lnSpc>
                          <a:spcPct val="150000"/>
                        </a:lnSpc>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Number of Reports Filed and Risk of Reports </a:t>
                      </a:r>
                    </a:p>
                    <a:p>
                      <a:pPr marL="228600" indent="-228600">
                        <a:lnSpc>
                          <a:spcPct val="150000"/>
                        </a:lnSpc>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Date of last KYC / re-KYC</a:t>
                      </a:r>
                    </a:p>
                    <a:p>
                      <a:pPr marL="228600" indent="-228600">
                        <a:lnSpc>
                          <a:spcPct val="150000"/>
                        </a:lnSpc>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Corporation Age Risk / DOI</a:t>
                      </a:r>
                    </a:p>
                    <a:p>
                      <a:pPr marL="0" indent="0" algn="l" defTabSz="914400" rtl="0" eaLnBrk="1" latinLnBrk="0" hangingPunct="1">
                        <a:lnSpc>
                          <a:spcPct val="110000"/>
                        </a:lnSpc>
                        <a:spcBef>
                          <a:spcPts val="600"/>
                        </a:spcBef>
                        <a:buFont typeface="+mj-lt"/>
                        <a:buNone/>
                      </a:pPr>
                      <a:r>
                        <a:rPr lang="en-IN" sz="1600" b="0" kern="1200" dirty="0">
                          <a:solidFill>
                            <a:schemeClr val="tx2">
                              <a:lumMod val="50000"/>
                            </a:schemeClr>
                          </a:solidFill>
                          <a:latin typeface="Calibri Light" panose="020F0302020204030204" pitchFamily="34" charset="0"/>
                          <a:ea typeface="+mn-ea"/>
                          <a:cs typeface="Calibri Light" panose="020F0302020204030204" pitchFamily="34" charset="0"/>
                        </a:rPr>
                        <a:t>**</a:t>
                      </a:r>
                      <a:r>
                        <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rPr>
                        <a:t>Total 16 parameters in the model</a:t>
                      </a:r>
                      <a:endParaRPr lang="en-IN" sz="1600" b="0" kern="1200" dirty="0">
                        <a:solidFill>
                          <a:schemeClr val="tx2">
                            <a:lumMod val="50000"/>
                          </a:schemeClr>
                        </a:solidFill>
                        <a:latin typeface="Calibri Light" panose="020F0302020204030204" pitchFamily="34" charset="0"/>
                        <a:ea typeface="+mn-ea"/>
                        <a:cs typeface="Calibri Light" panose="020F0302020204030204" pitchFamily="34" charset="0"/>
                      </a:endParaRPr>
                    </a:p>
                  </a:txBody>
                  <a:tcPr/>
                </a:tc>
                <a:extLst>
                  <a:ext uri="{0D108BD9-81ED-4DB2-BD59-A6C34878D82A}">
                    <a16:rowId xmlns:a16="http://schemas.microsoft.com/office/drawing/2014/main" val="3398192484"/>
                  </a:ext>
                </a:extLst>
              </a:tr>
            </a:tbl>
          </a:graphicData>
        </a:graphic>
      </p:graphicFrame>
      <p:sp>
        <p:nvSpPr>
          <p:cNvPr id="6" name="TextBox 5">
            <a:extLst>
              <a:ext uri="{FF2B5EF4-FFF2-40B4-BE49-F238E27FC236}">
                <a16:creationId xmlns:a16="http://schemas.microsoft.com/office/drawing/2014/main" id="{CD9BC4E8-F794-48DA-A022-F08C30CA4BB6}"/>
              </a:ext>
            </a:extLst>
          </p:cNvPr>
          <p:cNvSpPr txBox="1"/>
          <p:nvPr/>
        </p:nvSpPr>
        <p:spPr>
          <a:xfrm>
            <a:off x="277708" y="669637"/>
            <a:ext cx="1941116"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Auto High Rules</a:t>
            </a:r>
          </a:p>
        </p:txBody>
      </p:sp>
      <p:sp>
        <p:nvSpPr>
          <p:cNvPr id="4" name="TextBox 3">
            <a:extLst>
              <a:ext uri="{FF2B5EF4-FFF2-40B4-BE49-F238E27FC236}">
                <a16:creationId xmlns:a16="http://schemas.microsoft.com/office/drawing/2014/main" id="{50C35227-5064-4C78-B082-6AAE3287A1EF}"/>
              </a:ext>
            </a:extLst>
          </p:cNvPr>
          <p:cNvSpPr txBox="1"/>
          <p:nvPr/>
        </p:nvSpPr>
        <p:spPr>
          <a:xfrm>
            <a:off x="277708" y="1414043"/>
            <a:ext cx="1941117" cy="99807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Risk Indicators – KYC</a:t>
            </a:r>
          </a:p>
          <a:p>
            <a:pPr algn="l"/>
            <a:r>
              <a:rPr lang="en-IN" sz="1600" b="1" dirty="0">
                <a:latin typeface="+mj-lt"/>
              </a:rPr>
              <a:t>Risk Indicators – TX</a:t>
            </a:r>
          </a:p>
          <a:p>
            <a:pPr algn="l"/>
            <a:r>
              <a:rPr lang="en-IN" sz="1600" b="1" dirty="0">
                <a:latin typeface="+mj-lt"/>
              </a:rPr>
              <a:t>Risk Indicators – Annual Behaviour</a:t>
            </a:r>
          </a:p>
        </p:txBody>
      </p:sp>
      <p:sp>
        <p:nvSpPr>
          <p:cNvPr id="7" name="TextBox 6">
            <a:extLst>
              <a:ext uri="{FF2B5EF4-FFF2-40B4-BE49-F238E27FC236}">
                <a16:creationId xmlns:a16="http://schemas.microsoft.com/office/drawing/2014/main" id="{62976843-DC20-4BDC-AC0E-D357906B3E1B}"/>
              </a:ext>
            </a:extLst>
          </p:cNvPr>
          <p:cNvSpPr txBox="1"/>
          <p:nvPr/>
        </p:nvSpPr>
        <p:spPr>
          <a:xfrm>
            <a:off x="277708" y="2571750"/>
            <a:ext cx="1941116" cy="870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Parameter / Weight based scoring for </a:t>
            </a:r>
          </a:p>
          <a:p>
            <a:pPr algn="l"/>
            <a:r>
              <a:rPr lang="en-IN" sz="1600" b="1" dirty="0">
                <a:latin typeface="+mj-lt"/>
              </a:rPr>
              <a:t>‘Inherent Risk’</a:t>
            </a:r>
          </a:p>
        </p:txBody>
      </p:sp>
      <p:sp>
        <p:nvSpPr>
          <p:cNvPr id="9" name="Title 2">
            <a:extLst>
              <a:ext uri="{FF2B5EF4-FFF2-40B4-BE49-F238E27FC236}">
                <a16:creationId xmlns:a16="http://schemas.microsoft.com/office/drawing/2014/main" id="{5CC2156F-75D5-4B7D-B798-8B18CF24C270}"/>
              </a:ext>
            </a:extLst>
          </p:cNvPr>
          <p:cNvSpPr txBox="1">
            <a:spLocks/>
          </p:cNvSpPr>
          <p:nvPr/>
        </p:nvSpPr>
        <p:spPr bwMode="gray">
          <a:xfrm>
            <a:off x="212652" y="131618"/>
            <a:ext cx="8081510" cy="332399"/>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0" marR="0" lvl="0" indent="0" fontAlgn="base">
              <a:lnSpc>
                <a:spcPct val="90000"/>
              </a:lnSpc>
              <a:spcAft>
                <a:spcPct val="0"/>
              </a:spcAft>
              <a:buClrTx/>
              <a:buSzTx/>
              <a:tabLst/>
              <a:defRPr/>
            </a:pPr>
            <a:r>
              <a:rPr lang="en-IN" sz="2400" b="1" dirty="0">
                <a:solidFill>
                  <a:srgbClr val="00008C"/>
                </a:solidFill>
                <a:latin typeface="+mj-lt"/>
                <a:cs typeface="+mj-cs"/>
              </a:rPr>
              <a:t>Entity Risk Scoring Model-(5/6) </a:t>
            </a:r>
          </a:p>
        </p:txBody>
      </p:sp>
    </p:spTree>
    <p:extLst>
      <p:ext uri="{BB962C8B-B14F-4D97-AF65-F5344CB8AC3E}">
        <p14:creationId xmlns:p14="http://schemas.microsoft.com/office/powerpoint/2010/main" val="2039452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014CA5B-B607-4736-B8E3-6CDB4A2E66EA}"/>
              </a:ext>
            </a:extLst>
          </p:cNvPr>
          <p:cNvGraphicFramePr>
            <a:graphicFrameLocks noGrp="1"/>
          </p:cNvGraphicFramePr>
          <p:nvPr>
            <p:ph idx="1"/>
            <p:extLst>
              <p:ext uri="{D42A27DB-BD31-4B8C-83A1-F6EECF244321}">
                <p14:modId xmlns:p14="http://schemas.microsoft.com/office/powerpoint/2010/main" val="3047713295"/>
              </p:ext>
            </p:extLst>
          </p:nvPr>
        </p:nvGraphicFramePr>
        <p:xfrm>
          <a:off x="2371634" y="669638"/>
          <a:ext cx="6464888" cy="4003167"/>
        </p:xfrm>
        <a:graphic>
          <a:graphicData uri="http://schemas.openxmlformats.org/drawingml/2006/table">
            <a:tbl>
              <a:tblPr firstRow="1" bandRow="1">
                <a:tableStyleId>{5C22544A-7EE6-4342-B048-85BDC9FD1C3A}</a:tableStyleId>
              </a:tblPr>
              <a:tblGrid>
                <a:gridCol w="2497372">
                  <a:extLst>
                    <a:ext uri="{9D8B030D-6E8A-4147-A177-3AD203B41FA5}">
                      <a16:colId xmlns:a16="http://schemas.microsoft.com/office/drawing/2014/main" val="2144937349"/>
                    </a:ext>
                  </a:extLst>
                </a:gridCol>
                <a:gridCol w="3967516">
                  <a:extLst>
                    <a:ext uri="{9D8B030D-6E8A-4147-A177-3AD203B41FA5}">
                      <a16:colId xmlns:a16="http://schemas.microsoft.com/office/drawing/2014/main" val="3421084917"/>
                    </a:ext>
                  </a:extLst>
                </a:gridCol>
              </a:tblGrid>
              <a:tr h="315771">
                <a:tc>
                  <a:txBody>
                    <a:bodyPr/>
                    <a:lstStyle/>
                    <a:p>
                      <a:pPr>
                        <a:spcBef>
                          <a:spcPts val="100"/>
                        </a:spcBef>
                      </a:pPr>
                      <a:r>
                        <a:rPr lang="en-IN" sz="1500" dirty="0">
                          <a:latin typeface="Calibri Light" panose="020F0302020204030204" pitchFamily="34" charset="0"/>
                          <a:cs typeface="Calibri Light" panose="020F0302020204030204" pitchFamily="34" charset="0"/>
                        </a:rPr>
                        <a:t>Components</a:t>
                      </a:r>
                    </a:p>
                  </a:txBody>
                  <a:tcPr/>
                </a:tc>
                <a:tc>
                  <a:txBody>
                    <a:bodyPr/>
                    <a:lstStyle/>
                    <a:p>
                      <a:pPr>
                        <a:spcBef>
                          <a:spcPts val="100"/>
                        </a:spcBef>
                      </a:pPr>
                      <a:r>
                        <a:rPr lang="en-IN" sz="1500" dirty="0">
                          <a:latin typeface="Calibri Light" panose="020F0302020204030204" pitchFamily="34" charset="0"/>
                          <a:cs typeface="Calibri Light" panose="020F0302020204030204" pitchFamily="34" charset="0"/>
                        </a:rPr>
                        <a:t>Examples</a:t>
                      </a:r>
                    </a:p>
                  </a:txBody>
                  <a:tcPr/>
                </a:tc>
                <a:extLst>
                  <a:ext uri="{0D108BD9-81ED-4DB2-BD59-A6C34878D82A}">
                    <a16:rowId xmlns:a16="http://schemas.microsoft.com/office/drawing/2014/main" val="624261335"/>
                  </a:ext>
                </a:extLst>
              </a:tr>
              <a:tr h="3634004">
                <a:tc>
                  <a:txBody>
                    <a:bodyPr/>
                    <a:lstStyle/>
                    <a:p>
                      <a:r>
                        <a:rPr lang="en-IN" sz="1500" b="1" dirty="0">
                          <a:solidFill>
                            <a:schemeClr val="tx2">
                              <a:lumMod val="50000"/>
                            </a:schemeClr>
                          </a:solidFill>
                          <a:latin typeface="Calibri Light" panose="020F0302020204030204" pitchFamily="34" charset="0"/>
                          <a:cs typeface="Calibri Light" panose="020F0302020204030204" pitchFamily="34" charset="0"/>
                        </a:rPr>
                        <a:t>Parameter based risk scoring - Transaction</a:t>
                      </a:r>
                    </a:p>
                    <a:p>
                      <a:endParaRPr lang="en-IN" sz="1500" b="1" dirty="0">
                        <a:solidFill>
                          <a:schemeClr val="tx2">
                            <a:lumMod val="50000"/>
                          </a:schemeClr>
                        </a:solidFill>
                        <a:latin typeface="Calibri Light" panose="020F0302020204030204" pitchFamily="34" charset="0"/>
                        <a:cs typeface="Calibri Light" panose="020F0302020204030204" pitchFamily="34" charset="0"/>
                      </a:endParaRPr>
                    </a:p>
                    <a:p>
                      <a:pPr marL="171450" marR="0" lvl="0" indent="-171450" algn="l" defTabSz="914400" rtl="0" eaLnBrk="1" fontAlgn="auto" latinLnBrk="0" hangingPunct="1">
                        <a:lnSpc>
                          <a:spcPct val="110000"/>
                        </a:lnSpc>
                        <a:spcBef>
                          <a:spcPts val="0"/>
                        </a:spcBef>
                        <a:spcAft>
                          <a:spcPts val="600"/>
                        </a:spcAft>
                        <a:buClrTx/>
                        <a:buSzTx/>
                        <a:buFont typeface="Wingdings" panose="05000000000000000000" pitchFamily="2" charset="2"/>
                        <a:buChar char="§"/>
                        <a:tabLst/>
                        <a:defRPr/>
                      </a:pPr>
                      <a:r>
                        <a:rPr lang="en-IN" sz="1500" dirty="0">
                          <a:latin typeface="Calibri Light" panose="020F0302020204030204" pitchFamily="34" charset="0"/>
                          <a:cs typeface="Calibri Light" panose="020F0302020204030204" pitchFamily="34" charset="0"/>
                        </a:rPr>
                        <a:t>This is computed on the basis of reported history. It is based on volume, frequency, location, value and type of transactions</a:t>
                      </a:r>
                    </a:p>
                    <a:p>
                      <a:pPr marL="171450" indent="-171450" algn="l">
                        <a:lnSpc>
                          <a:spcPct val="110000"/>
                        </a:lnSpc>
                        <a:spcBef>
                          <a:spcPts val="0"/>
                        </a:spcBef>
                        <a:spcAft>
                          <a:spcPts val="600"/>
                        </a:spcAft>
                        <a:buFont typeface="Wingdings" panose="05000000000000000000" pitchFamily="2" charset="2"/>
                        <a:buChar char="§"/>
                      </a:pPr>
                      <a:r>
                        <a:rPr lang="en-IN" sz="1500" dirty="0">
                          <a:latin typeface="Calibri Light" panose="020F0302020204030204" pitchFamily="34" charset="0"/>
                          <a:cs typeface="Calibri Light" panose="020F0302020204030204" pitchFamily="34" charset="0"/>
                        </a:rPr>
                        <a:t>Each parameter will have an associated risk scoring sheet</a:t>
                      </a:r>
                    </a:p>
                    <a:p>
                      <a:pPr marL="171450" indent="-171450" algn="l">
                        <a:lnSpc>
                          <a:spcPct val="110000"/>
                        </a:lnSpc>
                        <a:spcBef>
                          <a:spcPts val="0"/>
                        </a:spcBef>
                        <a:spcAft>
                          <a:spcPts val="600"/>
                        </a:spcAft>
                        <a:buFont typeface="Wingdings" panose="05000000000000000000" pitchFamily="2" charset="2"/>
                        <a:buChar char="§"/>
                      </a:pPr>
                      <a:r>
                        <a:rPr lang="en-IN" sz="1500" dirty="0">
                          <a:latin typeface="Calibri Light" panose="020F0302020204030204" pitchFamily="34" charset="0"/>
                          <a:cs typeface="Calibri Light" panose="020F0302020204030204" pitchFamily="34" charset="0"/>
                        </a:rPr>
                        <a:t>All risk scores will range from 1 to 10 with 10 being highest risk</a:t>
                      </a:r>
                      <a:endParaRPr lang="en-IN" sz="1500" b="1" dirty="0">
                        <a:solidFill>
                          <a:schemeClr val="tx2">
                            <a:lumMod val="50000"/>
                          </a:schemeClr>
                        </a:solidFill>
                        <a:latin typeface="Calibri Light" panose="020F0302020204030204" pitchFamily="34" charset="0"/>
                        <a:cs typeface="Calibri Light" panose="020F0302020204030204" pitchFamily="34" charset="0"/>
                      </a:endParaRPr>
                    </a:p>
                  </a:txBody>
                  <a:tcPr/>
                </a:tc>
                <a:tc>
                  <a:txBody>
                    <a:bodyPr/>
                    <a:lstStyle/>
                    <a:p>
                      <a:pPr marL="228600" indent="-228600">
                        <a:lnSpc>
                          <a:spcPct val="150000"/>
                        </a:lnSpc>
                        <a:buFont typeface="+mj-lt"/>
                        <a:buAutoNum type="arabicPeriod"/>
                      </a:pPr>
                      <a:r>
                        <a:rPr lang="en-IN" sz="1500" dirty="0">
                          <a:solidFill>
                            <a:schemeClr val="tx2">
                              <a:lumMod val="50000"/>
                            </a:schemeClr>
                          </a:solidFill>
                          <a:latin typeface="Calibri Light" panose="020F0302020204030204" pitchFamily="34" charset="0"/>
                          <a:cs typeface="Calibri Light" panose="020F0302020204030204" pitchFamily="34" charset="0"/>
                        </a:rPr>
                        <a:t>Type of Transaction</a:t>
                      </a:r>
                    </a:p>
                    <a:p>
                      <a:pPr marL="228600" indent="-228600">
                        <a:lnSpc>
                          <a:spcPct val="150000"/>
                        </a:lnSpc>
                        <a:buFont typeface="+mj-lt"/>
                        <a:buAutoNum type="arabicPeriod"/>
                      </a:pPr>
                      <a:r>
                        <a:rPr lang="en-IN" sz="1500" dirty="0">
                          <a:solidFill>
                            <a:schemeClr val="tx2">
                              <a:lumMod val="50000"/>
                            </a:schemeClr>
                          </a:solidFill>
                          <a:latin typeface="Calibri Light" panose="020F0302020204030204" pitchFamily="34" charset="0"/>
                          <a:cs typeface="Calibri Light" panose="020F0302020204030204" pitchFamily="34" charset="0"/>
                        </a:rPr>
                        <a:t>Cash at Branch_Location Risk </a:t>
                      </a:r>
                    </a:p>
                    <a:p>
                      <a:pPr marL="228600" indent="-228600">
                        <a:lnSpc>
                          <a:spcPct val="150000"/>
                        </a:lnSpc>
                        <a:buFont typeface="+mj-lt"/>
                        <a:buAutoNum type="arabicPeriod"/>
                      </a:pPr>
                      <a:r>
                        <a:rPr lang="en-IN" sz="1500" dirty="0">
                          <a:solidFill>
                            <a:schemeClr val="tx2">
                              <a:lumMod val="50000"/>
                            </a:schemeClr>
                          </a:solidFill>
                          <a:latin typeface="Calibri Light" panose="020F0302020204030204" pitchFamily="34" charset="0"/>
                          <a:cs typeface="Calibri Light" panose="020F0302020204030204" pitchFamily="34" charset="0"/>
                        </a:rPr>
                        <a:t>Cash at Branch_Value Risk </a:t>
                      </a:r>
                    </a:p>
                    <a:p>
                      <a:pPr marL="228600" indent="-228600">
                        <a:lnSpc>
                          <a:spcPct val="150000"/>
                        </a:lnSpc>
                        <a:buFont typeface="+mj-lt"/>
                        <a:buAutoNum type="arabicPeriod"/>
                      </a:pPr>
                      <a:r>
                        <a:rPr lang="en-IN" sz="1500" dirty="0">
                          <a:solidFill>
                            <a:schemeClr val="tx2">
                              <a:lumMod val="50000"/>
                            </a:schemeClr>
                          </a:solidFill>
                          <a:latin typeface="Calibri Light" panose="020F0302020204030204" pitchFamily="34" charset="0"/>
                          <a:cs typeface="Calibri Light" panose="020F0302020204030204" pitchFamily="34" charset="0"/>
                        </a:rPr>
                        <a:t>Cash at Branch_Volume Risk</a:t>
                      </a:r>
                    </a:p>
                    <a:p>
                      <a:pPr marL="228600" indent="-228600">
                        <a:lnSpc>
                          <a:spcPct val="150000"/>
                        </a:lnSpc>
                        <a:buFont typeface="+mj-lt"/>
                        <a:buAutoNum type="arabicPeriod"/>
                      </a:pPr>
                      <a:r>
                        <a:rPr lang="en-IN" sz="1500" dirty="0">
                          <a:solidFill>
                            <a:schemeClr val="tx2">
                              <a:lumMod val="50000"/>
                            </a:schemeClr>
                          </a:solidFill>
                          <a:latin typeface="Calibri Light" panose="020F0302020204030204" pitchFamily="34" charset="0"/>
                          <a:cs typeface="Calibri Light" panose="020F0302020204030204" pitchFamily="34" charset="0"/>
                        </a:rPr>
                        <a:t>Cash at Branch_Frequency of transactions Risk</a:t>
                      </a:r>
                    </a:p>
                    <a:p>
                      <a:pPr marL="228600" indent="-228600">
                        <a:lnSpc>
                          <a:spcPct val="150000"/>
                        </a:lnSpc>
                        <a:buFont typeface="+mj-lt"/>
                        <a:buAutoNum type="arabicPeriod"/>
                      </a:pPr>
                      <a:r>
                        <a:rPr lang="en-IN" sz="1500" b="0" kern="1200" dirty="0">
                          <a:solidFill>
                            <a:schemeClr val="tx2">
                              <a:lumMod val="50000"/>
                            </a:schemeClr>
                          </a:solidFill>
                          <a:latin typeface="Calibri Light" panose="020F0302020204030204" pitchFamily="34" charset="0"/>
                          <a:ea typeface="+mn-ea"/>
                          <a:cs typeface="Calibri Light" panose="020F0302020204030204" pitchFamily="34" charset="0"/>
                        </a:rPr>
                        <a:t>CBWT_Location Risk </a:t>
                      </a:r>
                    </a:p>
                    <a:p>
                      <a:pPr marL="228600" indent="-228600">
                        <a:lnSpc>
                          <a:spcPct val="150000"/>
                        </a:lnSpc>
                        <a:buFont typeface="+mj-lt"/>
                        <a:buAutoNum type="arabicPeriod"/>
                      </a:pPr>
                      <a:r>
                        <a:rPr lang="en-IN" sz="1500" b="0" kern="1200" dirty="0">
                          <a:solidFill>
                            <a:schemeClr val="tx2">
                              <a:lumMod val="50000"/>
                            </a:schemeClr>
                          </a:solidFill>
                          <a:latin typeface="Calibri Light" panose="020F0302020204030204" pitchFamily="34" charset="0"/>
                          <a:ea typeface="+mn-ea"/>
                          <a:cs typeface="Calibri Light" panose="020F0302020204030204" pitchFamily="34" charset="0"/>
                        </a:rPr>
                        <a:t>CBWT_Value Risk </a:t>
                      </a:r>
                    </a:p>
                    <a:p>
                      <a:pPr marL="228600" indent="-228600">
                        <a:lnSpc>
                          <a:spcPct val="150000"/>
                        </a:lnSpc>
                        <a:buFont typeface="+mj-lt"/>
                        <a:buAutoNum type="arabicPeriod"/>
                      </a:pPr>
                      <a:r>
                        <a:rPr lang="en-IN" sz="1500" b="0" kern="1200" dirty="0">
                          <a:solidFill>
                            <a:schemeClr val="tx2">
                              <a:lumMod val="50000"/>
                            </a:schemeClr>
                          </a:solidFill>
                          <a:latin typeface="Calibri Light" panose="020F0302020204030204" pitchFamily="34" charset="0"/>
                          <a:ea typeface="+mn-ea"/>
                          <a:cs typeface="Calibri Light" panose="020F0302020204030204" pitchFamily="34" charset="0"/>
                        </a:rPr>
                        <a:t>CBWT_Volume Risk</a:t>
                      </a:r>
                    </a:p>
                    <a:p>
                      <a:pPr marL="228600" indent="-228600">
                        <a:lnSpc>
                          <a:spcPct val="150000"/>
                        </a:lnSpc>
                        <a:buFont typeface="+mj-lt"/>
                        <a:buAutoNum type="arabicPeriod"/>
                      </a:pPr>
                      <a:r>
                        <a:rPr lang="en-IN" sz="1500" b="0" kern="1200" dirty="0">
                          <a:solidFill>
                            <a:schemeClr val="tx2">
                              <a:lumMod val="50000"/>
                            </a:schemeClr>
                          </a:solidFill>
                          <a:latin typeface="Calibri Light" panose="020F0302020204030204" pitchFamily="34" charset="0"/>
                          <a:ea typeface="+mn-ea"/>
                          <a:cs typeface="Calibri Light" panose="020F0302020204030204" pitchFamily="34" charset="0"/>
                        </a:rPr>
                        <a:t>CBWT_Frequency of transactions Risk</a:t>
                      </a:r>
                    </a:p>
                    <a:p>
                      <a:pPr marL="0" indent="0">
                        <a:buFont typeface="+mj-lt"/>
                        <a:buNone/>
                      </a:pPr>
                      <a:r>
                        <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rPr>
                        <a:t>**Total 25 parameters in the model</a:t>
                      </a:r>
                    </a:p>
                  </a:txBody>
                  <a:tcPr/>
                </a:tc>
                <a:extLst>
                  <a:ext uri="{0D108BD9-81ED-4DB2-BD59-A6C34878D82A}">
                    <a16:rowId xmlns:a16="http://schemas.microsoft.com/office/drawing/2014/main" val="3398192484"/>
                  </a:ext>
                </a:extLst>
              </a:tr>
            </a:tbl>
          </a:graphicData>
        </a:graphic>
      </p:graphicFrame>
      <p:sp>
        <p:nvSpPr>
          <p:cNvPr id="6" name="TextBox 5">
            <a:extLst>
              <a:ext uri="{FF2B5EF4-FFF2-40B4-BE49-F238E27FC236}">
                <a16:creationId xmlns:a16="http://schemas.microsoft.com/office/drawing/2014/main" id="{CD9BC4E8-F794-48DA-A022-F08C30CA4BB6}"/>
              </a:ext>
            </a:extLst>
          </p:cNvPr>
          <p:cNvSpPr txBox="1"/>
          <p:nvPr/>
        </p:nvSpPr>
        <p:spPr>
          <a:xfrm>
            <a:off x="258372" y="669637"/>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Auto High Rules</a:t>
            </a:r>
          </a:p>
        </p:txBody>
      </p:sp>
      <p:sp>
        <p:nvSpPr>
          <p:cNvPr id="7" name="TextBox 6">
            <a:extLst>
              <a:ext uri="{FF2B5EF4-FFF2-40B4-BE49-F238E27FC236}">
                <a16:creationId xmlns:a16="http://schemas.microsoft.com/office/drawing/2014/main" id="{62976843-DC20-4BDC-AC0E-D357906B3E1B}"/>
              </a:ext>
            </a:extLst>
          </p:cNvPr>
          <p:cNvSpPr txBox="1"/>
          <p:nvPr/>
        </p:nvSpPr>
        <p:spPr>
          <a:xfrm>
            <a:off x="260065" y="2537836"/>
            <a:ext cx="1923394" cy="870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Parameter / Weight based scoring for </a:t>
            </a:r>
          </a:p>
          <a:p>
            <a:pPr algn="l"/>
            <a:r>
              <a:rPr lang="en-IN" sz="1600" b="1" dirty="0">
                <a:latin typeface="+mj-lt"/>
              </a:rPr>
              <a:t>‘Inherent Risk’</a:t>
            </a:r>
          </a:p>
        </p:txBody>
      </p:sp>
      <p:sp>
        <p:nvSpPr>
          <p:cNvPr id="8" name="TextBox 7">
            <a:extLst>
              <a:ext uri="{FF2B5EF4-FFF2-40B4-BE49-F238E27FC236}">
                <a16:creationId xmlns:a16="http://schemas.microsoft.com/office/drawing/2014/main" id="{2A96F91E-D31F-4796-ADAC-3D619DA97920}"/>
              </a:ext>
            </a:extLst>
          </p:cNvPr>
          <p:cNvSpPr txBox="1"/>
          <p:nvPr/>
        </p:nvSpPr>
        <p:spPr>
          <a:xfrm>
            <a:off x="258372" y="3548979"/>
            <a:ext cx="1923394" cy="870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Parameter / Weight based scoring for </a:t>
            </a:r>
          </a:p>
          <a:p>
            <a:pPr algn="l"/>
            <a:r>
              <a:rPr lang="en-IN" sz="1600" b="1" dirty="0">
                <a:latin typeface="+mj-lt"/>
              </a:rPr>
              <a:t>‘Transaction Risk’</a:t>
            </a:r>
          </a:p>
        </p:txBody>
      </p:sp>
      <p:sp>
        <p:nvSpPr>
          <p:cNvPr id="10" name="TextBox 9">
            <a:extLst>
              <a:ext uri="{FF2B5EF4-FFF2-40B4-BE49-F238E27FC236}">
                <a16:creationId xmlns:a16="http://schemas.microsoft.com/office/drawing/2014/main" id="{69DABBEF-D058-45D6-8395-D1FE4ACF8D4C}"/>
              </a:ext>
            </a:extLst>
          </p:cNvPr>
          <p:cNvSpPr txBox="1"/>
          <p:nvPr/>
        </p:nvSpPr>
        <p:spPr>
          <a:xfrm>
            <a:off x="258372" y="1399392"/>
            <a:ext cx="1923394" cy="99807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Risk Indicators – KYC</a:t>
            </a:r>
          </a:p>
          <a:p>
            <a:pPr algn="l"/>
            <a:r>
              <a:rPr lang="en-IN" sz="1600" b="1" dirty="0">
                <a:latin typeface="+mj-lt"/>
              </a:rPr>
              <a:t>Risk Indicators – TX</a:t>
            </a:r>
          </a:p>
          <a:p>
            <a:pPr algn="l"/>
            <a:r>
              <a:rPr lang="en-IN" sz="1600" b="1" dirty="0">
                <a:latin typeface="+mj-lt"/>
              </a:rPr>
              <a:t>Risk Indicators – Annual Behaviour</a:t>
            </a:r>
          </a:p>
        </p:txBody>
      </p:sp>
      <p:sp>
        <p:nvSpPr>
          <p:cNvPr id="11" name="Title 2">
            <a:extLst>
              <a:ext uri="{FF2B5EF4-FFF2-40B4-BE49-F238E27FC236}">
                <a16:creationId xmlns:a16="http://schemas.microsoft.com/office/drawing/2014/main" id="{F6F5B5BA-2764-439C-92BF-E0C1B36DD041}"/>
              </a:ext>
            </a:extLst>
          </p:cNvPr>
          <p:cNvSpPr txBox="1">
            <a:spLocks/>
          </p:cNvSpPr>
          <p:nvPr/>
        </p:nvSpPr>
        <p:spPr bwMode="gray">
          <a:xfrm>
            <a:off x="212652" y="131618"/>
            <a:ext cx="8081510" cy="332399"/>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0" marR="0" lvl="0" indent="0" fontAlgn="base">
              <a:lnSpc>
                <a:spcPct val="90000"/>
              </a:lnSpc>
              <a:spcAft>
                <a:spcPct val="0"/>
              </a:spcAft>
              <a:buClrTx/>
              <a:buSzTx/>
              <a:tabLst/>
              <a:defRPr/>
            </a:pPr>
            <a:r>
              <a:rPr lang="en-IN" sz="2400" b="1" dirty="0">
                <a:solidFill>
                  <a:srgbClr val="00008C"/>
                </a:solidFill>
                <a:latin typeface="+mj-lt"/>
                <a:cs typeface="+mj-cs"/>
              </a:rPr>
              <a:t>Entity Risk Scoring Model-(5/6) </a:t>
            </a:r>
          </a:p>
        </p:txBody>
      </p:sp>
    </p:spTree>
    <p:extLst>
      <p:ext uri="{BB962C8B-B14F-4D97-AF65-F5344CB8AC3E}">
        <p14:creationId xmlns:p14="http://schemas.microsoft.com/office/powerpoint/2010/main" val="1047237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014CA5B-B607-4736-B8E3-6CDB4A2E66EA}"/>
              </a:ext>
            </a:extLst>
          </p:cNvPr>
          <p:cNvGraphicFramePr>
            <a:graphicFrameLocks noGrp="1"/>
          </p:cNvGraphicFramePr>
          <p:nvPr>
            <p:ph idx="1"/>
            <p:extLst>
              <p:ext uri="{D42A27DB-BD31-4B8C-83A1-F6EECF244321}">
                <p14:modId xmlns:p14="http://schemas.microsoft.com/office/powerpoint/2010/main" val="3134368437"/>
              </p:ext>
            </p:extLst>
          </p:nvPr>
        </p:nvGraphicFramePr>
        <p:xfrm>
          <a:off x="6191695" y="712524"/>
          <a:ext cx="2287587" cy="3891816"/>
        </p:xfrm>
        <a:graphic>
          <a:graphicData uri="http://schemas.openxmlformats.org/drawingml/2006/table">
            <a:tbl>
              <a:tblPr firstRow="1" bandRow="1">
                <a:tableStyleId>{5C22544A-7EE6-4342-B048-85BDC9FD1C3A}</a:tableStyleId>
              </a:tblPr>
              <a:tblGrid>
                <a:gridCol w="2287587">
                  <a:extLst>
                    <a:ext uri="{9D8B030D-6E8A-4147-A177-3AD203B41FA5}">
                      <a16:colId xmlns:a16="http://schemas.microsoft.com/office/drawing/2014/main" val="2144937349"/>
                    </a:ext>
                  </a:extLst>
                </a:gridCol>
              </a:tblGrid>
              <a:tr h="332710">
                <a:tc>
                  <a:txBody>
                    <a:bodyPr/>
                    <a:lstStyle/>
                    <a:p>
                      <a:pPr>
                        <a:spcBef>
                          <a:spcPts val="100"/>
                        </a:spcBef>
                      </a:pPr>
                      <a:r>
                        <a:rPr lang="en-IN" sz="1600" dirty="0">
                          <a:latin typeface="Calibri Light" panose="020F0302020204030204" pitchFamily="34" charset="0"/>
                          <a:cs typeface="Calibri Light" panose="020F0302020204030204" pitchFamily="34" charset="0"/>
                        </a:rPr>
                        <a:t>Risk Model</a:t>
                      </a:r>
                    </a:p>
                  </a:txBody>
                  <a:tcPr/>
                </a:tc>
                <a:extLst>
                  <a:ext uri="{0D108BD9-81ED-4DB2-BD59-A6C34878D82A}">
                    <a16:rowId xmlns:a16="http://schemas.microsoft.com/office/drawing/2014/main" val="624261335"/>
                  </a:ext>
                </a:extLst>
              </a:tr>
              <a:tr h="3556536">
                <a:tc>
                  <a:txBody>
                    <a:bodyPr/>
                    <a:lstStyle/>
                    <a:p>
                      <a:r>
                        <a:rPr lang="en-IN" sz="1600" b="1" dirty="0">
                          <a:solidFill>
                            <a:schemeClr val="tx2">
                              <a:lumMod val="50000"/>
                            </a:schemeClr>
                          </a:solidFill>
                          <a:latin typeface="Calibri Light" panose="020F0302020204030204" pitchFamily="34" charset="0"/>
                          <a:cs typeface="Calibri Light" panose="020F0302020204030204" pitchFamily="34" charset="0"/>
                        </a:rPr>
                        <a:t>Entity Risk</a:t>
                      </a:r>
                    </a:p>
                    <a:p>
                      <a:endParaRPr lang="en-IN" sz="1600" b="1" dirty="0">
                        <a:solidFill>
                          <a:schemeClr val="tx2">
                            <a:lumMod val="50000"/>
                          </a:schemeClr>
                        </a:solidFill>
                        <a:latin typeface="Calibri Light" panose="020F0302020204030204" pitchFamily="34" charset="0"/>
                        <a:cs typeface="Calibri Light" panose="020F0302020204030204" pitchFamily="34" charset="0"/>
                      </a:endParaRPr>
                    </a:p>
                    <a:p>
                      <a:pPr marL="171450" marR="0" lvl="0" indent="-171450" algn="l" defTabSz="914400" rtl="0" eaLnBrk="1" fontAlgn="auto" latinLnBrk="0" hangingPunct="1">
                        <a:lnSpc>
                          <a:spcPct val="110000"/>
                        </a:lnSpc>
                        <a:spcBef>
                          <a:spcPts val="0"/>
                        </a:spcBef>
                        <a:spcAft>
                          <a:spcPts val="600"/>
                        </a:spcAft>
                        <a:buClrTx/>
                        <a:buSzTx/>
                        <a:buFont typeface="Wingdings" panose="05000000000000000000" pitchFamily="2" charset="2"/>
                        <a:buChar char="§"/>
                        <a:tabLst/>
                        <a:defRPr/>
                      </a:pPr>
                      <a:r>
                        <a:rPr lang="en-IN" sz="1600" dirty="0">
                          <a:latin typeface="Calibri Light" panose="020F0302020204030204" pitchFamily="34" charset="0"/>
                          <a:cs typeface="Calibri Light" panose="020F0302020204030204" pitchFamily="34" charset="0"/>
                        </a:rPr>
                        <a:t>This is computed on the basis of all the individual components</a:t>
                      </a: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This will be run every time an entity is reported in any report</a:t>
                      </a: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All risk scores will range from 1 to 10 with 10 being the highest risk</a:t>
                      </a:r>
                      <a:endParaRPr lang="en-IN" sz="1600" b="1" dirty="0">
                        <a:solidFill>
                          <a:schemeClr val="tx2">
                            <a:lumMod val="50000"/>
                          </a:schemeClr>
                        </a:solidFill>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3398192484"/>
                  </a:ext>
                </a:extLst>
              </a:tr>
            </a:tbl>
          </a:graphicData>
        </a:graphic>
      </p:graphicFrame>
      <p:sp>
        <p:nvSpPr>
          <p:cNvPr id="6" name="TextBox 5">
            <a:extLst>
              <a:ext uri="{FF2B5EF4-FFF2-40B4-BE49-F238E27FC236}">
                <a16:creationId xmlns:a16="http://schemas.microsoft.com/office/drawing/2014/main" id="{CD9BC4E8-F794-48DA-A022-F08C30CA4BB6}"/>
              </a:ext>
            </a:extLst>
          </p:cNvPr>
          <p:cNvSpPr txBox="1"/>
          <p:nvPr/>
        </p:nvSpPr>
        <p:spPr>
          <a:xfrm>
            <a:off x="2952307" y="724831"/>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t">
            <a:noAutofit/>
          </a:bodyPr>
          <a:lstStyle/>
          <a:p>
            <a:pPr algn="l"/>
            <a:r>
              <a:rPr lang="en-IN" sz="1600" b="1" dirty="0">
                <a:latin typeface="+mj-lt"/>
              </a:rPr>
              <a:t>Auto High Rules</a:t>
            </a:r>
          </a:p>
        </p:txBody>
      </p:sp>
      <p:sp>
        <p:nvSpPr>
          <p:cNvPr id="7" name="TextBox 6">
            <a:extLst>
              <a:ext uri="{FF2B5EF4-FFF2-40B4-BE49-F238E27FC236}">
                <a16:creationId xmlns:a16="http://schemas.microsoft.com/office/drawing/2014/main" id="{62976843-DC20-4BDC-AC0E-D357906B3E1B}"/>
              </a:ext>
            </a:extLst>
          </p:cNvPr>
          <p:cNvSpPr txBox="1"/>
          <p:nvPr/>
        </p:nvSpPr>
        <p:spPr>
          <a:xfrm>
            <a:off x="2952307" y="2658432"/>
            <a:ext cx="1923394" cy="870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t">
            <a:noAutofit/>
          </a:bodyPr>
          <a:lstStyle/>
          <a:p>
            <a:pPr algn="l"/>
            <a:r>
              <a:rPr lang="en-IN" sz="1600" b="1" dirty="0">
                <a:latin typeface="+mj-lt"/>
              </a:rPr>
              <a:t>Parameter / Weight based scoring for </a:t>
            </a:r>
          </a:p>
          <a:p>
            <a:pPr algn="l"/>
            <a:r>
              <a:rPr lang="en-IN" sz="1600" b="1" dirty="0">
                <a:latin typeface="+mj-lt"/>
              </a:rPr>
              <a:t>‘Inherent Risk’</a:t>
            </a:r>
          </a:p>
        </p:txBody>
      </p:sp>
      <p:sp>
        <p:nvSpPr>
          <p:cNvPr id="8" name="TextBox 7">
            <a:extLst>
              <a:ext uri="{FF2B5EF4-FFF2-40B4-BE49-F238E27FC236}">
                <a16:creationId xmlns:a16="http://schemas.microsoft.com/office/drawing/2014/main" id="{2A96F91E-D31F-4796-ADAC-3D619DA97920}"/>
              </a:ext>
            </a:extLst>
          </p:cNvPr>
          <p:cNvSpPr txBox="1"/>
          <p:nvPr/>
        </p:nvSpPr>
        <p:spPr>
          <a:xfrm>
            <a:off x="2952307" y="3728993"/>
            <a:ext cx="1923394" cy="870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t">
            <a:noAutofit/>
          </a:bodyPr>
          <a:lstStyle/>
          <a:p>
            <a:pPr algn="l"/>
            <a:r>
              <a:rPr lang="en-IN" sz="1600" b="1" dirty="0">
                <a:latin typeface="+mj-lt"/>
              </a:rPr>
              <a:t>Parameter / Weight based scoring for </a:t>
            </a:r>
          </a:p>
          <a:p>
            <a:pPr algn="l"/>
            <a:r>
              <a:rPr lang="en-IN" sz="1600" b="1" dirty="0">
                <a:latin typeface="+mj-lt"/>
              </a:rPr>
              <a:t>‘Transaction Risk’</a:t>
            </a:r>
          </a:p>
        </p:txBody>
      </p:sp>
      <p:sp>
        <p:nvSpPr>
          <p:cNvPr id="9" name="TextBox 8">
            <a:extLst>
              <a:ext uri="{FF2B5EF4-FFF2-40B4-BE49-F238E27FC236}">
                <a16:creationId xmlns:a16="http://schemas.microsoft.com/office/drawing/2014/main" id="{C5D539D0-0A61-47FB-B07B-2620BFEF4874}"/>
              </a:ext>
            </a:extLst>
          </p:cNvPr>
          <p:cNvSpPr txBox="1"/>
          <p:nvPr/>
        </p:nvSpPr>
        <p:spPr>
          <a:xfrm>
            <a:off x="212652" y="2155412"/>
            <a:ext cx="1923394" cy="77695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r>
              <a:rPr lang="en-IN" sz="1600" b="1" dirty="0">
                <a:latin typeface="+mj-lt"/>
              </a:rPr>
              <a:t>Entity Risk</a:t>
            </a:r>
          </a:p>
        </p:txBody>
      </p:sp>
      <p:cxnSp>
        <p:nvCxnSpPr>
          <p:cNvPr id="3" name="Straight Arrow Connector 2">
            <a:extLst>
              <a:ext uri="{FF2B5EF4-FFF2-40B4-BE49-F238E27FC236}">
                <a16:creationId xmlns:a16="http://schemas.microsoft.com/office/drawing/2014/main" id="{3601D38A-31AD-4551-B904-71AD12C75F75}"/>
              </a:ext>
            </a:extLst>
          </p:cNvPr>
          <p:cNvCxnSpPr>
            <a:cxnSpLocks/>
            <a:stCxn id="6" idx="1"/>
            <a:endCxn id="9" idx="3"/>
          </p:cNvCxnSpPr>
          <p:nvPr/>
        </p:nvCxnSpPr>
        <p:spPr>
          <a:xfrm flipH="1">
            <a:off x="2136046" y="1017219"/>
            <a:ext cx="816261" cy="1526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7DD3114-5138-40DD-8190-59C64E344AB0}"/>
              </a:ext>
            </a:extLst>
          </p:cNvPr>
          <p:cNvCxnSpPr>
            <a:cxnSpLocks/>
            <a:stCxn id="14" idx="1"/>
            <a:endCxn id="9" idx="3"/>
          </p:cNvCxnSpPr>
          <p:nvPr/>
        </p:nvCxnSpPr>
        <p:spPr>
          <a:xfrm flipH="1">
            <a:off x="2136046" y="1950203"/>
            <a:ext cx="816261" cy="593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982C490-A4B1-4450-BC03-EFE21B4F291E}"/>
              </a:ext>
            </a:extLst>
          </p:cNvPr>
          <p:cNvCxnSpPr>
            <a:cxnSpLocks/>
            <a:stCxn id="7" idx="1"/>
            <a:endCxn id="9" idx="3"/>
          </p:cNvCxnSpPr>
          <p:nvPr/>
        </p:nvCxnSpPr>
        <p:spPr>
          <a:xfrm flipH="1" flipV="1">
            <a:off x="2136046" y="2543892"/>
            <a:ext cx="816261" cy="549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912CC2D-A86D-4E38-92DF-87235C4EC1A0}"/>
              </a:ext>
            </a:extLst>
          </p:cNvPr>
          <p:cNvCxnSpPr>
            <a:cxnSpLocks/>
            <a:stCxn id="8" idx="1"/>
            <a:endCxn id="9" idx="3"/>
          </p:cNvCxnSpPr>
          <p:nvPr/>
        </p:nvCxnSpPr>
        <p:spPr>
          <a:xfrm flipH="1" flipV="1">
            <a:off x="2136046" y="2543892"/>
            <a:ext cx="816261" cy="1620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20B3D5A-2D1E-4598-BED8-389C33E10D3B}"/>
              </a:ext>
            </a:extLst>
          </p:cNvPr>
          <p:cNvSpPr txBox="1"/>
          <p:nvPr/>
        </p:nvSpPr>
        <p:spPr>
          <a:xfrm>
            <a:off x="2952307" y="1451165"/>
            <a:ext cx="1923394" cy="99807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t">
            <a:noAutofit/>
          </a:bodyPr>
          <a:lstStyle/>
          <a:p>
            <a:pPr algn="l"/>
            <a:r>
              <a:rPr lang="en-IN" sz="1600" b="1" dirty="0">
                <a:latin typeface="+mj-lt"/>
              </a:rPr>
              <a:t>Risk Indicators – KYC</a:t>
            </a:r>
          </a:p>
          <a:p>
            <a:pPr algn="l"/>
            <a:r>
              <a:rPr lang="en-IN" sz="1600" b="1" dirty="0">
                <a:latin typeface="+mj-lt"/>
              </a:rPr>
              <a:t>Risk Indicators – TX</a:t>
            </a:r>
          </a:p>
          <a:p>
            <a:pPr algn="l"/>
            <a:r>
              <a:rPr lang="en-IN" sz="1600" b="1" dirty="0">
                <a:latin typeface="+mj-lt"/>
              </a:rPr>
              <a:t>Risk Indicators – Annual Behaviour</a:t>
            </a:r>
          </a:p>
        </p:txBody>
      </p:sp>
      <p:sp>
        <p:nvSpPr>
          <p:cNvPr id="15" name="Title 2">
            <a:extLst>
              <a:ext uri="{FF2B5EF4-FFF2-40B4-BE49-F238E27FC236}">
                <a16:creationId xmlns:a16="http://schemas.microsoft.com/office/drawing/2014/main" id="{426D35EA-EAFF-4D11-9A8F-5069C6BBFA06}"/>
              </a:ext>
            </a:extLst>
          </p:cNvPr>
          <p:cNvSpPr txBox="1">
            <a:spLocks/>
          </p:cNvSpPr>
          <p:nvPr/>
        </p:nvSpPr>
        <p:spPr bwMode="gray">
          <a:xfrm>
            <a:off x="212652" y="131618"/>
            <a:ext cx="8081510" cy="332399"/>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lvl="0">
              <a:lnSpc>
                <a:spcPct val="90000"/>
              </a:lnSpc>
              <a:defRPr/>
            </a:pPr>
            <a:r>
              <a:rPr lang="en-IN" sz="2400" b="1" dirty="0">
                <a:solidFill>
                  <a:srgbClr val="00008C"/>
                </a:solidFill>
                <a:latin typeface="+mj-lt"/>
                <a:cs typeface="+mj-cs"/>
              </a:rPr>
              <a:t>Entity Risk Scoring Model - Aggregation </a:t>
            </a:r>
            <a:r>
              <a:rPr lang="en-IN" sz="2400" b="1" dirty="0">
                <a:solidFill>
                  <a:srgbClr val="00008C"/>
                </a:solidFill>
              </a:rPr>
              <a:t>- (6/6)</a:t>
            </a:r>
            <a:endParaRPr lang="en-IN" sz="2400" b="1" dirty="0">
              <a:solidFill>
                <a:srgbClr val="00008C"/>
              </a:solidFill>
              <a:latin typeface="+mj-lt"/>
              <a:cs typeface="+mj-cs"/>
            </a:endParaRPr>
          </a:p>
        </p:txBody>
      </p:sp>
    </p:spTree>
    <p:extLst>
      <p:ext uri="{BB962C8B-B14F-4D97-AF65-F5344CB8AC3E}">
        <p14:creationId xmlns:p14="http://schemas.microsoft.com/office/powerpoint/2010/main" val="945008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F79560-6AA6-4306-918F-573E671BFB8B}"/>
              </a:ext>
            </a:extLst>
          </p:cNvPr>
          <p:cNvSpPr/>
          <p:nvPr/>
        </p:nvSpPr>
        <p:spPr>
          <a:xfrm>
            <a:off x="4412973" y="0"/>
            <a:ext cx="4793146" cy="5143500"/>
          </a:xfrm>
          <a:prstGeom prst="rect">
            <a:avLst/>
          </a:prstGeom>
          <a:solidFill>
            <a:srgbClr val="2E2E38"/>
          </a:solidFill>
          <a:ln w="9525" cap="flat" cmpd="sng" algn="ctr">
            <a:noFill/>
            <a:prstDash val="solid"/>
          </a:ln>
          <a:effectLst/>
        </p:spPr>
        <p:txBody>
          <a:bodyPr rtlCol="0" anchor="t" anchorCtr="0"/>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IN" sz="851" b="0" i="0" u="none" strike="noStrike" kern="0" cap="none" spc="0" normalizeH="0" baseline="0" noProof="0" dirty="0">
              <a:ln>
                <a:noFill/>
              </a:ln>
              <a:solidFill>
                <a:srgbClr val="000000"/>
              </a:solidFill>
              <a:effectLst/>
              <a:uLnTx/>
              <a:uFillTx/>
              <a:latin typeface="Calibri Light" panose="020F0302020204030204" pitchFamily="34" charset="0"/>
              <a:ea typeface="STKaiti"/>
              <a:cs typeface="+mn-cs"/>
            </a:endParaRPr>
          </a:p>
        </p:txBody>
      </p:sp>
      <p:sp>
        <p:nvSpPr>
          <p:cNvPr id="11" name="Title 2">
            <a:extLst>
              <a:ext uri="{FF2B5EF4-FFF2-40B4-BE49-F238E27FC236}">
                <a16:creationId xmlns:a16="http://schemas.microsoft.com/office/drawing/2014/main" id="{C99C638E-1995-4B98-96F3-F2BF8E52F709}"/>
              </a:ext>
            </a:extLst>
          </p:cNvPr>
          <p:cNvSpPr txBox="1">
            <a:spLocks/>
          </p:cNvSpPr>
          <p:nvPr/>
        </p:nvSpPr>
        <p:spPr>
          <a:xfrm>
            <a:off x="5599329" y="193251"/>
            <a:ext cx="2674095" cy="564568"/>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1800" b="0" kern="1200">
                <a:solidFill>
                  <a:schemeClr val="bg1">
                    <a:lumMod val="50000"/>
                  </a:schemeClr>
                </a:solidFill>
                <a:latin typeface="EYInterstate Light" panose="02000506000000020004" pitchFamily="2" charset="0"/>
                <a:ea typeface="+mj-ea"/>
                <a:cs typeface="Arial" pitchFamily="34" charset="0"/>
              </a:defRPr>
            </a:lvl1pPr>
          </a:lstStyle>
          <a:p>
            <a:pPr marL="243261" marR="0" lvl="0" indent="-243261" algn="ctr" defTabSz="685800" rtl="0" eaLnBrk="1" fontAlgn="auto" latinLnBrk="0" hangingPunct="1">
              <a:lnSpc>
                <a:spcPct val="850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rgbClr val="FFFFFF"/>
                </a:solidFill>
                <a:effectLst/>
                <a:uLnTx/>
                <a:uFillTx/>
                <a:latin typeface="Calibri Light (Headings)"/>
                <a:ea typeface="STKaiti"/>
                <a:cs typeface="Calibri Light" panose="020F0302020204030204" pitchFamily="34" charset="0"/>
              </a:rPr>
              <a:t>Agenda</a:t>
            </a:r>
          </a:p>
        </p:txBody>
      </p:sp>
      <p:sp>
        <p:nvSpPr>
          <p:cNvPr id="12" name="Content Placeholder 3">
            <a:extLst>
              <a:ext uri="{FF2B5EF4-FFF2-40B4-BE49-F238E27FC236}">
                <a16:creationId xmlns:a16="http://schemas.microsoft.com/office/drawing/2014/main" id="{C8BF3142-1B37-4199-84F9-DE93D29819BD}"/>
              </a:ext>
            </a:extLst>
          </p:cNvPr>
          <p:cNvSpPr txBox="1">
            <a:spLocks/>
          </p:cNvSpPr>
          <p:nvPr/>
        </p:nvSpPr>
        <p:spPr bwMode="auto">
          <a:xfrm>
            <a:off x="4657060" y="757819"/>
            <a:ext cx="4428158" cy="4075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70000"/>
              <a:buFont typeface="Arial" panose="020B0604020202020204" pitchFamily="34" charset="0"/>
              <a:buChar char="►"/>
              <a:defRPr sz="2400">
                <a:solidFill>
                  <a:schemeClr val="bg1"/>
                </a:solidFill>
                <a:latin typeface="Arial" panose="020B0604020202020204" pitchFamily="34" charset="0"/>
              </a:defRPr>
            </a:lvl1pPr>
            <a:lvl2pPr marL="357188" indent="-357188">
              <a:spcBef>
                <a:spcPct val="20000"/>
              </a:spcBef>
              <a:buClr>
                <a:schemeClr val="accent2"/>
              </a:buClr>
              <a:buSzPct val="70000"/>
              <a:buFont typeface="Arial" panose="020B0604020202020204" pitchFamily="34" charset="0"/>
              <a:buChar char="►"/>
              <a:defRPr sz="2000">
                <a:solidFill>
                  <a:schemeClr val="bg1"/>
                </a:solidFill>
                <a:latin typeface="Arial" panose="020B0604020202020204" pitchFamily="34" charset="0"/>
              </a:defRPr>
            </a:lvl2pPr>
            <a:lvl3pPr marL="725488" indent="-357188">
              <a:spcBef>
                <a:spcPct val="20000"/>
              </a:spcBef>
              <a:buClr>
                <a:schemeClr val="accent2"/>
              </a:buClr>
              <a:buSzPct val="70000"/>
              <a:buFont typeface="Arial" panose="020B0604020202020204" pitchFamily="34" charset="0"/>
              <a:buChar char="►"/>
              <a:defRPr>
                <a:solidFill>
                  <a:schemeClr val="bg1"/>
                </a:solidFill>
                <a:latin typeface="Arial" panose="020B0604020202020204" pitchFamily="34" charset="0"/>
              </a:defRPr>
            </a:lvl3pPr>
            <a:lvl4pPr marL="1433513" indent="-355600">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4pPr>
            <a:lvl5pPr marL="1787525" indent="-354013">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5pPr>
            <a:lvl6pPr marL="22447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6pPr>
            <a:lvl7pPr marL="27019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7pPr>
            <a:lvl8pPr marL="31591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8pPr>
            <a:lvl9pPr marL="36163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9pPr>
          </a:lstStyle>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Design Principles</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Entity/ Individual Risk Scoring</a:t>
            </a:r>
          </a:p>
          <a:p>
            <a:pPr marL="457200" lvl="1" indent="-365125" algn="l">
              <a:lnSpc>
                <a:spcPct val="150000"/>
              </a:lnSpc>
              <a:spcBef>
                <a:spcPts val="568"/>
              </a:spcBef>
              <a:spcAft>
                <a:spcPts val="568"/>
              </a:spcAft>
              <a:buClr>
                <a:srgbClr val="FEFDFD"/>
              </a:buClr>
              <a:buSzPct val="100000"/>
              <a:buFont typeface="+mj-lt"/>
              <a:buAutoNum type="arabicPeriod"/>
            </a:pPr>
            <a:r>
              <a:rPr lang="en-IN" altLang="en-US" dirty="0">
                <a:solidFill>
                  <a:srgbClr val="FEFDFD"/>
                </a:solidFill>
                <a:latin typeface="Calibri Light" panose="020F0302020204030204" pitchFamily="34" charset="0"/>
                <a:ea typeface="STKaiti"/>
              </a:rPr>
              <a:t>Transaction Risk Scoring</a:t>
            </a:r>
          </a:p>
          <a:p>
            <a:pPr marL="457200" lvl="1" indent="-365125" algn="l">
              <a:lnSpc>
                <a:spcPct val="150000"/>
              </a:lnSpc>
              <a:spcBef>
                <a:spcPts val="568"/>
              </a:spcBef>
              <a:spcAft>
                <a:spcPts val="568"/>
              </a:spcAft>
              <a:buClr>
                <a:schemeClr val="tx1"/>
              </a:buClr>
              <a:buSzPct val="100000"/>
              <a:buFont typeface="+mj-lt"/>
              <a:buAutoNum type="arabicPeriod"/>
            </a:pPr>
            <a:r>
              <a:rPr lang="en-IN" altLang="en-US" dirty="0">
                <a:solidFill>
                  <a:srgbClr val="7C7C7C"/>
                </a:solidFill>
                <a:latin typeface="Calibri Light" panose="020F0302020204030204" pitchFamily="34" charset="0"/>
                <a:ea typeface="STKaiti"/>
              </a:rPr>
              <a:t>Report Risk Scoring</a:t>
            </a:r>
          </a:p>
          <a:p>
            <a:pPr marL="457200" lvl="1" indent="-365125" algn="l">
              <a:lnSpc>
                <a:spcPct val="150000"/>
              </a:lnSpc>
              <a:spcBef>
                <a:spcPts val="568"/>
              </a:spcBef>
              <a:spcAft>
                <a:spcPts val="568"/>
              </a:spcAft>
              <a:buClr>
                <a:schemeClr val="tx1"/>
              </a:buClr>
              <a:buSzPct val="100000"/>
              <a:buFont typeface="+mj-lt"/>
              <a:buAutoNum type="arabicPeriod"/>
            </a:pPr>
            <a:r>
              <a:rPr lang="en-IN" altLang="en-US" dirty="0">
                <a:solidFill>
                  <a:srgbClr val="7C7C7C"/>
                </a:solidFill>
                <a:latin typeface="Calibri Light" panose="020F0302020204030204" pitchFamily="34" charset="0"/>
                <a:ea typeface="STKaiti"/>
              </a:rPr>
              <a:t>GoS Risk</a:t>
            </a:r>
          </a:p>
          <a:p>
            <a:pPr marL="457200" lvl="1" indent="-365125" algn="l">
              <a:lnSpc>
                <a:spcPct val="150000"/>
              </a:lnSpc>
              <a:spcBef>
                <a:spcPts val="568"/>
              </a:spcBef>
              <a:spcAft>
                <a:spcPts val="568"/>
              </a:spcAft>
              <a:buClr>
                <a:schemeClr val="tx1"/>
              </a:buClr>
              <a:buSzPct val="100000"/>
              <a:buFont typeface="+mj-lt"/>
              <a:buAutoNum type="arabicPeriod"/>
            </a:pPr>
            <a:r>
              <a:rPr lang="en-IN" altLang="en-US" dirty="0">
                <a:solidFill>
                  <a:srgbClr val="7C7C7C"/>
                </a:solidFill>
                <a:latin typeface="Calibri Light" panose="020F0302020204030204" pitchFamily="34" charset="0"/>
                <a:ea typeface="STKaiti"/>
              </a:rPr>
              <a:t>Network Risk</a:t>
            </a:r>
          </a:p>
          <a:p>
            <a:pPr marL="457200" lvl="1" indent="-365125" algn="l">
              <a:lnSpc>
                <a:spcPct val="150000"/>
              </a:lnSpc>
              <a:spcBef>
                <a:spcPts val="568"/>
              </a:spcBef>
              <a:spcAft>
                <a:spcPts val="568"/>
              </a:spcAft>
              <a:buClr>
                <a:schemeClr val="tx1"/>
              </a:buClr>
              <a:buSzPct val="100000"/>
              <a:buFont typeface="+mj-lt"/>
              <a:buAutoNum type="arabicPeriod"/>
            </a:pPr>
            <a:r>
              <a:rPr lang="en-IN" altLang="en-US" dirty="0">
                <a:solidFill>
                  <a:srgbClr val="7C7C7C"/>
                </a:solidFill>
                <a:latin typeface="Calibri Light" panose="020F0302020204030204" pitchFamily="34" charset="0"/>
                <a:ea typeface="STKaiti"/>
              </a:rPr>
              <a:t>Case Risk</a:t>
            </a:r>
          </a:p>
          <a:p>
            <a:pPr marL="457200" lvl="1" indent="-365125" algn="l">
              <a:lnSpc>
                <a:spcPct val="150000"/>
              </a:lnSpc>
              <a:spcBef>
                <a:spcPts val="568"/>
              </a:spcBef>
              <a:spcAft>
                <a:spcPts val="568"/>
              </a:spcAft>
              <a:buClr>
                <a:srgbClr val="FEFDFD"/>
              </a:buClr>
              <a:buSzPct val="100000"/>
              <a:buFont typeface="+mj-lt"/>
              <a:buAutoNum type="arabicPeriod"/>
            </a:pPr>
            <a:endParaRPr lang="en-IN" altLang="en-US" dirty="0">
              <a:solidFill>
                <a:srgbClr val="7C7C7C"/>
              </a:solidFill>
              <a:latin typeface="Calibri Light" panose="020F0302020204030204" pitchFamily="34" charset="0"/>
              <a:ea typeface="STKaiti"/>
            </a:endParaRPr>
          </a:p>
          <a:p>
            <a:pPr marL="92075" marR="0" lvl="1" indent="0" algn="l" defTabSz="914400" rtl="0" eaLnBrk="1" fontAlgn="base" latinLnBrk="0" hangingPunct="1">
              <a:lnSpc>
                <a:spcPct val="150000"/>
              </a:lnSpc>
              <a:spcBef>
                <a:spcPts val="568"/>
              </a:spcBef>
              <a:spcAft>
                <a:spcPts val="568"/>
              </a:spcAft>
              <a:buClr>
                <a:srgbClr val="7C7C7C"/>
              </a:buClr>
              <a:buSzPct val="100000"/>
              <a:buNone/>
              <a:tabLst/>
              <a:defRPr/>
            </a:pPr>
            <a:endPar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endParaRPr>
          </a:p>
          <a:p>
            <a:pPr marL="0" marR="0" lvl="1" indent="0" algn="l" defTabSz="914400" rtl="0" eaLnBrk="1" fontAlgn="base" latinLnBrk="0" hangingPunct="1">
              <a:lnSpc>
                <a:spcPct val="150000"/>
              </a:lnSpc>
              <a:spcBef>
                <a:spcPts val="426"/>
              </a:spcBef>
              <a:spcAft>
                <a:spcPts val="426"/>
              </a:spcAft>
              <a:buClr>
                <a:srgbClr val="FEFDFD"/>
              </a:buClr>
              <a:buSzPct val="100000"/>
              <a:buFont typeface="Arial" panose="020B0604020202020204" pitchFamily="34" charset="0"/>
              <a:buNone/>
              <a:tabLst/>
              <a:defRPr/>
            </a:pPr>
            <a:endParaRPr kumimoji="0" lang="en-IN" altLang="en-US" sz="1800" b="0" i="0" u="none" strike="noStrike" kern="1200" cap="none" spc="0" normalizeH="0" baseline="0" noProof="0" dirty="0">
              <a:ln>
                <a:noFill/>
              </a:ln>
              <a:solidFill>
                <a:srgbClr val="FEFDFD"/>
              </a:solidFill>
              <a:effectLst/>
              <a:uLnTx/>
              <a:uFillTx/>
              <a:latin typeface="Calibri Light" panose="020F0302020204030204" pitchFamily="34" charset="0"/>
              <a:ea typeface="ヒラギノ角ゴ Pro W3" pitchFamily="124" charset="-128"/>
              <a:cs typeface="+mn-cs"/>
            </a:endParaRPr>
          </a:p>
        </p:txBody>
      </p:sp>
      <p:pic>
        <p:nvPicPr>
          <p:cNvPr id="6" name="Picture 5">
            <a:extLst>
              <a:ext uri="{FF2B5EF4-FFF2-40B4-BE49-F238E27FC236}">
                <a16:creationId xmlns:a16="http://schemas.microsoft.com/office/drawing/2014/main" id="{74FA2934-B077-4283-B858-8EB8C52839E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4572000" cy="5147379"/>
          </a:xfrm>
          <a:prstGeom prst="rect">
            <a:avLst/>
          </a:prstGeom>
        </p:spPr>
      </p:pic>
    </p:spTree>
    <p:extLst>
      <p:ext uri="{BB962C8B-B14F-4D97-AF65-F5344CB8AC3E}">
        <p14:creationId xmlns:p14="http://schemas.microsoft.com/office/powerpoint/2010/main" val="1032943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D53DEB-23B3-42E3-ACC8-2871E67B4802}"/>
              </a:ext>
            </a:extLst>
          </p:cNvPr>
          <p:cNvSpPr>
            <a:spLocks noGrp="1"/>
          </p:cNvSpPr>
          <p:nvPr>
            <p:ph idx="1"/>
          </p:nvPr>
        </p:nvSpPr>
        <p:spPr>
          <a:xfrm>
            <a:off x="974090" y="1170235"/>
            <a:ext cx="7899326" cy="3495070"/>
          </a:xfrm>
        </p:spPr>
        <p:txBody>
          <a:bodyPr/>
          <a:lstStyle/>
          <a:p>
            <a:pPr marL="0" indent="0" eaLnBrk="0" hangingPunct="0">
              <a:spcBef>
                <a:spcPts val="300"/>
              </a:spcBef>
              <a:spcAft>
                <a:spcPts val="300"/>
              </a:spcAft>
              <a:buNone/>
            </a:pPr>
            <a:r>
              <a:rPr lang="en-IN" dirty="0"/>
              <a:t>Inherent Risk is based on type of transaction </a:t>
            </a:r>
            <a:r>
              <a:rPr lang="en-IN" i="1" dirty="0"/>
              <a:t>(e.g. CBWT is riskier than UPI)</a:t>
            </a:r>
          </a:p>
          <a:p>
            <a:pPr marL="0" lvl="1" indent="0">
              <a:spcBef>
                <a:spcPct val="75000"/>
              </a:spcBef>
              <a:buNone/>
            </a:pPr>
            <a:r>
              <a:rPr lang="en-IN" dirty="0"/>
              <a:t>Behaviour Risk is the computation formula based on-</a:t>
            </a:r>
          </a:p>
          <a:p>
            <a:pPr lvl="2">
              <a:buFont typeface="Wingdings" panose="05000000000000000000" pitchFamily="2" charset="2"/>
              <a:buChar char="§"/>
            </a:pPr>
            <a:r>
              <a:rPr lang="en-IN" dirty="0"/>
              <a:t>Volume/number of transaction</a:t>
            </a:r>
          </a:p>
          <a:p>
            <a:pPr lvl="2">
              <a:buFont typeface="Wingdings" panose="05000000000000000000" pitchFamily="2" charset="2"/>
              <a:buChar char="§"/>
            </a:pPr>
            <a:r>
              <a:rPr lang="en-IN" dirty="0"/>
              <a:t>Value/amount of transaction</a:t>
            </a:r>
          </a:p>
          <a:p>
            <a:pPr lvl="2">
              <a:buFont typeface="Wingdings" panose="05000000000000000000" pitchFamily="2" charset="2"/>
              <a:buChar char="§"/>
            </a:pPr>
            <a:r>
              <a:rPr lang="en-IN" dirty="0"/>
              <a:t>Location of transaction</a:t>
            </a:r>
          </a:p>
          <a:p>
            <a:pPr lvl="2">
              <a:buFont typeface="Wingdings" panose="05000000000000000000" pitchFamily="2" charset="2"/>
              <a:buChar char="§"/>
            </a:pPr>
            <a:r>
              <a:rPr lang="en-IN" dirty="0">
                <a:highlight>
                  <a:srgbClr val="FFFF00"/>
                </a:highlight>
              </a:rPr>
              <a:t>Ageing of transaction</a:t>
            </a:r>
          </a:p>
          <a:p>
            <a:pPr lvl="2">
              <a:buFont typeface="Wingdings" panose="05000000000000000000" pitchFamily="2" charset="2"/>
              <a:buChar char="§"/>
            </a:pPr>
            <a:r>
              <a:rPr lang="en-IN" dirty="0"/>
              <a:t>Frequency/velocity of transaction (Inverse of time period)</a:t>
            </a:r>
          </a:p>
          <a:p>
            <a:pPr marL="0" indent="0">
              <a:buNone/>
            </a:pPr>
            <a:r>
              <a:rPr lang="en-IN" dirty="0"/>
              <a:t>For each of the parameters (stated above), individual/computation datasheets will be prepared </a:t>
            </a:r>
          </a:p>
          <a:p>
            <a:pPr marL="0" indent="0">
              <a:buNone/>
            </a:pPr>
            <a:r>
              <a:rPr lang="en-IN" dirty="0"/>
              <a:t>The overall computation formula will also be provided as part of the design</a:t>
            </a:r>
          </a:p>
        </p:txBody>
      </p:sp>
      <p:sp>
        <p:nvSpPr>
          <p:cNvPr id="3" name="Title 2">
            <a:extLst>
              <a:ext uri="{FF2B5EF4-FFF2-40B4-BE49-F238E27FC236}">
                <a16:creationId xmlns:a16="http://schemas.microsoft.com/office/drawing/2014/main" id="{DD7929D4-1A50-4750-AF1F-266246AF28B3}"/>
              </a:ext>
            </a:extLst>
          </p:cNvPr>
          <p:cNvSpPr>
            <a:spLocks noGrp="1"/>
          </p:cNvSpPr>
          <p:nvPr>
            <p:ph type="title"/>
          </p:nvPr>
        </p:nvSpPr>
        <p:spPr>
          <a:xfrm>
            <a:off x="260313" y="78343"/>
            <a:ext cx="8024283" cy="369332"/>
          </a:xfrm>
        </p:spPr>
        <p:txBody>
          <a:bodyPr/>
          <a:lstStyle/>
          <a:p>
            <a:r>
              <a:rPr lang="en-IN" sz="2400" b="1" dirty="0">
                <a:latin typeface="Calibri Light (Headings)"/>
              </a:rPr>
              <a:t>Transaction risk of the Entity/Report</a:t>
            </a:r>
          </a:p>
        </p:txBody>
      </p:sp>
      <p:sp>
        <p:nvSpPr>
          <p:cNvPr id="8" name="TextBox 7">
            <a:extLst>
              <a:ext uri="{FF2B5EF4-FFF2-40B4-BE49-F238E27FC236}">
                <a16:creationId xmlns:a16="http://schemas.microsoft.com/office/drawing/2014/main" id="{5704133B-8509-42E0-A9AD-5A71B971666B}"/>
              </a:ext>
            </a:extLst>
          </p:cNvPr>
          <p:cNvSpPr txBox="1"/>
          <p:nvPr/>
        </p:nvSpPr>
        <p:spPr bwMode="ltGray">
          <a:xfrm>
            <a:off x="152283" y="662067"/>
            <a:ext cx="8999538" cy="348121"/>
          </a:xfrm>
          <a:prstGeom prst="rect">
            <a:avLst/>
          </a:prstGeom>
          <a:solidFill>
            <a:schemeClr val="accent1"/>
          </a:solidFill>
          <a:ln w="6350">
            <a:noFill/>
            <a:miter lim="800000"/>
            <a:headEnd/>
            <a:tailEnd/>
          </a:ln>
        </p:spPr>
        <p:txBody>
          <a:bodyPr wrap="square" lIns="100913" tIns="50457" rIns="100913" bIns="50457" rtlCol="0" anchor="t" anchorCtr="0">
            <a:spAutoFit/>
          </a:bodyPr>
          <a:lstStyle/>
          <a:p>
            <a:r>
              <a:rPr lang="en-GB" sz="1600" b="1" dirty="0">
                <a:solidFill>
                  <a:schemeClr val="bg1"/>
                </a:solidFill>
                <a:latin typeface="Calibri Light" panose="020F0302020204030204" pitchFamily="34" charset="0"/>
                <a:cs typeface="Calibri Light" panose="020F0302020204030204" pitchFamily="34" charset="0"/>
              </a:rPr>
              <a:t>Transaction risk comprises of following parameters-</a:t>
            </a:r>
          </a:p>
        </p:txBody>
      </p:sp>
      <p:sp>
        <p:nvSpPr>
          <p:cNvPr id="9" name="Rectangle 8">
            <a:extLst>
              <a:ext uri="{FF2B5EF4-FFF2-40B4-BE49-F238E27FC236}">
                <a16:creationId xmlns:a16="http://schemas.microsoft.com/office/drawing/2014/main" id="{062502D7-E54C-4969-B41F-9EE4FEDEEA59}"/>
              </a:ext>
            </a:extLst>
          </p:cNvPr>
          <p:cNvSpPr>
            <a:spLocks noChangeArrowheads="1"/>
          </p:cNvSpPr>
          <p:nvPr/>
        </p:nvSpPr>
        <p:spPr bwMode="invGray">
          <a:xfrm>
            <a:off x="255114" y="1125032"/>
            <a:ext cx="369343" cy="317473"/>
          </a:xfrm>
          <a:prstGeom prst="rect">
            <a:avLst/>
          </a:prstGeom>
          <a:solidFill>
            <a:schemeClr val="accent1"/>
          </a:solidFill>
          <a:ln w="3175" algn="ctr">
            <a:noFill/>
            <a:miter lim="800000"/>
            <a:headEnd/>
            <a:tailEnd/>
          </a:ln>
        </p:spPr>
        <p:txBody>
          <a:bodyPr lIns="90000" tIns="36000" rIns="90000" bIns="36000" anchor="ctr"/>
          <a:lstStyle/>
          <a:p>
            <a:pPr algn="ctr">
              <a:defRPr/>
            </a:pPr>
            <a:r>
              <a:rPr lang="en-US" b="1" dirty="0">
                <a:solidFill>
                  <a:srgbClr val="FFFFFF"/>
                </a:solidFill>
                <a:latin typeface="Calibri Light" panose="020F0302020204030204" pitchFamily="34" charset="0"/>
                <a:cs typeface="Calibri Light" panose="020F0302020204030204" pitchFamily="34" charset="0"/>
              </a:rPr>
              <a:t>1</a:t>
            </a:r>
          </a:p>
        </p:txBody>
      </p:sp>
      <p:sp>
        <p:nvSpPr>
          <p:cNvPr id="12" name="AutoShape 11">
            <a:extLst>
              <a:ext uri="{FF2B5EF4-FFF2-40B4-BE49-F238E27FC236}">
                <a16:creationId xmlns:a16="http://schemas.microsoft.com/office/drawing/2014/main" id="{F1086924-49B7-4091-A43E-FC7FD4AC624B}"/>
              </a:ext>
            </a:extLst>
          </p:cNvPr>
          <p:cNvSpPr>
            <a:spLocks noChangeArrowheads="1"/>
          </p:cNvSpPr>
          <p:nvPr/>
        </p:nvSpPr>
        <p:spPr bwMode="ltGray">
          <a:xfrm rot="5400000">
            <a:off x="596052" y="1155628"/>
            <a:ext cx="317473" cy="235664"/>
          </a:xfrm>
          <a:prstGeom prst="triangle">
            <a:avLst>
              <a:gd name="adj" fmla="val 50000"/>
            </a:avLst>
          </a:prstGeom>
          <a:solidFill>
            <a:srgbClr val="0092D0"/>
          </a:solidFill>
          <a:ln w="9525">
            <a:noFill/>
            <a:miter lim="800000"/>
            <a:headEnd/>
            <a:tailEnd/>
          </a:ln>
        </p:spPr>
        <p:txBody>
          <a:bodyPr wrap="none" lIns="100913" tIns="50457" rIns="100913" bIns="50457" anchor="ctr"/>
          <a:lstStyle/>
          <a:p>
            <a:pPr marL="0" marR="0" lvl="0" indent="0" algn="l" defTabSz="1008063" eaLnBrk="1" fontAlgn="auto" latinLnBrk="0" hangingPunct="1">
              <a:lnSpc>
                <a:spcPct val="100000"/>
              </a:lnSpc>
              <a:spcBef>
                <a:spcPts val="0"/>
              </a:spcBef>
              <a:spcAft>
                <a:spcPts val="0"/>
              </a:spcAft>
              <a:buClrTx/>
              <a:buSzTx/>
              <a:buFontTx/>
              <a:buNone/>
              <a:tabLst/>
              <a:defRPr/>
            </a:pPr>
            <a:endParaRPr kumimoji="0" lang="de-DE" sz="2000" b="0" i="0" u="none" strike="noStrike" kern="0" cap="none" spc="0" normalizeH="0" baseline="0" noProof="0">
              <a:ln>
                <a:noFill/>
              </a:ln>
              <a:solidFill>
                <a:srgbClr val="000000"/>
              </a:solidFill>
              <a:effectLst/>
              <a:uLnTx/>
              <a:uFillTx/>
              <a:latin typeface="Arial" charset="0"/>
              <a:ea typeface="+mn-ea"/>
              <a:cs typeface="Arial" charset="0"/>
            </a:endParaRPr>
          </a:p>
        </p:txBody>
      </p:sp>
      <p:sp>
        <p:nvSpPr>
          <p:cNvPr id="15" name="Rectangle 14">
            <a:extLst>
              <a:ext uri="{FF2B5EF4-FFF2-40B4-BE49-F238E27FC236}">
                <a16:creationId xmlns:a16="http://schemas.microsoft.com/office/drawing/2014/main" id="{5C6FE557-5D0B-4FD0-B7A7-BD88E8F91BB4}"/>
              </a:ext>
            </a:extLst>
          </p:cNvPr>
          <p:cNvSpPr>
            <a:spLocks noChangeArrowheads="1"/>
          </p:cNvSpPr>
          <p:nvPr/>
        </p:nvSpPr>
        <p:spPr bwMode="invGray">
          <a:xfrm>
            <a:off x="274824" y="1623547"/>
            <a:ext cx="369343" cy="317471"/>
          </a:xfrm>
          <a:prstGeom prst="rect">
            <a:avLst/>
          </a:prstGeom>
          <a:solidFill>
            <a:schemeClr val="accent1"/>
          </a:solidFill>
          <a:ln w="3175" algn="ctr">
            <a:noFill/>
            <a:miter lim="800000"/>
            <a:headEnd/>
            <a:tailEnd/>
          </a:ln>
        </p:spPr>
        <p:txBody>
          <a:bodyPr lIns="90000" tIns="36000" rIns="90000" bIns="36000" anchor="ctr"/>
          <a:lstStyle/>
          <a:p>
            <a:pPr algn="ctr">
              <a:defRPr/>
            </a:pPr>
            <a:r>
              <a:rPr lang="en-US" b="1" dirty="0">
                <a:solidFill>
                  <a:srgbClr val="FFFFFF"/>
                </a:solidFill>
                <a:latin typeface="Calibri Light" panose="020F0302020204030204" pitchFamily="34" charset="0"/>
                <a:cs typeface="Calibri Light" panose="020F0302020204030204" pitchFamily="34" charset="0"/>
              </a:rPr>
              <a:t>2</a:t>
            </a:r>
          </a:p>
        </p:txBody>
      </p:sp>
      <p:sp>
        <p:nvSpPr>
          <p:cNvPr id="16" name="AutoShape 11">
            <a:extLst>
              <a:ext uri="{FF2B5EF4-FFF2-40B4-BE49-F238E27FC236}">
                <a16:creationId xmlns:a16="http://schemas.microsoft.com/office/drawing/2014/main" id="{10D8E1F1-3920-4EF8-BAE4-78BB8334CB50}"/>
              </a:ext>
            </a:extLst>
          </p:cNvPr>
          <p:cNvSpPr>
            <a:spLocks noChangeArrowheads="1"/>
          </p:cNvSpPr>
          <p:nvPr/>
        </p:nvSpPr>
        <p:spPr bwMode="ltGray">
          <a:xfrm rot="5400000">
            <a:off x="614073" y="1664451"/>
            <a:ext cx="317473" cy="235664"/>
          </a:xfrm>
          <a:prstGeom prst="triangle">
            <a:avLst>
              <a:gd name="adj" fmla="val 50000"/>
            </a:avLst>
          </a:prstGeom>
          <a:solidFill>
            <a:srgbClr val="0092D0"/>
          </a:solidFill>
          <a:ln w="9525">
            <a:noFill/>
            <a:miter lim="800000"/>
            <a:headEnd/>
            <a:tailEnd/>
          </a:ln>
        </p:spPr>
        <p:txBody>
          <a:bodyPr wrap="none" lIns="100913" tIns="50457" rIns="100913" bIns="50457" anchor="ctr"/>
          <a:lstStyle/>
          <a:p>
            <a:pPr marL="0" marR="0" lvl="0" indent="0" algn="l" defTabSz="1008063" eaLnBrk="1" fontAlgn="auto" latinLnBrk="0" hangingPunct="1">
              <a:lnSpc>
                <a:spcPct val="100000"/>
              </a:lnSpc>
              <a:spcBef>
                <a:spcPts val="0"/>
              </a:spcBef>
              <a:spcAft>
                <a:spcPts val="0"/>
              </a:spcAft>
              <a:buClrTx/>
              <a:buSzTx/>
              <a:buFontTx/>
              <a:buNone/>
              <a:tabLst/>
              <a:defRPr/>
            </a:pPr>
            <a:endParaRPr kumimoji="0" lang="de-DE" sz="2000" b="0" i="0" u="none" strike="noStrike" kern="0" cap="none" spc="0" normalizeH="0" baseline="0" noProof="0">
              <a:ln>
                <a:noFill/>
              </a:ln>
              <a:solidFill>
                <a:srgbClr val="000000"/>
              </a:solidFill>
              <a:effectLst/>
              <a:uLnTx/>
              <a:uFillTx/>
              <a:latin typeface="Arial" charset="0"/>
              <a:ea typeface="+mn-ea"/>
              <a:cs typeface="Arial" charset="0"/>
            </a:endParaRPr>
          </a:p>
        </p:txBody>
      </p:sp>
      <p:sp>
        <p:nvSpPr>
          <p:cNvPr id="17" name="Rectangle 16">
            <a:extLst>
              <a:ext uri="{FF2B5EF4-FFF2-40B4-BE49-F238E27FC236}">
                <a16:creationId xmlns:a16="http://schemas.microsoft.com/office/drawing/2014/main" id="{E4A35DF7-D7AF-478A-BD1B-849C2CF7C509}"/>
              </a:ext>
            </a:extLst>
          </p:cNvPr>
          <p:cNvSpPr>
            <a:spLocks noChangeArrowheads="1"/>
          </p:cNvSpPr>
          <p:nvPr/>
        </p:nvSpPr>
        <p:spPr bwMode="invGray">
          <a:xfrm>
            <a:off x="274694" y="3234338"/>
            <a:ext cx="356290" cy="312032"/>
          </a:xfrm>
          <a:prstGeom prst="rect">
            <a:avLst/>
          </a:prstGeom>
          <a:solidFill>
            <a:schemeClr val="accent1"/>
          </a:solidFill>
          <a:ln w="3175" algn="ctr">
            <a:noFill/>
            <a:miter lim="800000"/>
            <a:headEnd/>
            <a:tailEnd/>
          </a:ln>
        </p:spPr>
        <p:txBody>
          <a:bodyPr lIns="90000" tIns="36000" rIns="90000" bIns="36000" anchor="ctr"/>
          <a:lstStyle/>
          <a:p>
            <a:pPr algn="ctr">
              <a:defRPr/>
            </a:pPr>
            <a:r>
              <a:rPr lang="en-US" b="1" dirty="0">
                <a:solidFill>
                  <a:srgbClr val="FFFFFF"/>
                </a:solidFill>
                <a:latin typeface="Calibri Light" panose="020F0302020204030204" pitchFamily="34" charset="0"/>
                <a:cs typeface="Calibri Light" panose="020F0302020204030204" pitchFamily="34" charset="0"/>
              </a:rPr>
              <a:t>3</a:t>
            </a:r>
          </a:p>
        </p:txBody>
      </p:sp>
      <p:sp>
        <p:nvSpPr>
          <p:cNvPr id="18" name="AutoShape 11">
            <a:extLst>
              <a:ext uri="{FF2B5EF4-FFF2-40B4-BE49-F238E27FC236}">
                <a16:creationId xmlns:a16="http://schemas.microsoft.com/office/drawing/2014/main" id="{74E7BE6B-0D56-4560-8C0C-0B617E27EBD2}"/>
              </a:ext>
            </a:extLst>
          </p:cNvPr>
          <p:cNvSpPr>
            <a:spLocks noChangeArrowheads="1"/>
          </p:cNvSpPr>
          <p:nvPr/>
        </p:nvSpPr>
        <p:spPr bwMode="ltGray">
          <a:xfrm rot="5400000">
            <a:off x="596052" y="3269802"/>
            <a:ext cx="317473" cy="235664"/>
          </a:xfrm>
          <a:prstGeom prst="triangle">
            <a:avLst>
              <a:gd name="adj" fmla="val 50000"/>
            </a:avLst>
          </a:prstGeom>
          <a:solidFill>
            <a:srgbClr val="0092D0"/>
          </a:solidFill>
          <a:ln w="9525">
            <a:noFill/>
            <a:miter lim="800000"/>
            <a:headEnd/>
            <a:tailEnd/>
          </a:ln>
        </p:spPr>
        <p:txBody>
          <a:bodyPr wrap="none" lIns="100913" tIns="50457" rIns="100913" bIns="50457" anchor="ctr"/>
          <a:lstStyle/>
          <a:p>
            <a:pPr marL="0" marR="0" lvl="0" indent="0" algn="l" defTabSz="1008063" eaLnBrk="1" fontAlgn="auto" latinLnBrk="0" hangingPunct="1">
              <a:lnSpc>
                <a:spcPct val="100000"/>
              </a:lnSpc>
              <a:spcBef>
                <a:spcPts val="0"/>
              </a:spcBef>
              <a:spcAft>
                <a:spcPts val="0"/>
              </a:spcAft>
              <a:buClrTx/>
              <a:buSzTx/>
              <a:buFontTx/>
              <a:buNone/>
              <a:tabLst/>
              <a:defRPr/>
            </a:pPr>
            <a:endParaRPr kumimoji="0" lang="de-DE" sz="2000" b="0" i="0" u="none" strike="noStrike" kern="0" cap="none" spc="0" normalizeH="0" baseline="0" noProof="0">
              <a:ln>
                <a:noFill/>
              </a:ln>
              <a:solidFill>
                <a:srgbClr val="000000"/>
              </a:solidFill>
              <a:effectLst/>
              <a:uLnTx/>
              <a:uFillTx/>
              <a:latin typeface="Arial" charset="0"/>
              <a:ea typeface="+mn-ea"/>
              <a:cs typeface="Arial" charset="0"/>
            </a:endParaRPr>
          </a:p>
        </p:txBody>
      </p:sp>
      <p:sp>
        <p:nvSpPr>
          <p:cNvPr id="20" name="AutoShape 11">
            <a:extLst>
              <a:ext uri="{FF2B5EF4-FFF2-40B4-BE49-F238E27FC236}">
                <a16:creationId xmlns:a16="http://schemas.microsoft.com/office/drawing/2014/main" id="{19F2CA9A-C28A-49AD-AA60-A3A472DD39D3}"/>
              </a:ext>
            </a:extLst>
          </p:cNvPr>
          <p:cNvSpPr>
            <a:spLocks noChangeArrowheads="1"/>
          </p:cNvSpPr>
          <p:nvPr/>
        </p:nvSpPr>
        <p:spPr bwMode="ltGray">
          <a:xfrm rot="5400000">
            <a:off x="589526" y="3691281"/>
            <a:ext cx="317473" cy="247611"/>
          </a:xfrm>
          <a:prstGeom prst="triangle">
            <a:avLst>
              <a:gd name="adj" fmla="val 50000"/>
            </a:avLst>
          </a:prstGeom>
          <a:solidFill>
            <a:srgbClr val="0092D0"/>
          </a:solidFill>
          <a:ln w="9525">
            <a:noFill/>
            <a:miter lim="800000"/>
            <a:headEnd/>
            <a:tailEnd/>
          </a:ln>
        </p:spPr>
        <p:txBody>
          <a:bodyPr wrap="none" lIns="100913" tIns="50457" rIns="100913" bIns="50457" anchor="ctr"/>
          <a:lstStyle/>
          <a:p>
            <a:pPr marL="0" marR="0" lvl="0" indent="0" algn="l" defTabSz="1008063" eaLnBrk="1" fontAlgn="auto" latinLnBrk="0" hangingPunct="1">
              <a:lnSpc>
                <a:spcPct val="100000"/>
              </a:lnSpc>
              <a:spcBef>
                <a:spcPts val="0"/>
              </a:spcBef>
              <a:spcAft>
                <a:spcPts val="0"/>
              </a:spcAft>
              <a:buClrTx/>
              <a:buSzTx/>
              <a:buFontTx/>
              <a:buNone/>
              <a:tabLst/>
              <a:defRPr/>
            </a:pPr>
            <a:endParaRPr kumimoji="0" lang="de-DE" sz="2000" b="0" i="0" u="none" strike="noStrike" kern="0" cap="none" spc="0" normalizeH="0" baseline="0" noProof="0">
              <a:ln>
                <a:noFill/>
              </a:ln>
              <a:solidFill>
                <a:srgbClr val="000000"/>
              </a:solidFill>
              <a:effectLst/>
              <a:uLnTx/>
              <a:uFillTx/>
              <a:latin typeface="Arial" charset="0"/>
              <a:ea typeface="+mn-ea"/>
              <a:cs typeface="Arial" charset="0"/>
            </a:endParaRPr>
          </a:p>
        </p:txBody>
      </p:sp>
      <p:sp>
        <p:nvSpPr>
          <p:cNvPr id="21" name="Rectangle 20">
            <a:extLst>
              <a:ext uri="{FF2B5EF4-FFF2-40B4-BE49-F238E27FC236}">
                <a16:creationId xmlns:a16="http://schemas.microsoft.com/office/drawing/2014/main" id="{4891C33D-78AD-4092-890D-99D4A4845068}"/>
              </a:ext>
            </a:extLst>
          </p:cNvPr>
          <p:cNvSpPr>
            <a:spLocks noChangeArrowheads="1"/>
          </p:cNvSpPr>
          <p:nvPr/>
        </p:nvSpPr>
        <p:spPr bwMode="invGray">
          <a:xfrm>
            <a:off x="269359" y="3656350"/>
            <a:ext cx="340242" cy="312032"/>
          </a:xfrm>
          <a:prstGeom prst="rect">
            <a:avLst/>
          </a:prstGeom>
          <a:solidFill>
            <a:schemeClr val="accent1"/>
          </a:solidFill>
          <a:ln w="3175" algn="ctr">
            <a:noFill/>
            <a:miter lim="800000"/>
            <a:headEnd/>
            <a:tailEnd/>
          </a:ln>
        </p:spPr>
        <p:txBody>
          <a:bodyPr lIns="90000" tIns="36000" rIns="90000" bIns="36000" anchor="ctr"/>
          <a:lstStyle/>
          <a:p>
            <a:pPr algn="ctr">
              <a:defRPr/>
            </a:pPr>
            <a:r>
              <a:rPr lang="en-US" b="1" dirty="0">
                <a:solidFill>
                  <a:srgbClr val="FFFFFF"/>
                </a:solidFill>
                <a:latin typeface="Calibri Light" panose="020F0302020204030204" pitchFamily="34" charset="0"/>
                <a:cs typeface="Calibri Light" panose="020F0302020204030204" pitchFamily="34" charset="0"/>
              </a:rPr>
              <a:t>4</a:t>
            </a:r>
          </a:p>
        </p:txBody>
      </p:sp>
    </p:spTree>
    <p:extLst>
      <p:ext uri="{BB962C8B-B14F-4D97-AF65-F5344CB8AC3E}">
        <p14:creationId xmlns:p14="http://schemas.microsoft.com/office/powerpoint/2010/main" val="2916570435"/>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6CEE83-004C-406D-BACA-F68F7D638C1C}"/>
              </a:ext>
            </a:extLst>
          </p:cNvPr>
          <p:cNvSpPr>
            <a:spLocks noGrp="1"/>
          </p:cNvSpPr>
          <p:nvPr>
            <p:ph idx="1"/>
          </p:nvPr>
        </p:nvSpPr>
        <p:spPr>
          <a:xfrm>
            <a:off x="68580" y="754379"/>
            <a:ext cx="9015408" cy="4259581"/>
          </a:xfrm>
        </p:spPr>
        <p:txBody>
          <a:bodyPr/>
          <a:lstStyle/>
          <a:p>
            <a:pPr marL="0" indent="0">
              <a:buNone/>
            </a:pPr>
            <a:endParaRPr lang="en-IN" sz="1000" dirty="0"/>
          </a:p>
          <a:p>
            <a:pPr marL="0" indent="0">
              <a:buNone/>
            </a:pPr>
            <a:endParaRPr lang="en-IN" dirty="0"/>
          </a:p>
          <a:p>
            <a:pPr marL="0" indent="0">
              <a:buNone/>
            </a:pPr>
            <a:endParaRPr lang="en-IN" dirty="0"/>
          </a:p>
          <a:p>
            <a:pPr marL="0" indent="0">
              <a:buNone/>
            </a:pPr>
            <a:endParaRPr lang="en-IN" dirty="0"/>
          </a:p>
        </p:txBody>
      </p:sp>
      <p:sp>
        <p:nvSpPr>
          <p:cNvPr id="3" name="Title 2">
            <a:extLst>
              <a:ext uri="{FF2B5EF4-FFF2-40B4-BE49-F238E27FC236}">
                <a16:creationId xmlns:a16="http://schemas.microsoft.com/office/drawing/2014/main" id="{3FD3FF31-C014-4446-A833-A7DD8BFDA9DB}"/>
              </a:ext>
            </a:extLst>
          </p:cNvPr>
          <p:cNvSpPr>
            <a:spLocks noGrp="1"/>
          </p:cNvSpPr>
          <p:nvPr>
            <p:ph type="title"/>
          </p:nvPr>
        </p:nvSpPr>
        <p:spPr>
          <a:xfrm>
            <a:off x="283425" y="81507"/>
            <a:ext cx="8024283" cy="369332"/>
          </a:xfrm>
        </p:spPr>
        <p:txBody>
          <a:bodyPr/>
          <a:lstStyle/>
          <a:p>
            <a:r>
              <a:rPr lang="en-IN" sz="2400" b="1" dirty="0">
                <a:latin typeface="Calibri Light (Headings)"/>
              </a:rPr>
              <a:t>Examples of Transaction Risk Computation (1/7)</a:t>
            </a:r>
          </a:p>
        </p:txBody>
      </p:sp>
      <p:sp>
        <p:nvSpPr>
          <p:cNvPr id="9" name="Rectangle 8">
            <a:extLst>
              <a:ext uri="{FF2B5EF4-FFF2-40B4-BE49-F238E27FC236}">
                <a16:creationId xmlns:a16="http://schemas.microsoft.com/office/drawing/2014/main" id="{31102623-9758-48C5-B028-9BB3D102F055}"/>
              </a:ext>
            </a:extLst>
          </p:cNvPr>
          <p:cNvSpPr/>
          <p:nvPr/>
        </p:nvSpPr>
        <p:spPr>
          <a:xfrm>
            <a:off x="283426" y="979637"/>
            <a:ext cx="8532914" cy="3876446"/>
          </a:xfrm>
          <a:prstGeom prst="rect">
            <a:avLst/>
          </a:prstGeom>
          <a:ln>
            <a:noFill/>
          </a:ln>
        </p:spPr>
        <p:txBody>
          <a:bodyPr wrap="square">
            <a:spAutoFit/>
          </a:bodyPr>
          <a:lstStyle/>
          <a:p>
            <a:pPr marL="0" marR="0" lvl="0" indent="0" algn="l" defTabSz="1008063" rtl="0" eaLnBrk="0" fontAlgn="base" latinLnBrk="0" hangingPunct="0">
              <a:lnSpc>
                <a:spcPct val="150000"/>
              </a:lnSpc>
              <a:spcBef>
                <a:spcPct val="0"/>
              </a:spcBef>
              <a:spcAft>
                <a:spcPct val="0"/>
              </a:spcAft>
              <a:buClrTx/>
              <a:buSzTx/>
              <a:buFontTx/>
              <a:buNone/>
              <a:tabLst/>
              <a:defRPr/>
            </a:pPr>
            <a:r>
              <a:rPr kumimoji="0" lang="en-IN" sz="1600" b="0" i="0" u="none" strike="noStrike" kern="1200" cap="none" spc="0" normalizeH="0" baseline="0" noProof="0" dirty="0">
                <a:ln>
                  <a:noFill/>
                </a:ln>
                <a:solidFill>
                  <a:srgbClr val="000000"/>
                </a:solidFill>
                <a:effectLst/>
                <a:uLnTx/>
                <a:uFillTx/>
                <a:latin typeface="Calibri Light" panose="020F0302020204030204" pitchFamily="34" charset="0"/>
                <a:ea typeface="STKaiti"/>
                <a:cs typeface="Calibri Light" panose="020F0302020204030204" pitchFamily="34" charset="0"/>
              </a:rPr>
              <a:t>Mr. Grey is a school teacher earns Rs 40,000 per month and has saving account in XYZ bank in Srinagar. </a:t>
            </a:r>
          </a:p>
          <a:p>
            <a:pPr marL="285750" marR="0" lvl="0" indent="-285750" algn="l" defTabSz="1008063" rtl="0" eaLnBrk="0" fontAlgn="base" latinLnBrk="0" hangingPunct="0">
              <a:lnSpc>
                <a:spcPct val="150000"/>
              </a:lnSpc>
              <a:spcBef>
                <a:spcPct val="0"/>
              </a:spcBef>
              <a:spcAft>
                <a:spcPct val="0"/>
              </a:spcAft>
              <a:buClrTx/>
              <a:buSzTx/>
              <a:buFont typeface="+mj-lt"/>
              <a:buAutoNum type="romanLcPeriod"/>
              <a:tabLst/>
              <a:defRPr/>
            </a:pPr>
            <a:r>
              <a:rPr kumimoji="0" lang="en-IN" sz="1600" b="0" i="0" u="none" strike="noStrike" kern="1200" cap="none" spc="0" normalizeH="0" baseline="0" noProof="0" dirty="0">
                <a:ln>
                  <a:noFill/>
                </a:ln>
                <a:solidFill>
                  <a:srgbClr val="000000"/>
                </a:solidFill>
                <a:effectLst/>
                <a:uLnTx/>
                <a:uFillTx/>
                <a:latin typeface="Calibri Light" panose="020F0302020204030204" pitchFamily="34" charset="0"/>
                <a:ea typeface="STKaiti"/>
                <a:cs typeface="Calibri Light" panose="020F0302020204030204" pitchFamily="34" charset="0"/>
              </a:rPr>
              <a:t>On 1 March, he made three cash deposits of Rs. 1,00,000 each into his account in XYZ Bank (Srinagar).</a:t>
            </a:r>
          </a:p>
          <a:p>
            <a:pPr marL="285750" marR="0" lvl="0" indent="-285750" algn="l" defTabSz="1008063" rtl="0" eaLnBrk="0" fontAlgn="base" latinLnBrk="0" hangingPunct="0">
              <a:lnSpc>
                <a:spcPct val="150000"/>
              </a:lnSpc>
              <a:spcBef>
                <a:spcPct val="0"/>
              </a:spcBef>
              <a:spcAft>
                <a:spcPct val="0"/>
              </a:spcAft>
              <a:buClrTx/>
              <a:buSzTx/>
              <a:buFont typeface="+mj-lt"/>
              <a:buAutoNum type="romanLcPeriod"/>
              <a:tabLst/>
              <a:defRPr/>
            </a:pPr>
            <a:r>
              <a:rPr kumimoji="0" lang="en-IN" sz="1600" b="0" i="0" u="none" strike="noStrike" kern="1200" cap="none" spc="0" normalizeH="0" baseline="0" noProof="0" dirty="0">
                <a:ln>
                  <a:noFill/>
                </a:ln>
                <a:solidFill>
                  <a:srgbClr val="000000"/>
                </a:solidFill>
                <a:effectLst/>
                <a:uLnTx/>
                <a:uFillTx/>
                <a:latin typeface="Calibri Light" panose="020F0302020204030204" pitchFamily="34" charset="0"/>
                <a:ea typeface="STKaiti"/>
                <a:cs typeface="Calibri Light" panose="020F0302020204030204" pitchFamily="34" charset="0"/>
              </a:rPr>
              <a:t>On 8 March, 2 cash deposits of Rs 1,00,000 were made into his account through Amritsar based Branch of XYZ bank.</a:t>
            </a:r>
          </a:p>
          <a:p>
            <a:pPr marL="285750" marR="0" lvl="0" indent="-285750" algn="l" defTabSz="1008063" rtl="0" eaLnBrk="0" fontAlgn="base" latinLnBrk="0" hangingPunct="0">
              <a:lnSpc>
                <a:spcPct val="150000"/>
              </a:lnSpc>
              <a:spcBef>
                <a:spcPct val="0"/>
              </a:spcBef>
              <a:spcAft>
                <a:spcPct val="0"/>
              </a:spcAft>
              <a:buClrTx/>
              <a:buSzTx/>
              <a:buFont typeface="+mj-lt"/>
              <a:buAutoNum type="romanLcPeriod"/>
              <a:tabLst/>
              <a:defRPr/>
            </a:pPr>
            <a:r>
              <a:rPr kumimoji="0" lang="en-IN" sz="1600" b="0" i="0" u="none" strike="noStrike" kern="1200" cap="none" spc="0" normalizeH="0" baseline="0" noProof="0" dirty="0">
                <a:ln>
                  <a:noFill/>
                </a:ln>
                <a:solidFill>
                  <a:srgbClr val="000000"/>
                </a:solidFill>
                <a:effectLst/>
                <a:uLnTx/>
                <a:uFillTx/>
                <a:latin typeface="Calibri Light" panose="020F0302020204030204" pitchFamily="34" charset="0"/>
                <a:ea typeface="STKaiti"/>
                <a:cs typeface="Calibri Light" panose="020F0302020204030204" pitchFamily="34" charset="0"/>
              </a:rPr>
              <a:t>On 15 March, another 2 cash deposits of Rs. 150,000 each made into his account through Jammu based Branch of XYZ bank.</a:t>
            </a:r>
          </a:p>
          <a:p>
            <a:pPr marL="285750" marR="0" lvl="0" indent="-285750" algn="l" defTabSz="1008063" rtl="0" eaLnBrk="0" fontAlgn="base" latinLnBrk="0" hangingPunct="0">
              <a:lnSpc>
                <a:spcPct val="150000"/>
              </a:lnSpc>
              <a:spcBef>
                <a:spcPct val="0"/>
              </a:spcBef>
              <a:spcAft>
                <a:spcPct val="0"/>
              </a:spcAft>
              <a:buClrTx/>
              <a:buSzTx/>
              <a:buFont typeface="+mj-lt"/>
              <a:buAutoNum type="romanLcPeriod"/>
              <a:tabLst/>
              <a:defRPr/>
            </a:pPr>
            <a:r>
              <a:rPr kumimoji="0" lang="en-IN" sz="1600" b="0" i="0" u="none" strike="noStrike" kern="1200" cap="none" spc="0" normalizeH="0" baseline="0" noProof="0" dirty="0">
                <a:ln>
                  <a:noFill/>
                </a:ln>
                <a:solidFill>
                  <a:srgbClr val="000000"/>
                </a:solidFill>
                <a:effectLst/>
                <a:uLnTx/>
                <a:uFillTx/>
                <a:latin typeface="Calibri Light" panose="020F0302020204030204" pitchFamily="34" charset="0"/>
                <a:ea typeface="STKaiti"/>
                <a:cs typeface="Calibri Light" panose="020F0302020204030204" pitchFamily="34" charset="0"/>
              </a:rPr>
              <a:t>On 20 March, he again visited XYZ Bank (Srinagar) and made four cash deposits of Rs. 75,000 each into his account</a:t>
            </a:r>
            <a:r>
              <a:rPr kumimoji="0" lang="en-IN" sz="1800" b="0" i="0" u="none" strike="noStrike" kern="1200" cap="none" spc="0" normalizeH="0" baseline="0" noProof="0" dirty="0">
                <a:ln>
                  <a:noFill/>
                </a:ln>
                <a:solidFill>
                  <a:srgbClr val="000000"/>
                </a:solidFill>
                <a:effectLst/>
                <a:uLnTx/>
                <a:uFillTx/>
                <a:latin typeface="Calibri Light" panose="020F0302020204030204" pitchFamily="34" charset="0"/>
                <a:ea typeface="STKaiti"/>
                <a:cs typeface="Calibri Light" panose="020F0302020204030204" pitchFamily="34" charset="0"/>
              </a:rPr>
              <a:t>. </a:t>
            </a:r>
          </a:p>
          <a:p>
            <a:pPr marL="0" marR="0" lvl="0" indent="0" algn="l" defTabSz="1008063" rtl="0" eaLnBrk="0" fontAlgn="base" latinLnBrk="0" hangingPunct="0">
              <a:lnSpc>
                <a:spcPct val="150000"/>
              </a:lnSpc>
              <a:spcBef>
                <a:spcPct val="0"/>
              </a:spcBef>
              <a:spcAft>
                <a:spcPct val="0"/>
              </a:spcAft>
              <a:buClrTx/>
              <a:buSzTx/>
              <a:buFontTx/>
              <a:buNone/>
              <a:tabLst/>
              <a:defRPr/>
            </a:pPr>
            <a:endParaRPr kumimoji="0" lang="en-IN" sz="2000" b="0" i="0" u="none" strike="noStrike" kern="1200" cap="none" spc="0" normalizeH="0" baseline="0" noProof="0" dirty="0">
              <a:ln>
                <a:noFill/>
              </a:ln>
              <a:solidFill>
                <a:srgbClr val="000000"/>
              </a:solidFill>
              <a:effectLst/>
              <a:uLnTx/>
              <a:uFillTx/>
              <a:latin typeface="Calibri Light" panose="020F0302020204030204" pitchFamily="34" charset="0"/>
              <a:ea typeface="STKaiti"/>
              <a:cs typeface="Calibri Light" panose="020F0302020204030204" pitchFamily="34" charset="0"/>
            </a:endParaRPr>
          </a:p>
        </p:txBody>
      </p:sp>
      <p:sp>
        <p:nvSpPr>
          <p:cNvPr id="14" name="TextBox 13">
            <a:extLst>
              <a:ext uri="{FF2B5EF4-FFF2-40B4-BE49-F238E27FC236}">
                <a16:creationId xmlns:a16="http://schemas.microsoft.com/office/drawing/2014/main" id="{BB008D3A-8313-43DB-A1B9-F82225E8AA49}"/>
              </a:ext>
            </a:extLst>
          </p:cNvPr>
          <p:cNvSpPr txBox="1"/>
          <p:nvPr/>
        </p:nvSpPr>
        <p:spPr bwMode="ltGray">
          <a:xfrm>
            <a:off x="68580" y="662294"/>
            <a:ext cx="9015409" cy="348121"/>
          </a:xfrm>
          <a:prstGeom prst="rect">
            <a:avLst/>
          </a:prstGeom>
          <a:solidFill>
            <a:schemeClr val="accent1"/>
          </a:solidFill>
          <a:ln w="6350">
            <a:noFill/>
            <a:miter lim="800000"/>
            <a:headEnd/>
            <a:tailEnd/>
          </a:ln>
        </p:spPr>
        <p:txBody>
          <a:bodyPr wrap="square" lIns="100913" tIns="50457" rIns="100913" bIns="50457" rtlCol="0" anchor="t" anchorCtr="0">
            <a:spAutoFit/>
          </a:bodyPr>
          <a:lstStyle/>
          <a:p>
            <a:pPr lvl="0">
              <a:defRPr/>
            </a:pPr>
            <a:r>
              <a:rPr lang="en-IN" sz="1600" b="1" dirty="0">
                <a:solidFill>
                  <a:srgbClr val="FEFDFD"/>
                </a:solidFill>
                <a:latin typeface="Calibri Light" panose="020F0302020204030204" pitchFamily="34" charset="0"/>
                <a:cs typeface="Calibri Light" panose="020F0302020204030204" pitchFamily="34" charset="0"/>
              </a:rPr>
              <a:t>Case: </a:t>
            </a:r>
            <a:r>
              <a:rPr kumimoji="0" lang="en-IN" sz="1600" b="1" i="0" u="none" strike="noStrike" kern="1200" cap="none" spc="0" normalizeH="0" baseline="0" noProof="0" dirty="0">
                <a:ln>
                  <a:noFill/>
                </a:ln>
                <a:solidFill>
                  <a:srgbClr val="FEFDFD"/>
                </a:solidFill>
                <a:effectLst/>
                <a:uLnTx/>
                <a:uFillTx/>
                <a:latin typeface="Calibri Light" panose="020F0302020204030204" pitchFamily="34" charset="0"/>
                <a:ea typeface="ヒラギノ角ゴ Pro W3" pitchFamily="124" charset="-128"/>
                <a:cs typeface="Calibri Light" panose="020F0302020204030204" pitchFamily="34" charset="0"/>
              </a:rPr>
              <a:t>Cash Transaction Report (CTR) was filed by XYZ Bank </a:t>
            </a:r>
            <a:r>
              <a:rPr lang="en-IN" sz="1600" b="1" dirty="0">
                <a:solidFill>
                  <a:srgbClr val="FEFDFD"/>
                </a:solidFill>
                <a:latin typeface="Calibri Light" panose="020F0302020204030204" pitchFamily="34" charset="0"/>
                <a:cs typeface="Calibri Light" panose="020F0302020204030204" pitchFamily="34" charset="0"/>
              </a:rPr>
              <a:t>on Mr. Grey who is a Salaried Individual</a:t>
            </a:r>
            <a:endParaRPr kumimoji="0" lang="en-IN" sz="1600" b="1" i="0" u="none" strike="noStrike" kern="1200" cap="none" spc="0" normalizeH="0" baseline="0" noProof="0" dirty="0">
              <a:ln>
                <a:noFill/>
              </a:ln>
              <a:solidFill>
                <a:srgbClr val="FEFDFD"/>
              </a:solidFill>
              <a:effectLst/>
              <a:uLnTx/>
              <a:uFillTx/>
              <a:latin typeface="Calibri Light" panose="020F0302020204030204" pitchFamily="34" charset="0"/>
              <a:ea typeface="ヒラギノ角ゴ Pro W3" pitchFamily="124" charset="-128"/>
              <a:cs typeface="Calibri Light" panose="020F0302020204030204" pitchFamily="34" charset="0"/>
            </a:endParaRPr>
          </a:p>
        </p:txBody>
      </p:sp>
    </p:spTree>
    <p:extLst>
      <p:ext uri="{BB962C8B-B14F-4D97-AF65-F5344CB8AC3E}">
        <p14:creationId xmlns:p14="http://schemas.microsoft.com/office/powerpoint/2010/main" val="513559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A40F51-9FD5-4DAE-8478-5074A982509E}"/>
              </a:ext>
            </a:extLst>
          </p:cNvPr>
          <p:cNvSpPr>
            <a:spLocks noGrp="1"/>
          </p:cNvSpPr>
          <p:nvPr>
            <p:ph type="title"/>
          </p:nvPr>
        </p:nvSpPr>
        <p:spPr>
          <a:xfrm>
            <a:off x="235491" y="78343"/>
            <a:ext cx="8532706" cy="369332"/>
          </a:xfrm>
        </p:spPr>
        <p:txBody>
          <a:bodyPr/>
          <a:lstStyle/>
          <a:p>
            <a:r>
              <a:rPr lang="en-IN" sz="2400" b="1" dirty="0">
                <a:solidFill>
                  <a:srgbClr val="00008C"/>
                </a:solidFill>
                <a:latin typeface="Calibri Light (Headings)"/>
              </a:rPr>
              <a:t>Transaction Risk Computation (2/7)</a:t>
            </a:r>
          </a:p>
        </p:txBody>
      </p:sp>
      <p:sp>
        <p:nvSpPr>
          <p:cNvPr id="17" name="Rectangle 16">
            <a:extLst>
              <a:ext uri="{FF2B5EF4-FFF2-40B4-BE49-F238E27FC236}">
                <a16:creationId xmlns:a16="http://schemas.microsoft.com/office/drawing/2014/main" id="{96C5C48E-1F44-42B0-86C0-FDFF22CF53E9}"/>
              </a:ext>
            </a:extLst>
          </p:cNvPr>
          <p:cNvSpPr/>
          <p:nvPr/>
        </p:nvSpPr>
        <p:spPr bwMode="ltGray">
          <a:xfrm>
            <a:off x="0" y="576472"/>
            <a:ext cx="7059168" cy="541525"/>
          </a:xfrm>
          <a:prstGeom prst="rect">
            <a:avLst/>
          </a:prstGeom>
          <a:solidFill>
            <a:srgbClr val="193296"/>
          </a:solidFill>
          <a:ln w="3175" cap="flat" cmpd="sng" algn="ctr">
            <a:noFill/>
            <a:prstDash val="solid"/>
          </a:ln>
          <a:effectLst/>
        </p:spPr>
        <p:txBody>
          <a:bodyPr lIns="99324" tIns="51648" rIns="99324" bIns="51648" rtlCol="0" anchor="t"/>
          <a:lstStyle/>
          <a:p>
            <a:pPr marL="0" marR="0" lvl="0" indent="0" algn="l" defTabSz="1007504" eaLnBrk="1" fontAlgn="auto" latinLnBrk="0" hangingPunct="1">
              <a:lnSpc>
                <a:spcPct val="100000"/>
              </a:lnSpc>
              <a:spcBef>
                <a:spcPts val="0"/>
              </a:spcBef>
              <a:spcAft>
                <a:spcPts val="0"/>
              </a:spcAft>
              <a:buClrTx/>
              <a:buSzTx/>
              <a:buFontTx/>
              <a:buNone/>
              <a:tabLst/>
              <a:defRPr/>
            </a:pPr>
            <a:r>
              <a:rPr lang="en-IN" b="1" kern="0" dirty="0">
                <a:solidFill>
                  <a:srgbClr val="FFFFFF"/>
                </a:solidFill>
                <a:latin typeface="Calibri Light" panose="020F0302020204030204" pitchFamily="34" charset="0"/>
                <a:ea typeface="+mn-ea"/>
                <a:cs typeface="Calibri Light" panose="020F0302020204030204" pitchFamily="34" charset="0"/>
              </a:rPr>
              <a:t>STEP 1 : Value/Amount of Transaction Risk </a:t>
            </a:r>
            <a:endParaRPr kumimoji="0" lang="en-GB" b="1" i="0" u="none" strike="noStrike" kern="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endParaRPr>
          </a:p>
        </p:txBody>
      </p:sp>
      <p:sp>
        <p:nvSpPr>
          <p:cNvPr id="19" name="Content Placeholder 6">
            <a:extLst>
              <a:ext uri="{FF2B5EF4-FFF2-40B4-BE49-F238E27FC236}">
                <a16:creationId xmlns:a16="http://schemas.microsoft.com/office/drawing/2014/main" id="{AC94A4BB-B0C0-471F-93BD-7ECCB0EEBAF3}"/>
              </a:ext>
            </a:extLst>
          </p:cNvPr>
          <p:cNvSpPr txBox="1">
            <a:spLocks/>
          </p:cNvSpPr>
          <p:nvPr/>
        </p:nvSpPr>
        <p:spPr bwMode="auto">
          <a:xfrm>
            <a:off x="235490" y="847234"/>
            <a:ext cx="8725629" cy="844406"/>
          </a:xfrm>
          <a:prstGeom prst="rect">
            <a:avLst/>
          </a:prstGeom>
          <a:solidFill>
            <a:srgbClr val="8296AA">
              <a:lumMod val="20000"/>
              <a:lumOff val="80000"/>
            </a:srgbClr>
          </a:solidFill>
          <a:ln w="12700">
            <a:solidFill>
              <a:srgbClr val="FFFFFF"/>
            </a:solidFill>
            <a:miter lim="800000"/>
            <a:headEnd/>
            <a:tailEnd/>
          </a:ln>
        </p:spPr>
        <p:txBody>
          <a:bodyPr vert="horz" wrap="square" lIns="99324" tIns="99324" rIns="99324" bIns="99324" numCol="1" rtlCol="0" anchor="t" anchorCtr="0" compatLnSpc="1">
            <a:prstTxWarp prst="textNoShape">
              <a:avLst/>
            </a:prstTxWarp>
            <a:noAutofit/>
          </a:bodyPr>
          <a:lstStyle>
            <a:lvl1pPr marL="0" marR="0" indent="-312917" algn="l" defTabSz="1043056" rtl="0" eaLnBrk="1" fontAlgn="auto" latinLnBrk="0" hangingPunct="1">
              <a:lnSpc>
                <a:spcPct val="100000"/>
              </a:lnSpc>
              <a:spcBef>
                <a:spcPts val="0"/>
              </a:spcBef>
              <a:spcAft>
                <a:spcPts val="1027"/>
              </a:spcAft>
              <a:buClr>
                <a:schemeClr val="tx1"/>
              </a:buClr>
              <a:buSzTx/>
              <a:buFontTx/>
              <a:buNone/>
              <a:tabLst/>
              <a:defRPr sz="1000" kern="1200" baseline="0">
                <a:solidFill>
                  <a:schemeClr val="tx1"/>
                </a:solidFill>
                <a:latin typeface="Georgia" pitchFamily="18" charset="0"/>
                <a:ea typeface="+mn-ea"/>
                <a:cs typeface="+mn-cs"/>
              </a:defRPr>
            </a:lvl1pPr>
            <a:lvl2pPr marL="252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2pPr>
            <a:lvl3pPr marL="504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3pPr>
            <a:lvl4pPr marL="756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4pPr>
            <a:lvl5pPr marL="1008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5pPr>
            <a:lvl6pPr marL="312917" marR="0" indent="-312917" algn="l" defTabSz="1043056" rtl="0" eaLnBrk="1" fontAlgn="auto" latinLnBrk="0" hangingPunct="1">
              <a:lnSpc>
                <a:spcPct val="100000"/>
              </a:lnSpc>
              <a:spcBef>
                <a:spcPts val="0"/>
              </a:spcBef>
              <a:spcAft>
                <a:spcPts val="1027"/>
              </a:spcAft>
              <a:buClr>
                <a:schemeClr val="tx1"/>
              </a:buClr>
              <a:buSzPct val="100000"/>
              <a:buFont typeface="+mj-lt"/>
              <a:buAutoNum type="arabicPeriod"/>
              <a:tabLst/>
              <a:defRPr sz="2300" kern="1200" baseline="0">
                <a:solidFill>
                  <a:schemeClr val="tx1"/>
                </a:solidFill>
                <a:latin typeface="Georgia" pitchFamily="18" charset="0"/>
                <a:ea typeface="+mn-ea"/>
                <a:cs typeface="+mn-cs"/>
              </a:defRPr>
            </a:lvl6pPr>
            <a:lvl7pPr marL="625834" indent="-312917" algn="l" defTabSz="1043056" rtl="0" eaLnBrk="1" fontAlgn="base" latinLnBrk="0" hangingPunct="1">
              <a:lnSpc>
                <a:spcPct val="100000"/>
              </a:lnSpc>
              <a:spcBef>
                <a:spcPts val="0"/>
              </a:spcBef>
              <a:spcAft>
                <a:spcPts val="1027"/>
              </a:spcAft>
              <a:buClr>
                <a:schemeClr val="tx2"/>
              </a:buClr>
              <a:buSzPct val="100000"/>
              <a:buFont typeface="+mj-lt"/>
              <a:buAutoNum type="alphaLcPeriod"/>
              <a:defRPr sz="2300" kern="1200" baseline="0">
                <a:solidFill>
                  <a:schemeClr val="tx1"/>
                </a:solidFill>
                <a:latin typeface="Georgia" pitchFamily="18" charset="0"/>
                <a:ea typeface="+mn-ea"/>
                <a:cs typeface="+mn-cs"/>
              </a:defRPr>
            </a:lvl7pPr>
            <a:lvl8pPr marL="938750" indent="-312917" algn="l" defTabSz="1043056" rtl="0" eaLnBrk="1" fontAlgn="base" latinLnBrk="0" hangingPunct="1">
              <a:lnSpc>
                <a:spcPct val="100000"/>
              </a:lnSpc>
              <a:spcBef>
                <a:spcPts val="0"/>
              </a:spcBef>
              <a:spcAft>
                <a:spcPts val="1027"/>
              </a:spcAft>
              <a:buClr>
                <a:schemeClr val="tx2"/>
              </a:buClr>
              <a:buSzPct val="100000"/>
              <a:buFont typeface="+mj-lt"/>
              <a:buAutoNum type="romanLcPeriod"/>
              <a:defRPr sz="2300" kern="1200" baseline="0">
                <a:solidFill>
                  <a:schemeClr val="tx1"/>
                </a:solidFill>
                <a:latin typeface="Georgia" pitchFamily="18" charset="0"/>
                <a:ea typeface="+mn-ea"/>
                <a:cs typeface="+mn-cs"/>
              </a:defRPr>
            </a:lvl8pPr>
            <a:lvl9pPr marL="0" indent="-312917" algn="l" defTabSz="1043056" rtl="0" eaLnBrk="1" fontAlgn="base" latinLnBrk="0" hangingPunct="1">
              <a:lnSpc>
                <a:spcPct val="100000"/>
              </a:lnSpc>
              <a:spcBef>
                <a:spcPts val="0"/>
              </a:spcBef>
              <a:spcAft>
                <a:spcPts val="1027"/>
              </a:spcAft>
              <a:buClr>
                <a:schemeClr val="tx2"/>
              </a:buClr>
              <a:buFont typeface="Arial" pitchFamily="34" charset="0"/>
              <a:buNone/>
              <a:defRPr sz="2300" b="1" kern="1200" baseline="0">
                <a:solidFill>
                  <a:schemeClr val="tx2"/>
                </a:solidFill>
                <a:latin typeface="Georgia" pitchFamily="18" charset="0"/>
                <a:ea typeface="+mn-ea"/>
                <a:cs typeface="+mn-cs"/>
              </a:defRPr>
            </a:lvl9pPr>
          </a:lstStyle>
          <a:p>
            <a:pPr algn="just">
              <a:buFont typeface="Wingdings" panose="05000000000000000000" pitchFamily="2" charset="2"/>
              <a:buChar char="q"/>
            </a:pPr>
            <a:r>
              <a:rPr lang="en-IN" sz="1400" dirty="0">
                <a:solidFill>
                  <a:srgbClr val="000000"/>
                </a:solidFill>
                <a:latin typeface="Calibri Light" panose="020F0302020204030204" pitchFamily="34" charset="0"/>
                <a:ea typeface="ＭＳ Ｐゴシック" pitchFamily="-106" charset="-128"/>
                <a:cs typeface="Calibri Light" panose="020F0302020204030204" pitchFamily="34" charset="0"/>
              </a:rPr>
              <a:t>In March, Mr. Grey has made total cash deposits of Rs 11 lakh into his account. Using below </a:t>
            </a:r>
            <a:r>
              <a:rPr lang="en-IN" sz="1400" b="1" dirty="0">
                <a:solidFill>
                  <a:srgbClr val="000000"/>
                </a:solidFill>
                <a:latin typeface="Calibri Light" panose="020F0302020204030204" pitchFamily="34" charset="0"/>
                <a:ea typeface="ＭＳ Ｐゴシック" pitchFamily="-106" charset="-128"/>
                <a:cs typeface="Calibri Light" panose="020F0302020204030204" pitchFamily="34" charset="0"/>
              </a:rPr>
              <a:t>Cash at branch value </a:t>
            </a:r>
            <a:r>
              <a:rPr lang="en-IN" sz="1400" dirty="0">
                <a:solidFill>
                  <a:srgbClr val="000000"/>
                </a:solidFill>
                <a:latin typeface="Calibri Light" panose="020F0302020204030204" pitchFamily="34" charset="0"/>
                <a:ea typeface="ＭＳ Ｐゴシック" pitchFamily="-106" charset="-128"/>
                <a:cs typeface="Calibri Light" panose="020F0302020204030204" pitchFamily="34" charset="0"/>
              </a:rPr>
              <a:t>scale table, Rs 11 lakh falls under the scale of 10. Hence, value risk score of Mr. Grey comes out to be 10 which is the high risk score. </a:t>
            </a:r>
          </a:p>
          <a:p>
            <a:endParaRPr lang="en-IN" sz="1600" dirty="0">
              <a:solidFill>
                <a:srgbClr val="000000"/>
              </a:solidFill>
              <a:latin typeface="Calibri Light" panose="020F0302020204030204" pitchFamily="34" charset="0"/>
              <a:cs typeface="Calibri Light" panose="020F0302020204030204" pitchFamily="34" charset="0"/>
            </a:endParaRPr>
          </a:p>
          <a:p>
            <a:endParaRPr lang="en-IN" sz="1600" dirty="0">
              <a:solidFill>
                <a:srgbClr val="000000"/>
              </a:solidFill>
              <a:latin typeface="Calibri Light" panose="020F0302020204030204" pitchFamily="34" charset="0"/>
              <a:cs typeface="Calibri Light" panose="020F0302020204030204" pitchFamily="34" charset="0"/>
            </a:endParaRPr>
          </a:p>
        </p:txBody>
      </p:sp>
      <p:graphicFrame>
        <p:nvGraphicFramePr>
          <p:cNvPr id="9" name="Table 8">
            <a:extLst>
              <a:ext uri="{FF2B5EF4-FFF2-40B4-BE49-F238E27FC236}">
                <a16:creationId xmlns:a16="http://schemas.microsoft.com/office/drawing/2014/main" id="{A990B8C7-7FE9-4190-8F3B-D12D701E49C1}"/>
              </a:ext>
            </a:extLst>
          </p:cNvPr>
          <p:cNvGraphicFramePr>
            <a:graphicFrameLocks noGrp="1"/>
          </p:cNvGraphicFramePr>
          <p:nvPr>
            <p:extLst>
              <p:ext uri="{D42A27DB-BD31-4B8C-83A1-F6EECF244321}">
                <p14:modId xmlns:p14="http://schemas.microsoft.com/office/powerpoint/2010/main" val="1283564705"/>
              </p:ext>
            </p:extLst>
          </p:nvPr>
        </p:nvGraphicFramePr>
        <p:xfrm>
          <a:off x="249037" y="1949390"/>
          <a:ext cx="8712080" cy="2585909"/>
        </p:xfrm>
        <a:graphic>
          <a:graphicData uri="http://schemas.openxmlformats.org/drawingml/2006/table">
            <a:tbl>
              <a:tblPr firstRow="1" bandRow="1"/>
              <a:tblGrid>
                <a:gridCol w="1212940">
                  <a:extLst>
                    <a:ext uri="{9D8B030D-6E8A-4147-A177-3AD203B41FA5}">
                      <a16:colId xmlns:a16="http://schemas.microsoft.com/office/drawing/2014/main" val="4190433226"/>
                    </a:ext>
                  </a:extLst>
                </a:gridCol>
                <a:gridCol w="759407">
                  <a:extLst>
                    <a:ext uri="{9D8B030D-6E8A-4147-A177-3AD203B41FA5}">
                      <a16:colId xmlns:a16="http://schemas.microsoft.com/office/drawing/2014/main" val="434113694"/>
                    </a:ext>
                  </a:extLst>
                </a:gridCol>
                <a:gridCol w="780501">
                  <a:extLst>
                    <a:ext uri="{9D8B030D-6E8A-4147-A177-3AD203B41FA5}">
                      <a16:colId xmlns:a16="http://schemas.microsoft.com/office/drawing/2014/main" val="325972421"/>
                    </a:ext>
                  </a:extLst>
                </a:gridCol>
                <a:gridCol w="759407">
                  <a:extLst>
                    <a:ext uri="{9D8B030D-6E8A-4147-A177-3AD203B41FA5}">
                      <a16:colId xmlns:a16="http://schemas.microsoft.com/office/drawing/2014/main" val="3688719287"/>
                    </a:ext>
                  </a:extLst>
                </a:gridCol>
                <a:gridCol w="601197">
                  <a:extLst>
                    <a:ext uri="{9D8B030D-6E8A-4147-A177-3AD203B41FA5}">
                      <a16:colId xmlns:a16="http://schemas.microsoft.com/office/drawing/2014/main" val="1678520771"/>
                    </a:ext>
                  </a:extLst>
                </a:gridCol>
                <a:gridCol w="580103">
                  <a:extLst>
                    <a:ext uri="{9D8B030D-6E8A-4147-A177-3AD203B41FA5}">
                      <a16:colId xmlns:a16="http://schemas.microsoft.com/office/drawing/2014/main" val="4135587216"/>
                    </a:ext>
                  </a:extLst>
                </a:gridCol>
                <a:gridCol w="653934">
                  <a:extLst>
                    <a:ext uri="{9D8B030D-6E8A-4147-A177-3AD203B41FA5}">
                      <a16:colId xmlns:a16="http://schemas.microsoft.com/office/drawing/2014/main" val="4082074775"/>
                    </a:ext>
                  </a:extLst>
                </a:gridCol>
                <a:gridCol w="717217">
                  <a:extLst>
                    <a:ext uri="{9D8B030D-6E8A-4147-A177-3AD203B41FA5}">
                      <a16:colId xmlns:a16="http://schemas.microsoft.com/office/drawing/2014/main" val="4255088811"/>
                    </a:ext>
                  </a:extLst>
                </a:gridCol>
                <a:gridCol w="717217">
                  <a:extLst>
                    <a:ext uri="{9D8B030D-6E8A-4147-A177-3AD203B41FA5}">
                      <a16:colId xmlns:a16="http://schemas.microsoft.com/office/drawing/2014/main" val="1088732164"/>
                    </a:ext>
                  </a:extLst>
                </a:gridCol>
                <a:gridCol w="717217">
                  <a:extLst>
                    <a:ext uri="{9D8B030D-6E8A-4147-A177-3AD203B41FA5}">
                      <a16:colId xmlns:a16="http://schemas.microsoft.com/office/drawing/2014/main" val="4190921613"/>
                    </a:ext>
                  </a:extLst>
                </a:gridCol>
                <a:gridCol w="1212940">
                  <a:extLst>
                    <a:ext uri="{9D8B030D-6E8A-4147-A177-3AD203B41FA5}">
                      <a16:colId xmlns:a16="http://schemas.microsoft.com/office/drawing/2014/main" val="2320558459"/>
                    </a:ext>
                  </a:extLst>
                </a:gridCol>
              </a:tblGrid>
              <a:tr h="288852">
                <a:tc gridSpan="11">
                  <a:txBody>
                    <a:bodyPr/>
                    <a:lstStyle/>
                    <a:p>
                      <a:pPr algn="ctr" rtl="0" fontAlgn="ctr"/>
                      <a:r>
                        <a:rPr lang="en-IN" sz="1200" b="1" i="0" u="none" strike="noStrike" dirty="0">
                          <a:solidFill>
                            <a:srgbClr val="FEFDFD"/>
                          </a:solidFill>
                          <a:effectLst/>
                          <a:latin typeface="Calibri Light" panose="020F0302020204030204" pitchFamily="34" charset="0"/>
                          <a:cs typeface="Calibri Light" panose="020F0302020204030204" pitchFamily="34" charset="0"/>
                        </a:rPr>
                        <a:t>Cash at Branch Value risk (Indicative)</a:t>
                      </a:r>
                    </a:p>
                  </a:txBody>
                  <a:tcPr marL="0" marR="0" marT="0" marB="0" anchor="ctr">
                    <a:lnL>
                      <a:noFill/>
                    </a:lnL>
                    <a:lnR>
                      <a:noFill/>
                    </a:lnR>
                    <a:lnT w="12700" cap="flat" cmpd="sng" algn="ctr">
                      <a:solidFill>
                        <a:srgbClr val="7C7C7C"/>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24079"/>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16514855"/>
                  </a:ext>
                </a:extLst>
              </a:tr>
              <a:tr h="526717">
                <a:tc>
                  <a:txBody>
                    <a:bodyPr/>
                    <a:lstStyle/>
                    <a:p>
                      <a:pPr algn="l" rtl="0" fontAlgn="b"/>
                      <a:br>
                        <a:rPr lang="en-IN" sz="1050" b="1" i="0" u="none" strike="noStrike" dirty="0">
                          <a:solidFill>
                            <a:srgbClr val="000000"/>
                          </a:solidFill>
                          <a:effectLst/>
                          <a:latin typeface="Calibri Light" panose="020F0302020204030204" pitchFamily="34" charset="0"/>
                        </a:rPr>
                      </a:br>
                      <a:r>
                        <a:rPr lang="en-IN" sz="1050" b="1" i="0" u="none" strike="noStrike" dirty="0">
                          <a:solidFill>
                            <a:srgbClr val="000000"/>
                          </a:solidFill>
                          <a:effectLst/>
                          <a:latin typeface="Calibri Light" panose="020F0302020204030204" pitchFamily="34" charset="0"/>
                        </a:rPr>
                        <a:t>                          </a:t>
                      </a:r>
                      <a:r>
                        <a:rPr lang="en-IN" sz="1100" b="1" i="0" u="none" strike="noStrike" dirty="0">
                          <a:solidFill>
                            <a:srgbClr val="000000"/>
                          </a:solidFill>
                          <a:effectLst/>
                          <a:latin typeface="Calibri Light" panose="020F0302020204030204" pitchFamily="34" charset="0"/>
                        </a:rPr>
                        <a:t>Score</a:t>
                      </a:r>
                      <a:r>
                        <a:rPr lang="en-IN" sz="1050" b="1" i="0" u="none" strike="noStrike" dirty="0">
                          <a:solidFill>
                            <a:srgbClr val="000000"/>
                          </a:solidFill>
                          <a:effectLst/>
                          <a:latin typeface="Calibri Light" panose="020F0302020204030204" pitchFamily="34" charset="0"/>
                        </a:rPr>
                        <a:t> </a:t>
                      </a:r>
                      <a:br>
                        <a:rPr lang="en-IN" sz="1050" b="1" i="0" u="none" strike="noStrike" dirty="0">
                          <a:solidFill>
                            <a:srgbClr val="000000"/>
                          </a:solidFill>
                          <a:effectLst/>
                          <a:latin typeface="Calibri Light" panose="020F0302020204030204" pitchFamily="34" charset="0"/>
                        </a:rPr>
                      </a:br>
                      <a:r>
                        <a:rPr lang="en-IN" sz="1100" b="1" i="0" u="none" strike="noStrike" dirty="0">
                          <a:solidFill>
                            <a:srgbClr val="000000"/>
                          </a:solidFill>
                          <a:effectLst/>
                          <a:latin typeface="Calibri Light" panose="020F0302020204030204" pitchFamily="34" charset="0"/>
                        </a:rPr>
                        <a:t>Entity Type </a:t>
                      </a:r>
                      <a:endParaRPr lang="en-IN" sz="1050" b="1" i="0" u="none" strike="noStrike" dirty="0">
                        <a:solidFill>
                          <a:srgbClr val="000000"/>
                        </a:solidFill>
                        <a:effectLst/>
                        <a:latin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rtl="0" fontAlgn="b"/>
                      <a:r>
                        <a:rPr lang="en-IN" sz="1050" b="1" i="0" u="none" strike="noStrike" dirty="0">
                          <a:solidFill>
                            <a:srgbClr val="000000"/>
                          </a:solidFill>
                          <a:effectLst/>
                          <a:latin typeface="Calibri Light" panose="020F03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1" i="0" u="none" strike="noStrike" dirty="0">
                          <a:solidFill>
                            <a:srgbClr val="000000"/>
                          </a:solidFill>
                          <a:effectLst/>
                          <a:latin typeface="Calibri Light" panose="020F03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1" i="0" u="none" strike="noStrike" dirty="0">
                          <a:solidFill>
                            <a:srgbClr val="000000"/>
                          </a:solidFill>
                          <a:effectLst/>
                          <a:latin typeface="Calibri Light" panose="020F030202020403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1" i="0" u="none" strike="noStrike" dirty="0">
                          <a:solidFill>
                            <a:srgbClr val="000000"/>
                          </a:solidFill>
                          <a:effectLst/>
                          <a:latin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1" i="0" u="none" strike="noStrike" dirty="0">
                          <a:solidFill>
                            <a:srgbClr val="000000"/>
                          </a:solidFill>
                          <a:effectLst/>
                          <a:latin typeface="Calibri Light" panose="020F03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1" i="0" u="none" strike="noStrike" dirty="0">
                          <a:solidFill>
                            <a:srgbClr val="000000"/>
                          </a:solidFill>
                          <a:effectLst/>
                          <a:latin typeface="Calibri Light" panose="020F0302020204030204"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1" i="0" u="none" strike="noStrike" dirty="0">
                          <a:solidFill>
                            <a:srgbClr val="000000"/>
                          </a:solidFill>
                          <a:effectLst/>
                          <a:latin typeface="Calibri Light" panose="020F03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1" i="0" u="none" strike="noStrike" dirty="0">
                          <a:solidFill>
                            <a:srgbClr val="000000"/>
                          </a:solidFill>
                          <a:effectLst/>
                          <a:latin typeface="Calibri Light" panose="020F03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1" i="0" u="none" strike="noStrike" dirty="0">
                          <a:solidFill>
                            <a:srgbClr val="000000"/>
                          </a:solidFill>
                          <a:effectLst/>
                          <a:latin typeface="Calibri Light" panose="020F03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1" i="0" u="none" strike="noStrike" dirty="0">
                          <a:solidFill>
                            <a:srgbClr val="000000"/>
                          </a:solidFill>
                          <a:effectLst/>
                          <a:latin typeface="Calibri Light" panose="020F03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708711"/>
                  </a:ext>
                </a:extLst>
              </a:tr>
              <a:tr h="351145">
                <a:tc>
                  <a:txBody>
                    <a:bodyPr/>
                    <a:lstStyle/>
                    <a:p>
                      <a:pPr algn="ctr" rtl="0" fontAlgn="b"/>
                      <a:r>
                        <a:rPr lang="en-IN" sz="1200" b="0" i="0" u="none" strike="noStrike" dirty="0">
                          <a:solidFill>
                            <a:srgbClr val="000000"/>
                          </a:solidFill>
                          <a:effectLst/>
                          <a:latin typeface="Calibri Light" panose="020F0302020204030204" pitchFamily="34" charset="0"/>
                        </a:rPr>
                        <a:t>Individual - salaried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050" b="0" i="0" u="none" strike="noStrike" dirty="0">
                          <a:solidFill>
                            <a:srgbClr val="000000"/>
                          </a:solidFill>
                          <a:effectLst/>
                          <a:latin typeface="Calibri Light" panose="020F0302020204030204" pitchFamily="34" charset="0"/>
                        </a:rPr>
                        <a:t>0-40,000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050" b="0" i="0" u="none" strike="noStrike" dirty="0">
                          <a:solidFill>
                            <a:srgbClr val="000000"/>
                          </a:solidFill>
                          <a:effectLst/>
                          <a:latin typeface="Calibri Light" panose="020F0302020204030204" pitchFamily="34" charset="0"/>
                        </a:rPr>
                        <a:t>40,000-60,000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050" b="0" i="0" u="none" strike="noStrike" dirty="0">
                          <a:solidFill>
                            <a:srgbClr val="000000"/>
                          </a:solidFill>
                          <a:effectLst/>
                          <a:latin typeface="Calibri Light" panose="020F0302020204030204" pitchFamily="34" charset="0"/>
                        </a:rPr>
                        <a:t>60,000-80,000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050" b="0" i="0" u="none" strike="noStrike" dirty="0">
                          <a:solidFill>
                            <a:srgbClr val="000000"/>
                          </a:solidFill>
                          <a:effectLst/>
                          <a:latin typeface="Calibri Light" panose="020F0302020204030204" pitchFamily="34" charset="0"/>
                        </a:rPr>
                        <a:t>80,000-1,00,000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050" b="0" i="0" u="none" strike="noStrike" dirty="0">
                          <a:solidFill>
                            <a:srgbClr val="000000"/>
                          </a:solidFill>
                          <a:effectLst/>
                          <a:latin typeface="Calibri Light" panose="020F0302020204030204" pitchFamily="34" charset="0"/>
                        </a:rPr>
                        <a:t>1,00,000-2,00,000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050" b="0" i="0" u="none" strike="noStrike" dirty="0">
                          <a:solidFill>
                            <a:srgbClr val="000000"/>
                          </a:solidFill>
                          <a:effectLst/>
                          <a:latin typeface="Calibri Light" panose="020F0302020204030204" pitchFamily="34" charset="0"/>
                        </a:rPr>
                        <a:t>2,00,000-4,00,000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050" b="0" i="0" u="none" strike="noStrike" dirty="0">
                          <a:solidFill>
                            <a:srgbClr val="000000"/>
                          </a:solidFill>
                          <a:effectLst/>
                          <a:latin typeface="Calibri Light" panose="020F0302020204030204" pitchFamily="34" charset="0"/>
                        </a:rPr>
                        <a:t>4,00,000-6,00,000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050" b="0" i="0" u="none" strike="noStrike" dirty="0">
                          <a:solidFill>
                            <a:srgbClr val="000000"/>
                          </a:solidFill>
                          <a:effectLst/>
                          <a:latin typeface="Calibri Light" panose="020F0302020204030204" pitchFamily="34" charset="0"/>
                        </a:rPr>
                        <a:t>6,00,000-8,00,000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050" b="0" i="0" u="none" strike="noStrike" dirty="0">
                          <a:solidFill>
                            <a:srgbClr val="000000"/>
                          </a:solidFill>
                          <a:effectLst/>
                          <a:latin typeface="Calibri Light" panose="020F0302020204030204" pitchFamily="34" charset="0"/>
                        </a:rPr>
                        <a:t>8,00,000-10,00,000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050" b="0" i="0" u="none" strike="noStrike" dirty="0">
                          <a:solidFill>
                            <a:srgbClr val="000000"/>
                          </a:solidFill>
                          <a:effectLst/>
                          <a:latin typeface="Calibri Light" panose="020F0302020204030204" pitchFamily="34" charset="0"/>
                        </a:rPr>
                        <a:t>10,00,000+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834741111"/>
                  </a:ext>
                </a:extLst>
              </a:tr>
              <a:tr h="351145">
                <a:tc>
                  <a:txBody>
                    <a:bodyPr/>
                    <a:lstStyle/>
                    <a:p>
                      <a:pPr algn="ctr" rtl="0" fontAlgn="b"/>
                      <a:r>
                        <a:rPr lang="en-IN" sz="1200" b="0" i="0" u="none" strike="noStrike" dirty="0">
                          <a:solidFill>
                            <a:srgbClr val="000000"/>
                          </a:solidFill>
                          <a:effectLst/>
                          <a:latin typeface="Calibri Light" panose="020F0302020204030204" pitchFamily="34" charset="0"/>
                        </a:rPr>
                        <a:t>Individual - business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0-40,000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40,000-90,000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90,000-1,40,000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1,40,000-2,40,000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2,40,000-4,00,000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4,00,000-6,50,000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6,50,000-9,00,000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10,00,000-14,00,000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14,00,000-20,00,000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20,00,000+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5174458"/>
                  </a:ext>
                </a:extLst>
              </a:tr>
              <a:tr h="351145">
                <a:tc>
                  <a:txBody>
                    <a:bodyPr/>
                    <a:lstStyle/>
                    <a:p>
                      <a:pPr marL="0" algn="ctr" defTabSz="779252" rtl="0" eaLnBrk="1" fontAlgn="b" latinLnBrk="0" hangingPunct="1"/>
                      <a:r>
                        <a:rPr lang="en-IN" sz="1200" b="0" i="0" u="none" strike="noStrike" kern="1200" dirty="0">
                          <a:solidFill>
                            <a:srgbClr val="000000"/>
                          </a:solidFill>
                          <a:effectLst/>
                          <a:latin typeface="Calibri Light" panose="020F0302020204030204" pitchFamily="34" charset="0"/>
                          <a:ea typeface="+mn-ea"/>
                          <a:cs typeface="+mn-cs"/>
                        </a:rPr>
                        <a:t>LLP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0-1,00,000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1,00,000-2,00,000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2,00,000-3,00,000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3,00,000-5,00,000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5,00,000-7,00,000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7,00,000-9,00,000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9,00,000-12,00,000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12,00,000-15,00,000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15,00,000-50,00,000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50,00,000+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90552796"/>
                  </a:ext>
                </a:extLst>
              </a:tr>
              <a:tr h="351145">
                <a:tc>
                  <a:txBody>
                    <a:bodyPr/>
                    <a:lstStyle/>
                    <a:p>
                      <a:pPr marL="0" algn="ctr" defTabSz="779252" rtl="0" eaLnBrk="1" fontAlgn="b" latinLnBrk="0" hangingPunct="1"/>
                      <a:r>
                        <a:rPr lang="en-IN" sz="1200" b="0" i="0" u="none" strike="noStrike" kern="1200" dirty="0">
                          <a:solidFill>
                            <a:srgbClr val="000000"/>
                          </a:solidFill>
                          <a:effectLst/>
                          <a:latin typeface="Calibri Light" panose="020F0302020204030204" pitchFamily="34" charset="0"/>
                          <a:ea typeface="+mn-ea"/>
                          <a:cs typeface="+mn-cs"/>
                        </a:rPr>
                        <a:t>LLC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0-50,000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50,000-1,00,000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1,00,000-1,50,000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1,50,000-2,50,000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2,50,000-3,00,000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3,00,000-6,00,000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6,00,000-12,00,000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12,00,000-20,50,000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20,50,000-35,00,000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779252" rtl="0" eaLnBrk="1" fontAlgn="b" latinLnBrk="0" hangingPunct="1"/>
                      <a:r>
                        <a:rPr lang="en-IN" sz="1050" b="0" i="0" u="none" strike="noStrike" kern="1200" dirty="0">
                          <a:solidFill>
                            <a:srgbClr val="000000"/>
                          </a:solidFill>
                          <a:effectLst/>
                          <a:latin typeface="Calibri Light" panose="020F0302020204030204" pitchFamily="34" charset="0"/>
                          <a:ea typeface="+mn-ea"/>
                          <a:cs typeface="+mn-cs"/>
                        </a:rPr>
                        <a:t>35,00,000+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7919014"/>
                  </a:ext>
                </a:extLst>
              </a:tr>
              <a:tr h="351145">
                <a:tc>
                  <a:txBody>
                    <a:bodyPr/>
                    <a:lstStyle/>
                    <a:p>
                      <a:pPr algn="ctr" rtl="0" fontAlgn="b"/>
                      <a:r>
                        <a:rPr lang="en-IN" sz="1200" b="0" i="0" u="none" strike="noStrike" dirty="0">
                          <a:solidFill>
                            <a:srgbClr val="000000"/>
                          </a:solidFill>
                          <a:effectLst/>
                          <a:latin typeface="Calibri Light" panose="020F0302020204030204" pitchFamily="34" charset="0"/>
                        </a:rPr>
                        <a:t>Partnership Firms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0-20,000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20,000-40,000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40,000-90,000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90,000-1,50,000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1,50,000-3,00,000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3,00,000-6,00,000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6,00,000-10,00,000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10,00,000-14,00,000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14,00,000-25,00,000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50" b="0" i="0" u="none" strike="noStrike" dirty="0">
                          <a:solidFill>
                            <a:srgbClr val="000000"/>
                          </a:solidFill>
                          <a:effectLst/>
                          <a:latin typeface="Calibri Light" panose="020F0302020204030204" pitchFamily="34" charset="0"/>
                        </a:rPr>
                        <a:t>25,00,000+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1020003"/>
                  </a:ext>
                </a:extLst>
              </a:tr>
            </a:tbl>
          </a:graphicData>
        </a:graphic>
      </p:graphicFrame>
    </p:spTree>
    <p:extLst>
      <p:ext uri="{BB962C8B-B14F-4D97-AF65-F5344CB8AC3E}">
        <p14:creationId xmlns:p14="http://schemas.microsoft.com/office/powerpoint/2010/main" val="1389232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F79560-6AA6-4306-918F-573E671BFB8B}"/>
              </a:ext>
            </a:extLst>
          </p:cNvPr>
          <p:cNvSpPr/>
          <p:nvPr/>
        </p:nvSpPr>
        <p:spPr>
          <a:xfrm>
            <a:off x="4412973" y="0"/>
            <a:ext cx="4793146" cy="5143500"/>
          </a:xfrm>
          <a:prstGeom prst="rect">
            <a:avLst/>
          </a:prstGeom>
          <a:solidFill>
            <a:srgbClr val="2E2E38"/>
          </a:solidFill>
          <a:ln w="9525" cap="flat" cmpd="sng" algn="ctr">
            <a:noFill/>
            <a:prstDash val="solid"/>
          </a:ln>
          <a:effectLst/>
        </p:spPr>
        <p:txBody>
          <a:bodyPr rtlCol="0" anchor="t" anchorCtr="0"/>
          <a:lstStyle/>
          <a:p>
            <a:pPr defTabSz="685800" fontAlgn="auto">
              <a:spcBef>
                <a:spcPts val="0"/>
              </a:spcBef>
              <a:spcAft>
                <a:spcPts val="0"/>
              </a:spcAft>
              <a:defRPr/>
            </a:pPr>
            <a:endParaRPr lang="en-IN" sz="851" kern="0" dirty="0">
              <a:solidFill>
                <a:srgbClr val="000000"/>
              </a:solidFill>
              <a:latin typeface="Calibri Light" panose="020F0302020204030204" pitchFamily="34" charset="0"/>
              <a:ea typeface="+mn-ea"/>
            </a:endParaRPr>
          </a:p>
        </p:txBody>
      </p:sp>
      <p:sp>
        <p:nvSpPr>
          <p:cNvPr id="11" name="Title 2">
            <a:extLst>
              <a:ext uri="{FF2B5EF4-FFF2-40B4-BE49-F238E27FC236}">
                <a16:creationId xmlns:a16="http://schemas.microsoft.com/office/drawing/2014/main" id="{C99C638E-1995-4B98-96F3-F2BF8E52F709}"/>
              </a:ext>
            </a:extLst>
          </p:cNvPr>
          <p:cNvSpPr txBox="1">
            <a:spLocks/>
          </p:cNvSpPr>
          <p:nvPr/>
        </p:nvSpPr>
        <p:spPr>
          <a:xfrm>
            <a:off x="5599329" y="193251"/>
            <a:ext cx="2674095" cy="564568"/>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1800" b="0" kern="1200">
                <a:solidFill>
                  <a:schemeClr val="bg1">
                    <a:lumMod val="50000"/>
                  </a:schemeClr>
                </a:solidFill>
                <a:latin typeface="EYInterstate Light" panose="02000506000000020004" pitchFamily="2" charset="0"/>
                <a:ea typeface="+mj-ea"/>
                <a:cs typeface="Arial" pitchFamily="34" charset="0"/>
              </a:defRPr>
            </a:lvl1pPr>
          </a:lstStyle>
          <a:p>
            <a:pPr marL="243261" indent="-243261" algn="ctr" defTabSz="685800" fontAlgn="auto">
              <a:spcAft>
                <a:spcPts val="0"/>
              </a:spcAft>
              <a:defRPr/>
            </a:pPr>
            <a:r>
              <a:rPr lang="en-US" altLang="en-US" sz="3600" dirty="0">
                <a:solidFill>
                  <a:srgbClr val="FFFFFF"/>
                </a:solidFill>
                <a:latin typeface="Calibri Light" panose="020F0302020204030204" pitchFamily="34" charset="0"/>
                <a:cs typeface="Calibri Light" panose="020F0302020204030204" pitchFamily="34" charset="0"/>
              </a:rPr>
              <a:t>Agenda</a:t>
            </a:r>
          </a:p>
        </p:txBody>
      </p:sp>
      <p:sp>
        <p:nvSpPr>
          <p:cNvPr id="12" name="Content Placeholder 3">
            <a:extLst>
              <a:ext uri="{FF2B5EF4-FFF2-40B4-BE49-F238E27FC236}">
                <a16:creationId xmlns:a16="http://schemas.microsoft.com/office/drawing/2014/main" id="{C8BF3142-1B37-4199-84F9-DE93D29819BD}"/>
              </a:ext>
            </a:extLst>
          </p:cNvPr>
          <p:cNvSpPr txBox="1">
            <a:spLocks/>
          </p:cNvSpPr>
          <p:nvPr/>
        </p:nvSpPr>
        <p:spPr bwMode="auto">
          <a:xfrm>
            <a:off x="4716780" y="757819"/>
            <a:ext cx="4368438" cy="4075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70000"/>
              <a:buFont typeface="Arial" panose="020B0604020202020204" pitchFamily="34" charset="0"/>
              <a:buChar char="►"/>
              <a:defRPr sz="2400">
                <a:solidFill>
                  <a:schemeClr val="bg1"/>
                </a:solidFill>
                <a:latin typeface="Arial" panose="020B0604020202020204" pitchFamily="34" charset="0"/>
              </a:defRPr>
            </a:lvl1pPr>
            <a:lvl2pPr marL="357188" indent="-357188">
              <a:spcBef>
                <a:spcPct val="20000"/>
              </a:spcBef>
              <a:buClr>
                <a:schemeClr val="accent2"/>
              </a:buClr>
              <a:buSzPct val="70000"/>
              <a:buFont typeface="Arial" panose="020B0604020202020204" pitchFamily="34" charset="0"/>
              <a:buChar char="►"/>
              <a:defRPr sz="2000">
                <a:solidFill>
                  <a:schemeClr val="bg1"/>
                </a:solidFill>
                <a:latin typeface="Arial" panose="020B0604020202020204" pitchFamily="34" charset="0"/>
              </a:defRPr>
            </a:lvl2pPr>
            <a:lvl3pPr marL="725488" indent="-357188">
              <a:spcBef>
                <a:spcPct val="20000"/>
              </a:spcBef>
              <a:buClr>
                <a:schemeClr val="accent2"/>
              </a:buClr>
              <a:buSzPct val="70000"/>
              <a:buFont typeface="Arial" panose="020B0604020202020204" pitchFamily="34" charset="0"/>
              <a:buChar char="►"/>
              <a:defRPr>
                <a:solidFill>
                  <a:schemeClr val="bg1"/>
                </a:solidFill>
                <a:latin typeface="Arial" panose="020B0604020202020204" pitchFamily="34" charset="0"/>
              </a:defRPr>
            </a:lvl3pPr>
            <a:lvl4pPr marL="1433513" indent="-355600">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4pPr>
            <a:lvl5pPr marL="1787525" indent="-354013">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5pPr>
            <a:lvl6pPr marL="22447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6pPr>
            <a:lvl7pPr marL="27019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7pPr>
            <a:lvl8pPr marL="31591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8pPr>
            <a:lvl9pPr marL="36163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9pPr>
          </a:lstStyle>
          <a:p>
            <a:pPr marL="457200" lvl="1" indent="-457200" algn="l">
              <a:lnSpc>
                <a:spcPct val="150000"/>
              </a:lnSpc>
              <a:spcBef>
                <a:spcPts val="568"/>
              </a:spcBef>
              <a:spcAft>
                <a:spcPts val="568"/>
              </a:spcAft>
              <a:buClr>
                <a:schemeClr val="bg1"/>
              </a:buClr>
              <a:buSzPct val="100000"/>
              <a:buFont typeface="+mj-lt"/>
              <a:buAutoNum type="arabicPeriod"/>
            </a:pPr>
            <a:r>
              <a:rPr lang="en-IN" altLang="en-US" dirty="0">
                <a:latin typeface="Calibri Light" panose="020F0302020204030204" pitchFamily="34" charset="0"/>
                <a:ea typeface="+mn-ea"/>
              </a:rPr>
              <a:t>Design Principles</a:t>
            </a:r>
          </a:p>
          <a:p>
            <a:pPr marL="457200" lvl="1" indent="-457200" algn="l">
              <a:lnSpc>
                <a:spcPct val="150000"/>
              </a:lnSpc>
              <a:spcBef>
                <a:spcPts val="568"/>
              </a:spcBef>
              <a:spcAft>
                <a:spcPts val="568"/>
              </a:spcAft>
              <a:buClr>
                <a:schemeClr val="bg1"/>
              </a:buClr>
              <a:buSzPct val="100000"/>
              <a:buFont typeface="+mj-lt"/>
              <a:buAutoNum type="arabicPeriod"/>
            </a:pPr>
            <a:r>
              <a:rPr lang="en-IN" altLang="en-US" dirty="0">
                <a:latin typeface="Calibri Light" panose="020F0302020204030204" pitchFamily="34" charset="0"/>
                <a:ea typeface="+mn-ea"/>
              </a:rPr>
              <a:t>Entity/ Individual Risk Scoring</a:t>
            </a:r>
          </a:p>
          <a:p>
            <a:pPr marL="457200" lvl="1" indent="-457200" algn="l">
              <a:lnSpc>
                <a:spcPct val="150000"/>
              </a:lnSpc>
              <a:spcBef>
                <a:spcPts val="568"/>
              </a:spcBef>
              <a:spcAft>
                <a:spcPts val="568"/>
              </a:spcAft>
              <a:buClr>
                <a:schemeClr val="bg1"/>
              </a:buClr>
              <a:buSzPct val="100000"/>
              <a:buFont typeface="+mj-lt"/>
              <a:buAutoNum type="arabicPeriod"/>
            </a:pPr>
            <a:r>
              <a:rPr lang="en-IN" altLang="en-US" dirty="0">
                <a:latin typeface="Calibri Light" panose="020F0302020204030204" pitchFamily="34" charset="0"/>
                <a:ea typeface="+mn-ea"/>
              </a:rPr>
              <a:t>Transaction Risk Scoring</a:t>
            </a:r>
          </a:p>
          <a:p>
            <a:pPr marL="457200" lvl="1" indent="-457200" algn="l">
              <a:lnSpc>
                <a:spcPct val="150000"/>
              </a:lnSpc>
              <a:spcBef>
                <a:spcPts val="568"/>
              </a:spcBef>
              <a:spcAft>
                <a:spcPts val="568"/>
              </a:spcAft>
              <a:buClr>
                <a:schemeClr val="bg1"/>
              </a:buClr>
              <a:buSzPct val="100000"/>
              <a:buFont typeface="+mj-lt"/>
              <a:buAutoNum type="arabicPeriod"/>
            </a:pPr>
            <a:r>
              <a:rPr lang="en-IN" altLang="en-US" dirty="0">
                <a:latin typeface="Calibri Light" panose="020F0302020204030204" pitchFamily="34" charset="0"/>
                <a:ea typeface="+mn-ea"/>
              </a:rPr>
              <a:t>Report Risk Scoring</a:t>
            </a:r>
          </a:p>
          <a:p>
            <a:pPr marL="457200" lvl="1" indent="-457200" algn="l">
              <a:lnSpc>
                <a:spcPct val="150000"/>
              </a:lnSpc>
              <a:spcBef>
                <a:spcPts val="568"/>
              </a:spcBef>
              <a:spcAft>
                <a:spcPts val="568"/>
              </a:spcAft>
              <a:buClr>
                <a:schemeClr val="bg1"/>
              </a:buClr>
              <a:buSzPct val="100000"/>
              <a:buFont typeface="+mj-lt"/>
              <a:buAutoNum type="arabicPeriod"/>
            </a:pPr>
            <a:r>
              <a:rPr lang="en-IN" altLang="en-US" dirty="0" err="1">
                <a:latin typeface="Calibri Light" panose="020F0302020204030204" pitchFamily="34" charset="0"/>
                <a:ea typeface="+mn-ea"/>
              </a:rPr>
              <a:t>GoS</a:t>
            </a:r>
            <a:r>
              <a:rPr lang="en-IN" altLang="en-US" dirty="0">
                <a:latin typeface="Calibri Light" panose="020F0302020204030204" pitchFamily="34" charset="0"/>
                <a:ea typeface="+mn-ea"/>
              </a:rPr>
              <a:t> Risk</a:t>
            </a:r>
          </a:p>
          <a:p>
            <a:pPr marL="457200" lvl="1" indent="-457200" algn="l">
              <a:lnSpc>
                <a:spcPct val="150000"/>
              </a:lnSpc>
              <a:spcBef>
                <a:spcPts val="568"/>
              </a:spcBef>
              <a:spcAft>
                <a:spcPts val="568"/>
              </a:spcAft>
              <a:buClr>
                <a:schemeClr val="bg1"/>
              </a:buClr>
              <a:buSzPct val="100000"/>
              <a:buFont typeface="+mj-lt"/>
              <a:buAutoNum type="arabicPeriod"/>
            </a:pPr>
            <a:r>
              <a:rPr lang="en-IN" altLang="en-US" dirty="0">
                <a:latin typeface="Calibri Light" panose="020F0302020204030204" pitchFamily="34" charset="0"/>
                <a:ea typeface="+mn-ea"/>
              </a:rPr>
              <a:t>Network Risk</a:t>
            </a:r>
          </a:p>
          <a:p>
            <a:pPr marL="457200" lvl="1" indent="-457200" algn="l">
              <a:lnSpc>
                <a:spcPct val="150000"/>
              </a:lnSpc>
              <a:spcBef>
                <a:spcPts val="568"/>
              </a:spcBef>
              <a:spcAft>
                <a:spcPts val="568"/>
              </a:spcAft>
              <a:buClr>
                <a:schemeClr val="bg1"/>
              </a:buClr>
              <a:buSzPct val="100000"/>
              <a:buFont typeface="+mj-lt"/>
              <a:buAutoNum type="arabicPeriod"/>
            </a:pPr>
            <a:r>
              <a:rPr lang="en-IN" altLang="en-US" dirty="0">
                <a:latin typeface="Calibri Light" panose="020F0302020204030204" pitchFamily="34" charset="0"/>
                <a:ea typeface="+mn-ea"/>
              </a:rPr>
              <a:t>Case Risk</a:t>
            </a:r>
          </a:p>
          <a:p>
            <a:pPr marL="0" lvl="1" indent="0" algn="l">
              <a:lnSpc>
                <a:spcPct val="150000"/>
              </a:lnSpc>
              <a:spcBef>
                <a:spcPts val="426"/>
              </a:spcBef>
              <a:spcAft>
                <a:spcPts val="426"/>
              </a:spcAft>
              <a:buClr>
                <a:schemeClr val="bg1"/>
              </a:buClr>
              <a:buSzPct val="100000"/>
              <a:buNone/>
            </a:pPr>
            <a:endParaRPr lang="en-IN" altLang="en-US" dirty="0">
              <a:latin typeface="Calibri Light" panose="020F0302020204030204" pitchFamily="34" charset="0"/>
            </a:endParaRPr>
          </a:p>
        </p:txBody>
      </p:sp>
      <p:pic>
        <p:nvPicPr>
          <p:cNvPr id="6" name="Picture 5">
            <a:extLst>
              <a:ext uri="{FF2B5EF4-FFF2-40B4-BE49-F238E27FC236}">
                <a16:creationId xmlns:a16="http://schemas.microsoft.com/office/drawing/2014/main" id="{74FA2934-B077-4283-B858-8EB8C52839E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4572000" cy="5147379"/>
          </a:xfrm>
          <a:prstGeom prst="rect">
            <a:avLst/>
          </a:prstGeom>
        </p:spPr>
      </p:pic>
    </p:spTree>
    <p:extLst>
      <p:ext uri="{BB962C8B-B14F-4D97-AF65-F5344CB8AC3E}">
        <p14:creationId xmlns:p14="http://schemas.microsoft.com/office/powerpoint/2010/main" val="3404870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A40F51-9FD5-4DAE-8478-5074A982509E}"/>
              </a:ext>
            </a:extLst>
          </p:cNvPr>
          <p:cNvSpPr>
            <a:spLocks noGrp="1"/>
          </p:cNvSpPr>
          <p:nvPr>
            <p:ph type="title"/>
          </p:nvPr>
        </p:nvSpPr>
        <p:spPr>
          <a:xfrm>
            <a:off x="202120" y="85460"/>
            <a:ext cx="8444653" cy="369332"/>
          </a:xfrm>
        </p:spPr>
        <p:txBody>
          <a:bodyPr/>
          <a:lstStyle/>
          <a:p>
            <a:r>
              <a:rPr lang="en-IN" sz="2400" dirty="0">
                <a:latin typeface="Calibri Light (Headings)"/>
              </a:rPr>
              <a:t> </a:t>
            </a:r>
            <a:r>
              <a:rPr lang="en-IN" sz="2400" b="1" dirty="0">
                <a:solidFill>
                  <a:srgbClr val="00008C"/>
                </a:solidFill>
                <a:latin typeface="Calibri Light (Headings)"/>
              </a:rPr>
              <a:t>Transaction Risk Computation (3/7)</a:t>
            </a:r>
          </a:p>
        </p:txBody>
      </p:sp>
      <p:sp>
        <p:nvSpPr>
          <p:cNvPr id="17" name="Rectangle 16">
            <a:extLst>
              <a:ext uri="{FF2B5EF4-FFF2-40B4-BE49-F238E27FC236}">
                <a16:creationId xmlns:a16="http://schemas.microsoft.com/office/drawing/2014/main" id="{96C5C48E-1F44-42B0-86C0-FDFF22CF53E9}"/>
              </a:ext>
            </a:extLst>
          </p:cNvPr>
          <p:cNvSpPr/>
          <p:nvPr/>
        </p:nvSpPr>
        <p:spPr bwMode="ltGray">
          <a:xfrm>
            <a:off x="0" y="581961"/>
            <a:ext cx="7059168" cy="541525"/>
          </a:xfrm>
          <a:prstGeom prst="rect">
            <a:avLst/>
          </a:prstGeom>
          <a:solidFill>
            <a:srgbClr val="193296"/>
          </a:solidFill>
          <a:ln w="3175" cap="flat" cmpd="sng" algn="ctr">
            <a:noFill/>
            <a:prstDash val="solid"/>
          </a:ln>
          <a:effectLst/>
        </p:spPr>
        <p:txBody>
          <a:bodyPr lIns="99324" tIns="51648" rIns="99324" bIns="51648" rtlCol="0" anchor="t"/>
          <a:lstStyle/>
          <a:p>
            <a:pPr marL="0" indent="0" algn="l" defTabSz="1007504" fontAlgn="auto">
              <a:spcBef>
                <a:spcPts val="0"/>
              </a:spcBef>
              <a:spcAft>
                <a:spcPts val="0"/>
              </a:spcAft>
              <a:buNone/>
              <a:defRPr/>
            </a:pPr>
            <a:r>
              <a:rPr lang="en-IN" b="1" kern="0" dirty="0">
                <a:solidFill>
                  <a:srgbClr val="FFFFFF"/>
                </a:solidFill>
                <a:latin typeface="Calibri Light" panose="020F0302020204030204" pitchFamily="34" charset="0"/>
                <a:cs typeface="Calibri Light" panose="020F0302020204030204" pitchFamily="34" charset="0"/>
              </a:rPr>
              <a:t>STEP 2 : Volume/number of Transaction Risk </a:t>
            </a:r>
          </a:p>
        </p:txBody>
      </p:sp>
      <p:sp>
        <p:nvSpPr>
          <p:cNvPr id="19" name="Content Placeholder 6">
            <a:extLst>
              <a:ext uri="{FF2B5EF4-FFF2-40B4-BE49-F238E27FC236}">
                <a16:creationId xmlns:a16="http://schemas.microsoft.com/office/drawing/2014/main" id="{AC94A4BB-B0C0-471F-93BD-7ECCB0EEBAF3}"/>
              </a:ext>
            </a:extLst>
          </p:cNvPr>
          <p:cNvSpPr txBox="1">
            <a:spLocks/>
          </p:cNvSpPr>
          <p:nvPr/>
        </p:nvSpPr>
        <p:spPr bwMode="auto">
          <a:xfrm>
            <a:off x="222980" y="851835"/>
            <a:ext cx="8758460" cy="654965"/>
          </a:xfrm>
          <a:prstGeom prst="rect">
            <a:avLst/>
          </a:prstGeom>
          <a:solidFill>
            <a:srgbClr val="8296AA">
              <a:lumMod val="20000"/>
              <a:lumOff val="80000"/>
            </a:srgbClr>
          </a:solidFill>
          <a:ln w="12700">
            <a:solidFill>
              <a:srgbClr val="FFFFFF"/>
            </a:solidFill>
            <a:miter lim="800000"/>
            <a:headEnd/>
            <a:tailEnd/>
          </a:ln>
        </p:spPr>
        <p:txBody>
          <a:bodyPr vert="horz" wrap="square" lIns="99324" tIns="99324" rIns="99324" bIns="99324" numCol="1" rtlCol="0" anchor="t" anchorCtr="0" compatLnSpc="1">
            <a:prstTxWarp prst="textNoShape">
              <a:avLst/>
            </a:prstTxWarp>
            <a:noAutofit/>
          </a:bodyPr>
          <a:lstStyle>
            <a:lvl1pPr marL="0" marR="0" indent="-312917" algn="l" defTabSz="1043056" rtl="0" eaLnBrk="1" fontAlgn="auto" latinLnBrk="0" hangingPunct="1">
              <a:lnSpc>
                <a:spcPct val="100000"/>
              </a:lnSpc>
              <a:spcBef>
                <a:spcPts val="0"/>
              </a:spcBef>
              <a:spcAft>
                <a:spcPts val="1027"/>
              </a:spcAft>
              <a:buClr>
                <a:schemeClr val="tx1"/>
              </a:buClr>
              <a:buSzTx/>
              <a:buFontTx/>
              <a:buNone/>
              <a:tabLst/>
              <a:defRPr sz="1000" kern="1200" baseline="0">
                <a:solidFill>
                  <a:schemeClr val="tx1"/>
                </a:solidFill>
                <a:latin typeface="Georgia" pitchFamily="18" charset="0"/>
                <a:ea typeface="+mn-ea"/>
                <a:cs typeface="+mn-cs"/>
              </a:defRPr>
            </a:lvl1pPr>
            <a:lvl2pPr marL="252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2pPr>
            <a:lvl3pPr marL="504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3pPr>
            <a:lvl4pPr marL="756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4pPr>
            <a:lvl5pPr marL="1008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5pPr>
            <a:lvl6pPr marL="312917" marR="0" indent="-312917" algn="l" defTabSz="1043056" rtl="0" eaLnBrk="1" fontAlgn="auto" latinLnBrk="0" hangingPunct="1">
              <a:lnSpc>
                <a:spcPct val="100000"/>
              </a:lnSpc>
              <a:spcBef>
                <a:spcPts val="0"/>
              </a:spcBef>
              <a:spcAft>
                <a:spcPts val="1027"/>
              </a:spcAft>
              <a:buClr>
                <a:schemeClr val="tx1"/>
              </a:buClr>
              <a:buSzPct val="100000"/>
              <a:buFont typeface="+mj-lt"/>
              <a:buAutoNum type="arabicPeriod"/>
              <a:tabLst/>
              <a:defRPr sz="2300" kern="1200" baseline="0">
                <a:solidFill>
                  <a:schemeClr val="tx1"/>
                </a:solidFill>
                <a:latin typeface="Georgia" pitchFamily="18" charset="0"/>
                <a:ea typeface="+mn-ea"/>
                <a:cs typeface="+mn-cs"/>
              </a:defRPr>
            </a:lvl6pPr>
            <a:lvl7pPr marL="625834" indent="-312917" algn="l" defTabSz="1043056" rtl="0" eaLnBrk="1" fontAlgn="base" latinLnBrk="0" hangingPunct="1">
              <a:lnSpc>
                <a:spcPct val="100000"/>
              </a:lnSpc>
              <a:spcBef>
                <a:spcPts val="0"/>
              </a:spcBef>
              <a:spcAft>
                <a:spcPts val="1027"/>
              </a:spcAft>
              <a:buClr>
                <a:schemeClr val="tx2"/>
              </a:buClr>
              <a:buSzPct val="100000"/>
              <a:buFont typeface="+mj-lt"/>
              <a:buAutoNum type="alphaLcPeriod"/>
              <a:defRPr sz="2300" kern="1200" baseline="0">
                <a:solidFill>
                  <a:schemeClr val="tx1"/>
                </a:solidFill>
                <a:latin typeface="Georgia" pitchFamily="18" charset="0"/>
                <a:ea typeface="+mn-ea"/>
                <a:cs typeface="+mn-cs"/>
              </a:defRPr>
            </a:lvl7pPr>
            <a:lvl8pPr marL="938750" indent="-312917" algn="l" defTabSz="1043056" rtl="0" eaLnBrk="1" fontAlgn="base" latinLnBrk="0" hangingPunct="1">
              <a:lnSpc>
                <a:spcPct val="100000"/>
              </a:lnSpc>
              <a:spcBef>
                <a:spcPts val="0"/>
              </a:spcBef>
              <a:spcAft>
                <a:spcPts val="1027"/>
              </a:spcAft>
              <a:buClr>
                <a:schemeClr val="tx2"/>
              </a:buClr>
              <a:buSzPct val="100000"/>
              <a:buFont typeface="+mj-lt"/>
              <a:buAutoNum type="romanLcPeriod"/>
              <a:defRPr sz="2300" kern="1200" baseline="0">
                <a:solidFill>
                  <a:schemeClr val="tx1"/>
                </a:solidFill>
                <a:latin typeface="Georgia" pitchFamily="18" charset="0"/>
                <a:ea typeface="+mn-ea"/>
                <a:cs typeface="+mn-cs"/>
              </a:defRPr>
            </a:lvl8pPr>
            <a:lvl9pPr marL="0" indent="-312917" algn="l" defTabSz="1043056" rtl="0" eaLnBrk="1" fontAlgn="base" latinLnBrk="0" hangingPunct="1">
              <a:lnSpc>
                <a:spcPct val="100000"/>
              </a:lnSpc>
              <a:spcBef>
                <a:spcPts val="0"/>
              </a:spcBef>
              <a:spcAft>
                <a:spcPts val="1027"/>
              </a:spcAft>
              <a:buClr>
                <a:schemeClr val="tx2"/>
              </a:buClr>
              <a:buFont typeface="Arial" pitchFamily="34" charset="0"/>
              <a:buNone/>
              <a:defRPr sz="2300" b="1" kern="1200" baseline="0">
                <a:solidFill>
                  <a:schemeClr val="tx2"/>
                </a:solidFill>
                <a:latin typeface="Georgia" pitchFamily="18" charset="0"/>
                <a:ea typeface="+mn-ea"/>
                <a:cs typeface="+mn-cs"/>
              </a:defRPr>
            </a:lvl9pPr>
          </a:lstStyle>
          <a:p>
            <a:pPr algn="just">
              <a:buFont typeface="Wingdings" panose="05000000000000000000" pitchFamily="2" charset="2"/>
              <a:buChar char="q"/>
            </a:pPr>
            <a:r>
              <a:rPr lang="en-IN" sz="1400" dirty="0">
                <a:solidFill>
                  <a:srgbClr val="000000"/>
                </a:solidFill>
                <a:latin typeface="Calibri Light" panose="020F0302020204030204" pitchFamily="34" charset="0"/>
                <a:ea typeface="ＭＳ Ｐゴシック" pitchFamily="-106" charset="-128"/>
                <a:cs typeface="Calibri Light" panose="020F0302020204030204" pitchFamily="34" charset="0"/>
              </a:rPr>
              <a:t>Mr. Grey has done 11 debit transactions in March. Using below volume scale table, 11 transactions fall under the scale of 7. So, volume risk score of Mr. Grey stands at 7</a:t>
            </a:r>
          </a:p>
        </p:txBody>
      </p:sp>
      <p:graphicFrame>
        <p:nvGraphicFramePr>
          <p:cNvPr id="7" name="Table 6">
            <a:extLst>
              <a:ext uri="{FF2B5EF4-FFF2-40B4-BE49-F238E27FC236}">
                <a16:creationId xmlns:a16="http://schemas.microsoft.com/office/drawing/2014/main" id="{1719C74E-DD66-4F4C-B97D-FF5FC534F554}"/>
              </a:ext>
            </a:extLst>
          </p:cNvPr>
          <p:cNvGraphicFramePr>
            <a:graphicFrameLocks noGrp="1"/>
          </p:cNvGraphicFramePr>
          <p:nvPr>
            <p:extLst>
              <p:ext uri="{D42A27DB-BD31-4B8C-83A1-F6EECF244321}">
                <p14:modId xmlns:p14="http://schemas.microsoft.com/office/powerpoint/2010/main" val="2212526795"/>
              </p:ext>
            </p:extLst>
          </p:nvPr>
        </p:nvGraphicFramePr>
        <p:xfrm>
          <a:off x="222980" y="1776674"/>
          <a:ext cx="8758459" cy="2544712"/>
        </p:xfrm>
        <a:graphic>
          <a:graphicData uri="http://schemas.openxmlformats.org/drawingml/2006/table">
            <a:tbl>
              <a:tblPr firstRow="1" bandRow="1"/>
              <a:tblGrid>
                <a:gridCol w="1219397">
                  <a:extLst>
                    <a:ext uri="{9D8B030D-6E8A-4147-A177-3AD203B41FA5}">
                      <a16:colId xmlns:a16="http://schemas.microsoft.com/office/drawing/2014/main" val="3250877207"/>
                    </a:ext>
                  </a:extLst>
                </a:gridCol>
                <a:gridCol w="763451">
                  <a:extLst>
                    <a:ext uri="{9D8B030D-6E8A-4147-A177-3AD203B41FA5}">
                      <a16:colId xmlns:a16="http://schemas.microsoft.com/office/drawing/2014/main" val="456789349"/>
                    </a:ext>
                  </a:extLst>
                </a:gridCol>
                <a:gridCol w="784657">
                  <a:extLst>
                    <a:ext uri="{9D8B030D-6E8A-4147-A177-3AD203B41FA5}">
                      <a16:colId xmlns:a16="http://schemas.microsoft.com/office/drawing/2014/main" val="3147334317"/>
                    </a:ext>
                  </a:extLst>
                </a:gridCol>
                <a:gridCol w="607721">
                  <a:extLst>
                    <a:ext uri="{9D8B030D-6E8A-4147-A177-3AD203B41FA5}">
                      <a16:colId xmlns:a16="http://schemas.microsoft.com/office/drawing/2014/main" val="1463560275"/>
                    </a:ext>
                  </a:extLst>
                </a:gridCol>
                <a:gridCol w="760129">
                  <a:extLst>
                    <a:ext uri="{9D8B030D-6E8A-4147-A177-3AD203B41FA5}">
                      <a16:colId xmlns:a16="http://schemas.microsoft.com/office/drawing/2014/main" val="984356591"/>
                    </a:ext>
                  </a:extLst>
                </a:gridCol>
                <a:gridCol w="724648">
                  <a:extLst>
                    <a:ext uri="{9D8B030D-6E8A-4147-A177-3AD203B41FA5}">
                      <a16:colId xmlns:a16="http://schemas.microsoft.com/office/drawing/2014/main" val="311383463"/>
                    </a:ext>
                  </a:extLst>
                </a:gridCol>
                <a:gridCol w="811873">
                  <a:extLst>
                    <a:ext uri="{9D8B030D-6E8A-4147-A177-3AD203B41FA5}">
                      <a16:colId xmlns:a16="http://schemas.microsoft.com/office/drawing/2014/main" val="3650554517"/>
                    </a:ext>
                  </a:extLst>
                </a:gridCol>
                <a:gridCol w="767989">
                  <a:extLst>
                    <a:ext uri="{9D8B030D-6E8A-4147-A177-3AD203B41FA5}">
                      <a16:colId xmlns:a16="http://schemas.microsoft.com/office/drawing/2014/main" val="3881489409"/>
                    </a:ext>
                  </a:extLst>
                </a:gridCol>
                <a:gridCol w="906959">
                  <a:extLst>
                    <a:ext uri="{9D8B030D-6E8A-4147-A177-3AD203B41FA5}">
                      <a16:colId xmlns:a16="http://schemas.microsoft.com/office/drawing/2014/main" val="1520116669"/>
                    </a:ext>
                  </a:extLst>
                </a:gridCol>
                <a:gridCol w="724102">
                  <a:extLst>
                    <a:ext uri="{9D8B030D-6E8A-4147-A177-3AD203B41FA5}">
                      <a16:colId xmlns:a16="http://schemas.microsoft.com/office/drawing/2014/main" val="637114236"/>
                    </a:ext>
                  </a:extLst>
                </a:gridCol>
                <a:gridCol w="687533">
                  <a:extLst>
                    <a:ext uri="{9D8B030D-6E8A-4147-A177-3AD203B41FA5}">
                      <a16:colId xmlns:a16="http://schemas.microsoft.com/office/drawing/2014/main" val="3684952459"/>
                    </a:ext>
                  </a:extLst>
                </a:gridCol>
              </a:tblGrid>
              <a:tr h="329833">
                <a:tc gridSpan="11">
                  <a:txBody>
                    <a:bodyPr/>
                    <a:lstStyle/>
                    <a:p>
                      <a:pPr algn="ctr" rtl="0" fontAlgn="ctr"/>
                      <a:r>
                        <a:rPr lang="en-IN" sz="1200" b="1" i="0" u="none" strike="noStrike" dirty="0">
                          <a:solidFill>
                            <a:srgbClr val="FEFDFD"/>
                          </a:solidFill>
                          <a:effectLst/>
                          <a:latin typeface="Calibri Light" panose="020F0302020204030204" pitchFamily="34" charset="0"/>
                          <a:cs typeface="Calibri Light" panose="020F0302020204030204" pitchFamily="34" charset="0"/>
                        </a:rPr>
                        <a:t>Cash at Branch Volume risk (Indicative)</a:t>
                      </a:r>
                    </a:p>
                  </a:txBody>
                  <a:tcPr marL="0" marR="0" marT="0" marB="0" anchor="ctr">
                    <a:lnL>
                      <a:noFill/>
                    </a:lnL>
                    <a:lnR>
                      <a:noFill/>
                    </a:lnR>
                    <a:lnT w="12700" cap="flat" cmpd="sng" algn="ctr">
                      <a:solidFill>
                        <a:srgbClr val="7C7C7C"/>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24079"/>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84223616"/>
                  </a:ext>
                </a:extLst>
              </a:tr>
              <a:tr h="361987">
                <a:tc>
                  <a:txBody>
                    <a:bodyPr/>
                    <a:lstStyle/>
                    <a:p>
                      <a:pPr algn="l" rtl="0" fontAlgn="b"/>
                      <a:br>
                        <a:rPr lang="en-IN" sz="1200" b="1" i="0" u="none" strike="noStrike" dirty="0">
                          <a:solidFill>
                            <a:srgbClr val="000000"/>
                          </a:solidFill>
                          <a:effectLst/>
                          <a:latin typeface="Calibri Light" panose="020F0302020204030204" pitchFamily="34" charset="0"/>
                          <a:cs typeface="Calibri Light" panose="020F0302020204030204" pitchFamily="34" charset="0"/>
                        </a:rPr>
                      </a:br>
                      <a:r>
                        <a:rPr lang="en-IN" sz="1200" b="1" i="0" u="none" strike="noStrike" dirty="0">
                          <a:solidFill>
                            <a:srgbClr val="000000"/>
                          </a:solidFill>
                          <a:effectLst/>
                          <a:latin typeface="Calibri Light" panose="020F0302020204030204" pitchFamily="34" charset="0"/>
                          <a:cs typeface="Calibri Light" panose="020F0302020204030204" pitchFamily="34" charset="0"/>
                        </a:rPr>
                        <a:t>                       Score</a:t>
                      </a:r>
                      <a:br>
                        <a:rPr lang="en-IN" sz="1200" b="1" i="0" u="none" strike="noStrike" dirty="0">
                          <a:solidFill>
                            <a:srgbClr val="000000"/>
                          </a:solidFill>
                          <a:effectLst/>
                          <a:latin typeface="Calibri Light" panose="020F0302020204030204" pitchFamily="34" charset="0"/>
                          <a:cs typeface="Calibri Light" panose="020F0302020204030204" pitchFamily="34" charset="0"/>
                        </a:rPr>
                      </a:br>
                      <a:r>
                        <a:rPr lang="en-IN" sz="1200" b="1" i="0" u="none" strike="noStrike" dirty="0">
                          <a:solidFill>
                            <a:srgbClr val="000000"/>
                          </a:solidFill>
                          <a:effectLst/>
                          <a:latin typeface="Calibri Light" panose="020F0302020204030204" pitchFamily="34" charset="0"/>
                          <a:cs typeface="Calibri Light" panose="020F0302020204030204" pitchFamily="34" charset="0"/>
                        </a:rPr>
                        <a:t>Entity Type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rtl="0" fontAlgn="b"/>
                      <a:r>
                        <a:rPr lang="en-IN" sz="1200" b="1" i="0" u="none" strike="noStrike" dirty="0">
                          <a:solidFill>
                            <a:srgbClr val="000000"/>
                          </a:solidFill>
                          <a:effectLst/>
                          <a:latin typeface="Calibri Light" panose="020F0302020204030204" pitchFamily="34" charset="0"/>
                          <a:cs typeface="Calibri Light" panose="020F03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1" i="0" u="none" strike="noStrike" dirty="0">
                          <a:solidFill>
                            <a:srgbClr val="000000"/>
                          </a:solidFill>
                          <a:effectLst/>
                          <a:latin typeface="Calibri Light" panose="020F0302020204030204" pitchFamily="34" charset="0"/>
                          <a:cs typeface="Calibri Light" panose="020F03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1" i="0" u="none" strike="noStrike" dirty="0">
                          <a:solidFill>
                            <a:srgbClr val="000000"/>
                          </a:solidFill>
                          <a:effectLst/>
                          <a:latin typeface="Calibri Light" panose="020F0302020204030204" pitchFamily="34" charset="0"/>
                          <a:cs typeface="Calibri Light" panose="020F030202020403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1" i="0" u="none" strike="noStrike" dirty="0">
                          <a:solidFill>
                            <a:srgbClr val="000000"/>
                          </a:solidFill>
                          <a:effectLst/>
                          <a:latin typeface="Calibri Light" panose="020F0302020204030204" pitchFamily="34" charset="0"/>
                          <a:cs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1" i="0" u="none" strike="noStrike" dirty="0">
                          <a:solidFill>
                            <a:srgbClr val="000000"/>
                          </a:solidFill>
                          <a:effectLst/>
                          <a:latin typeface="Calibri Light" panose="020F0302020204030204" pitchFamily="34" charset="0"/>
                          <a:cs typeface="Calibri Light" panose="020F03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1" i="0" u="none" strike="noStrike" dirty="0">
                          <a:solidFill>
                            <a:srgbClr val="000000"/>
                          </a:solidFill>
                          <a:effectLst/>
                          <a:latin typeface="Calibri Light" panose="020F0302020204030204" pitchFamily="34" charset="0"/>
                          <a:cs typeface="Calibri Light" panose="020F0302020204030204"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1" i="0" u="none" strike="noStrike" dirty="0">
                          <a:solidFill>
                            <a:srgbClr val="000000"/>
                          </a:solidFill>
                          <a:effectLst/>
                          <a:latin typeface="Calibri Light" panose="020F0302020204030204" pitchFamily="34" charset="0"/>
                          <a:cs typeface="Calibri Light" panose="020F03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1" i="0" u="none" strike="noStrike" dirty="0">
                          <a:solidFill>
                            <a:srgbClr val="000000"/>
                          </a:solidFill>
                          <a:effectLst/>
                          <a:latin typeface="Calibri Light" panose="020F0302020204030204" pitchFamily="34" charset="0"/>
                          <a:cs typeface="Calibri Light" panose="020F03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1" i="0" u="none" strike="noStrike" dirty="0">
                          <a:solidFill>
                            <a:srgbClr val="000000"/>
                          </a:solidFill>
                          <a:effectLst/>
                          <a:latin typeface="Calibri Light" panose="020F0302020204030204" pitchFamily="34" charset="0"/>
                          <a:cs typeface="Calibri Light" panose="020F03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1" i="0" u="none" strike="noStrike" dirty="0">
                          <a:solidFill>
                            <a:srgbClr val="000000"/>
                          </a:solidFill>
                          <a:effectLst/>
                          <a:latin typeface="Calibri Light" panose="020F0302020204030204" pitchFamily="34" charset="0"/>
                          <a:cs typeface="Calibri Light" panose="020F03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7477912"/>
                  </a:ext>
                </a:extLst>
              </a:tr>
              <a:tr h="257459">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Individual - salaried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0--1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3--4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8--10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10--12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12--15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15--20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896214736"/>
                  </a:ext>
                </a:extLst>
              </a:tr>
              <a:tr h="420072">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Individual - business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0--3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5--8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8--12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12--15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15--20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20--25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25--30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30--35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3715956"/>
                  </a:ext>
                </a:extLst>
              </a:tr>
              <a:tr h="311375">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LLP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6--8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8--10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10--15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15--20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20--30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30--40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33424836"/>
                  </a:ext>
                </a:extLst>
              </a:tr>
              <a:tr h="365760">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LLC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0--4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8--12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12--16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16--20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20--24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24--28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28--35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35--45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0890215"/>
                  </a:ext>
                </a:extLst>
              </a:tr>
              <a:tr h="311573">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Partnership Firms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0--3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3--5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5--7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7--11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11--14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14--19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19--24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24--25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25--30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6522460"/>
                  </a:ext>
                </a:extLst>
              </a:tr>
            </a:tbl>
          </a:graphicData>
        </a:graphic>
      </p:graphicFrame>
    </p:spTree>
    <p:extLst>
      <p:ext uri="{BB962C8B-B14F-4D97-AF65-F5344CB8AC3E}">
        <p14:creationId xmlns:p14="http://schemas.microsoft.com/office/powerpoint/2010/main" val="106547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A40F51-9FD5-4DAE-8478-5074A982509E}"/>
              </a:ext>
            </a:extLst>
          </p:cNvPr>
          <p:cNvSpPr>
            <a:spLocks noGrp="1"/>
          </p:cNvSpPr>
          <p:nvPr>
            <p:ph type="title"/>
          </p:nvPr>
        </p:nvSpPr>
        <p:spPr>
          <a:xfrm>
            <a:off x="269878" y="60986"/>
            <a:ext cx="8493122" cy="369332"/>
          </a:xfrm>
        </p:spPr>
        <p:txBody>
          <a:bodyPr/>
          <a:lstStyle/>
          <a:p>
            <a:r>
              <a:rPr lang="en-IN" sz="2400" b="1" dirty="0">
                <a:solidFill>
                  <a:srgbClr val="00008C"/>
                </a:solidFill>
                <a:latin typeface="Calibri Light (Headings)"/>
              </a:rPr>
              <a:t>Transaction Risk Computation (4/7)</a:t>
            </a:r>
          </a:p>
        </p:txBody>
      </p:sp>
      <p:sp>
        <p:nvSpPr>
          <p:cNvPr id="17" name="Rectangle 16">
            <a:extLst>
              <a:ext uri="{FF2B5EF4-FFF2-40B4-BE49-F238E27FC236}">
                <a16:creationId xmlns:a16="http://schemas.microsoft.com/office/drawing/2014/main" id="{96C5C48E-1F44-42B0-86C0-FDFF22CF53E9}"/>
              </a:ext>
            </a:extLst>
          </p:cNvPr>
          <p:cNvSpPr/>
          <p:nvPr/>
        </p:nvSpPr>
        <p:spPr bwMode="ltGray">
          <a:xfrm>
            <a:off x="0" y="579987"/>
            <a:ext cx="7059168" cy="541525"/>
          </a:xfrm>
          <a:prstGeom prst="rect">
            <a:avLst/>
          </a:prstGeom>
          <a:solidFill>
            <a:srgbClr val="193296"/>
          </a:solidFill>
          <a:ln w="3175" cap="flat" cmpd="sng" algn="ctr">
            <a:noFill/>
            <a:prstDash val="solid"/>
          </a:ln>
          <a:effectLst/>
        </p:spPr>
        <p:txBody>
          <a:bodyPr lIns="99324" tIns="51648" rIns="99324" bIns="51648" rtlCol="0" anchor="t"/>
          <a:lstStyle/>
          <a:p>
            <a:pPr marL="0" lvl="0" indent="0" algn="l" defTabSz="1007504" fontAlgn="auto">
              <a:spcBef>
                <a:spcPts val="0"/>
              </a:spcBef>
              <a:spcAft>
                <a:spcPts val="0"/>
              </a:spcAft>
              <a:buNone/>
              <a:defRPr/>
            </a:pPr>
            <a:r>
              <a:rPr lang="en-IN" b="1" kern="0" dirty="0">
                <a:solidFill>
                  <a:srgbClr val="FFFFFF"/>
                </a:solidFill>
                <a:latin typeface="Calibri Light" panose="020F0302020204030204" pitchFamily="34" charset="0"/>
                <a:cs typeface="Calibri Light" panose="020F0302020204030204" pitchFamily="34" charset="0"/>
              </a:rPr>
              <a:t>STEP 3 : </a:t>
            </a:r>
            <a:r>
              <a:rPr lang="en-GB" b="1" kern="0" dirty="0">
                <a:solidFill>
                  <a:srgbClr val="FFFFFF"/>
                </a:solidFill>
                <a:latin typeface="Calibri Light" panose="020F0302020204030204" pitchFamily="34" charset="0"/>
                <a:cs typeface="Calibri Light" panose="020F0302020204030204" pitchFamily="34" charset="0"/>
              </a:rPr>
              <a:t>Location Risk</a:t>
            </a:r>
          </a:p>
        </p:txBody>
      </p:sp>
      <p:sp>
        <p:nvSpPr>
          <p:cNvPr id="19" name="Content Placeholder 6">
            <a:extLst>
              <a:ext uri="{FF2B5EF4-FFF2-40B4-BE49-F238E27FC236}">
                <a16:creationId xmlns:a16="http://schemas.microsoft.com/office/drawing/2014/main" id="{AC94A4BB-B0C0-471F-93BD-7ECCB0EEBAF3}"/>
              </a:ext>
            </a:extLst>
          </p:cNvPr>
          <p:cNvSpPr txBox="1">
            <a:spLocks/>
          </p:cNvSpPr>
          <p:nvPr/>
        </p:nvSpPr>
        <p:spPr bwMode="auto">
          <a:xfrm>
            <a:off x="211832" y="850750"/>
            <a:ext cx="8755006" cy="939950"/>
          </a:xfrm>
          <a:prstGeom prst="rect">
            <a:avLst/>
          </a:prstGeom>
          <a:solidFill>
            <a:srgbClr val="8296AA">
              <a:lumMod val="20000"/>
              <a:lumOff val="80000"/>
            </a:srgbClr>
          </a:solidFill>
          <a:ln w="12700">
            <a:solidFill>
              <a:srgbClr val="FFFFFF"/>
            </a:solidFill>
            <a:miter lim="800000"/>
            <a:headEnd/>
            <a:tailEnd/>
          </a:ln>
        </p:spPr>
        <p:txBody>
          <a:bodyPr vert="horz" wrap="square" lIns="99324" tIns="99324" rIns="99324" bIns="99324" numCol="1" rtlCol="0" anchor="t" anchorCtr="0" compatLnSpc="1">
            <a:prstTxWarp prst="textNoShape">
              <a:avLst/>
            </a:prstTxWarp>
            <a:noAutofit/>
          </a:bodyPr>
          <a:lstStyle>
            <a:lvl1pPr marL="0" marR="0" indent="-312917" algn="l" defTabSz="1043056" rtl="0" eaLnBrk="1" fontAlgn="auto" latinLnBrk="0" hangingPunct="1">
              <a:lnSpc>
                <a:spcPct val="100000"/>
              </a:lnSpc>
              <a:spcBef>
                <a:spcPts val="0"/>
              </a:spcBef>
              <a:spcAft>
                <a:spcPts val="1027"/>
              </a:spcAft>
              <a:buClr>
                <a:schemeClr val="tx1"/>
              </a:buClr>
              <a:buSzTx/>
              <a:buFontTx/>
              <a:buNone/>
              <a:tabLst/>
              <a:defRPr sz="1000" kern="1200" baseline="0">
                <a:solidFill>
                  <a:schemeClr val="tx1"/>
                </a:solidFill>
                <a:latin typeface="Georgia" pitchFamily="18" charset="0"/>
                <a:ea typeface="+mn-ea"/>
                <a:cs typeface="+mn-cs"/>
              </a:defRPr>
            </a:lvl1pPr>
            <a:lvl2pPr marL="252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2pPr>
            <a:lvl3pPr marL="504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3pPr>
            <a:lvl4pPr marL="756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4pPr>
            <a:lvl5pPr marL="1008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5pPr>
            <a:lvl6pPr marL="312917" marR="0" indent="-312917" algn="l" defTabSz="1043056" rtl="0" eaLnBrk="1" fontAlgn="auto" latinLnBrk="0" hangingPunct="1">
              <a:lnSpc>
                <a:spcPct val="100000"/>
              </a:lnSpc>
              <a:spcBef>
                <a:spcPts val="0"/>
              </a:spcBef>
              <a:spcAft>
                <a:spcPts val="1027"/>
              </a:spcAft>
              <a:buClr>
                <a:schemeClr val="tx1"/>
              </a:buClr>
              <a:buSzPct val="100000"/>
              <a:buFont typeface="+mj-lt"/>
              <a:buAutoNum type="arabicPeriod"/>
              <a:tabLst/>
              <a:defRPr sz="2300" kern="1200" baseline="0">
                <a:solidFill>
                  <a:schemeClr val="tx1"/>
                </a:solidFill>
                <a:latin typeface="Georgia" pitchFamily="18" charset="0"/>
                <a:ea typeface="+mn-ea"/>
                <a:cs typeface="+mn-cs"/>
              </a:defRPr>
            </a:lvl6pPr>
            <a:lvl7pPr marL="625834" indent="-312917" algn="l" defTabSz="1043056" rtl="0" eaLnBrk="1" fontAlgn="base" latinLnBrk="0" hangingPunct="1">
              <a:lnSpc>
                <a:spcPct val="100000"/>
              </a:lnSpc>
              <a:spcBef>
                <a:spcPts val="0"/>
              </a:spcBef>
              <a:spcAft>
                <a:spcPts val="1027"/>
              </a:spcAft>
              <a:buClr>
                <a:schemeClr val="tx2"/>
              </a:buClr>
              <a:buSzPct val="100000"/>
              <a:buFont typeface="+mj-lt"/>
              <a:buAutoNum type="alphaLcPeriod"/>
              <a:defRPr sz="2300" kern="1200" baseline="0">
                <a:solidFill>
                  <a:schemeClr val="tx1"/>
                </a:solidFill>
                <a:latin typeface="Georgia" pitchFamily="18" charset="0"/>
                <a:ea typeface="+mn-ea"/>
                <a:cs typeface="+mn-cs"/>
              </a:defRPr>
            </a:lvl7pPr>
            <a:lvl8pPr marL="938750" indent="-312917" algn="l" defTabSz="1043056" rtl="0" eaLnBrk="1" fontAlgn="base" latinLnBrk="0" hangingPunct="1">
              <a:lnSpc>
                <a:spcPct val="100000"/>
              </a:lnSpc>
              <a:spcBef>
                <a:spcPts val="0"/>
              </a:spcBef>
              <a:spcAft>
                <a:spcPts val="1027"/>
              </a:spcAft>
              <a:buClr>
                <a:schemeClr val="tx2"/>
              </a:buClr>
              <a:buSzPct val="100000"/>
              <a:buFont typeface="+mj-lt"/>
              <a:buAutoNum type="romanLcPeriod"/>
              <a:defRPr sz="2300" kern="1200" baseline="0">
                <a:solidFill>
                  <a:schemeClr val="tx1"/>
                </a:solidFill>
                <a:latin typeface="Georgia" pitchFamily="18" charset="0"/>
                <a:ea typeface="+mn-ea"/>
                <a:cs typeface="+mn-cs"/>
              </a:defRPr>
            </a:lvl8pPr>
            <a:lvl9pPr marL="0" indent="-312917" algn="l" defTabSz="1043056" rtl="0" eaLnBrk="1" fontAlgn="base" latinLnBrk="0" hangingPunct="1">
              <a:lnSpc>
                <a:spcPct val="100000"/>
              </a:lnSpc>
              <a:spcBef>
                <a:spcPts val="0"/>
              </a:spcBef>
              <a:spcAft>
                <a:spcPts val="1027"/>
              </a:spcAft>
              <a:buClr>
                <a:schemeClr val="tx2"/>
              </a:buClr>
              <a:buFont typeface="Arial" pitchFamily="34" charset="0"/>
              <a:buNone/>
              <a:defRPr sz="2300" b="1" kern="1200" baseline="0">
                <a:solidFill>
                  <a:schemeClr val="tx2"/>
                </a:solidFill>
                <a:latin typeface="Georgia" pitchFamily="18" charset="0"/>
                <a:ea typeface="+mn-ea"/>
                <a:cs typeface="+mn-cs"/>
              </a:defRPr>
            </a:lvl9pPr>
          </a:lstStyle>
          <a:p>
            <a:pPr algn="just">
              <a:buFont typeface="Wingdings" panose="05000000000000000000" pitchFamily="2" charset="2"/>
              <a:buChar char="q"/>
            </a:pPr>
            <a:r>
              <a:rPr lang="en-IN" sz="1400" dirty="0">
                <a:solidFill>
                  <a:srgbClr val="000000"/>
                </a:solidFill>
                <a:latin typeface="Calibri Light" panose="020F0302020204030204" pitchFamily="34" charset="0"/>
                <a:ea typeface="ＭＳ Ｐゴシック" pitchFamily="-106" charset="-128"/>
                <a:cs typeface="Calibri Light" panose="020F0302020204030204" pitchFamily="34" charset="0"/>
              </a:rPr>
              <a:t>Mr. Grey have made all transfers through 4 different branches’ locations which are Srinagar, Amritsar, Jammu and Delhi. Each of 4 locations score is identified through below domestic location risk table. Average of the 4 identified scores is the </a:t>
            </a:r>
            <a:r>
              <a:rPr lang="en-IN" sz="1400" b="1" dirty="0">
                <a:solidFill>
                  <a:srgbClr val="000000"/>
                </a:solidFill>
                <a:latin typeface="Calibri Light" panose="020F0302020204030204" pitchFamily="34" charset="0"/>
                <a:ea typeface="ＭＳ Ｐゴシック" pitchFamily="-106" charset="-128"/>
                <a:cs typeface="Calibri Light" panose="020F0302020204030204" pitchFamily="34" charset="0"/>
              </a:rPr>
              <a:t>Location risk </a:t>
            </a:r>
            <a:r>
              <a:rPr lang="en-IN" sz="1400" dirty="0">
                <a:solidFill>
                  <a:srgbClr val="000000"/>
                </a:solidFill>
                <a:latin typeface="Calibri Light" panose="020F0302020204030204" pitchFamily="34" charset="0"/>
                <a:ea typeface="ＭＳ Ｐゴシック" pitchFamily="-106" charset="-128"/>
                <a:cs typeface="Calibri Light" panose="020F0302020204030204" pitchFamily="34" charset="0"/>
              </a:rPr>
              <a:t>score of Mr. Grey which comes around 9.5. If the transaction were international, country risk score would be used.  </a:t>
            </a:r>
            <a:endParaRPr lang="en-IN" sz="1400" dirty="0">
              <a:solidFill>
                <a:srgbClr val="000000"/>
              </a:solidFill>
              <a:ea typeface="ＭＳ Ｐゴシック" pitchFamily="-106" charset="-128"/>
            </a:endParaRPr>
          </a:p>
          <a:p>
            <a:endParaRPr lang="en-IN" sz="1600" dirty="0"/>
          </a:p>
        </p:txBody>
      </p:sp>
      <p:graphicFrame>
        <p:nvGraphicFramePr>
          <p:cNvPr id="4" name="Table 3">
            <a:extLst>
              <a:ext uri="{FF2B5EF4-FFF2-40B4-BE49-F238E27FC236}">
                <a16:creationId xmlns:a16="http://schemas.microsoft.com/office/drawing/2014/main" id="{DAED0B78-B1DF-4114-8319-D5CD9DD61AF8}"/>
              </a:ext>
            </a:extLst>
          </p:cNvPr>
          <p:cNvGraphicFramePr>
            <a:graphicFrameLocks noGrp="1"/>
          </p:cNvGraphicFramePr>
          <p:nvPr>
            <p:extLst>
              <p:ext uri="{D42A27DB-BD31-4B8C-83A1-F6EECF244321}">
                <p14:modId xmlns:p14="http://schemas.microsoft.com/office/powerpoint/2010/main" val="1287733316"/>
              </p:ext>
            </p:extLst>
          </p:nvPr>
        </p:nvGraphicFramePr>
        <p:xfrm>
          <a:off x="192567" y="1989626"/>
          <a:ext cx="8755005" cy="2677587"/>
        </p:xfrm>
        <a:graphic>
          <a:graphicData uri="http://schemas.openxmlformats.org/drawingml/2006/table">
            <a:tbl>
              <a:tblPr/>
              <a:tblGrid>
                <a:gridCol w="2316748">
                  <a:extLst>
                    <a:ext uri="{9D8B030D-6E8A-4147-A177-3AD203B41FA5}">
                      <a16:colId xmlns:a16="http://schemas.microsoft.com/office/drawing/2014/main" val="4097267479"/>
                    </a:ext>
                  </a:extLst>
                </a:gridCol>
                <a:gridCol w="1766361">
                  <a:extLst>
                    <a:ext uri="{9D8B030D-6E8A-4147-A177-3AD203B41FA5}">
                      <a16:colId xmlns:a16="http://schemas.microsoft.com/office/drawing/2014/main" val="377691310"/>
                    </a:ext>
                  </a:extLst>
                </a:gridCol>
                <a:gridCol w="614387">
                  <a:extLst>
                    <a:ext uri="{9D8B030D-6E8A-4147-A177-3AD203B41FA5}">
                      <a16:colId xmlns:a16="http://schemas.microsoft.com/office/drawing/2014/main" val="2456782250"/>
                    </a:ext>
                  </a:extLst>
                </a:gridCol>
                <a:gridCol w="2278349">
                  <a:extLst>
                    <a:ext uri="{9D8B030D-6E8A-4147-A177-3AD203B41FA5}">
                      <a16:colId xmlns:a16="http://schemas.microsoft.com/office/drawing/2014/main" val="649887049"/>
                    </a:ext>
                  </a:extLst>
                </a:gridCol>
                <a:gridCol w="1779160">
                  <a:extLst>
                    <a:ext uri="{9D8B030D-6E8A-4147-A177-3AD203B41FA5}">
                      <a16:colId xmlns:a16="http://schemas.microsoft.com/office/drawing/2014/main" val="711516074"/>
                    </a:ext>
                  </a:extLst>
                </a:gridCol>
              </a:tblGrid>
              <a:tr h="300147">
                <a:tc>
                  <a:txBody>
                    <a:bodyPr/>
                    <a:lstStyle/>
                    <a:p>
                      <a:pPr algn="ctr" rtl="0" fontAlgn="ctr"/>
                      <a:r>
                        <a:rPr lang="en-IN" sz="1200" b="1" i="0" u="none" strike="noStrike" dirty="0">
                          <a:solidFill>
                            <a:srgbClr val="FEFDFD"/>
                          </a:solidFill>
                          <a:effectLst/>
                          <a:latin typeface="Calibri Light" panose="020F0302020204030204" pitchFamily="34" charset="0"/>
                          <a:cs typeface="Calibri Light" panose="020F0302020204030204" pitchFamily="34" charset="0"/>
                        </a:rPr>
                        <a:t>Domestic location (Indicative)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24079"/>
                    </a:solidFill>
                  </a:tcPr>
                </a:tc>
                <a:tc>
                  <a:txBody>
                    <a:bodyPr/>
                    <a:lstStyle/>
                    <a:p>
                      <a:pPr algn="ctr" rtl="0" fontAlgn="ctr"/>
                      <a:r>
                        <a:rPr lang="en-IN" sz="1200" b="1" i="0" u="none" strike="noStrike" dirty="0">
                          <a:solidFill>
                            <a:srgbClr val="FEFDFD"/>
                          </a:solidFill>
                          <a:effectLst/>
                          <a:latin typeface="Calibri Light" panose="020F0302020204030204" pitchFamily="34" charset="0"/>
                          <a:cs typeface="Calibri Light" panose="020F0302020204030204" pitchFamily="34" charset="0"/>
                        </a:rPr>
                        <a:t>Risk Score (Indicative)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24079"/>
                    </a:solidFill>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rtl="0" fontAlgn="ctr"/>
                      <a:r>
                        <a:rPr lang="en-IN" sz="1200" b="1" i="0" u="none" strike="noStrike" kern="1200" dirty="0">
                          <a:solidFill>
                            <a:srgbClr val="FEFDFD"/>
                          </a:solidFill>
                          <a:effectLst/>
                          <a:latin typeface="Calibri Light" panose="020F0302020204030204" pitchFamily="34" charset="0"/>
                          <a:ea typeface="+mn-ea"/>
                          <a:cs typeface="Calibri Light" panose="020F0302020204030204" pitchFamily="34" charset="0"/>
                        </a:rPr>
                        <a:t>Countries (Indicative)</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24079"/>
                    </a:solidFill>
                  </a:tcPr>
                </a:tc>
                <a:tc>
                  <a:txBody>
                    <a:bodyPr/>
                    <a:lstStyle/>
                    <a:p>
                      <a:pPr algn="ctr" rtl="0" fontAlgn="ctr"/>
                      <a:r>
                        <a:rPr lang="en-IN" sz="1200" b="1" i="0" u="none" strike="noStrike" dirty="0">
                          <a:solidFill>
                            <a:srgbClr val="FEFDFD"/>
                          </a:solidFill>
                          <a:effectLst/>
                          <a:latin typeface="Calibri Light" panose="020F0302020204030204" pitchFamily="34" charset="0"/>
                          <a:cs typeface="Calibri Light" panose="020F0302020204030204" pitchFamily="34" charset="0"/>
                        </a:rPr>
                        <a:t>Risk Score (Indicative)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24079"/>
                    </a:solidFill>
                  </a:tcPr>
                </a:tc>
                <a:extLst>
                  <a:ext uri="{0D108BD9-81ED-4DB2-BD59-A6C34878D82A}">
                    <a16:rowId xmlns:a16="http://schemas.microsoft.com/office/drawing/2014/main" val="3532493011"/>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Ahmedabad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Afghanistan</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4209457"/>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Amritsar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Austria </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0542711"/>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Bilaspur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Clipperton Island </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5632467"/>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Chandigarh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Chile</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5359200"/>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Chennai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Croatia </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9796305"/>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Coimbatore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Dominican</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7327457"/>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Delhi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Ecuador</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4745626"/>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Ghaziabad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France </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6430528"/>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Lakshadweep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Germany </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1988368"/>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Jammu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Guinea-Bissau</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0929843"/>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Patna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Saint Barthelemy </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4897672"/>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Pune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Saint Martin </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8805110"/>
                  </a:ext>
                </a:extLst>
              </a:tr>
              <a:tr h="175214">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Srinagar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endParaRPr lang="en-IN" sz="1200" b="0" i="0" u="none" strike="noStrike" dirty="0">
                        <a:solidFill>
                          <a:srgbClr val="000000"/>
                        </a:solidFill>
                        <a:effectLst/>
                        <a:latin typeface="Calibri Light" panose="020F0302020204030204" pitchFamily="34" charset="0"/>
                        <a:cs typeface="Calibri Light" panose="020F0302020204030204" pitchFamily="34" charset="0"/>
                      </a:endParaRPr>
                    </a:p>
                  </a:txBody>
                  <a:tcPr marL="0" marR="0" marT="0" marB="0" anchor="ctr">
                    <a:lnL w="6350"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a:noFill/>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Ukraine</a:t>
                      </a:r>
                    </a:p>
                  </a:txBody>
                  <a:tcPr marL="0" marR="0" marT="0" marB="0" anchor="ctr">
                    <a:lnL w="952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Light" panose="020F0302020204030204" pitchFamily="34" charset="0"/>
                          <a:cs typeface="Calibri Light" panose="020F03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6789471"/>
                  </a:ext>
                </a:extLst>
              </a:tr>
            </a:tbl>
          </a:graphicData>
        </a:graphic>
      </p:graphicFrame>
    </p:spTree>
    <p:extLst>
      <p:ext uri="{BB962C8B-B14F-4D97-AF65-F5344CB8AC3E}">
        <p14:creationId xmlns:p14="http://schemas.microsoft.com/office/powerpoint/2010/main" val="2176457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CBB2F851-C459-4440-9098-46DF7C6E5D5C}"/>
              </a:ext>
            </a:extLst>
          </p:cNvPr>
          <p:cNvCxnSpPr/>
          <p:nvPr/>
        </p:nvCxnSpPr>
        <p:spPr bwMode="auto">
          <a:xfrm>
            <a:off x="13181" y="3340389"/>
            <a:ext cx="9130819" cy="0"/>
          </a:xfrm>
          <a:prstGeom prst="straightConnector1">
            <a:avLst/>
          </a:prstGeom>
          <a:solidFill>
            <a:schemeClr val="folHlink"/>
          </a:solidFill>
          <a:ln w="76200" cap="flat" cmpd="sng" algn="ctr">
            <a:solidFill>
              <a:schemeClr val="accent1">
                <a:lumMod val="60000"/>
                <a:lumOff val="4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a:extLst>
              <a:ext uri="{FF2B5EF4-FFF2-40B4-BE49-F238E27FC236}">
                <a16:creationId xmlns:a16="http://schemas.microsoft.com/office/drawing/2014/main" id="{AD8F90BD-7CEB-4222-8E27-FCAE1A12F360}"/>
              </a:ext>
            </a:extLst>
          </p:cNvPr>
          <p:cNvCxnSpPr/>
          <p:nvPr/>
        </p:nvCxnSpPr>
        <p:spPr bwMode="auto">
          <a:xfrm>
            <a:off x="470380" y="2910211"/>
            <a:ext cx="0" cy="407670"/>
          </a:xfrm>
          <a:prstGeom prst="line">
            <a:avLst/>
          </a:prstGeom>
          <a:solidFill>
            <a:schemeClr val="folHlink"/>
          </a:solidFill>
          <a:ln w="1016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Isosceles Triangle 10">
            <a:extLst>
              <a:ext uri="{FF2B5EF4-FFF2-40B4-BE49-F238E27FC236}">
                <a16:creationId xmlns:a16="http://schemas.microsoft.com/office/drawing/2014/main" id="{6F9A1550-6E0D-4B54-A115-3DA554494432}"/>
              </a:ext>
            </a:extLst>
          </p:cNvPr>
          <p:cNvSpPr/>
          <p:nvPr/>
        </p:nvSpPr>
        <p:spPr bwMode="auto">
          <a:xfrm>
            <a:off x="-29224" y="3297243"/>
            <a:ext cx="1036318" cy="609600"/>
          </a:xfrm>
          <a:prstGeom prst="triangle">
            <a:avLst/>
          </a:prstGeom>
          <a:solidFill>
            <a:schemeClr val="accent1">
              <a:lumMod val="40000"/>
              <a:lumOff val="60000"/>
            </a:schemeClr>
          </a:solidFill>
          <a:ln w="6350" cap="flat" cmpd="sng" algn="ctr">
            <a:solidFill>
              <a:schemeClr val="accent1">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a:ln>
                  <a:noFill/>
                </a:ln>
                <a:solidFill>
                  <a:schemeClr val="bg1"/>
                </a:solidFill>
                <a:effectLst/>
                <a:latin typeface="Calibri Light" panose="020F0302020204030204" pitchFamily="34" charset="0"/>
                <a:ea typeface="+mj-ea"/>
                <a:cs typeface="Calibri Light" panose="020F0302020204030204" pitchFamily="34" charset="0"/>
              </a:rPr>
              <a:t>1 month</a:t>
            </a:r>
          </a:p>
        </p:txBody>
      </p:sp>
      <p:sp>
        <p:nvSpPr>
          <p:cNvPr id="46" name="Isosceles Triangle 45">
            <a:extLst>
              <a:ext uri="{FF2B5EF4-FFF2-40B4-BE49-F238E27FC236}">
                <a16:creationId xmlns:a16="http://schemas.microsoft.com/office/drawing/2014/main" id="{1DFA096B-067A-404D-8B91-5B37E2BAB61A}"/>
              </a:ext>
            </a:extLst>
          </p:cNvPr>
          <p:cNvSpPr/>
          <p:nvPr/>
        </p:nvSpPr>
        <p:spPr bwMode="auto">
          <a:xfrm>
            <a:off x="915147" y="3297453"/>
            <a:ext cx="1036318" cy="609600"/>
          </a:xfrm>
          <a:prstGeom prst="triangle">
            <a:avLst/>
          </a:prstGeom>
          <a:solidFill>
            <a:schemeClr val="accent1">
              <a:lumMod val="40000"/>
              <a:lumOff val="60000"/>
            </a:schemeClr>
          </a:solidFill>
          <a:ln w="6350" cap="flat" cmpd="sng" algn="ctr">
            <a:solidFill>
              <a:schemeClr val="accent1">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IN" dirty="0">
                <a:solidFill>
                  <a:schemeClr val="bg1"/>
                </a:solidFill>
                <a:latin typeface="Calibri Light" panose="020F0302020204030204" pitchFamily="34" charset="0"/>
                <a:ea typeface="+mj-ea"/>
                <a:cs typeface="Calibri Light" panose="020F0302020204030204" pitchFamily="34" charset="0"/>
              </a:rPr>
              <a:t>2 months</a:t>
            </a:r>
          </a:p>
        </p:txBody>
      </p:sp>
      <p:cxnSp>
        <p:nvCxnSpPr>
          <p:cNvPr id="47" name="Straight Connector 46">
            <a:extLst>
              <a:ext uri="{FF2B5EF4-FFF2-40B4-BE49-F238E27FC236}">
                <a16:creationId xmlns:a16="http://schemas.microsoft.com/office/drawing/2014/main" id="{23E89797-3934-496D-9128-ACB0EBB54042}"/>
              </a:ext>
            </a:extLst>
          </p:cNvPr>
          <p:cNvCxnSpPr/>
          <p:nvPr/>
        </p:nvCxnSpPr>
        <p:spPr bwMode="auto">
          <a:xfrm>
            <a:off x="1433306" y="2924725"/>
            <a:ext cx="0" cy="407670"/>
          </a:xfrm>
          <a:prstGeom prst="line">
            <a:avLst/>
          </a:prstGeom>
          <a:solidFill>
            <a:schemeClr val="folHlink"/>
          </a:solidFill>
          <a:ln w="1016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Isosceles Triangle 49">
            <a:extLst>
              <a:ext uri="{FF2B5EF4-FFF2-40B4-BE49-F238E27FC236}">
                <a16:creationId xmlns:a16="http://schemas.microsoft.com/office/drawing/2014/main" id="{211BA895-9322-4DD2-99D6-7D29141BCC35}"/>
              </a:ext>
            </a:extLst>
          </p:cNvPr>
          <p:cNvSpPr/>
          <p:nvPr/>
        </p:nvSpPr>
        <p:spPr bwMode="auto">
          <a:xfrm>
            <a:off x="1858939" y="3304500"/>
            <a:ext cx="1036318" cy="609600"/>
          </a:xfrm>
          <a:prstGeom prst="triangle">
            <a:avLst/>
          </a:prstGeom>
          <a:solidFill>
            <a:schemeClr val="accent1">
              <a:lumMod val="40000"/>
              <a:lumOff val="60000"/>
            </a:schemeClr>
          </a:solidFill>
          <a:ln w="6350" cap="flat" cmpd="sng" algn="ctr">
            <a:solidFill>
              <a:schemeClr val="accent1">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r>
              <a:rPr lang="en-IN" dirty="0">
                <a:solidFill>
                  <a:schemeClr val="bg1"/>
                </a:solidFill>
                <a:latin typeface="Calibri Light" panose="020F0302020204030204" pitchFamily="34" charset="0"/>
                <a:ea typeface="+mj-ea"/>
                <a:cs typeface="Calibri Light" panose="020F0302020204030204" pitchFamily="34" charset="0"/>
              </a:rPr>
              <a:t>3 months</a:t>
            </a:r>
          </a:p>
        </p:txBody>
      </p:sp>
      <p:cxnSp>
        <p:nvCxnSpPr>
          <p:cNvPr id="54" name="Straight Connector 53">
            <a:extLst>
              <a:ext uri="{FF2B5EF4-FFF2-40B4-BE49-F238E27FC236}">
                <a16:creationId xmlns:a16="http://schemas.microsoft.com/office/drawing/2014/main" id="{A47F7661-9FE1-42AF-81D2-40ADACC8F9B9}"/>
              </a:ext>
            </a:extLst>
          </p:cNvPr>
          <p:cNvCxnSpPr/>
          <p:nvPr/>
        </p:nvCxnSpPr>
        <p:spPr bwMode="auto">
          <a:xfrm>
            <a:off x="2390143" y="2925462"/>
            <a:ext cx="0" cy="407670"/>
          </a:xfrm>
          <a:prstGeom prst="line">
            <a:avLst/>
          </a:prstGeom>
          <a:solidFill>
            <a:schemeClr val="folHlink"/>
          </a:solidFill>
          <a:ln w="1016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Rectangle 54">
            <a:extLst>
              <a:ext uri="{FF2B5EF4-FFF2-40B4-BE49-F238E27FC236}">
                <a16:creationId xmlns:a16="http://schemas.microsoft.com/office/drawing/2014/main" id="{09965650-7965-429C-8C5D-40FE13FA8CF1}"/>
              </a:ext>
            </a:extLst>
          </p:cNvPr>
          <p:cNvSpPr/>
          <p:nvPr/>
        </p:nvSpPr>
        <p:spPr bwMode="auto">
          <a:xfrm>
            <a:off x="2011461" y="2363893"/>
            <a:ext cx="742956" cy="567635"/>
          </a:xfrm>
          <a:prstGeom prst="rect">
            <a:avLst/>
          </a:prstGeom>
          <a:solidFill>
            <a:schemeClr val="bg1"/>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rPr>
              <a:t>Risk score</a:t>
            </a:r>
          </a:p>
          <a:p>
            <a:pPr marL="0" marR="0" indent="0" algn="ctr" defTabSz="914400" rtl="0" eaLnBrk="1" fontAlgn="base" latinLnBrk="0" hangingPunct="1">
              <a:lnSpc>
                <a:spcPct val="100000"/>
              </a:lnSpc>
              <a:spcBef>
                <a:spcPct val="0"/>
              </a:spcBef>
              <a:spcAft>
                <a:spcPct val="0"/>
              </a:spcAft>
              <a:buClrTx/>
              <a:buSzTx/>
              <a:buFontTx/>
              <a:buNone/>
              <a:tabLst/>
            </a:pPr>
            <a:r>
              <a:rPr lang="en-IN" dirty="0">
                <a:solidFill>
                  <a:srgbClr val="000000"/>
                </a:solidFill>
                <a:latin typeface="Calibri Light" panose="020F0302020204030204" pitchFamily="34" charset="0"/>
                <a:ea typeface="+mj-ea"/>
                <a:cs typeface="Calibri Light" panose="020F0302020204030204" pitchFamily="34" charset="0"/>
              </a:rPr>
              <a:t>8</a:t>
            </a:r>
            <a:endParaRPr kumimoji="0" lang="en-IN" sz="1400"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endParaRPr>
          </a:p>
        </p:txBody>
      </p:sp>
      <p:sp>
        <p:nvSpPr>
          <p:cNvPr id="56" name="Isosceles Triangle 55">
            <a:extLst>
              <a:ext uri="{FF2B5EF4-FFF2-40B4-BE49-F238E27FC236}">
                <a16:creationId xmlns:a16="http://schemas.microsoft.com/office/drawing/2014/main" id="{B78008B6-6887-4846-ADB9-7E6255D52719}"/>
              </a:ext>
            </a:extLst>
          </p:cNvPr>
          <p:cNvSpPr/>
          <p:nvPr/>
        </p:nvSpPr>
        <p:spPr bwMode="auto">
          <a:xfrm>
            <a:off x="2799716" y="3303737"/>
            <a:ext cx="1036318" cy="609600"/>
          </a:xfrm>
          <a:prstGeom prst="triangle">
            <a:avLst/>
          </a:prstGeom>
          <a:solidFill>
            <a:schemeClr val="accent1">
              <a:lumMod val="40000"/>
              <a:lumOff val="60000"/>
            </a:schemeClr>
          </a:solidFill>
          <a:ln w="6350" cap="flat" cmpd="sng" algn="ctr">
            <a:solidFill>
              <a:schemeClr val="accent1">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IN" dirty="0">
                <a:solidFill>
                  <a:schemeClr val="bg1"/>
                </a:solidFill>
                <a:latin typeface="Calibri Light" panose="020F0302020204030204" pitchFamily="34" charset="0"/>
                <a:ea typeface="+mj-ea"/>
                <a:cs typeface="Calibri Light" panose="020F0302020204030204" pitchFamily="34" charset="0"/>
              </a:rPr>
              <a:t>4 months</a:t>
            </a:r>
          </a:p>
        </p:txBody>
      </p:sp>
      <p:sp>
        <p:nvSpPr>
          <p:cNvPr id="58" name="Isosceles Triangle 57">
            <a:extLst>
              <a:ext uri="{FF2B5EF4-FFF2-40B4-BE49-F238E27FC236}">
                <a16:creationId xmlns:a16="http://schemas.microsoft.com/office/drawing/2014/main" id="{B3B4DF15-571D-4D49-907D-2C7C4819BEA4}"/>
              </a:ext>
            </a:extLst>
          </p:cNvPr>
          <p:cNvSpPr/>
          <p:nvPr/>
        </p:nvSpPr>
        <p:spPr bwMode="auto">
          <a:xfrm>
            <a:off x="3670621" y="3306402"/>
            <a:ext cx="1036318" cy="609600"/>
          </a:xfrm>
          <a:prstGeom prst="triangle">
            <a:avLst/>
          </a:prstGeom>
          <a:solidFill>
            <a:schemeClr val="accent1">
              <a:lumMod val="40000"/>
              <a:lumOff val="60000"/>
            </a:schemeClr>
          </a:solidFill>
          <a:ln w="6350" cap="flat" cmpd="sng" algn="ctr">
            <a:solidFill>
              <a:schemeClr val="accent1">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r>
              <a:rPr lang="en-IN" dirty="0">
                <a:solidFill>
                  <a:schemeClr val="bg1"/>
                </a:solidFill>
                <a:latin typeface="Calibri Light" panose="020F0302020204030204" pitchFamily="34" charset="0"/>
                <a:ea typeface="+mj-ea"/>
                <a:cs typeface="Calibri Light" panose="020F0302020204030204" pitchFamily="34" charset="0"/>
              </a:rPr>
              <a:t>5 months</a:t>
            </a:r>
          </a:p>
        </p:txBody>
      </p:sp>
      <p:sp>
        <p:nvSpPr>
          <p:cNvPr id="59" name="Isosceles Triangle 58">
            <a:extLst>
              <a:ext uri="{FF2B5EF4-FFF2-40B4-BE49-F238E27FC236}">
                <a16:creationId xmlns:a16="http://schemas.microsoft.com/office/drawing/2014/main" id="{4DAEF331-161F-4F08-AC00-81DBF4C6534A}"/>
              </a:ext>
            </a:extLst>
          </p:cNvPr>
          <p:cNvSpPr/>
          <p:nvPr/>
        </p:nvSpPr>
        <p:spPr bwMode="auto">
          <a:xfrm>
            <a:off x="4647999" y="3311120"/>
            <a:ext cx="1036318" cy="609600"/>
          </a:xfrm>
          <a:prstGeom prst="triangle">
            <a:avLst/>
          </a:prstGeom>
          <a:solidFill>
            <a:schemeClr val="accent1">
              <a:lumMod val="40000"/>
              <a:lumOff val="60000"/>
            </a:schemeClr>
          </a:solidFill>
          <a:ln w="6350" cap="flat" cmpd="sng" algn="ctr">
            <a:solidFill>
              <a:schemeClr val="accent1">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IN" dirty="0">
                <a:solidFill>
                  <a:schemeClr val="bg1"/>
                </a:solidFill>
                <a:latin typeface="Calibri Light" panose="020F0302020204030204" pitchFamily="34" charset="0"/>
                <a:ea typeface="+mj-ea"/>
                <a:cs typeface="Calibri Light" panose="020F0302020204030204" pitchFamily="34" charset="0"/>
              </a:rPr>
              <a:t>6 months</a:t>
            </a:r>
          </a:p>
        </p:txBody>
      </p:sp>
      <p:sp>
        <p:nvSpPr>
          <p:cNvPr id="60" name="Isosceles Triangle 59">
            <a:extLst>
              <a:ext uri="{FF2B5EF4-FFF2-40B4-BE49-F238E27FC236}">
                <a16:creationId xmlns:a16="http://schemas.microsoft.com/office/drawing/2014/main" id="{725404D2-FE1E-417F-9513-44923B3DF9B9}"/>
              </a:ext>
            </a:extLst>
          </p:cNvPr>
          <p:cNvSpPr/>
          <p:nvPr/>
        </p:nvSpPr>
        <p:spPr bwMode="auto">
          <a:xfrm>
            <a:off x="5561959" y="3311120"/>
            <a:ext cx="1036318" cy="609600"/>
          </a:xfrm>
          <a:prstGeom prst="triangle">
            <a:avLst/>
          </a:prstGeom>
          <a:solidFill>
            <a:schemeClr val="accent1">
              <a:lumMod val="40000"/>
              <a:lumOff val="60000"/>
            </a:schemeClr>
          </a:solidFill>
          <a:ln w="6350" cap="flat" cmpd="sng" algn="ctr">
            <a:solidFill>
              <a:schemeClr val="accent1">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r>
              <a:rPr lang="en-IN" dirty="0">
                <a:solidFill>
                  <a:schemeClr val="bg1"/>
                </a:solidFill>
                <a:latin typeface="Calibri Light" panose="020F0302020204030204" pitchFamily="34" charset="0"/>
                <a:ea typeface="+mj-ea"/>
                <a:cs typeface="Calibri Light" panose="020F0302020204030204" pitchFamily="34" charset="0"/>
              </a:rPr>
              <a:t>7 months</a:t>
            </a:r>
          </a:p>
        </p:txBody>
      </p:sp>
      <p:sp>
        <p:nvSpPr>
          <p:cNvPr id="61" name="Isosceles Triangle 60">
            <a:extLst>
              <a:ext uri="{FF2B5EF4-FFF2-40B4-BE49-F238E27FC236}">
                <a16:creationId xmlns:a16="http://schemas.microsoft.com/office/drawing/2014/main" id="{49C05E66-F5F6-40F0-88EA-FB87A70C9D4B}"/>
              </a:ext>
            </a:extLst>
          </p:cNvPr>
          <p:cNvSpPr/>
          <p:nvPr/>
        </p:nvSpPr>
        <p:spPr bwMode="auto">
          <a:xfrm>
            <a:off x="6416979" y="3303737"/>
            <a:ext cx="1036318" cy="609600"/>
          </a:xfrm>
          <a:prstGeom prst="triangle">
            <a:avLst/>
          </a:prstGeom>
          <a:solidFill>
            <a:schemeClr val="accent1">
              <a:lumMod val="40000"/>
              <a:lumOff val="60000"/>
            </a:schemeClr>
          </a:solidFill>
          <a:ln w="6350" cap="flat" cmpd="sng" algn="ctr">
            <a:solidFill>
              <a:schemeClr val="accent1">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IN" dirty="0">
                <a:solidFill>
                  <a:schemeClr val="bg1"/>
                </a:solidFill>
                <a:latin typeface="Calibri Light" panose="020F0302020204030204" pitchFamily="34" charset="0"/>
                <a:ea typeface="+mj-ea"/>
                <a:cs typeface="Calibri Light" panose="020F0302020204030204" pitchFamily="34" charset="0"/>
              </a:rPr>
              <a:t>8 months</a:t>
            </a:r>
          </a:p>
        </p:txBody>
      </p:sp>
      <p:sp>
        <p:nvSpPr>
          <p:cNvPr id="62" name="Isosceles Triangle 61">
            <a:extLst>
              <a:ext uri="{FF2B5EF4-FFF2-40B4-BE49-F238E27FC236}">
                <a16:creationId xmlns:a16="http://schemas.microsoft.com/office/drawing/2014/main" id="{2D62DA23-440D-4F63-B1B1-3CEF7F2A065F}"/>
              </a:ext>
            </a:extLst>
          </p:cNvPr>
          <p:cNvSpPr/>
          <p:nvPr/>
        </p:nvSpPr>
        <p:spPr bwMode="auto">
          <a:xfrm>
            <a:off x="7195013" y="3297885"/>
            <a:ext cx="1036318" cy="609600"/>
          </a:xfrm>
          <a:prstGeom prst="triangle">
            <a:avLst/>
          </a:prstGeom>
          <a:solidFill>
            <a:schemeClr val="accent1">
              <a:lumMod val="40000"/>
              <a:lumOff val="60000"/>
            </a:schemeClr>
          </a:solidFill>
          <a:ln w="6350" cap="flat" cmpd="sng" algn="ctr">
            <a:solidFill>
              <a:schemeClr val="accent1">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r>
              <a:rPr lang="en-IN" dirty="0">
                <a:solidFill>
                  <a:schemeClr val="bg1"/>
                </a:solidFill>
                <a:latin typeface="Calibri Light" panose="020F0302020204030204" pitchFamily="34" charset="0"/>
                <a:ea typeface="+mj-ea"/>
                <a:cs typeface="Calibri Light" panose="020F0302020204030204" pitchFamily="34" charset="0"/>
              </a:rPr>
              <a:t>9 months</a:t>
            </a:r>
          </a:p>
        </p:txBody>
      </p:sp>
      <p:sp>
        <p:nvSpPr>
          <p:cNvPr id="63" name="Isosceles Triangle 62">
            <a:extLst>
              <a:ext uri="{FF2B5EF4-FFF2-40B4-BE49-F238E27FC236}">
                <a16:creationId xmlns:a16="http://schemas.microsoft.com/office/drawing/2014/main" id="{CA54907F-C1BC-4126-9C9B-2AF3E065C6AA}"/>
              </a:ext>
            </a:extLst>
          </p:cNvPr>
          <p:cNvSpPr/>
          <p:nvPr/>
        </p:nvSpPr>
        <p:spPr bwMode="auto">
          <a:xfrm>
            <a:off x="8107682" y="3283417"/>
            <a:ext cx="1036318" cy="609600"/>
          </a:xfrm>
          <a:prstGeom prst="triangle">
            <a:avLst/>
          </a:prstGeom>
          <a:solidFill>
            <a:schemeClr val="accent1">
              <a:lumMod val="40000"/>
              <a:lumOff val="60000"/>
            </a:schemeClr>
          </a:solidFill>
          <a:ln w="6350" cap="flat" cmpd="sng" algn="ctr">
            <a:solidFill>
              <a:schemeClr val="accent1">
                <a:lumMod val="40000"/>
                <a:lumOff val="6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IN" dirty="0">
                <a:solidFill>
                  <a:schemeClr val="bg1"/>
                </a:solidFill>
                <a:latin typeface="Calibri Light" panose="020F0302020204030204" pitchFamily="34" charset="0"/>
                <a:ea typeface="+mj-ea"/>
                <a:cs typeface="Calibri Light" panose="020F0302020204030204" pitchFamily="34" charset="0"/>
              </a:rPr>
              <a:t>10 months</a:t>
            </a:r>
          </a:p>
        </p:txBody>
      </p:sp>
      <p:cxnSp>
        <p:nvCxnSpPr>
          <p:cNvPr id="66" name="Straight Connector 65">
            <a:extLst>
              <a:ext uri="{FF2B5EF4-FFF2-40B4-BE49-F238E27FC236}">
                <a16:creationId xmlns:a16="http://schemas.microsoft.com/office/drawing/2014/main" id="{555FCB07-C2CB-4776-B35A-CB8ADB257009}"/>
              </a:ext>
            </a:extLst>
          </p:cNvPr>
          <p:cNvCxnSpPr/>
          <p:nvPr/>
        </p:nvCxnSpPr>
        <p:spPr bwMode="auto">
          <a:xfrm>
            <a:off x="3317875" y="2932719"/>
            <a:ext cx="0" cy="407670"/>
          </a:xfrm>
          <a:prstGeom prst="line">
            <a:avLst/>
          </a:prstGeom>
          <a:solidFill>
            <a:schemeClr val="folHlink"/>
          </a:solidFill>
          <a:ln w="1016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Connector 66">
            <a:extLst>
              <a:ext uri="{FF2B5EF4-FFF2-40B4-BE49-F238E27FC236}">
                <a16:creationId xmlns:a16="http://schemas.microsoft.com/office/drawing/2014/main" id="{A944EBBA-105B-4A16-9B02-8C0B39D7E5AE}"/>
              </a:ext>
            </a:extLst>
          </p:cNvPr>
          <p:cNvCxnSpPr/>
          <p:nvPr/>
        </p:nvCxnSpPr>
        <p:spPr bwMode="auto">
          <a:xfrm>
            <a:off x="4181523" y="2917013"/>
            <a:ext cx="0" cy="407670"/>
          </a:xfrm>
          <a:prstGeom prst="line">
            <a:avLst/>
          </a:prstGeom>
          <a:solidFill>
            <a:schemeClr val="folHlink"/>
          </a:solidFill>
          <a:ln w="1016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Straight Connector 67">
            <a:extLst>
              <a:ext uri="{FF2B5EF4-FFF2-40B4-BE49-F238E27FC236}">
                <a16:creationId xmlns:a16="http://schemas.microsoft.com/office/drawing/2014/main" id="{7951E661-07F3-408B-B440-66388BB7E6CD}"/>
              </a:ext>
            </a:extLst>
          </p:cNvPr>
          <p:cNvCxnSpPr/>
          <p:nvPr/>
        </p:nvCxnSpPr>
        <p:spPr bwMode="auto">
          <a:xfrm>
            <a:off x="5158901" y="2909876"/>
            <a:ext cx="0" cy="407670"/>
          </a:xfrm>
          <a:prstGeom prst="line">
            <a:avLst/>
          </a:prstGeom>
          <a:solidFill>
            <a:schemeClr val="folHlink"/>
          </a:solidFill>
          <a:ln w="1016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Straight Connector 68">
            <a:extLst>
              <a:ext uri="{FF2B5EF4-FFF2-40B4-BE49-F238E27FC236}">
                <a16:creationId xmlns:a16="http://schemas.microsoft.com/office/drawing/2014/main" id="{37C2B536-BA68-4826-AD02-55FF9FA4B93D}"/>
              </a:ext>
            </a:extLst>
          </p:cNvPr>
          <p:cNvCxnSpPr/>
          <p:nvPr/>
        </p:nvCxnSpPr>
        <p:spPr bwMode="auto">
          <a:xfrm>
            <a:off x="6072861" y="2923513"/>
            <a:ext cx="0" cy="407670"/>
          </a:xfrm>
          <a:prstGeom prst="line">
            <a:avLst/>
          </a:prstGeom>
          <a:solidFill>
            <a:schemeClr val="folHlink"/>
          </a:solidFill>
          <a:ln w="1016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Connector 69">
            <a:extLst>
              <a:ext uri="{FF2B5EF4-FFF2-40B4-BE49-F238E27FC236}">
                <a16:creationId xmlns:a16="http://schemas.microsoft.com/office/drawing/2014/main" id="{ECC1781D-36BA-413C-A995-2E914DEF7AA6}"/>
              </a:ext>
            </a:extLst>
          </p:cNvPr>
          <p:cNvCxnSpPr/>
          <p:nvPr/>
        </p:nvCxnSpPr>
        <p:spPr bwMode="auto">
          <a:xfrm>
            <a:off x="6920623" y="2930770"/>
            <a:ext cx="0" cy="407670"/>
          </a:xfrm>
          <a:prstGeom prst="line">
            <a:avLst/>
          </a:prstGeom>
          <a:solidFill>
            <a:schemeClr val="folHlink"/>
          </a:solidFill>
          <a:ln w="1016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Straight Connector 70">
            <a:extLst>
              <a:ext uri="{FF2B5EF4-FFF2-40B4-BE49-F238E27FC236}">
                <a16:creationId xmlns:a16="http://schemas.microsoft.com/office/drawing/2014/main" id="{D53F33E9-B89E-424D-97B4-DA8F83C61D87}"/>
              </a:ext>
            </a:extLst>
          </p:cNvPr>
          <p:cNvCxnSpPr/>
          <p:nvPr/>
        </p:nvCxnSpPr>
        <p:spPr bwMode="auto">
          <a:xfrm>
            <a:off x="7713172" y="2938028"/>
            <a:ext cx="0" cy="407670"/>
          </a:xfrm>
          <a:prstGeom prst="line">
            <a:avLst/>
          </a:prstGeom>
          <a:solidFill>
            <a:schemeClr val="folHlink"/>
          </a:solidFill>
          <a:ln w="1016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71">
            <a:extLst>
              <a:ext uri="{FF2B5EF4-FFF2-40B4-BE49-F238E27FC236}">
                <a16:creationId xmlns:a16="http://schemas.microsoft.com/office/drawing/2014/main" id="{00302090-1A9A-48EB-BE47-28375421F235}"/>
              </a:ext>
            </a:extLst>
          </p:cNvPr>
          <p:cNvCxnSpPr/>
          <p:nvPr/>
        </p:nvCxnSpPr>
        <p:spPr bwMode="auto">
          <a:xfrm>
            <a:off x="8622156" y="2923653"/>
            <a:ext cx="0" cy="407670"/>
          </a:xfrm>
          <a:prstGeom prst="line">
            <a:avLst/>
          </a:prstGeom>
          <a:solidFill>
            <a:schemeClr val="folHlink"/>
          </a:solidFill>
          <a:ln w="1016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Rectangle 72">
            <a:extLst>
              <a:ext uri="{FF2B5EF4-FFF2-40B4-BE49-F238E27FC236}">
                <a16:creationId xmlns:a16="http://schemas.microsoft.com/office/drawing/2014/main" id="{0A1DC436-B59D-489C-BEF2-67D751CEECEE}"/>
              </a:ext>
            </a:extLst>
          </p:cNvPr>
          <p:cNvSpPr/>
          <p:nvPr/>
        </p:nvSpPr>
        <p:spPr bwMode="auto">
          <a:xfrm>
            <a:off x="2948526" y="2368434"/>
            <a:ext cx="742956" cy="556354"/>
          </a:xfrm>
          <a:prstGeom prst="rect">
            <a:avLst/>
          </a:prstGeom>
          <a:solidFill>
            <a:schemeClr val="bg1"/>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rPr>
              <a:t>Risk score</a:t>
            </a:r>
          </a:p>
          <a:p>
            <a:pPr marL="0" marR="0" indent="0" algn="ctr" defTabSz="914400" rtl="0" eaLnBrk="1" fontAlgn="base" latinLnBrk="0" hangingPunct="1">
              <a:lnSpc>
                <a:spcPct val="100000"/>
              </a:lnSpc>
              <a:spcBef>
                <a:spcPct val="0"/>
              </a:spcBef>
              <a:spcAft>
                <a:spcPct val="0"/>
              </a:spcAft>
              <a:buClrTx/>
              <a:buSzTx/>
              <a:buFontTx/>
              <a:buNone/>
              <a:tabLst/>
            </a:pPr>
            <a:r>
              <a:rPr lang="en-IN" dirty="0">
                <a:solidFill>
                  <a:srgbClr val="000000"/>
                </a:solidFill>
                <a:latin typeface="Calibri Light" panose="020F0302020204030204" pitchFamily="34" charset="0"/>
                <a:ea typeface="+mj-ea"/>
                <a:cs typeface="Calibri Light" panose="020F0302020204030204" pitchFamily="34" charset="0"/>
              </a:rPr>
              <a:t>7</a:t>
            </a:r>
            <a:endParaRPr kumimoji="0" lang="en-IN" sz="1400"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endParaRPr>
          </a:p>
        </p:txBody>
      </p:sp>
      <p:sp>
        <p:nvSpPr>
          <p:cNvPr id="74" name="Rectangle 73">
            <a:extLst>
              <a:ext uri="{FF2B5EF4-FFF2-40B4-BE49-F238E27FC236}">
                <a16:creationId xmlns:a16="http://schemas.microsoft.com/office/drawing/2014/main" id="{BF698515-1668-45A3-B6BB-D6B4734FFEDB}"/>
              </a:ext>
            </a:extLst>
          </p:cNvPr>
          <p:cNvSpPr/>
          <p:nvPr/>
        </p:nvSpPr>
        <p:spPr bwMode="auto">
          <a:xfrm>
            <a:off x="3829106" y="2368943"/>
            <a:ext cx="742956" cy="556354"/>
          </a:xfrm>
          <a:prstGeom prst="rect">
            <a:avLst/>
          </a:prstGeom>
          <a:solidFill>
            <a:schemeClr val="bg1"/>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rPr>
              <a:t>Risk score</a:t>
            </a:r>
          </a:p>
          <a:p>
            <a:pPr marL="0" marR="0" indent="0" algn="ctr" defTabSz="914400" rtl="0" eaLnBrk="1" fontAlgn="base" latinLnBrk="0" hangingPunct="1">
              <a:lnSpc>
                <a:spcPct val="100000"/>
              </a:lnSpc>
              <a:spcBef>
                <a:spcPct val="0"/>
              </a:spcBef>
              <a:spcAft>
                <a:spcPct val="0"/>
              </a:spcAft>
              <a:buClrTx/>
              <a:buSzTx/>
              <a:buFontTx/>
              <a:buNone/>
              <a:tabLst/>
            </a:pPr>
            <a:r>
              <a:rPr lang="en-IN" dirty="0">
                <a:solidFill>
                  <a:srgbClr val="000000"/>
                </a:solidFill>
                <a:latin typeface="Calibri Light" panose="020F0302020204030204" pitchFamily="34" charset="0"/>
                <a:ea typeface="+mj-ea"/>
                <a:cs typeface="Calibri Light" panose="020F0302020204030204" pitchFamily="34" charset="0"/>
              </a:rPr>
              <a:t>6</a:t>
            </a:r>
            <a:endParaRPr kumimoji="0" lang="en-IN" sz="140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endParaRPr>
          </a:p>
        </p:txBody>
      </p:sp>
      <p:sp>
        <p:nvSpPr>
          <p:cNvPr id="75" name="Rectangle 74">
            <a:extLst>
              <a:ext uri="{FF2B5EF4-FFF2-40B4-BE49-F238E27FC236}">
                <a16:creationId xmlns:a16="http://schemas.microsoft.com/office/drawing/2014/main" id="{E274B698-5079-4D4E-BA3D-763840BDE167}"/>
              </a:ext>
            </a:extLst>
          </p:cNvPr>
          <p:cNvSpPr/>
          <p:nvPr/>
        </p:nvSpPr>
        <p:spPr bwMode="auto">
          <a:xfrm>
            <a:off x="4751383" y="2368434"/>
            <a:ext cx="742956" cy="556354"/>
          </a:xfrm>
          <a:prstGeom prst="rect">
            <a:avLst/>
          </a:prstGeom>
          <a:solidFill>
            <a:schemeClr val="bg1"/>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rPr>
              <a:t>Risk score</a:t>
            </a:r>
          </a:p>
          <a:p>
            <a:pPr marL="0" marR="0" indent="0" algn="ctr" defTabSz="914400" rtl="0" eaLnBrk="1" fontAlgn="base" latinLnBrk="0" hangingPunct="1">
              <a:lnSpc>
                <a:spcPct val="100000"/>
              </a:lnSpc>
              <a:spcBef>
                <a:spcPct val="0"/>
              </a:spcBef>
              <a:spcAft>
                <a:spcPct val="0"/>
              </a:spcAft>
              <a:buClrTx/>
              <a:buSzTx/>
              <a:buFontTx/>
              <a:buNone/>
              <a:tabLst/>
            </a:pPr>
            <a:r>
              <a:rPr lang="en-IN" dirty="0">
                <a:solidFill>
                  <a:srgbClr val="000000"/>
                </a:solidFill>
                <a:latin typeface="Calibri Light" panose="020F0302020204030204" pitchFamily="34" charset="0"/>
                <a:ea typeface="+mj-ea"/>
                <a:cs typeface="Calibri Light" panose="020F0302020204030204" pitchFamily="34" charset="0"/>
              </a:rPr>
              <a:t>5</a:t>
            </a:r>
            <a:endParaRPr kumimoji="0" lang="en-IN" sz="1400"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endParaRPr>
          </a:p>
        </p:txBody>
      </p:sp>
      <p:sp>
        <p:nvSpPr>
          <p:cNvPr id="76" name="Rectangle 75">
            <a:extLst>
              <a:ext uri="{FF2B5EF4-FFF2-40B4-BE49-F238E27FC236}">
                <a16:creationId xmlns:a16="http://schemas.microsoft.com/office/drawing/2014/main" id="{44A9FF77-9112-4E78-8C65-977C316895A9}"/>
              </a:ext>
            </a:extLst>
          </p:cNvPr>
          <p:cNvSpPr/>
          <p:nvPr/>
        </p:nvSpPr>
        <p:spPr bwMode="auto">
          <a:xfrm>
            <a:off x="5703678" y="2370667"/>
            <a:ext cx="742956" cy="546703"/>
          </a:xfrm>
          <a:prstGeom prst="rect">
            <a:avLst/>
          </a:prstGeom>
          <a:solidFill>
            <a:schemeClr val="bg1"/>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rPr>
              <a:t>Risk score</a:t>
            </a:r>
          </a:p>
          <a:p>
            <a:pPr marL="0" marR="0" indent="0" algn="ctr" defTabSz="914400" rtl="0" eaLnBrk="1" fontAlgn="base" latinLnBrk="0" hangingPunct="1">
              <a:lnSpc>
                <a:spcPct val="100000"/>
              </a:lnSpc>
              <a:spcBef>
                <a:spcPct val="0"/>
              </a:spcBef>
              <a:spcAft>
                <a:spcPct val="0"/>
              </a:spcAft>
              <a:buClrTx/>
              <a:buSzTx/>
              <a:buFontTx/>
              <a:buNone/>
              <a:tabLst/>
            </a:pPr>
            <a:r>
              <a:rPr lang="en-IN" dirty="0">
                <a:solidFill>
                  <a:srgbClr val="000000"/>
                </a:solidFill>
                <a:latin typeface="Calibri Light" panose="020F0302020204030204" pitchFamily="34" charset="0"/>
                <a:ea typeface="+mj-ea"/>
                <a:cs typeface="Calibri Light" panose="020F0302020204030204" pitchFamily="34" charset="0"/>
              </a:rPr>
              <a:t>4</a:t>
            </a:r>
            <a:endParaRPr kumimoji="0" lang="en-IN" sz="1400"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endParaRPr>
          </a:p>
        </p:txBody>
      </p:sp>
      <p:sp>
        <p:nvSpPr>
          <p:cNvPr id="77" name="Rectangle 76">
            <a:extLst>
              <a:ext uri="{FF2B5EF4-FFF2-40B4-BE49-F238E27FC236}">
                <a16:creationId xmlns:a16="http://schemas.microsoft.com/office/drawing/2014/main" id="{479AFBB3-8CEA-45A8-AE97-B98BA6DC745F}"/>
              </a:ext>
            </a:extLst>
          </p:cNvPr>
          <p:cNvSpPr/>
          <p:nvPr/>
        </p:nvSpPr>
        <p:spPr bwMode="auto">
          <a:xfrm>
            <a:off x="6551658" y="2370262"/>
            <a:ext cx="742956" cy="556354"/>
          </a:xfrm>
          <a:prstGeom prst="rect">
            <a:avLst/>
          </a:prstGeom>
          <a:solidFill>
            <a:schemeClr val="bg1"/>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rPr>
              <a:t>Risk score</a:t>
            </a:r>
          </a:p>
          <a:p>
            <a:pPr marL="0" marR="0" indent="0" algn="ctr" defTabSz="914400" rtl="0" eaLnBrk="1" fontAlgn="base" latinLnBrk="0" hangingPunct="1">
              <a:lnSpc>
                <a:spcPct val="100000"/>
              </a:lnSpc>
              <a:spcBef>
                <a:spcPct val="0"/>
              </a:spcBef>
              <a:spcAft>
                <a:spcPct val="0"/>
              </a:spcAft>
              <a:buClrTx/>
              <a:buSzTx/>
              <a:buFontTx/>
              <a:buNone/>
              <a:tabLst/>
            </a:pPr>
            <a:r>
              <a:rPr lang="en-IN" dirty="0">
                <a:solidFill>
                  <a:srgbClr val="000000"/>
                </a:solidFill>
                <a:latin typeface="Calibri Light" panose="020F0302020204030204" pitchFamily="34" charset="0"/>
                <a:ea typeface="+mj-ea"/>
                <a:cs typeface="Calibri Light" panose="020F0302020204030204" pitchFamily="34" charset="0"/>
              </a:rPr>
              <a:t>3</a:t>
            </a:r>
            <a:endParaRPr kumimoji="0" lang="en-IN" sz="1400"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endParaRPr>
          </a:p>
        </p:txBody>
      </p:sp>
      <p:sp>
        <p:nvSpPr>
          <p:cNvPr id="78" name="Rectangle 77">
            <a:extLst>
              <a:ext uri="{FF2B5EF4-FFF2-40B4-BE49-F238E27FC236}">
                <a16:creationId xmlns:a16="http://schemas.microsoft.com/office/drawing/2014/main" id="{ED3B42AA-65CC-456F-83F9-7E613335FF6E}"/>
              </a:ext>
            </a:extLst>
          </p:cNvPr>
          <p:cNvSpPr/>
          <p:nvPr/>
        </p:nvSpPr>
        <p:spPr bwMode="auto">
          <a:xfrm>
            <a:off x="7395676" y="2379914"/>
            <a:ext cx="742956" cy="556354"/>
          </a:xfrm>
          <a:prstGeom prst="rect">
            <a:avLst/>
          </a:prstGeom>
          <a:solidFill>
            <a:schemeClr val="bg1"/>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rPr>
              <a:t>Risk score</a:t>
            </a:r>
          </a:p>
          <a:p>
            <a:pPr marL="0" marR="0" indent="0" algn="ctr" defTabSz="914400" rtl="0" eaLnBrk="1" fontAlgn="base" latinLnBrk="0" hangingPunct="1">
              <a:lnSpc>
                <a:spcPct val="100000"/>
              </a:lnSpc>
              <a:spcBef>
                <a:spcPct val="0"/>
              </a:spcBef>
              <a:spcAft>
                <a:spcPct val="0"/>
              </a:spcAft>
              <a:buClrTx/>
              <a:buSzTx/>
              <a:buFontTx/>
              <a:buNone/>
              <a:tabLst/>
            </a:pPr>
            <a:r>
              <a:rPr lang="en-IN" dirty="0">
                <a:solidFill>
                  <a:srgbClr val="000000"/>
                </a:solidFill>
                <a:latin typeface="Calibri Light" panose="020F0302020204030204" pitchFamily="34" charset="0"/>
                <a:ea typeface="+mj-ea"/>
                <a:cs typeface="Calibri Light" panose="020F0302020204030204" pitchFamily="34" charset="0"/>
              </a:rPr>
              <a:t>2</a:t>
            </a:r>
            <a:endParaRPr kumimoji="0" lang="en-IN" sz="1400"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endParaRPr>
          </a:p>
        </p:txBody>
      </p:sp>
      <p:sp>
        <p:nvSpPr>
          <p:cNvPr id="79" name="Rectangle 78">
            <a:extLst>
              <a:ext uri="{FF2B5EF4-FFF2-40B4-BE49-F238E27FC236}">
                <a16:creationId xmlns:a16="http://schemas.microsoft.com/office/drawing/2014/main" id="{4E0FF01D-B1FB-40E4-A7A0-C13639F79C49}"/>
              </a:ext>
            </a:extLst>
          </p:cNvPr>
          <p:cNvSpPr/>
          <p:nvPr/>
        </p:nvSpPr>
        <p:spPr bwMode="auto">
          <a:xfrm>
            <a:off x="8256753" y="2370262"/>
            <a:ext cx="742956" cy="556354"/>
          </a:xfrm>
          <a:prstGeom prst="rect">
            <a:avLst/>
          </a:prstGeom>
          <a:solidFill>
            <a:schemeClr val="bg1"/>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rPr>
              <a:t>Risk score</a:t>
            </a:r>
          </a:p>
          <a:p>
            <a:pPr marL="0" marR="0" indent="0" algn="ctr" defTabSz="914400" rtl="0" eaLnBrk="1" fontAlgn="base" latinLnBrk="0" hangingPunct="1">
              <a:lnSpc>
                <a:spcPct val="100000"/>
              </a:lnSpc>
              <a:spcBef>
                <a:spcPct val="0"/>
              </a:spcBef>
              <a:spcAft>
                <a:spcPct val="0"/>
              </a:spcAft>
              <a:buClrTx/>
              <a:buSzTx/>
              <a:buFontTx/>
              <a:buNone/>
              <a:tabLst/>
            </a:pPr>
            <a:r>
              <a:rPr lang="en-IN" dirty="0">
                <a:solidFill>
                  <a:srgbClr val="000000"/>
                </a:solidFill>
                <a:latin typeface="Calibri Light" panose="020F0302020204030204" pitchFamily="34" charset="0"/>
                <a:ea typeface="+mj-ea"/>
                <a:cs typeface="Calibri Light" panose="020F0302020204030204" pitchFamily="34" charset="0"/>
              </a:rPr>
              <a:t>1</a:t>
            </a:r>
            <a:endParaRPr kumimoji="0" lang="en-IN" sz="1400"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endParaRPr>
          </a:p>
        </p:txBody>
      </p:sp>
      <p:sp>
        <p:nvSpPr>
          <p:cNvPr id="80" name="Rectangle 79">
            <a:extLst>
              <a:ext uri="{FF2B5EF4-FFF2-40B4-BE49-F238E27FC236}">
                <a16:creationId xmlns:a16="http://schemas.microsoft.com/office/drawing/2014/main" id="{7232B02A-6D70-48CA-8438-A5D5B3530A3E}"/>
              </a:ext>
            </a:extLst>
          </p:cNvPr>
          <p:cNvSpPr/>
          <p:nvPr/>
        </p:nvSpPr>
        <p:spPr bwMode="auto">
          <a:xfrm>
            <a:off x="1030515" y="2377440"/>
            <a:ext cx="742956" cy="569794"/>
          </a:xfrm>
          <a:prstGeom prst="rect">
            <a:avLst/>
          </a:prstGeom>
          <a:solidFill>
            <a:schemeClr val="bg1"/>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rPr>
              <a:t>Risk score</a:t>
            </a:r>
          </a:p>
          <a:p>
            <a:pPr marL="0" marR="0" indent="0" algn="ctr" defTabSz="914400" rtl="0" eaLnBrk="1" fontAlgn="base" latinLnBrk="0" hangingPunct="1">
              <a:lnSpc>
                <a:spcPct val="100000"/>
              </a:lnSpc>
              <a:spcBef>
                <a:spcPct val="0"/>
              </a:spcBef>
              <a:spcAft>
                <a:spcPct val="0"/>
              </a:spcAft>
              <a:buClrTx/>
              <a:buSzTx/>
              <a:buFontTx/>
              <a:buNone/>
              <a:tabLst/>
            </a:pPr>
            <a:r>
              <a:rPr lang="en-IN" dirty="0">
                <a:solidFill>
                  <a:srgbClr val="000000"/>
                </a:solidFill>
                <a:latin typeface="Calibri Light" panose="020F0302020204030204" pitchFamily="34" charset="0"/>
                <a:ea typeface="+mj-ea"/>
                <a:cs typeface="Calibri Light" panose="020F0302020204030204" pitchFamily="34" charset="0"/>
              </a:rPr>
              <a:t>9</a:t>
            </a:r>
            <a:endParaRPr kumimoji="0" lang="en-IN" sz="1400"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endParaRPr>
          </a:p>
        </p:txBody>
      </p:sp>
      <p:sp>
        <p:nvSpPr>
          <p:cNvPr id="81" name="Rectangle 80">
            <a:extLst>
              <a:ext uri="{FF2B5EF4-FFF2-40B4-BE49-F238E27FC236}">
                <a16:creationId xmlns:a16="http://schemas.microsoft.com/office/drawing/2014/main" id="{05CD78E5-85CE-4473-8237-04887CB5763A}"/>
              </a:ext>
            </a:extLst>
          </p:cNvPr>
          <p:cNvSpPr/>
          <p:nvPr/>
        </p:nvSpPr>
        <p:spPr bwMode="auto">
          <a:xfrm>
            <a:off x="127420" y="2389687"/>
            <a:ext cx="692637" cy="556354"/>
          </a:xfrm>
          <a:prstGeom prst="rect">
            <a:avLst/>
          </a:prstGeom>
          <a:solidFill>
            <a:schemeClr val="bg1"/>
          </a:solidFill>
          <a:ln w="6350" cap="flat" cmpd="sng" algn="ctr">
            <a:solidFill>
              <a:schemeClr val="tx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rPr>
              <a:t>Risk score</a:t>
            </a:r>
          </a:p>
          <a:p>
            <a:pPr marL="0" marR="0" indent="0" algn="ctr" defTabSz="914400" rtl="0" eaLnBrk="1" fontAlgn="base" latinLnBrk="0" hangingPunct="1">
              <a:lnSpc>
                <a:spcPct val="100000"/>
              </a:lnSpc>
              <a:spcBef>
                <a:spcPct val="0"/>
              </a:spcBef>
              <a:spcAft>
                <a:spcPct val="0"/>
              </a:spcAft>
              <a:buClrTx/>
              <a:buSzTx/>
              <a:buFontTx/>
              <a:buNone/>
              <a:tabLst/>
            </a:pPr>
            <a:r>
              <a:rPr lang="en-IN" dirty="0">
                <a:solidFill>
                  <a:srgbClr val="000000"/>
                </a:solidFill>
                <a:latin typeface="Calibri Light" panose="020F0302020204030204" pitchFamily="34" charset="0"/>
                <a:ea typeface="+mj-ea"/>
                <a:cs typeface="Calibri Light" panose="020F0302020204030204" pitchFamily="34" charset="0"/>
              </a:rPr>
              <a:t>10</a:t>
            </a:r>
            <a:endParaRPr kumimoji="0" lang="en-IN" sz="1400" b="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endParaRPr>
          </a:p>
        </p:txBody>
      </p:sp>
      <p:sp>
        <p:nvSpPr>
          <p:cNvPr id="83" name="Rectangle 82">
            <a:extLst>
              <a:ext uri="{FF2B5EF4-FFF2-40B4-BE49-F238E27FC236}">
                <a16:creationId xmlns:a16="http://schemas.microsoft.com/office/drawing/2014/main" id="{8781D6A6-62DF-411F-9D0D-A369C4331841}"/>
              </a:ext>
            </a:extLst>
          </p:cNvPr>
          <p:cNvSpPr/>
          <p:nvPr/>
        </p:nvSpPr>
        <p:spPr bwMode="auto">
          <a:xfrm>
            <a:off x="-20320" y="3894666"/>
            <a:ext cx="9173224" cy="514773"/>
          </a:xfrm>
          <a:prstGeom prst="rect">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just"/>
            <a:r>
              <a:rPr lang="en-IN" sz="1400" dirty="0">
                <a:solidFill>
                  <a:srgbClr val="000000"/>
                </a:solidFill>
                <a:latin typeface="Calibri Light" panose="020F0302020204030204" pitchFamily="34" charset="0"/>
                <a:ea typeface="ＭＳ Ｐゴシック" pitchFamily="34" charset="-128"/>
                <a:cs typeface="Calibri Light" panose="020F0302020204030204" pitchFamily="34" charset="0"/>
              </a:rPr>
              <a:t>For example, 20 lakh of transaction executed in 1 month carries higher risk in comparison to same amount of transaction </a:t>
            </a:r>
          </a:p>
          <a:p>
            <a:pPr algn="just"/>
            <a:r>
              <a:rPr lang="en-IN" sz="1400" dirty="0">
                <a:solidFill>
                  <a:srgbClr val="000000"/>
                </a:solidFill>
                <a:latin typeface="Calibri Light" panose="020F0302020204030204" pitchFamily="34" charset="0"/>
                <a:ea typeface="ＭＳ Ｐゴシック" pitchFamily="34" charset="-128"/>
                <a:cs typeface="Calibri Light" panose="020F0302020204030204" pitchFamily="34" charset="0"/>
              </a:rPr>
              <a:t>done in 6 months time frame</a:t>
            </a:r>
            <a:endParaRPr kumimoji="0" lang="en-IN" sz="1400" i="0" u="none" strike="noStrike" cap="none" normalizeH="0" baseline="0" dirty="0">
              <a:ln>
                <a:noFill/>
              </a:ln>
              <a:solidFill>
                <a:srgbClr val="000000"/>
              </a:solidFill>
              <a:effectLst/>
              <a:latin typeface="Calibri Light" panose="020F0302020204030204" pitchFamily="34" charset="0"/>
              <a:ea typeface="+mj-ea"/>
              <a:cs typeface="Calibri Light" panose="020F0302020204030204" pitchFamily="34" charset="0"/>
            </a:endParaRPr>
          </a:p>
        </p:txBody>
      </p:sp>
      <p:sp>
        <p:nvSpPr>
          <p:cNvPr id="40" name="Title 2">
            <a:extLst>
              <a:ext uri="{FF2B5EF4-FFF2-40B4-BE49-F238E27FC236}">
                <a16:creationId xmlns:a16="http://schemas.microsoft.com/office/drawing/2014/main" id="{558D3D52-8AB2-48F0-A3AC-0FE6C50DA312}"/>
              </a:ext>
            </a:extLst>
          </p:cNvPr>
          <p:cNvSpPr>
            <a:spLocks noGrp="1"/>
          </p:cNvSpPr>
          <p:nvPr>
            <p:ph type="title"/>
          </p:nvPr>
        </p:nvSpPr>
        <p:spPr>
          <a:xfrm>
            <a:off x="209971" y="92177"/>
            <a:ext cx="8845973" cy="369332"/>
          </a:xfrm>
        </p:spPr>
        <p:txBody>
          <a:bodyPr/>
          <a:lstStyle/>
          <a:p>
            <a:r>
              <a:rPr lang="en-IN" sz="2400" b="1" dirty="0">
                <a:solidFill>
                  <a:srgbClr val="00008C"/>
                </a:solidFill>
                <a:latin typeface="Calibri Light (Headings)"/>
              </a:rPr>
              <a:t>Transaction Risk Computation (5/7)</a:t>
            </a:r>
          </a:p>
        </p:txBody>
      </p:sp>
      <p:sp>
        <p:nvSpPr>
          <p:cNvPr id="41" name="Rectangle 40">
            <a:extLst>
              <a:ext uri="{FF2B5EF4-FFF2-40B4-BE49-F238E27FC236}">
                <a16:creationId xmlns:a16="http://schemas.microsoft.com/office/drawing/2014/main" id="{547C35F4-1830-4E45-90AB-47AA2CB79F88}"/>
              </a:ext>
            </a:extLst>
          </p:cNvPr>
          <p:cNvSpPr/>
          <p:nvPr/>
        </p:nvSpPr>
        <p:spPr bwMode="ltGray">
          <a:xfrm>
            <a:off x="0" y="569186"/>
            <a:ext cx="7059168" cy="541525"/>
          </a:xfrm>
          <a:prstGeom prst="rect">
            <a:avLst/>
          </a:prstGeom>
          <a:solidFill>
            <a:srgbClr val="193296"/>
          </a:solidFill>
          <a:ln w="3175" cap="flat" cmpd="sng" algn="ctr">
            <a:noFill/>
            <a:prstDash val="solid"/>
          </a:ln>
          <a:effectLst/>
        </p:spPr>
        <p:txBody>
          <a:bodyPr lIns="99324" tIns="51648" rIns="99324" bIns="51648" rtlCol="0" anchor="t"/>
          <a:lstStyle/>
          <a:p>
            <a:pPr marL="0" lvl="0" indent="0" algn="l" defTabSz="1007504" fontAlgn="auto">
              <a:spcBef>
                <a:spcPts val="0"/>
              </a:spcBef>
              <a:spcAft>
                <a:spcPts val="0"/>
              </a:spcAft>
              <a:buNone/>
              <a:defRPr/>
            </a:pPr>
            <a:r>
              <a:rPr lang="en-IN" b="1" kern="0" dirty="0">
                <a:solidFill>
                  <a:srgbClr val="FFFFFF"/>
                </a:solidFill>
                <a:latin typeface="Calibri Light" panose="020F0302020204030204" pitchFamily="34" charset="0"/>
                <a:cs typeface="Calibri Light" panose="020F0302020204030204" pitchFamily="34" charset="0"/>
              </a:rPr>
              <a:t>STEP 4 : Frequency/velocity of transaction </a:t>
            </a:r>
          </a:p>
        </p:txBody>
      </p:sp>
      <p:sp>
        <p:nvSpPr>
          <p:cNvPr id="42" name="Content Placeholder 6">
            <a:extLst>
              <a:ext uri="{FF2B5EF4-FFF2-40B4-BE49-F238E27FC236}">
                <a16:creationId xmlns:a16="http://schemas.microsoft.com/office/drawing/2014/main" id="{8AB0A14F-2C44-49E0-9940-7229DF1D1D4C}"/>
              </a:ext>
            </a:extLst>
          </p:cNvPr>
          <p:cNvSpPr txBox="1">
            <a:spLocks/>
          </p:cNvSpPr>
          <p:nvPr/>
        </p:nvSpPr>
        <p:spPr bwMode="auto">
          <a:xfrm>
            <a:off x="200878" y="842593"/>
            <a:ext cx="8730828" cy="1037121"/>
          </a:xfrm>
          <a:prstGeom prst="rect">
            <a:avLst/>
          </a:prstGeom>
          <a:solidFill>
            <a:srgbClr val="8296AA">
              <a:lumMod val="20000"/>
              <a:lumOff val="80000"/>
            </a:srgbClr>
          </a:solidFill>
          <a:ln w="12700">
            <a:solidFill>
              <a:srgbClr val="FFFFFF"/>
            </a:solidFill>
            <a:miter lim="800000"/>
            <a:headEnd/>
            <a:tailEnd/>
          </a:ln>
        </p:spPr>
        <p:txBody>
          <a:bodyPr vert="horz" wrap="square" lIns="99324" tIns="99324" rIns="99324" bIns="99324" numCol="1" rtlCol="0" anchor="t" anchorCtr="0" compatLnSpc="1">
            <a:prstTxWarp prst="textNoShape">
              <a:avLst/>
            </a:prstTxWarp>
            <a:noAutofit/>
          </a:bodyPr>
          <a:lstStyle>
            <a:lvl1pPr marL="0" marR="0" indent="-312917" algn="l" defTabSz="1043056" rtl="0" eaLnBrk="1" fontAlgn="auto" latinLnBrk="0" hangingPunct="1">
              <a:lnSpc>
                <a:spcPct val="100000"/>
              </a:lnSpc>
              <a:spcBef>
                <a:spcPts val="0"/>
              </a:spcBef>
              <a:spcAft>
                <a:spcPts val="1027"/>
              </a:spcAft>
              <a:buClr>
                <a:schemeClr val="tx1"/>
              </a:buClr>
              <a:buSzTx/>
              <a:buFontTx/>
              <a:buNone/>
              <a:tabLst/>
              <a:defRPr sz="1000" kern="1200" baseline="0">
                <a:solidFill>
                  <a:schemeClr val="tx1"/>
                </a:solidFill>
                <a:latin typeface="Georgia" pitchFamily="18" charset="0"/>
                <a:ea typeface="+mn-ea"/>
                <a:cs typeface="+mn-cs"/>
              </a:defRPr>
            </a:lvl1pPr>
            <a:lvl2pPr marL="252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2pPr>
            <a:lvl3pPr marL="504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3pPr>
            <a:lvl4pPr marL="756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4pPr>
            <a:lvl5pPr marL="1008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5pPr>
            <a:lvl6pPr marL="312917" marR="0" indent="-312917" algn="l" defTabSz="1043056" rtl="0" eaLnBrk="1" fontAlgn="auto" latinLnBrk="0" hangingPunct="1">
              <a:lnSpc>
                <a:spcPct val="100000"/>
              </a:lnSpc>
              <a:spcBef>
                <a:spcPts val="0"/>
              </a:spcBef>
              <a:spcAft>
                <a:spcPts val="1027"/>
              </a:spcAft>
              <a:buClr>
                <a:schemeClr val="tx1"/>
              </a:buClr>
              <a:buSzPct val="100000"/>
              <a:buFont typeface="+mj-lt"/>
              <a:buAutoNum type="arabicPeriod"/>
              <a:tabLst/>
              <a:defRPr sz="2300" kern="1200" baseline="0">
                <a:solidFill>
                  <a:schemeClr val="tx1"/>
                </a:solidFill>
                <a:latin typeface="Georgia" pitchFamily="18" charset="0"/>
                <a:ea typeface="+mn-ea"/>
                <a:cs typeface="+mn-cs"/>
              </a:defRPr>
            </a:lvl6pPr>
            <a:lvl7pPr marL="625834" indent="-312917" algn="l" defTabSz="1043056" rtl="0" eaLnBrk="1" fontAlgn="base" latinLnBrk="0" hangingPunct="1">
              <a:lnSpc>
                <a:spcPct val="100000"/>
              </a:lnSpc>
              <a:spcBef>
                <a:spcPts val="0"/>
              </a:spcBef>
              <a:spcAft>
                <a:spcPts val="1027"/>
              </a:spcAft>
              <a:buClr>
                <a:schemeClr val="tx2"/>
              </a:buClr>
              <a:buSzPct val="100000"/>
              <a:buFont typeface="+mj-lt"/>
              <a:buAutoNum type="alphaLcPeriod"/>
              <a:defRPr sz="2300" kern="1200" baseline="0">
                <a:solidFill>
                  <a:schemeClr val="tx1"/>
                </a:solidFill>
                <a:latin typeface="Georgia" pitchFamily="18" charset="0"/>
                <a:ea typeface="+mn-ea"/>
                <a:cs typeface="+mn-cs"/>
              </a:defRPr>
            </a:lvl7pPr>
            <a:lvl8pPr marL="938750" indent="-312917" algn="l" defTabSz="1043056" rtl="0" eaLnBrk="1" fontAlgn="base" latinLnBrk="0" hangingPunct="1">
              <a:lnSpc>
                <a:spcPct val="100000"/>
              </a:lnSpc>
              <a:spcBef>
                <a:spcPts val="0"/>
              </a:spcBef>
              <a:spcAft>
                <a:spcPts val="1027"/>
              </a:spcAft>
              <a:buClr>
                <a:schemeClr val="tx2"/>
              </a:buClr>
              <a:buSzPct val="100000"/>
              <a:buFont typeface="+mj-lt"/>
              <a:buAutoNum type="romanLcPeriod"/>
              <a:defRPr sz="2300" kern="1200" baseline="0">
                <a:solidFill>
                  <a:schemeClr val="tx1"/>
                </a:solidFill>
                <a:latin typeface="Georgia" pitchFamily="18" charset="0"/>
                <a:ea typeface="+mn-ea"/>
                <a:cs typeface="+mn-cs"/>
              </a:defRPr>
            </a:lvl8pPr>
            <a:lvl9pPr marL="0" indent="-312917" algn="l" defTabSz="1043056" rtl="0" eaLnBrk="1" fontAlgn="base" latinLnBrk="0" hangingPunct="1">
              <a:lnSpc>
                <a:spcPct val="100000"/>
              </a:lnSpc>
              <a:spcBef>
                <a:spcPts val="0"/>
              </a:spcBef>
              <a:spcAft>
                <a:spcPts val="1027"/>
              </a:spcAft>
              <a:buClr>
                <a:schemeClr val="tx2"/>
              </a:buClr>
              <a:buFont typeface="Arial" pitchFamily="34" charset="0"/>
              <a:buNone/>
              <a:defRPr sz="2300" b="1" kern="1200" baseline="0">
                <a:solidFill>
                  <a:schemeClr val="tx2"/>
                </a:solidFill>
                <a:latin typeface="Georgia" pitchFamily="18" charset="0"/>
                <a:ea typeface="+mn-ea"/>
                <a:cs typeface="+mn-cs"/>
              </a:defRPr>
            </a:lvl9pPr>
          </a:lstStyle>
          <a:p>
            <a:pPr indent="0" algn="just"/>
            <a:r>
              <a:rPr lang="en-IN" sz="1400" dirty="0">
                <a:solidFill>
                  <a:srgbClr val="000000"/>
                </a:solidFill>
                <a:latin typeface="Calibri Light" panose="020F0302020204030204" pitchFamily="34" charset="0"/>
                <a:ea typeface="ＭＳ Ｐゴシック" pitchFamily="-106" charset="-128"/>
                <a:cs typeface="Calibri Light" panose="020F0302020204030204" pitchFamily="34" charset="0"/>
              </a:rPr>
              <a:t>Since overall time period of execution of transactions is 20 days which is a short time period, hence, this parameter’s risk score is 10</a:t>
            </a:r>
          </a:p>
          <a:p>
            <a:pPr indent="0" algn="just"/>
            <a:r>
              <a:rPr lang="en-IN" sz="1400" dirty="0">
                <a:solidFill>
                  <a:srgbClr val="000000"/>
                </a:solidFill>
                <a:latin typeface="Calibri Light" panose="020F0302020204030204" pitchFamily="34" charset="0"/>
                <a:ea typeface="ＭＳ Ｐゴシック" pitchFamily="-106" charset="-128"/>
                <a:cs typeface="Calibri Light" panose="020F0302020204030204" pitchFamily="34" charset="0"/>
              </a:rPr>
              <a:t>Note: Frequency/velocity of transactions is negatively correlated with AML risk</a:t>
            </a:r>
          </a:p>
        </p:txBody>
      </p:sp>
    </p:spTree>
    <p:extLst>
      <p:ext uri="{BB962C8B-B14F-4D97-AF65-F5344CB8AC3E}">
        <p14:creationId xmlns:p14="http://schemas.microsoft.com/office/powerpoint/2010/main" val="3609161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A40F51-9FD5-4DAE-8478-5074A982509E}"/>
              </a:ext>
            </a:extLst>
          </p:cNvPr>
          <p:cNvSpPr>
            <a:spLocks noGrp="1"/>
          </p:cNvSpPr>
          <p:nvPr>
            <p:ph type="title"/>
          </p:nvPr>
        </p:nvSpPr>
        <p:spPr>
          <a:xfrm>
            <a:off x="177807" y="78409"/>
            <a:ext cx="8591966" cy="369332"/>
          </a:xfrm>
        </p:spPr>
        <p:txBody>
          <a:bodyPr/>
          <a:lstStyle/>
          <a:p>
            <a:r>
              <a:rPr lang="en-IN" sz="2400" dirty="0">
                <a:latin typeface="Calibri Light (Headings)"/>
              </a:rPr>
              <a:t> </a:t>
            </a:r>
            <a:r>
              <a:rPr lang="en-IN" sz="2400" b="1" dirty="0">
                <a:solidFill>
                  <a:srgbClr val="00008C"/>
                </a:solidFill>
                <a:latin typeface="Calibri Light (Headings)"/>
              </a:rPr>
              <a:t>Transaction Risk Computation (6/7)</a:t>
            </a:r>
          </a:p>
        </p:txBody>
      </p:sp>
      <p:sp>
        <p:nvSpPr>
          <p:cNvPr id="17" name="Rectangle 16">
            <a:extLst>
              <a:ext uri="{FF2B5EF4-FFF2-40B4-BE49-F238E27FC236}">
                <a16:creationId xmlns:a16="http://schemas.microsoft.com/office/drawing/2014/main" id="{96C5C48E-1F44-42B0-86C0-FDFF22CF53E9}"/>
              </a:ext>
            </a:extLst>
          </p:cNvPr>
          <p:cNvSpPr/>
          <p:nvPr/>
        </p:nvSpPr>
        <p:spPr bwMode="ltGray">
          <a:xfrm>
            <a:off x="0" y="567723"/>
            <a:ext cx="7059168" cy="541525"/>
          </a:xfrm>
          <a:prstGeom prst="rect">
            <a:avLst/>
          </a:prstGeom>
          <a:solidFill>
            <a:srgbClr val="193296"/>
          </a:solidFill>
          <a:ln w="3175" cap="flat" cmpd="sng" algn="ctr">
            <a:noFill/>
            <a:prstDash val="solid"/>
          </a:ln>
          <a:effectLst/>
        </p:spPr>
        <p:txBody>
          <a:bodyPr lIns="99324" tIns="51648" rIns="99324" bIns="51648" rtlCol="0" anchor="t"/>
          <a:lstStyle/>
          <a:p>
            <a:pPr marL="0" lvl="0" indent="0" algn="l" defTabSz="1007504" fontAlgn="auto">
              <a:spcBef>
                <a:spcPts val="0"/>
              </a:spcBef>
              <a:spcAft>
                <a:spcPts val="0"/>
              </a:spcAft>
              <a:buNone/>
              <a:defRPr/>
            </a:pPr>
            <a:r>
              <a:rPr lang="en-IN" b="1" kern="0" dirty="0">
                <a:solidFill>
                  <a:srgbClr val="FFFFFF"/>
                </a:solidFill>
                <a:latin typeface="Calibri Light" panose="020F0302020204030204" pitchFamily="34" charset="0"/>
                <a:cs typeface="Calibri Light" panose="020F0302020204030204" pitchFamily="34" charset="0"/>
              </a:rPr>
              <a:t>STEP 5 : Type of Transaction Risk </a:t>
            </a:r>
          </a:p>
        </p:txBody>
      </p:sp>
      <p:sp>
        <p:nvSpPr>
          <p:cNvPr id="19" name="Content Placeholder 6">
            <a:extLst>
              <a:ext uri="{FF2B5EF4-FFF2-40B4-BE49-F238E27FC236}">
                <a16:creationId xmlns:a16="http://schemas.microsoft.com/office/drawing/2014/main" id="{AC94A4BB-B0C0-471F-93BD-7ECCB0EEBAF3}"/>
              </a:ext>
            </a:extLst>
          </p:cNvPr>
          <p:cNvSpPr txBox="1">
            <a:spLocks/>
          </p:cNvSpPr>
          <p:nvPr/>
        </p:nvSpPr>
        <p:spPr bwMode="auto">
          <a:xfrm>
            <a:off x="218147" y="838485"/>
            <a:ext cx="8707706" cy="601591"/>
          </a:xfrm>
          <a:prstGeom prst="rect">
            <a:avLst/>
          </a:prstGeom>
          <a:solidFill>
            <a:srgbClr val="8296AA">
              <a:lumMod val="20000"/>
              <a:lumOff val="80000"/>
            </a:srgbClr>
          </a:solidFill>
          <a:ln w="12700">
            <a:solidFill>
              <a:srgbClr val="FFFFFF"/>
            </a:solidFill>
            <a:miter lim="800000"/>
            <a:headEnd/>
            <a:tailEnd/>
          </a:ln>
        </p:spPr>
        <p:txBody>
          <a:bodyPr vert="horz" wrap="square" lIns="99324" tIns="99324" rIns="99324" bIns="99324" numCol="1" rtlCol="0" anchor="t" anchorCtr="0" compatLnSpc="1">
            <a:prstTxWarp prst="textNoShape">
              <a:avLst/>
            </a:prstTxWarp>
            <a:noAutofit/>
          </a:bodyPr>
          <a:lstStyle>
            <a:lvl1pPr marL="0" marR="0" indent="-312917" algn="l" defTabSz="1043056" rtl="0" eaLnBrk="1" fontAlgn="auto" latinLnBrk="0" hangingPunct="1">
              <a:lnSpc>
                <a:spcPct val="100000"/>
              </a:lnSpc>
              <a:spcBef>
                <a:spcPts val="0"/>
              </a:spcBef>
              <a:spcAft>
                <a:spcPts val="1027"/>
              </a:spcAft>
              <a:buClr>
                <a:schemeClr val="tx1"/>
              </a:buClr>
              <a:buSzTx/>
              <a:buFontTx/>
              <a:buNone/>
              <a:tabLst/>
              <a:defRPr sz="1000" kern="1200" baseline="0">
                <a:solidFill>
                  <a:schemeClr val="tx1"/>
                </a:solidFill>
                <a:latin typeface="Georgia" pitchFamily="18" charset="0"/>
                <a:ea typeface="+mn-ea"/>
                <a:cs typeface="+mn-cs"/>
              </a:defRPr>
            </a:lvl1pPr>
            <a:lvl2pPr marL="252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2pPr>
            <a:lvl3pPr marL="504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3pPr>
            <a:lvl4pPr marL="756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4pPr>
            <a:lvl5pPr marL="1008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5pPr>
            <a:lvl6pPr marL="312917" marR="0" indent="-312917" algn="l" defTabSz="1043056" rtl="0" eaLnBrk="1" fontAlgn="auto" latinLnBrk="0" hangingPunct="1">
              <a:lnSpc>
                <a:spcPct val="100000"/>
              </a:lnSpc>
              <a:spcBef>
                <a:spcPts val="0"/>
              </a:spcBef>
              <a:spcAft>
                <a:spcPts val="1027"/>
              </a:spcAft>
              <a:buClr>
                <a:schemeClr val="tx1"/>
              </a:buClr>
              <a:buSzPct val="100000"/>
              <a:buFont typeface="+mj-lt"/>
              <a:buAutoNum type="arabicPeriod"/>
              <a:tabLst/>
              <a:defRPr sz="2300" kern="1200" baseline="0">
                <a:solidFill>
                  <a:schemeClr val="tx1"/>
                </a:solidFill>
                <a:latin typeface="Georgia" pitchFamily="18" charset="0"/>
                <a:ea typeface="+mn-ea"/>
                <a:cs typeface="+mn-cs"/>
              </a:defRPr>
            </a:lvl6pPr>
            <a:lvl7pPr marL="625834" indent="-312917" algn="l" defTabSz="1043056" rtl="0" eaLnBrk="1" fontAlgn="base" latinLnBrk="0" hangingPunct="1">
              <a:lnSpc>
                <a:spcPct val="100000"/>
              </a:lnSpc>
              <a:spcBef>
                <a:spcPts val="0"/>
              </a:spcBef>
              <a:spcAft>
                <a:spcPts val="1027"/>
              </a:spcAft>
              <a:buClr>
                <a:schemeClr val="tx2"/>
              </a:buClr>
              <a:buSzPct val="100000"/>
              <a:buFont typeface="+mj-lt"/>
              <a:buAutoNum type="alphaLcPeriod"/>
              <a:defRPr sz="2300" kern="1200" baseline="0">
                <a:solidFill>
                  <a:schemeClr val="tx1"/>
                </a:solidFill>
                <a:latin typeface="Georgia" pitchFamily="18" charset="0"/>
                <a:ea typeface="+mn-ea"/>
                <a:cs typeface="+mn-cs"/>
              </a:defRPr>
            </a:lvl7pPr>
            <a:lvl8pPr marL="938750" indent="-312917" algn="l" defTabSz="1043056" rtl="0" eaLnBrk="1" fontAlgn="base" latinLnBrk="0" hangingPunct="1">
              <a:lnSpc>
                <a:spcPct val="100000"/>
              </a:lnSpc>
              <a:spcBef>
                <a:spcPts val="0"/>
              </a:spcBef>
              <a:spcAft>
                <a:spcPts val="1027"/>
              </a:spcAft>
              <a:buClr>
                <a:schemeClr val="tx2"/>
              </a:buClr>
              <a:buSzPct val="100000"/>
              <a:buFont typeface="+mj-lt"/>
              <a:buAutoNum type="romanLcPeriod"/>
              <a:defRPr sz="2300" kern="1200" baseline="0">
                <a:solidFill>
                  <a:schemeClr val="tx1"/>
                </a:solidFill>
                <a:latin typeface="Georgia" pitchFamily="18" charset="0"/>
                <a:ea typeface="+mn-ea"/>
                <a:cs typeface="+mn-cs"/>
              </a:defRPr>
            </a:lvl8pPr>
            <a:lvl9pPr marL="0" indent="-312917" algn="l" defTabSz="1043056" rtl="0" eaLnBrk="1" fontAlgn="base" latinLnBrk="0" hangingPunct="1">
              <a:lnSpc>
                <a:spcPct val="100000"/>
              </a:lnSpc>
              <a:spcBef>
                <a:spcPts val="0"/>
              </a:spcBef>
              <a:spcAft>
                <a:spcPts val="1027"/>
              </a:spcAft>
              <a:buClr>
                <a:schemeClr val="tx2"/>
              </a:buClr>
              <a:buFont typeface="Arial" pitchFamily="34" charset="0"/>
              <a:buNone/>
              <a:defRPr sz="2300" b="1" kern="1200" baseline="0">
                <a:solidFill>
                  <a:schemeClr val="tx2"/>
                </a:solidFill>
                <a:latin typeface="Georgia" pitchFamily="18" charset="0"/>
                <a:ea typeface="+mn-ea"/>
                <a:cs typeface="+mn-cs"/>
              </a:defRPr>
            </a:lvl9pPr>
          </a:lstStyle>
          <a:p>
            <a:pPr algn="just">
              <a:buFont typeface="Wingdings" panose="05000000000000000000" pitchFamily="2" charset="2"/>
              <a:buChar char="q"/>
            </a:pPr>
            <a:r>
              <a:rPr lang="en-IN" sz="1400" dirty="0">
                <a:solidFill>
                  <a:srgbClr val="000000"/>
                </a:solidFill>
                <a:latin typeface="Calibri Light" panose="020F0302020204030204" pitchFamily="34" charset="0"/>
                <a:ea typeface="ＭＳ Ｐゴシック" pitchFamily="-106" charset="-128"/>
                <a:cs typeface="Calibri Light" panose="020F0302020204030204" pitchFamily="34" charset="0"/>
              </a:rPr>
              <a:t>Type of Transaction risk is the inherent risk of Transaction type which is risk scored from 1 to 10 (shown below). According to which, Salaried Individual’s risk score of “Cash at branch” transaction type stands at 7</a:t>
            </a:r>
          </a:p>
          <a:p>
            <a:endParaRPr lang="en-IN" sz="1400" dirty="0">
              <a:solidFill>
                <a:srgbClr val="000000"/>
              </a:solidFill>
              <a:ea typeface="ＭＳ Ｐゴシック" pitchFamily="-106" charset="-128"/>
            </a:endParaRPr>
          </a:p>
          <a:p>
            <a:endParaRPr lang="en-IN" sz="1600" dirty="0"/>
          </a:p>
        </p:txBody>
      </p:sp>
      <p:graphicFrame>
        <p:nvGraphicFramePr>
          <p:cNvPr id="7" name="Table 6">
            <a:extLst>
              <a:ext uri="{FF2B5EF4-FFF2-40B4-BE49-F238E27FC236}">
                <a16:creationId xmlns:a16="http://schemas.microsoft.com/office/drawing/2014/main" id="{AB171773-5452-462B-BAD4-9FE50F99C058}"/>
              </a:ext>
            </a:extLst>
          </p:cNvPr>
          <p:cNvGraphicFramePr>
            <a:graphicFrameLocks noGrp="1"/>
          </p:cNvGraphicFramePr>
          <p:nvPr>
            <p:extLst>
              <p:ext uri="{D42A27DB-BD31-4B8C-83A1-F6EECF244321}">
                <p14:modId xmlns:p14="http://schemas.microsoft.com/office/powerpoint/2010/main" val="3524929743"/>
              </p:ext>
            </p:extLst>
          </p:nvPr>
        </p:nvGraphicFramePr>
        <p:xfrm>
          <a:off x="2314374" y="1642941"/>
          <a:ext cx="4086426" cy="3119555"/>
        </p:xfrm>
        <a:graphic>
          <a:graphicData uri="http://schemas.openxmlformats.org/drawingml/2006/table">
            <a:tbl>
              <a:tblPr/>
              <a:tblGrid>
                <a:gridCol w="2294586">
                  <a:extLst>
                    <a:ext uri="{9D8B030D-6E8A-4147-A177-3AD203B41FA5}">
                      <a16:colId xmlns:a16="http://schemas.microsoft.com/office/drawing/2014/main" val="3748853356"/>
                    </a:ext>
                  </a:extLst>
                </a:gridCol>
                <a:gridCol w="1791840">
                  <a:extLst>
                    <a:ext uri="{9D8B030D-6E8A-4147-A177-3AD203B41FA5}">
                      <a16:colId xmlns:a16="http://schemas.microsoft.com/office/drawing/2014/main" val="1878021709"/>
                    </a:ext>
                  </a:extLst>
                </a:gridCol>
              </a:tblGrid>
              <a:tr h="479025">
                <a:tc>
                  <a:txBody>
                    <a:bodyPr/>
                    <a:lstStyle/>
                    <a:p>
                      <a:pPr algn="ctr" rtl="0" fontAlgn="ctr"/>
                      <a:r>
                        <a:rPr lang="en-IN" sz="1400" b="1" i="0" u="none" strike="noStrike" dirty="0">
                          <a:solidFill>
                            <a:srgbClr val="FEFDFD"/>
                          </a:solidFill>
                          <a:effectLst/>
                          <a:latin typeface="Calibri Light" panose="020F0302020204030204" pitchFamily="34" charset="0"/>
                        </a:rPr>
                        <a:t>Type of Transactions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24079"/>
                    </a:solidFill>
                  </a:tcPr>
                </a:tc>
                <a:tc>
                  <a:txBody>
                    <a:bodyPr/>
                    <a:lstStyle/>
                    <a:p>
                      <a:pPr algn="ctr" rtl="0" fontAlgn="ctr"/>
                      <a:r>
                        <a:rPr lang="en-IN" sz="1400" b="1" i="0" u="none" strike="noStrike" dirty="0">
                          <a:solidFill>
                            <a:srgbClr val="FEFDFD"/>
                          </a:solidFill>
                          <a:effectLst/>
                          <a:latin typeface="Calibri Light" panose="020F0302020204030204" pitchFamily="34" charset="0"/>
                        </a:rPr>
                        <a:t>Risk category (Indicative)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24079"/>
                    </a:solidFill>
                  </a:tcPr>
                </a:tc>
                <a:extLst>
                  <a:ext uri="{0D108BD9-81ED-4DB2-BD59-A6C34878D82A}">
                    <a16:rowId xmlns:a16="http://schemas.microsoft.com/office/drawing/2014/main" val="2396567880"/>
                  </a:ext>
                </a:extLst>
              </a:tr>
              <a:tr h="264053">
                <a:tc>
                  <a:txBody>
                    <a:bodyPr/>
                    <a:lstStyle/>
                    <a:p>
                      <a:pPr algn="ctr" fontAlgn="b"/>
                      <a:r>
                        <a:rPr lang="en-IN" sz="1400" b="0" i="0" u="none" strike="noStrike" dirty="0">
                          <a:solidFill>
                            <a:srgbClr val="000000"/>
                          </a:solidFill>
                          <a:effectLst/>
                          <a:latin typeface="Calibri Light" panose="020F0302020204030204" pitchFamily="34" charset="0"/>
                        </a:rPr>
                        <a:t>Cash at Branch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IN" sz="1400" b="0" i="0" u="none" strike="noStrike" dirty="0">
                          <a:solidFill>
                            <a:srgbClr val="000000"/>
                          </a:solidFill>
                          <a:effectLst/>
                          <a:latin typeface="Calibri Light" panose="020F03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151195734"/>
                  </a:ext>
                </a:extLst>
              </a:tr>
              <a:tr h="264053">
                <a:tc>
                  <a:txBody>
                    <a:bodyPr/>
                    <a:lstStyle/>
                    <a:p>
                      <a:pPr algn="ctr" fontAlgn="b"/>
                      <a:r>
                        <a:rPr lang="en-IN" sz="1400" b="0" i="0" u="none" strike="noStrike" dirty="0">
                          <a:solidFill>
                            <a:srgbClr val="000000"/>
                          </a:solidFill>
                          <a:effectLst/>
                          <a:latin typeface="Calibri Light" panose="020F0302020204030204" pitchFamily="34" charset="0"/>
                        </a:rPr>
                        <a:t>Cash at ATM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Light" panose="020F03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7989929"/>
                  </a:ext>
                </a:extLst>
              </a:tr>
              <a:tr h="264053">
                <a:tc>
                  <a:txBody>
                    <a:bodyPr/>
                    <a:lstStyle/>
                    <a:p>
                      <a:pPr algn="ctr" fontAlgn="b"/>
                      <a:r>
                        <a:rPr lang="en-IN" sz="1400" b="0" i="0" u="none" strike="noStrike" dirty="0">
                          <a:solidFill>
                            <a:srgbClr val="000000"/>
                          </a:solidFill>
                          <a:effectLst/>
                          <a:latin typeface="Calibri Light" panose="020F0302020204030204" pitchFamily="34" charset="0"/>
                        </a:rPr>
                        <a:t>NEFT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8135269"/>
                  </a:ext>
                </a:extLst>
              </a:tr>
              <a:tr h="264053">
                <a:tc>
                  <a:txBody>
                    <a:bodyPr/>
                    <a:lstStyle/>
                    <a:p>
                      <a:pPr algn="ctr" fontAlgn="b"/>
                      <a:r>
                        <a:rPr lang="en-IN" sz="1400" b="0" i="0" u="none" strike="noStrike" dirty="0">
                          <a:solidFill>
                            <a:srgbClr val="000000"/>
                          </a:solidFill>
                          <a:effectLst/>
                          <a:latin typeface="Calibri Light" panose="020F0302020204030204" pitchFamily="34" charset="0"/>
                        </a:rPr>
                        <a:t>RTGS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9129203"/>
                  </a:ext>
                </a:extLst>
              </a:tr>
              <a:tr h="264053">
                <a:tc>
                  <a:txBody>
                    <a:bodyPr/>
                    <a:lstStyle/>
                    <a:p>
                      <a:pPr algn="ctr" fontAlgn="b"/>
                      <a:r>
                        <a:rPr lang="en-IN" sz="1400" b="0" i="0" u="none" strike="noStrike" dirty="0">
                          <a:solidFill>
                            <a:srgbClr val="000000"/>
                          </a:solidFill>
                          <a:effectLst/>
                          <a:latin typeface="Calibri Light" panose="020F0302020204030204" pitchFamily="34" charset="0"/>
                        </a:rPr>
                        <a:t>UPI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Light" panose="020F03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9572717"/>
                  </a:ext>
                </a:extLst>
              </a:tr>
              <a:tr h="264053">
                <a:tc>
                  <a:txBody>
                    <a:bodyPr/>
                    <a:lstStyle/>
                    <a:p>
                      <a:pPr algn="ctr" fontAlgn="b"/>
                      <a:r>
                        <a:rPr lang="en-IN" sz="1400" b="0" i="0" u="none" strike="noStrike" dirty="0">
                          <a:solidFill>
                            <a:srgbClr val="000000"/>
                          </a:solidFill>
                          <a:effectLst/>
                          <a:latin typeface="Calibri Light" panose="020F0302020204030204" pitchFamily="34" charset="0"/>
                        </a:rPr>
                        <a:t>IMPS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Light" panose="020F03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4422024"/>
                  </a:ext>
                </a:extLst>
              </a:tr>
              <a:tr h="264053">
                <a:tc>
                  <a:txBody>
                    <a:bodyPr/>
                    <a:lstStyle/>
                    <a:p>
                      <a:pPr algn="ctr" fontAlgn="b"/>
                      <a:r>
                        <a:rPr lang="en-IN" sz="1400" b="0" i="0" u="none" strike="noStrike" dirty="0">
                          <a:solidFill>
                            <a:srgbClr val="000000"/>
                          </a:solidFill>
                          <a:effectLst/>
                          <a:latin typeface="Calibri Light" panose="020F0302020204030204" pitchFamily="34" charset="0"/>
                        </a:rPr>
                        <a:t>CBWT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Light" panose="020F03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8655843"/>
                  </a:ext>
                </a:extLst>
              </a:tr>
              <a:tr h="264053">
                <a:tc>
                  <a:txBody>
                    <a:bodyPr/>
                    <a:lstStyle/>
                    <a:p>
                      <a:pPr algn="ctr" fontAlgn="b"/>
                      <a:r>
                        <a:rPr lang="en-IN" sz="1400" b="0" i="0" u="none" strike="noStrike" dirty="0">
                          <a:solidFill>
                            <a:srgbClr val="000000"/>
                          </a:solidFill>
                          <a:effectLst/>
                          <a:latin typeface="Calibri Light" panose="020F0302020204030204" pitchFamily="34" charset="0"/>
                        </a:rPr>
                        <a:t>CCT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Light" panose="020F03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9598019"/>
                  </a:ext>
                </a:extLst>
              </a:tr>
              <a:tr h="264053">
                <a:tc>
                  <a:txBody>
                    <a:bodyPr/>
                    <a:lstStyle/>
                    <a:p>
                      <a:pPr algn="ctr" fontAlgn="b"/>
                      <a:r>
                        <a:rPr lang="en-IN" sz="1400" b="0" i="0" u="none" strike="noStrike" dirty="0">
                          <a:solidFill>
                            <a:srgbClr val="000000"/>
                          </a:solidFill>
                          <a:effectLst/>
                          <a:latin typeface="Calibri Light" panose="020F0302020204030204" pitchFamily="34" charset="0"/>
                        </a:rPr>
                        <a:t>Property Transactions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Light" panose="020F03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0474674"/>
                  </a:ext>
                </a:extLst>
              </a:tr>
              <a:tr h="264053">
                <a:tc>
                  <a:txBody>
                    <a:bodyPr/>
                    <a:lstStyle/>
                    <a:p>
                      <a:pPr algn="ctr" fontAlgn="b"/>
                      <a:r>
                        <a:rPr lang="en-IN" sz="1400" b="0" i="0" u="none" strike="noStrike" dirty="0">
                          <a:solidFill>
                            <a:srgbClr val="000000"/>
                          </a:solidFill>
                          <a:effectLst/>
                          <a:latin typeface="Calibri Light" panose="020F0302020204030204" pitchFamily="34" charset="0"/>
                        </a:rPr>
                        <a:t>NGO/NPO Transactions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Light" panose="020F03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0602591"/>
                  </a:ext>
                </a:extLst>
              </a:tr>
            </a:tbl>
          </a:graphicData>
        </a:graphic>
      </p:graphicFrame>
    </p:spTree>
    <p:extLst>
      <p:ext uri="{BB962C8B-B14F-4D97-AF65-F5344CB8AC3E}">
        <p14:creationId xmlns:p14="http://schemas.microsoft.com/office/powerpoint/2010/main" val="2733625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A40F51-9FD5-4DAE-8478-5074A982509E}"/>
              </a:ext>
            </a:extLst>
          </p:cNvPr>
          <p:cNvSpPr>
            <a:spLocks noGrp="1"/>
          </p:cNvSpPr>
          <p:nvPr>
            <p:ph type="title"/>
          </p:nvPr>
        </p:nvSpPr>
        <p:spPr>
          <a:xfrm>
            <a:off x="176686" y="100967"/>
            <a:ext cx="8538842" cy="369332"/>
          </a:xfrm>
        </p:spPr>
        <p:txBody>
          <a:bodyPr/>
          <a:lstStyle/>
          <a:p>
            <a:r>
              <a:rPr lang="en-IN" sz="2400" dirty="0">
                <a:latin typeface="Calibri Light (Headings)"/>
              </a:rPr>
              <a:t> </a:t>
            </a:r>
            <a:r>
              <a:rPr lang="en-IN" sz="2400" b="1" dirty="0">
                <a:solidFill>
                  <a:srgbClr val="00008C"/>
                </a:solidFill>
                <a:latin typeface="Calibri Light (Headings)"/>
              </a:rPr>
              <a:t>Transaction Risk Computation (7/7)</a:t>
            </a:r>
            <a:endParaRPr lang="en-IN" sz="2400" b="1" dirty="0">
              <a:latin typeface="Calibri Light (Headings)"/>
            </a:endParaRPr>
          </a:p>
        </p:txBody>
      </p:sp>
      <p:sp>
        <p:nvSpPr>
          <p:cNvPr id="27" name="Content Placeholder 24">
            <a:extLst>
              <a:ext uri="{FF2B5EF4-FFF2-40B4-BE49-F238E27FC236}">
                <a16:creationId xmlns:a16="http://schemas.microsoft.com/office/drawing/2014/main" id="{ECDFEEEA-1A5A-41CC-8586-D6D73C650AA6}"/>
              </a:ext>
            </a:extLst>
          </p:cNvPr>
          <p:cNvSpPr txBox="1">
            <a:spLocks/>
          </p:cNvSpPr>
          <p:nvPr/>
        </p:nvSpPr>
        <p:spPr bwMode="ltGray">
          <a:xfrm>
            <a:off x="0" y="556010"/>
            <a:ext cx="8505944" cy="880289"/>
          </a:xfrm>
          <a:prstGeom prst="rect">
            <a:avLst/>
          </a:prstGeom>
          <a:solidFill>
            <a:srgbClr val="193296"/>
          </a:solidFill>
          <a:ln w="3175" cap="flat" cmpd="sng" algn="ctr">
            <a:noFill/>
            <a:prstDash val="solid"/>
          </a:ln>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9324" tIns="51648" rIns="99324" bIns="51648" numCol="1" rtlCol="0" anchor="t" anchorCtr="0" compatLnSpc="1">
            <a:prstTxWarp prst="textNoShape">
              <a:avLst/>
            </a:prstTxWarp>
          </a:bodyPr>
          <a:lstStyle>
            <a:defPPr>
              <a:defRPr lang="en-US"/>
            </a:defPPr>
            <a:lvl1pPr marL="146110" indent="-146110" algn="ctr" defTabSz="1566621" rtl="0" eaLnBrk="1" fontAlgn="base" hangingPunct="1">
              <a:spcBef>
                <a:spcPct val="0"/>
              </a:spcBef>
              <a:spcAft>
                <a:spcPct val="0"/>
              </a:spcAft>
              <a:buClrTx/>
              <a:buFont typeface="Wingdings" charset="2"/>
              <a:buChar char="§"/>
              <a:defRPr sz="1200" b="0" i="0" kern="1200">
                <a:solidFill>
                  <a:schemeClr val="tx1"/>
                </a:solidFill>
                <a:latin typeface="Arial" pitchFamily="34" charset="0"/>
                <a:ea typeface="ヒラギノ角ゴ Pro W3" pitchFamily="124" charset="-128"/>
                <a:cs typeface="+mn-cs"/>
              </a:defRPr>
            </a:lvl1pPr>
            <a:lvl2pPr marL="389626" indent="-146110" algn="ctr" defTabSz="1566621" rtl="0" eaLnBrk="1" fontAlgn="base" hangingPunct="1">
              <a:spcBef>
                <a:spcPct val="0"/>
              </a:spcBef>
              <a:spcAft>
                <a:spcPct val="0"/>
              </a:spcAft>
              <a:buClrTx/>
              <a:buSzPct val="80000"/>
              <a:buFont typeface="Wingdings" charset="2"/>
              <a:buChar char="§"/>
              <a:defRPr sz="1200" b="0" i="0" kern="1200">
                <a:solidFill>
                  <a:schemeClr val="tx1"/>
                </a:solidFill>
                <a:latin typeface="Arial" pitchFamily="34" charset="0"/>
                <a:ea typeface="ヒラギノ角ゴ Pro W3" pitchFamily="124" charset="-128"/>
                <a:cs typeface="+mn-cs"/>
              </a:defRPr>
            </a:lvl2pPr>
            <a:lvl3pPr marL="779252" indent="-146110" algn="ctr" defTabSz="1566621" rtl="0" eaLnBrk="1" fontAlgn="base" hangingPunct="1">
              <a:spcBef>
                <a:spcPct val="0"/>
              </a:spcBef>
              <a:spcAft>
                <a:spcPct val="0"/>
              </a:spcAft>
              <a:buClrTx/>
              <a:buSzPct val="70000"/>
              <a:buFont typeface="Wingdings" charset="2"/>
              <a:buChar char="§"/>
              <a:defRPr sz="1200" b="0" i="0" kern="1200">
                <a:solidFill>
                  <a:schemeClr val="tx1"/>
                </a:solidFill>
                <a:latin typeface="Arial" pitchFamily="34" charset="0"/>
                <a:ea typeface="ヒラギノ角ゴ Pro W3" pitchFamily="124" charset="-128"/>
                <a:cs typeface="+mn-cs"/>
              </a:defRPr>
            </a:lvl3pPr>
            <a:lvl4pPr marL="1168878" indent="-142052" algn="ctr" defTabSz="1566621" rtl="0" eaLnBrk="1" fontAlgn="base" hangingPunct="1">
              <a:spcBef>
                <a:spcPct val="0"/>
              </a:spcBef>
              <a:spcAft>
                <a:spcPct val="0"/>
              </a:spcAft>
              <a:buClrTx/>
              <a:buFont typeface="Arial"/>
              <a:buChar char="•"/>
              <a:defRPr sz="1200" b="0" i="0" kern="1200">
                <a:solidFill>
                  <a:schemeClr val="tx1"/>
                </a:solidFill>
                <a:latin typeface="Arial" pitchFamily="34" charset="0"/>
                <a:ea typeface="ヒラギノ角ゴ Pro W3" pitchFamily="124" charset="-128"/>
                <a:cs typeface="+mn-cs"/>
              </a:defRPr>
            </a:lvl4pPr>
            <a:lvl5pPr marL="1558503" indent="-140698" algn="ctr" defTabSz="1566621" rtl="0" eaLnBrk="1" fontAlgn="base" hangingPunct="1">
              <a:spcBef>
                <a:spcPct val="0"/>
              </a:spcBef>
              <a:spcAft>
                <a:spcPct val="0"/>
              </a:spcAft>
              <a:buClrTx/>
              <a:buFont typeface="Arial"/>
              <a:buChar char="•"/>
              <a:defRPr sz="1200" b="0" i="0" kern="1200">
                <a:solidFill>
                  <a:schemeClr val="tx1"/>
                </a:solidFill>
                <a:latin typeface="Arial" pitchFamily="34" charset="0"/>
                <a:ea typeface="ヒラギノ角ゴ Pro W3" pitchFamily="124" charset="-128"/>
                <a:cs typeface="+mn-cs"/>
              </a:defRPr>
            </a:lvl5pPr>
            <a:lvl6pPr marL="1948129" indent="-140698" algn="l" defTabSz="779252" rtl="0" eaLnBrk="1" fontAlgn="base" latinLnBrk="0" hangingPunct="1">
              <a:spcBef>
                <a:spcPct val="25000"/>
              </a:spcBef>
              <a:spcAft>
                <a:spcPct val="0"/>
              </a:spcAft>
              <a:buClr>
                <a:schemeClr val="tx2"/>
              </a:buClr>
              <a:buFont typeface="Symbol" pitchFamily="18" charset="2"/>
              <a:buChar char="·"/>
              <a:defRPr sz="1200" kern="1200">
                <a:solidFill>
                  <a:schemeClr val="tx1"/>
                </a:solidFill>
                <a:latin typeface="Arial" pitchFamily="34" charset="0"/>
                <a:ea typeface="ヒラギノ角ゴ Pro W3" pitchFamily="124" charset="-128"/>
                <a:cs typeface="+mn-cs"/>
              </a:defRPr>
            </a:lvl6pPr>
            <a:lvl7pPr marL="2337755" indent="-140698" algn="l" defTabSz="779252" rtl="0" eaLnBrk="1" fontAlgn="base" latinLnBrk="0" hangingPunct="1">
              <a:spcBef>
                <a:spcPct val="25000"/>
              </a:spcBef>
              <a:spcAft>
                <a:spcPct val="0"/>
              </a:spcAft>
              <a:buClr>
                <a:schemeClr val="tx2"/>
              </a:buClr>
              <a:buFont typeface="Symbol" pitchFamily="18" charset="2"/>
              <a:buChar char="·"/>
              <a:defRPr sz="1200" kern="1200">
                <a:solidFill>
                  <a:schemeClr val="tx1"/>
                </a:solidFill>
                <a:latin typeface="Arial" pitchFamily="34" charset="0"/>
                <a:ea typeface="ヒラギノ角ゴ Pro W3" pitchFamily="124" charset="-128"/>
                <a:cs typeface="+mn-cs"/>
              </a:defRPr>
            </a:lvl7pPr>
            <a:lvl8pPr marL="2727381" indent="-140698" algn="l" defTabSz="779252" rtl="0" eaLnBrk="1" fontAlgn="base" latinLnBrk="0" hangingPunct="1">
              <a:spcBef>
                <a:spcPct val="25000"/>
              </a:spcBef>
              <a:spcAft>
                <a:spcPct val="0"/>
              </a:spcAft>
              <a:buClr>
                <a:schemeClr val="tx2"/>
              </a:buClr>
              <a:buFont typeface="Symbol" pitchFamily="18" charset="2"/>
              <a:buChar char="·"/>
              <a:defRPr sz="1200" kern="1200">
                <a:solidFill>
                  <a:schemeClr val="tx1"/>
                </a:solidFill>
                <a:latin typeface="Arial" pitchFamily="34" charset="0"/>
                <a:ea typeface="ヒラギノ角ゴ Pro W3" pitchFamily="124" charset="-128"/>
                <a:cs typeface="+mn-cs"/>
              </a:defRPr>
            </a:lvl8pPr>
            <a:lvl9pPr marL="3117007" indent="-140698" algn="l" defTabSz="779252" rtl="0" eaLnBrk="1" fontAlgn="base" latinLnBrk="0" hangingPunct="1">
              <a:spcBef>
                <a:spcPct val="25000"/>
              </a:spcBef>
              <a:spcAft>
                <a:spcPct val="0"/>
              </a:spcAft>
              <a:buClr>
                <a:schemeClr val="tx2"/>
              </a:buClr>
              <a:buFont typeface="Symbol" pitchFamily="18" charset="2"/>
              <a:buChar char="·"/>
              <a:defRPr sz="1200" kern="1200">
                <a:solidFill>
                  <a:schemeClr val="tx1"/>
                </a:solidFill>
                <a:latin typeface="Arial" pitchFamily="34" charset="0"/>
                <a:ea typeface="ヒラギノ角ゴ Pro W3" pitchFamily="124" charset="-128"/>
                <a:cs typeface="+mn-cs"/>
              </a:defRPr>
            </a:lvl9pPr>
          </a:lstStyle>
          <a:p>
            <a:pPr marL="0" lvl="0" indent="0" algn="l" defTabSz="1007504" fontAlgn="auto">
              <a:spcBef>
                <a:spcPts val="0"/>
              </a:spcBef>
              <a:spcAft>
                <a:spcPts val="0"/>
              </a:spcAft>
              <a:buNone/>
              <a:defRPr/>
            </a:pPr>
            <a:r>
              <a:rPr lang="en-IN" sz="1400" b="1" kern="0" dirty="0">
                <a:solidFill>
                  <a:srgbClr val="FFFFFF"/>
                </a:solidFill>
                <a:latin typeface="Calibri Light" panose="020F0302020204030204" pitchFamily="34" charset="0"/>
                <a:cs typeface="Calibri Light" panose="020F0302020204030204" pitchFamily="34" charset="0"/>
              </a:rPr>
              <a:t>STEP 6 : Transaction risk</a:t>
            </a:r>
            <a:endParaRPr lang="en-IN" sz="400" b="1" kern="0" dirty="0">
              <a:solidFill>
                <a:srgbClr val="FFFFFF"/>
              </a:solidFill>
              <a:latin typeface="Calibri Light" panose="020F0302020204030204" pitchFamily="34" charset="0"/>
              <a:cs typeface="Calibri Light" panose="020F0302020204030204" pitchFamily="34" charset="0"/>
            </a:endParaRPr>
          </a:p>
          <a:p>
            <a:pPr marL="0" lvl="0" indent="0" algn="l" defTabSz="1007504" fontAlgn="auto">
              <a:spcBef>
                <a:spcPts val="0"/>
              </a:spcBef>
              <a:spcAft>
                <a:spcPts val="0"/>
              </a:spcAft>
              <a:buNone/>
              <a:defRPr/>
            </a:pPr>
            <a:endParaRPr lang="en-IN" sz="1400" b="1" kern="0" dirty="0">
              <a:solidFill>
                <a:srgbClr val="FFFFFF"/>
              </a:solidFill>
              <a:latin typeface="Calibri Light" panose="020F0302020204030204" pitchFamily="34" charset="0"/>
              <a:cs typeface="Calibri Light" panose="020F0302020204030204" pitchFamily="34" charset="0"/>
            </a:endParaRPr>
          </a:p>
        </p:txBody>
      </p:sp>
      <p:sp>
        <p:nvSpPr>
          <p:cNvPr id="28" name="Content Placeholder 6">
            <a:extLst>
              <a:ext uri="{FF2B5EF4-FFF2-40B4-BE49-F238E27FC236}">
                <a16:creationId xmlns:a16="http://schemas.microsoft.com/office/drawing/2014/main" id="{47D0B0E0-15A1-4E95-A2D3-484589A8E38D}"/>
              </a:ext>
            </a:extLst>
          </p:cNvPr>
          <p:cNvSpPr txBox="1">
            <a:spLocks/>
          </p:cNvSpPr>
          <p:nvPr/>
        </p:nvSpPr>
        <p:spPr bwMode="auto">
          <a:xfrm>
            <a:off x="253057" y="847090"/>
            <a:ext cx="8687743" cy="1023021"/>
          </a:xfrm>
          <a:prstGeom prst="rect">
            <a:avLst/>
          </a:prstGeom>
          <a:solidFill>
            <a:srgbClr val="8296AA">
              <a:lumMod val="20000"/>
              <a:lumOff val="80000"/>
            </a:srgbClr>
          </a:solidFill>
          <a:ln w="12700">
            <a:solidFill>
              <a:srgbClr val="FFFFFF"/>
            </a:solidFill>
            <a:miter lim="800000"/>
            <a:headEnd/>
            <a:tailEnd/>
          </a:ln>
        </p:spPr>
        <p:txBody>
          <a:bodyPr vert="horz" wrap="square" lIns="99324" tIns="99324" rIns="99324" bIns="99324" numCol="1" rtlCol="0" anchor="t" anchorCtr="0" compatLnSpc="1">
            <a:prstTxWarp prst="textNoShape">
              <a:avLst/>
            </a:prstTxWarp>
            <a:noAutofit/>
          </a:bodyPr>
          <a:lstStyle>
            <a:lvl1pPr marL="0" marR="0" indent="-312917" algn="l" defTabSz="1043056" rtl="0" eaLnBrk="1" fontAlgn="auto" latinLnBrk="0" hangingPunct="1">
              <a:lnSpc>
                <a:spcPct val="100000"/>
              </a:lnSpc>
              <a:spcBef>
                <a:spcPts val="0"/>
              </a:spcBef>
              <a:spcAft>
                <a:spcPts val="1027"/>
              </a:spcAft>
              <a:buClr>
                <a:schemeClr val="tx1"/>
              </a:buClr>
              <a:buSzTx/>
              <a:buFontTx/>
              <a:buNone/>
              <a:tabLst/>
              <a:defRPr sz="1000" kern="1200" baseline="0">
                <a:solidFill>
                  <a:schemeClr val="tx1"/>
                </a:solidFill>
                <a:latin typeface="Georgia" pitchFamily="18" charset="0"/>
                <a:ea typeface="+mn-ea"/>
                <a:cs typeface="+mn-cs"/>
              </a:defRPr>
            </a:lvl1pPr>
            <a:lvl2pPr marL="252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2pPr>
            <a:lvl3pPr marL="504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3pPr>
            <a:lvl4pPr marL="756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4pPr>
            <a:lvl5pPr marL="1008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5pPr>
            <a:lvl6pPr marL="312917" marR="0" indent="-312917" algn="l" defTabSz="1043056" rtl="0" eaLnBrk="1" fontAlgn="auto" latinLnBrk="0" hangingPunct="1">
              <a:lnSpc>
                <a:spcPct val="100000"/>
              </a:lnSpc>
              <a:spcBef>
                <a:spcPts val="0"/>
              </a:spcBef>
              <a:spcAft>
                <a:spcPts val="1027"/>
              </a:spcAft>
              <a:buClr>
                <a:schemeClr val="tx1"/>
              </a:buClr>
              <a:buSzPct val="100000"/>
              <a:buFont typeface="+mj-lt"/>
              <a:buAutoNum type="arabicPeriod"/>
              <a:tabLst/>
              <a:defRPr sz="2300" kern="1200" baseline="0">
                <a:solidFill>
                  <a:schemeClr val="tx1"/>
                </a:solidFill>
                <a:latin typeface="Georgia" pitchFamily="18" charset="0"/>
                <a:ea typeface="+mn-ea"/>
                <a:cs typeface="+mn-cs"/>
              </a:defRPr>
            </a:lvl6pPr>
            <a:lvl7pPr marL="625834" indent="-312917" algn="l" defTabSz="1043056" rtl="0" eaLnBrk="1" fontAlgn="base" latinLnBrk="0" hangingPunct="1">
              <a:lnSpc>
                <a:spcPct val="100000"/>
              </a:lnSpc>
              <a:spcBef>
                <a:spcPts val="0"/>
              </a:spcBef>
              <a:spcAft>
                <a:spcPts val="1027"/>
              </a:spcAft>
              <a:buClr>
                <a:schemeClr val="tx2"/>
              </a:buClr>
              <a:buSzPct val="100000"/>
              <a:buFont typeface="+mj-lt"/>
              <a:buAutoNum type="alphaLcPeriod"/>
              <a:defRPr sz="2300" kern="1200" baseline="0">
                <a:solidFill>
                  <a:schemeClr val="tx1"/>
                </a:solidFill>
                <a:latin typeface="Georgia" pitchFamily="18" charset="0"/>
                <a:ea typeface="+mn-ea"/>
                <a:cs typeface="+mn-cs"/>
              </a:defRPr>
            </a:lvl7pPr>
            <a:lvl8pPr marL="938750" indent="-312917" algn="l" defTabSz="1043056" rtl="0" eaLnBrk="1" fontAlgn="base" latinLnBrk="0" hangingPunct="1">
              <a:lnSpc>
                <a:spcPct val="100000"/>
              </a:lnSpc>
              <a:spcBef>
                <a:spcPts val="0"/>
              </a:spcBef>
              <a:spcAft>
                <a:spcPts val="1027"/>
              </a:spcAft>
              <a:buClr>
                <a:schemeClr val="tx2"/>
              </a:buClr>
              <a:buSzPct val="100000"/>
              <a:buFont typeface="+mj-lt"/>
              <a:buAutoNum type="romanLcPeriod"/>
              <a:defRPr sz="2300" kern="1200" baseline="0">
                <a:solidFill>
                  <a:schemeClr val="tx1"/>
                </a:solidFill>
                <a:latin typeface="Georgia" pitchFamily="18" charset="0"/>
                <a:ea typeface="+mn-ea"/>
                <a:cs typeface="+mn-cs"/>
              </a:defRPr>
            </a:lvl8pPr>
            <a:lvl9pPr marL="0" indent="-312917" algn="l" defTabSz="1043056" rtl="0" eaLnBrk="1" fontAlgn="base" latinLnBrk="0" hangingPunct="1">
              <a:lnSpc>
                <a:spcPct val="100000"/>
              </a:lnSpc>
              <a:spcBef>
                <a:spcPts val="0"/>
              </a:spcBef>
              <a:spcAft>
                <a:spcPts val="1027"/>
              </a:spcAft>
              <a:buClr>
                <a:schemeClr val="tx2"/>
              </a:buClr>
              <a:buFont typeface="Arial" pitchFamily="34" charset="0"/>
              <a:buNone/>
              <a:defRPr sz="2300" b="1" kern="1200" baseline="0">
                <a:solidFill>
                  <a:schemeClr val="tx2"/>
                </a:solidFill>
                <a:latin typeface="Georgia" pitchFamily="18" charset="0"/>
                <a:ea typeface="+mn-ea"/>
                <a:cs typeface="+mn-cs"/>
              </a:defRPr>
            </a:lvl9pPr>
          </a:lstStyle>
          <a:p>
            <a:pPr algn="just" fontAlgn="ctr">
              <a:spcAft>
                <a:spcPts val="0"/>
              </a:spcAft>
              <a:buFont typeface="Wingdings" panose="05000000000000000000" pitchFamily="2" charset="2"/>
              <a:buChar char="q"/>
            </a:pPr>
            <a:r>
              <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rPr>
              <a:t>Transaction Risk Score = (7+ 10 + 7+ 9.5 + 10)/5=8.7 </a:t>
            </a:r>
          </a:p>
          <a:p>
            <a:pPr indent="0" fontAlgn="ctr">
              <a:spcAft>
                <a:spcPts val="0"/>
              </a:spcAft>
            </a:pPr>
            <a:r>
              <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rPr>
              <a:t>(Note: All 5 parameters’ risk scores for individual are determined in aforementioned 5 steps) </a:t>
            </a:r>
          </a:p>
          <a:p>
            <a:pPr fontAlgn="ctr">
              <a:buFont typeface="Wingdings" panose="05000000000000000000" pitchFamily="2" charset="2"/>
              <a:buChar char="q"/>
            </a:pPr>
            <a:endPar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endParaRPr>
          </a:p>
          <a:p>
            <a:pPr indent="0" fontAlgn="ctr"/>
            <a:endPar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endParaRPr>
          </a:p>
          <a:p>
            <a:pPr>
              <a:buFont typeface="Wingdings" panose="05000000000000000000" pitchFamily="2" charset="2"/>
              <a:buChar char="q"/>
            </a:pPr>
            <a:endPar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endParaRPr>
          </a:p>
          <a:p>
            <a:endParaRPr lang="en-IN" sz="1400" dirty="0">
              <a:latin typeface="Calibri Light" panose="020F0302020204030204" pitchFamily="34" charset="0"/>
              <a:cs typeface="Calibri Light" panose="020F0302020204030204" pitchFamily="34" charset="0"/>
            </a:endParaRPr>
          </a:p>
        </p:txBody>
      </p:sp>
      <p:graphicFrame>
        <p:nvGraphicFramePr>
          <p:cNvPr id="43" name="Table 42">
            <a:extLst>
              <a:ext uri="{FF2B5EF4-FFF2-40B4-BE49-F238E27FC236}">
                <a16:creationId xmlns:a16="http://schemas.microsoft.com/office/drawing/2014/main" id="{C9A0CEA6-19A6-4BEE-A652-D7167A460141}"/>
              </a:ext>
            </a:extLst>
          </p:cNvPr>
          <p:cNvGraphicFramePr>
            <a:graphicFrameLocks noGrp="1"/>
          </p:cNvGraphicFramePr>
          <p:nvPr>
            <p:extLst>
              <p:ext uri="{D42A27DB-BD31-4B8C-83A1-F6EECF244321}">
                <p14:modId xmlns:p14="http://schemas.microsoft.com/office/powerpoint/2010/main" val="980743815"/>
              </p:ext>
            </p:extLst>
          </p:nvPr>
        </p:nvGraphicFramePr>
        <p:xfrm>
          <a:off x="2355427" y="2054409"/>
          <a:ext cx="3975945" cy="1799980"/>
        </p:xfrm>
        <a:graphic>
          <a:graphicData uri="http://schemas.openxmlformats.org/drawingml/2006/table">
            <a:tbl>
              <a:tblPr/>
              <a:tblGrid>
                <a:gridCol w="1010608">
                  <a:extLst>
                    <a:ext uri="{9D8B030D-6E8A-4147-A177-3AD203B41FA5}">
                      <a16:colId xmlns:a16="http://schemas.microsoft.com/office/drawing/2014/main" val="3210879792"/>
                    </a:ext>
                  </a:extLst>
                </a:gridCol>
                <a:gridCol w="412222">
                  <a:extLst>
                    <a:ext uri="{9D8B030D-6E8A-4147-A177-3AD203B41FA5}">
                      <a16:colId xmlns:a16="http://schemas.microsoft.com/office/drawing/2014/main" val="3387186488"/>
                    </a:ext>
                  </a:extLst>
                </a:gridCol>
                <a:gridCol w="1010608">
                  <a:extLst>
                    <a:ext uri="{9D8B030D-6E8A-4147-A177-3AD203B41FA5}">
                      <a16:colId xmlns:a16="http://schemas.microsoft.com/office/drawing/2014/main" val="428385336"/>
                    </a:ext>
                  </a:extLst>
                </a:gridCol>
                <a:gridCol w="412222">
                  <a:extLst>
                    <a:ext uri="{9D8B030D-6E8A-4147-A177-3AD203B41FA5}">
                      <a16:colId xmlns:a16="http://schemas.microsoft.com/office/drawing/2014/main" val="2347352213"/>
                    </a:ext>
                  </a:extLst>
                </a:gridCol>
                <a:gridCol w="545196">
                  <a:extLst>
                    <a:ext uri="{9D8B030D-6E8A-4147-A177-3AD203B41FA5}">
                      <a16:colId xmlns:a16="http://schemas.microsoft.com/office/drawing/2014/main" val="2350161244"/>
                    </a:ext>
                  </a:extLst>
                </a:gridCol>
                <a:gridCol w="585089">
                  <a:extLst>
                    <a:ext uri="{9D8B030D-6E8A-4147-A177-3AD203B41FA5}">
                      <a16:colId xmlns:a16="http://schemas.microsoft.com/office/drawing/2014/main" val="1672815330"/>
                    </a:ext>
                  </a:extLst>
                </a:gridCol>
              </a:tblGrid>
              <a:tr h="163226">
                <a:tc gridSpan="6">
                  <a:txBody>
                    <a:bodyPr/>
                    <a:lstStyle/>
                    <a:p>
                      <a:pPr algn="ctr" rtl="0" fontAlgn="ctr"/>
                      <a:r>
                        <a:rPr lang="en-IN" sz="1000" b="1" i="0" u="none" strike="noStrike" dirty="0">
                          <a:solidFill>
                            <a:srgbClr val="FEFDFD"/>
                          </a:solidFill>
                          <a:effectLst/>
                          <a:latin typeface="Calibri Light" panose="020F0302020204030204" pitchFamily="34" charset="0"/>
                        </a:rPr>
                        <a:t>Salaried customer_CTR (Cash at Branch)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24079"/>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9444515"/>
                  </a:ext>
                </a:extLst>
              </a:tr>
              <a:tr h="239656">
                <a:tc rowSpan="2">
                  <a:txBody>
                    <a:bodyPr/>
                    <a:lstStyle/>
                    <a:p>
                      <a:pPr algn="ctr" rtl="0" fontAlgn="ctr"/>
                      <a:r>
                        <a:rPr lang="en-IN" sz="1000" b="1" i="0" u="none" strike="noStrike">
                          <a:solidFill>
                            <a:srgbClr val="000000"/>
                          </a:solidFill>
                          <a:effectLst/>
                          <a:latin typeface="Calibri Light" panose="020F0302020204030204" pitchFamily="34" charset="0"/>
                        </a:rPr>
                        <a:t>Date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000" b="1" i="0" u="none" strike="noStrike">
                          <a:solidFill>
                            <a:srgbClr val="000000"/>
                          </a:solidFill>
                          <a:effectLst/>
                          <a:latin typeface="Calibri Light" panose="020F0302020204030204" pitchFamily="34" charset="0"/>
                        </a:rPr>
                        <a:t>Mode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1" i="0" u="none" strike="noStrike">
                          <a:solidFill>
                            <a:srgbClr val="000000"/>
                          </a:solidFill>
                          <a:effectLst/>
                          <a:latin typeface="Calibri Light" panose="020F0302020204030204" pitchFamily="34" charset="0"/>
                        </a:rPr>
                        <a:t>Tranx Value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rtl="0" fontAlgn="ctr"/>
                      <a:r>
                        <a:rPr lang="en-IN" sz="1000" b="1" i="0" u="none" strike="noStrike">
                          <a:solidFill>
                            <a:srgbClr val="000000"/>
                          </a:solidFill>
                          <a:effectLst/>
                          <a:latin typeface="Calibri Light" panose="020F0302020204030204" pitchFamily="34" charset="0"/>
                        </a:rPr>
                        <a:t>Tranx Vol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000" b="1" i="0" u="none" strike="noStrike" dirty="0">
                          <a:solidFill>
                            <a:srgbClr val="000000"/>
                          </a:solidFill>
                          <a:effectLst/>
                          <a:latin typeface="Calibri Light" panose="020F0302020204030204" pitchFamily="34" charset="0"/>
                        </a:rPr>
                        <a:t>Location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IN" sz="1000" b="1" i="0" u="none" strike="noStrike">
                          <a:solidFill>
                            <a:srgbClr val="000000"/>
                          </a:solidFill>
                          <a:effectLst/>
                          <a:latin typeface="Calibri Light" panose="020F0302020204030204" pitchFamily="34" charset="0"/>
                        </a:rPr>
                        <a:t>Location Risk 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6543088"/>
                  </a:ext>
                </a:extLst>
              </a:tr>
              <a:tr h="163226">
                <a:tc vMerge="1">
                  <a:txBody>
                    <a:bodyPr/>
                    <a:lstStyle/>
                    <a:p>
                      <a:endParaRPr lang="en-IN"/>
                    </a:p>
                  </a:txBody>
                  <a:tcPr/>
                </a:tc>
                <a:tc vMerge="1">
                  <a:txBody>
                    <a:bodyPr/>
                    <a:lstStyle/>
                    <a:p>
                      <a:endParaRPr lang="en-IN"/>
                    </a:p>
                  </a:txBody>
                  <a:tcPr/>
                </a:tc>
                <a:tc>
                  <a:txBody>
                    <a:bodyPr/>
                    <a:lstStyle/>
                    <a:p>
                      <a:pPr algn="ctr" rtl="0" fontAlgn="ctr"/>
                      <a:r>
                        <a:rPr lang="en-IN" sz="1000" b="1" i="0" u="none" strike="noStrike">
                          <a:solidFill>
                            <a:srgbClr val="000000"/>
                          </a:solidFill>
                          <a:effectLst/>
                          <a:latin typeface="Calibri Light" panose="020F0302020204030204" pitchFamily="34" charset="0"/>
                        </a:rPr>
                        <a:t>Dr. (in Rs.)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7166544"/>
                  </a:ext>
                </a:extLst>
              </a:tr>
              <a:tr h="182895">
                <a:tc>
                  <a:txBody>
                    <a:bodyPr/>
                    <a:lstStyle/>
                    <a:p>
                      <a:pPr algn="ctr" rtl="0" fontAlgn="ctr"/>
                      <a:r>
                        <a:rPr lang="en-IN" sz="1000" b="0" i="0" u="none" strike="noStrike">
                          <a:solidFill>
                            <a:srgbClr val="000000"/>
                          </a:solidFill>
                          <a:effectLst/>
                          <a:latin typeface="Calibri Light" panose="020F0302020204030204" pitchFamily="34" charset="0"/>
                        </a:rPr>
                        <a:t>01-03-2021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Cash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 3,00,000.00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Srinagar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8936784"/>
                  </a:ext>
                </a:extLst>
              </a:tr>
              <a:tr h="182895">
                <a:tc>
                  <a:txBody>
                    <a:bodyPr/>
                    <a:lstStyle/>
                    <a:p>
                      <a:pPr algn="ctr" rtl="0" fontAlgn="ctr"/>
                      <a:r>
                        <a:rPr lang="en-IN" sz="1000" b="0" i="0" u="none" strike="noStrike" dirty="0">
                          <a:solidFill>
                            <a:srgbClr val="000000"/>
                          </a:solidFill>
                          <a:effectLst/>
                          <a:latin typeface="Calibri Light" panose="020F0302020204030204" pitchFamily="34" charset="0"/>
                        </a:rPr>
                        <a:t>08-03-2021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Cash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 2,00,000.00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Amritsar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70822"/>
                  </a:ext>
                </a:extLst>
              </a:tr>
              <a:tr h="176589">
                <a:tc>
                  <a:txBody>
                    <a:bodyPr/>
                    <a:lstStyle/>
                    <a:p>
                      <a:pPr algn="ctr" rtl="0" fontAlgn="ctr"/>
                      <a:r>
                        <a:rPr lang="en-IN" sz="1000" b="0" i="0" u="none" strike="noStrike">
                          <a:solidFill>
                            <a:srgbClr val="000000"/>
                          </a:solidFill>
                          <a:effectLst/>
                          <a:latin typeface="Calibri Light" panose="020F0302020204030204" pitchFamily="34" charset="0"/>
                        </a:rPr>
                        <a:t>15-03-2021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Cash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 3,00,000.00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Jammu</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3554708"/>
                  </a:ext>
                </a:extLst>
              </a:tr>
              <a:tr h="201816">
                <a:tc>
                  <a:txBody>
                    <a:bodyPr/>
                    <a:lstStyle/>
                    <a:p>
                      <a:pPr algn="ctr" rtl="0" fontAlgn="ctr"/>
                      <a:r>
                        <a:rPr lang="en-IN" sz="1000" b="0" i="0" u="none" strike="noStrike">
                          <a:solidFill>
                            <a:srgbClr val="000000"/>
                          </a:solidFill>
                          <a:effectLst/>
                          <a:latin typeface="Calibri Light" panose="020F0302020204030204" pitchFamily="34" charset="0"/>
                        </a:rPr>
                        <a:t>20-03-2021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Cash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 3,00,000.00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Delhi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7155375"/>
                  </a:ext>
                </a:extLst>
              </a:tr>
              <a:tr h="326451">
                <a:tc>
                  <a:txBody>
                    <a:bodyPr/>
                    <a:lstStyle/>
                    <a:p>
                      <a:pPr algn="ctr" rtl="0" fontAlgn="ctr"/>
                      <a:r>
                        <a:rPr lang="en-IN" sz="1000" b="1" i="0" u="none" strike="noStrike">
                          <a:solidFill>
                            <a:srgbClr val="000000"/>
                          </a:solidFill>
                          <a:effectLst/>
                          <a:latin typeface="Calibri Light" panose="020F0302020204030204" pitchFamily="34" charset="0"/>
                        </a:rPr>
                        <a:t>Monthly summation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1" i="0" u="none" strike="noStrike">
                          <a:solidFill>
                            <a:srgbClr val="000000"/>
                          </a:solidFill>
                          <a:effectLst/>
                          <a:latin typeface="Calibri Light" panose="020F0302020204030204" pitchFamily="34" charset="0"/>
                        </a:rPr>
                        <a:t>₹ 11,00,000.00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1" i="0" u="none" strike="noStrike">
                          <a:solidFill>
                            <a:srgbClr val="000000"/>
                          </a:solidFill>
                          <a:effectLst/>
                          <a:latin typeface="Calibri Light" panose="020F0302020204030204" pitchFamily="34"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1" i="0" u="none" strike="noStrike">
                          <a:solidFill>
                            <a:srgbClr val="000000"/>
                          </a:solidFill>
                          <a:effectLst/>
                          <a:latin typeface="Calibri Light" panose="020F03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1" i="0" u="none" strike="noStrike" dirty="0">
                          <a:solidFill>
                            <a:srgbClr val="000000"/>
                          </a:solidFill>
                          <a:effectLst/>
                          <a:latin typeface="Calibri Light" panose="020F0302020204030204" pitchFamily="34" charset="0"/>
                        </a:rPr>
                        <a:t>38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7922126"/>
                  </a:ext>
                </a:extLst>
              </a:tr>
              <a:tr h="163226">
                <a:tc>
                  <a:txBody>
                    <a:bodyPr/>
                    <a:lstStyle/>
                    <a:p>
                      <a:pPr algn="ctr" rtl="0" fontAlgn="ctr"/>
                      <a:r>
                        <a:rPr lang="en-IN" sz="1000" b="1" i="0" u="none" strike="noStrike">
                          <a:solidFill>
                            <a:srgbClr val="000000"/>
                          </a:solidFill>
                          <a:effectLst/>
                          <a:latin typeface="Calibri Light" panose="020F0302020204030204" pitchFamily="34" charset="0"/>
                        </a:rPr>
                        <a:t>Risk 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00" b="0" i="0" u="none" strike="noStrike">
                          <a:solidFill>
                            <a:srgbClr val="000000"/>
                          </a:solidFill>
                          <a:effectLst/>
                          <a:latin typeface="Calibri Light" panose="020F03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1" i="0" u="none" strike="noStrike">
                          <a:solidFill>
                            <a:srgbClr val="000000"/>
                          </a:solidFill>
                          <a:effectLst/>
                          <a:latin typeface="Calibri Light" panose="020F03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IN" sz="1000" b="1" i="0" u="none" strike="noStrike">
                          <a:solidFill>
                            <a:srgbClr val="000000"/>
                          </a:solidFill>
                          <a:effectLst/>
                          <a:latin typeface="Calibri Light" panose="020F03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IN" sz="1000" b="1" i="0" u="none" strike="noStrike" dirty="0">
                          <a:solidFill>
                            <a:srgbClr val="000000"/>
                          </a:solidFill>
                          <a:effectLst/>
                          <a:latin typeface="Calibri Light" panose="020F03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1" i="0" u="none" strike="noStrike" dirty="0">
                          <a:solidFill>
                            <a:srgbClr val="000000"/>
                          </a:solidFill>
                          <a:effectLst/>
                          <a:latin typeface="Calibri Light" panose="020F0302020204030204" pitchFamily="34" charset="0"/>
                        </a:rPr>
                        <a:t>9.5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70109718"/>
                  </a:ext>
                </a:extLst>
              </a:tr>
            </a:tbl>
          </a:graphicData>
        </a:graphic>
      </p:graphicFrame>
      <p:graphicFrame>
        <p:nvGraphicFramePr>
          <p:cNvPr id="47" name="Table 46">
            <a:extLst>
              <a:ext uri="{FF2B5EF4-FFF2-40B4-BE49-F238E27FC236}">
                <a16:creationId xmlns:a16="http://schemas.microsoft.com/office/drawing/2014/main" id="{163AB770-9A1F-4B2E-8A65-ED8B0F72EF3D}"/>
              </a:ext>
            </a:extLst>
          </p:cNvPr>
          <p:cNvGraphicFramePr>
            <a:graphicFrameLocks noGrp="1"/>
          </p:cNvGraphicFramePr>
          <p:nvPr>
            <p:extLst>
              <p:ext uri="{D42A27DB-BD31-4B8C-83A1-F6EECF244321}">
                <p14:modId xmlns:p14="http://schemas.microsoft.com/office/powerpoint/2010/main" val="3011001939"/>
              </p:ext>
            </p:extLst>
          </p:nvPr>
        </p:nvGraphicFramePr>
        <p:xfrm>
          <a:off x="2535157" y="4038687"/>
          <a:ext cx="3616483" cy="614550"/>
        </p:xfrm>
        <a:graphic>
          <a:graphicData uri="http://schemas.openxmlformats.org/drawingml/2006/table">
            <a:tbl>
              <a:tblPr/>
              <a:tblGrid>
                <a:gridCol w="628954">
                  <a:extLst>
                    <a:ext uri="{9D8B030D-6E8A-4147-A177-3AD203B41FA5}">
                      <a16:colId xmlns:a16="http://schemas.microsoft.com/office/drawing/2014/main" val="2270339907"/>
                    </a:ext>
                  </a:extLst>
                </a:gridCol>
                <a:gridCol w="419302">
                  <a:extLst>
                    <a:ext uri="{9D8B030D-6E8A-4147-A177-3AD203B41FA5}">
                      <a16:colId xmlns:a16="http://schemas.microsoft.com/office/drawing/2014/main" val="1897861964"/>
                    </a:ext>
                  </a:extLst>
                </a:gridCol>
                <a:gridCol w="406199">
                  <a:extLst>
                    <a:ext uri="{9D8B030D-6E8A-4147-A177-3AD203B41FA5}">
                      <a16:colId xmlns:a16="http://schemas.microsoft.com/office/drawing/2014/main" val="1397333605"/>
                    </a:ext>
                  </a:extLst>
                </a:gridCol>
                <a:gridCol w="419302">
                  <a:extLst>
                    <a:ext uri="{9D8B030D-6E8A-4147-A177-3AD203B41FA5}">
                      <a16:colId xmlns:a16="http://schemas.microsoft.com/office/drawing/2014/main" val="2933461228"/>
                    </a:ext>
                  </a:extLst>
                </a:gridCol>
                <a:gridCol w="589644">
                  <a:extLst>
                    <a:ext uri="{9D8B030D-6E8A-4147-A177-3AD203B41FA5}">
                      <a16:colId xmlns:a16="http://schemas.microsoft.com/office/drawing/2014/main" val="2119284114"/>
                    </a:ext>
                  </a:extLst>
                </a:gridCol>
                <a:gridCol w="524128">
                  <a:extLst>
                    <a:ext uri="{9D8B030D-6E8A-4147-A177-3AD203B41FA5}">
                      <a16:colId xmlns:a16="http://schemas.microsoft.com/office/drawing/2014/main" val="2266321514"/>
                    </a:ext>
                  </a:extLst>
                </a:gridCol>
                <a:gridCol w="628954">
                  <a:extLst>
                    <a:ext uri="{9D8B030D-6E8A-4147-A177-3AD203B41FA5}">
                      <a16:colId xmlns:a16="http://schemas.microsoft.com/office/drawing/2014/main" val="1877882245"/>
                    </a:ext>
                  </a:extLst>
                </a:gridCol>
              </a:tblGrid>
              <a:tr h="404967">
                <a:tc>
                  <a:txBody>
                    <a:bodyPr/>
                    <a:lstStyle/>
                    <a:p>
                      <a:pPr algn="ctr" rtl="0" fontAlgn="b"/>
                      <a:r>
                        <a:rPr lang="en-IN" sz="1000" b="1" i="0" u="none" strike="noStrike" dirty="0">
                          <a:solidFill>
                            <a:srgbClr val="000000"/>
                          </a:solidFill>
                          <a:effectLst/>
                          <a:latin typeface="Calibri Light" panose="020F0302020204030204" pitchFamily="34" charset="0"/>
                        </a:rPr>
                        <a:t>Peer Group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00" b="1" i="0" u="none" strike="noStrike">
                          <a:solidFill>
                            <a:srgbClr val="000000"/>
                          </a:solidFill>
                          <a:effectLst/>
                          <a:latin typeface="Calibri Light" panose="020F0302020204030204" pitchFamily="34" charset="0"/>
                        </a:rPr>
                        <a:t>Tranx Type Risk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00" b="1" i="0" u="none" strike="noStrike" dirty="0">
                          <a:solidFill>
                            <a:srgbClr val="000000"/>
                          </a:solidFill>
                          <a:effectLst/>
                          <a:latin typeface="Calibri Light" panose="020F0302020204030204" pitchFamily="34" charset="0"/>
                        </a:rPr>
                        <a:t> Value  Risk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00" b="1" i="0" u="none" strike="noStrike">
                          <a:solidFill>
                            <a:srgbClr val="000000"/>
                          </a:solidFill>
                          <a:effectLst/>
                          <a:latin typeface="Calibri Light" panose="020F0302020204030204" pitchFamily="34" charset="0"/>
                        </a:rPr>
                        <a:t>Vol Risk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00" b="1" i="0" u="none" strike="noStrike">
                          <a:solidFill>
                            <a:srgbClr val="000000"/>
                          </a:solidFill>
                          <a:effectLst/>
                          <a:latin typeface="Calibri Light" panose="020F0302020204030204" pitchFamily="34" charset="0"/>
                        </a:rPr>
                        <a:t>Location Risk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00" b="1" i="0" u="none" strike="noStrike">
                          <a:solidFill>
                            <a:srgbClr val="000000"/>
                          </a:solidFill>
                          <a:effectLst/>
                          <a:latin typeface="Calibri Light" panose="020F0302020204030204" pitchFamily="34" charset="0"/>
                        </a:rPr>
                        <a:t>Freq of Tranx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1000" b="1" i="1" u="none" strike="noStrike">
                          <a:solidFill>
                            <a:srgbClr val="000000"/>
                          </a:solidFill>
                          <a:effectLst/>
                          <a:latin typeface="Calibri Light" panose="020F0302020204030204" pitchFamily="34" charset="0"/>
                        </a:rPr>
                        <a:t>Tranx Risk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1146061"/>
                  </a:ext>
                </a:extLst>
              </a:tr>
              <a:tr h="157350">
                <a:tc>
                  <a:txBody>
                    <a:bodyPr/>
                    <a:lstStyle/>
                    <a:p>
                      <a:pPr algn="ctr" rtl="0" fontAlgn="b"/>
                      <a:r>
                        <a:rPr lang="en-IN" sz="1000" b="1" i="0" u="none" strike="noStrike">
                          <a:solidFill>
                            <a:srgbClr val="000000"/>
                          </a:solidFill>
                          <a:effectLst/>
                          <a:latin typeface="Calibri Light" panose="020F0302020204030204" pitchFamily="34" charset="0"/>
                        </a:rPr>
                        <a:t>Salaried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9.5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0" i="0" u="none" strike="noStrike">
                          <a:solidFill>
                            <a:srgbClr val="000000"/>
                          </a:solidFill>
                          <a:effectLst/>
                          <a:latin typeface="Calibri Light" panose="020F03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1000" b="1" i="0" u="none" strike="noStrike" dirty="0">
                          <a:solidFill>
                            <a:srgbClr val="000000"/>
                          </a:solidFill>
                          <a:effectLst/>
                          <a:latin typeface="Calibri Light" panose="020F0302020204030204" pitchFamily="34" charset="0"/>
                        </a:rPr>
                        <a:t>8.7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086597776"/>
                  </a:ext>
                </a:extLst>
              </a:tr>
            </a:tbl>
          </a:graphicData>
        </a:graphic>
      </p:graphicFrame>
      <p:sp>
        <p:nvSpPr>
          <p:cNvPr id="50" name="TextBox 49">
            <a:extLst>
              <a:ext uri="{FF2B5EF4-FFF2-40B4-BE49-F238E27FC236}">
                <a16:creationId xmlns:a16="http://schemas.microsoft.com/office/drawing/2014/main" id="{EBE24F57-8522-47D0-AA81-2B2A4C99BA97}"/>
              </a:ext>
            </a:extLst>
          </p:cNvPr>
          <p:cNvSpPr txBox="1"/>
          <p:nvPr/>
        </p:nvSpPr>
        <p:spPr>
          <a:xfrm>
            <a:off x="2044962" y="1341338"/>
            <a:ext cx="4842934" cy="538609"/>
          </a:xfrm>
          <a:prstGeom prst="rect">
            <a:avLst/>
          </a:prstGeom>
          <a:solidFill>
            <a:schemeClr val="accent1">
              <a:lumMod val="20000"/>
              <a:lumOff val="80000"/>
            </a:schemeClr>
          </a:solidFill>
          <a:ln>
            <a:solidFill>
              <a:srgbClr val="000000"/>
            </a:solidFill>
          </a:ln>
        </p:spPr>
        <p:txBody>
          <a:bodyPr wrap="square" rtlCol="0">
            <a:spAutoFit/>
          </a:bodyPr>
          <a:lstStyle/>
          <a:p>
            <a:pPr marL="0" lvl="1" defTabSz="914395" eaLnBrk="0" hangingPunct="0">
              <a:spcBef>
                <a:spcPts val="300"/>
              </a:spcBef>
              <a:spcAft>
                <a:spcPts val="300"/>
              </a:spcAft>
              <a:buClr>
                <a:schemeClr val="bg1"/>
              </a:buClr>
              <a:tabLst>
                <a:tab pos="1257292" algn="l"/>
              </a:tabLst>
              <a:defRPr/>
            </a:pPr>
            <a:r>
              <a:rPr lang="en-IN" dirty="0">
                <a:solidFill>
                  <a:srgbClr val="000000"/>
                </a:solidFill>
                <a:latin typeface="Calibri Light" panose="020F0302020204030204" pitchFamily="34" charset="0"/>
                <a:ea typeface="ＭＳ Ｐゴシック" pitchFamily="-106" charset="-128"/>
                <a:cs typeface="Calibri Light" panose="020F0302020204030204" pitchFamily="34" charset="0"/>
              </a:rPr>
              <a:t>Tranx Risk= Tranx Type Risk + Vol Risk + Value Risk + Location Risk + Freq Risk</a:t>
            </a:r>
          </a:p>
          <a:p>
            <a:pPr marL="0" lvl="1" defTabSz="914395" eaLnBrk="0" hangingPunct="0">
              <a:spcBef>
                <a:spcPts val="300"/>
              </a:spcBef>
              <a:spcAft>
                <a:spcPts val="300"/>
              </a:spcAft>
              <a:buClr>
                <a:schemeClr val="bg1"/>
              </a:buClr>
              <a:tabLst>
                <a:tab pos="1257292" algn="l"/>
              </a:tabLst>
              <a:defRPr/>
            </a:pPr>
            <a:r>
              <a:rPr lang="en-IN" dirty="0">
                <a:solidFill>
                  <a:srgbClr val="000000"/>
                </a:solidFill>
                <a:latin typeface="Calibri Light" panose="020F0302020204030204" pitchFamily="34" charset="0"/>
                <a:ea typeface="ＭＳ Ｐゴシック" pitchFamily="-106" charset="-128"/>
                <a:cs typeface="Calibri Light" panose="020F0302020204030204" pitchFamily="34" charset="0"/>
              </a:rPr>
              <a:t>5</a:t>
            </a:r>
            <a:endParaRPr lang="en-IN" baseline="0" dirty="0">
              <a:ea typeface="+mj-ea"/>
            </a:endParaRPr>
          </a:p>
        </p:txBody>
      </p:sp>
      <p:cxnSp>
        <p:nvCxnSpPr>
          <p:cNvPr id="51" name="Straight Connector 50">
            <a:extLst>
              <a:ext uri="{FF2B5EF4-FFF2-40B4-BE49-F238E27FC236}">
                <a16:creationId xmlns:a16="http://schemas.microsoft.com/office/drawing/2014/main" id="{71146EDB-5634-49E3-AA46-57BA4474D410}"/>
              </a:ext>
            </a:extLst>
          </p:cNvPr>
          <p:cNvCxnSpPr>
            <a:cxnSpLocks/>
            <a:endCxn id="50" idx="3"/>
          </p:cNvCxnSpPr>
          <p:nvPr/>
        </p:nvCxnSpPr>
        <p:spPr bwMode="auto">
          <a:xfrm flipV="1">
            <a:off x="2850989" y="1610643"/>
            <a:ext cx="4036907" cy="3100"/>
          </a:xfrm>
          <a:prstGeom prst="line">
            <a:avLst/>
          </a:prstGeom>
          <a:solidFill>
            <a:schemeClr val="folHlink"/>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84918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F79560-6AA6-4306-918F-573E671BFB8B}"/>
              </a:ext>
            </a:extLst>
          </p:cNvPr>
          <p:cNvSpPr/>
          <p:nvPr/>
        </p:nvSpPr>
        <p:spPr>
          <a:xfrm>
            <a:off x="4412973" y="0"/>
            <a:ext cx="4793146" cy="5143500"/>
          </a:xfrm>
          <a:prstGeom prst="rect">
            <a:avLst/>
          </a:prstGeom>
          <a:solidFill>
            <a:srgbClr val="2E2E38"/>
          </a:solidFill>
          <a:ln w="9525" cap="flat" cmpd="sng" algn="ctr">
            <a:noFill/>
            <a:prstDash val="solid"/>
          </a:ln>
          <a:effectLst/>
        </p:spPr>
        <p:txBody>
          <a:bodyPr rtlCol="0" anchor="t" anchorCtr="0"/>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IN" sz="851" b="0" i="0" u="none" strike="noStrike" kern="0" cap="none" spc="0" normalizeH="0" baseline="0" noProof="0" dirty="0">
              <a:ln>
                <a:noFill/>
              </a:ln>
              <a:solidFill>
                <a:srgbClr val="000000"/>
              </a:solidFill>
              <a:effectLst/>
              <a:uLnTx/>
              <a:uFillTx/>
              <a:latin typeface="Calibri Light" panose="020F0302020204030204" pitchFamily="34" charset="0"/>
              <a:ea typeface="STKaiti"/>
              <a:cs typeface="+mn-cs"/>
            </a:endParaRPr>
          </a:p>
        </p:txBody>
      </p:sp>
      <p:sp>
        <p:nvSpPr>
          <p:cNvPr id="11" name="Title 2">
            <a:extLst>
              <a:ext uri="{FF2B5EF4-FFF2-40B4-BE49-F238E27FC236}">
                <a16:creationId xmlns:a16="http://schemas.microsoft.com/office/drawing/2014/main" id="{C99C638E-1995-4B98-96F3-F2BF8E52F709}"/>
              </a:ext>
            </a:extLst>
          </p:cNvPr>
          <p:cNvSpPr txBox="1">
            <a:spLocks/>
          </p:cNvSpPr>
          <p:nvPr/>
        </p:nvSpPr>
        <p:spPr>
          <a:xfrm>
            <a:off x="5599329" y="193251"/>
            <a:ext cx="2674095" cy="564568"/>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1800" b="0" kern="1200">
                <a:solidFill>
                  <a:schemeClr val="bg1">
                    <a:lumMod val="50000"/>
                  </a:schemeClr>
                </a:solidFill>
                <a:latin typeface="EYInterstate Light" panose="02000506000000020004" pitchFamily="2" charset="0"/>
                <a:ea typeface="+mj-ea"/>
                <a:cs typeface="Arial" pitchFamily="34" charset="0"/>
              </a:defRPr>
            </a:lvl1pPr>
          </a:lstStyle>
          <a:p>
            <a:pPr marL="243261" marR="0" lvl="0" indent="-243261" algn="ctr" defTabSz="685800" rtl="0" eaLnBrk="1" fontAlgn="auto" latinLnBrk="0" hangingPunct="1">
              <a:lnSpc>
                <a:spcPct val="850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rgbClr val="FFFFFF"/>
                </a:solidFill>
                <a:effectLst/>
                <a:uLnTx/>
                <a:uFillTx/>
                <a:latin typeface="Calibri Light (Headings)"/>
                <a:ea typeface="STKaiti"/>
                <a:cs typeface="Calibri Light" panose="020F0302020204030204" pitchFamily="34" charset="0"/>
              </a:rPr>
              <a:t>Agenda</a:t>
            </a:r>
          </a:p>
        </p:txBody>
      </p:sp>
      <p:sp>
        <p:nvSpPr>
          <p:cNvPr id="12" name="Content Placeholder 3">
            <a:extLst>
              <a:ext uri="{FF2B5EF4-FFF2-40B4-BE49-F238E27FC236}">
                <a16:creationId xmlns:a16="http://schemas.microsoft.com/office/drawing/2014/main" id="{C8BF3142-1B37-4199-84F9-DE93D29819BD}"/>
              </a:ext>
            </a:extLst>
          </p:cNvPr>
          <p:cNvSpPr txBox="1">
            <a:spLocks/>
          </p:cNvSpPr>
          <p:nvPr/>
        </p:nvSpPr>
        <p:spPr bwMode="auto">
          <a:xfrm>
            <a:off x="4657060" y="757819"/>
            <a:ext cx="4428158" cy="4075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70000"/>
              <a:buFont typeface="Arial" panose="020B0604020202020204" pitchFamily="34" charset="0"/>
              <a:buChar char="►"/>
              <a:defRPr sz="2400">
                <a:solidFill>
                  <a:schemeClr val="bg1"/>
                </a:solidFill>
                <a:latin typeface="Arial" panose="020B0604020202020204" pitchFamily="34" charset="0"/>
              </a:defRPr>
            </a:lvl1pPr>
            <a:lvl2pPr marL="357188" indent="-357188">
              <a:spcBef>
                <a:spcPct val="20000"/>
              </a:spcBef>
              <a:buClr>
                <a:schemeClr val="accent2"/>
              </a:buClr>
              <a:buSzPct val="70000"/>
              <a:buFont typeface="Arial" panose="020B0604020202020204" pitchFamily="34" charset="0"/>
              <a:buChar char="►"/>
              <a:defRPr sz="2000">
                <a:solidFill>
                  <a:schemeClr val="bg1"/>
                </a:solidFill>
                <a:latin typeface="Arial" panose="020B0604020202020204" pitchFamily="34" charset="0"/>
              </a:defRPr>
            </a:lvl2pPr>
            <a:lvl3pPr marL="725488" indent="-357188">
              <a:spcBef>
                <a:spcPct val="20000"/>
              </a:spcBef>
              <a:buClr>
                <a:schemeClr val="accent2"/>
              </a:buClr>
              <a:buSzPct val="70000"/>
              <a:buFont typeface="Arial" panose="020B0604020202020204" pitchFamily="34" charset="0"/>
              <a:buChar char="►"/>
              <a:defRPr>
                <a:solidFill>
                  <a:schemeClr val="bg1"/>
                </a:solidFill>
                <a:latin typeface="Arial" panose="020B0604020202020204" pitchFamily="34" charset="0"/>
              </a:defRPr>
            </a:lvl3pPr>
            <a:lvl4pPr marL="1433513" indent="-355600">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4pPr>
            <a:lvl5pPr marL="1787525" indent="-354013">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5pPr>
            <a:lvl6pPr marL="22447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6pPr>
            <a:lvl7pPr marL="27019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7pPr>
            <a:lvl8pPr marL="31591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8pPr>
            <a:lvl9pPr marL="36163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9pPr>
          </a:lstStyle>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Design Principles</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Entity/ Individual Risk Scoring</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Transaction Risk Scoring</a:t>
            </a:r>
          </a:p>
          <a:p>
            <a:pPr marL="457200" marR="0" lvl="1" indent="-365125" algn="l" defTabSz="914400" rtl="0" eaLnBrk="1" fontAlgn="base" latinLnBrk="0" hangingPunct="1">
              <a:lnSpc>
                <a:spcPct val="150000"/>
              </a:lnSpc>
              <a:spcBef>
                <a:spcPts val="568"/>
              </a:spcBef>
              <a:spcAft>
                <a:spcPts val="568"/>
              </a:spcAft>
              <a:buClr>
                <a:srgbClr val="FEFDFD"/>
              </a:buClr>
              <a:buSzPct val="100000"/>
              <a:buFont typeface="+mj-lt"/>
              <a:buAutoNum type="arabicPeriod"/>
              <a:tabLst/>
              <a:defRPr/>
            </a:pPr>
            <a:r>
              <a:rPr kumimoji="0" lang="en-IN" altLang="en-US" sz="2000" b="0" i="0" u="none" strike="noStrike" kern="1200" cap="none" spc="0" normalizeH="0" baseline="0" noProof="0" dirty="0">
                <a:ln>
                  <a:noFill/>
                </a:ln>
                <a:solidFill>
                  <a:srgbClr val="FEFDFD"/>
                </a:solidFill>
                <a:effectLst/>
                <a:uLnTx/>
                <a:uFillTx/>
                <a:latin typeface="Calibri Light" panose="020F0302020204030204" pitchFamily="34" charset="0"/>
                <a:ea typeface="STKaiti"/>
                <a:cs typeface="+mn-cs"/>
              </a:rPr>
              <a:t>Report Risk Scoring</a:t>
            </a:r>
            <a:endParaRPr lang="en-IN" altLang="en-US" sz="1800" dirty="0">
              <a:solidFill>
                <a:srgbClr val="FEFDFD"/>
              </a:solidFill>
              <a:latin typeface="Calibri Light" panose="020F0302020204030204" pitchFamily="34" charset="0"/>
            </a:endParaRPr>
          </a:p>
          <a:p>
            <a:pPr marL="457200" lvl="1" indent="-365125" algn="l">
              <a:lnSpc>
                <a:spcPct val="150000"/>
              </a:lnSpc>
              <a:spcBef>
                <a:spcPts val="568"/>
              </a:spcBef>
              <a:spcAft>
                <a:spcPts val="568"/>
              </a:spcAft>
              <a:buClr>
                <a:srgbClr val="7C7C7C"/>
              </a:buClr>
              <a:buSzPct val="100000"/>
              <a:buFont typeface="+mj-lt"/>
              <a:buAutoNum type="arabicPeriod"/>
            </a:pPr>
            <a:r>
              <a:rPr lang="en-IN" altLang="en-US" dirty="0">
                <a:solidFill>
                  <a:srgbClr val="7C7C7C"/>
                </a:solidFill>
                <a:latin typeface="Calibri Light" panose="020F0302020204030204" pitchFamily="34" charset="0"/>
                <a:ea typeface="STKaiti"/>
              </a:rPr>
              <a:t>GoS Risk</a:t>
            </a:r>
          </a:p>
          <a:p>
            <a:pPr marL="457200" lvl="1" indent="-365125" algn="l">
              <a:lnSpc>
                <a:spcPct val="150000"/>
              </a:lnSpc>
              <a:spcBef>
                <a:spcPts val="568"/>
              </a:spcBef>
              <a:spcAft>
                <a:spcPts val="568"/>
              </a:spcAft>
              <a:buClr>
                <a:srgbClr val="7C7C7C"/>
              </a:buClr>
              <a:buSzPct val="100000"/>
              <a:buFont typeface="+mj-lt"/>
              <a:buAutoNum type="arabicPeriod"/>
            </a:pPr>
            <a:r>
              <a:rPr lang="en-IN" altLang="en-US" dirty="0">
                <a:solidFill>
                  <a:srgbClr val="7C7C7C"/>
                </a:solidFill>
                <a:latin typeface="Calibri Light" panose="020F0302020204030204" pitchFamily="34" charset="0"/>
                <a:ea typeface="STKaiti"/>
              </a:rPr>
              <a:t>Network Risk</a:t>
            </a:r>
          </a:p>
          <a:p>
            <a:pPr marL="457200" lvl="1" indent="-365125" algn="l">
              <a:lnSpc>
                <a:spcPct val="150000"/>
              </a:lnSpc>
              <a:spcBef>
                <a:spcPts val="568"/>
              </a:spcBef>
              <a:spcAft>
                <a:spcPts val="568"/>
              </a:spcAft>
              <a:buClr>
                <a:srgbClr val="7C7C7C"/>
              </a:buClr>
              <a:buSzPct val="100000"/>
              <a:buFont typeface="+mj-lt"/>
              <a:buAutoNum type="arabicPeriod"/>
            </a:pPr>
            <a:r>
              <a:rPr lang="en-IN" altLang="en-US" dirty="0">
                <a:solidFill>
                  <a:srgbClr val="7C7C7C"/>
                </a:solidFill>
                <a:latin typeface="Calibri Light" panose="020F0302020204030204" pitchFamily="34" charset="0"/>
                <a:ea typeface="STKaiti"/>
              </a:rPr>
              <a:t>Case Risk</a:t>
            </a:r>
          </a:p>
          <a:p>
            <a:pPr marL="457200" marR="0" lvl="1" indent="-365125" algn="l" defTabSz="914400" rtl="0" eaLnBrk="1" fontAlgn="base" latinLnBrk="0" hangingPunct="1">
              <a:lnSpc>
                <a:spcPct val="150000"/>
              </a:lnSpc>
              <a:spcBef>
                <a:spcPts val="568"/>
              </a:spcBef>
              <a:spcAft>
                <a:spcPts val="568"/>
              </a:spcAft>
              <a:buClr>
                <a:srgbClr val="FEFDFD"/>
              </a:buClr>
              <a:buSzPct val="100000"/>
              <a:buFont typeface="+mj-lt"/>
              <a:buAutoNum type="arabicPeriod"/>
              <a:tabLst/>
              <a:defRPr/>
            </a:pPr>
            <a:endParaRPr kumimoji="0" lang="en-IN" altLang="en-US" sz="2000" b="0" i="0" u="none" strike="noStrike" kern="1200" cap="none" spc="0" normalizeH="0" baseline="0" noProof="0" dirty="0">
              <a:ln>
                <a:noFill/>
              </a:ln>
              <a:solidFill>
                <a:srgbClr val="FEFDFD"/>
              </a:solidFill>
              <a:effectLst/>
              <a:uLnTx/>
              <a:uFillTx/>
              <a:latin typeface="Calibri Light" panose="020F0302020204030204" pitchFamily="34" charset="0"/>
              <a:ea typeface="STKaiti"/>
              <a:cs typeface="+mn-cs"/>
            </a:endParaRPr>
          </a:p>
        </p:txBody>
      </p:sp>
      <p:pic>
        <p:nvPicPr>
          <p:cNvPr id="6" name="Picture 5">
            <a:extLst>
              <a:ext uri="{FF2B5EF4-FFF2-40B4-BE49-F238E27FC236}">
                <a16:creationId xmlns:a16="http://schemas.microsoft.com/office/drawing/2014/main" id="{74FA2934-B077-4283-B858-8EB8C52839E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4572000" cy="5147379"/>
          </a:xfrm>
          <a:prstGeom prst="rect">
            <a:avLst/>
          </a:prstGeom>
        </p:spPr>
      </p:pic>
    </p:spTree>
    <p:extLst>
      <p:ext uri="{BB962C8B-B14F-4D97-AF65-F5344CB8AC3E}">
        <p14:creationId xmlns:p14="http://schemas.microsoft.com/office/powerpoint/2010/main" val="3439690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4382DB9-FB95-4914-BBF2-6D0564E144DC}"/>
              </a:ext>
            </a:extLst>
          </p:cNvPr>
          <p:cNvSpPr txBox="1"/>
          <p:nvPr/>
        </p:nvSpPr>
        <p:spPr>
          <a:xfrm>
            <a:off x="152967" y="700340"/>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mj-lt"/>
                <a:ea typeface="+mn-ea"/>
                <a:cs typeface="+mn-cs"/>
              </a:rPr>
              <a:t>Auto High Rules</a:t>
            </a:r>
          </a:p>
        </p:txBody>
      </p:sp>
      <p:sp>
        <p:nvSpPr>
          <p:cNvPr id="6" name="Title 2">
            <a:extLst>
              <a:ext uri="{FF2B5EF4-FFF2-40B4-BE49-F238E27FC236}">
                <a16:creationId xmlns:a16="http://schemas.microsoft.com/office/drawing/2014/main" id="{35AFA229-2096-4E01-90C3-1155E131DFCC}"/>
              </a:ext>
            </a:extLst>
          </p:cNvPr>
          <p:cNvSpPr txBox="1">
            <a:spLocks/>
          </p:cNvSpPr>
          <p:nvPr/>
        </p:nvSpPr>
        <p:spPr bwMode="gray">
          <a:xfrm>
            <a:off x="212652" y="139238"/>
            <a:ext cx="8081510" cy="332399"/>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lvl="0">
              <a:lnSpc>
                <a:spcPct val="90000"/>
              </a:lnSpc>
              <a:defRPr/>
            </a:pPr>
            <a:r>
              <a:rPr lang="sv-SE" sz="2400" b="1" dirty="0">
                <a:solidFill>
                  <a:srgbClr val="00008C"/>
                </a:solidFill>
                <a:latin typeface="Calibri Light (Headings)"/>
              </a:rPr>
              <a:t>Report Risk Scoring Model – (1/6)</a:t>
            </a:r>
          </a:p>
        </p:txBody>
      </p:sp>
      <p:graphicFrame>
        <p:nvGraphicFramePr>
          <p:cNvPr id="8" name="Table 5">
            <a:extLst>
              <a:ext uri="{FF2B5EF4-FFF2-40B4-BE49-F238E27FC236}">
                <a16:creationId xmlns:a16="http://schemas.microsoft.com/office/drawing/2014/main" id="{1223911B-74BC-43A6-AB46-F4341987D802}"/>
              </a:ext>
            </a:extLst>
          </p:cNvPr>
          <p:cNvGraphicFramePr>
            <a:graphicFrameLocks/>
          </p:cNvGraphicFramePr>
          <p:nvPr>
            <p:extLst>
              <p:ext uri="{D42A27DB-BD31-4B8C-83A1-F6EECF244321}">
                <p14:modId xmlns:p14="http://schemas.microsoft.com/office/powerpoint/2010/main" val="2247947643"/>
              </p:ext>
            </p:extLst>
          </p:nvPr>
        </p:nvGraphicFramePr>
        <p:xfrm>
          <a:off x="2281872" y="703395"/>
          <a:ext cx="6645381" cy="3916018"/>
        </p:xfrm>
        <a:graphic>
          <a:graphicData uri="http://schemas.openxmlformats.org/drawingml/2006/table">
            <a:tbl>
              <a:tblPr firstRow="1" bandRow="1">
                <a:tableStyleId>{5C22544A-7EE6-4342-B048-85BDC9FD1C3A}</a:tableStyleId>
              </a:tblPr>
              <a:tblGrid>
                <a:gridCol w="2750584">
                  <a:extLst>
                    <a:ext uri="{9D8B030D-6E8A-4147-A177-3AD203B41FA5}">
                      <a16:colId xmlns:a16="http://schemas.microsoft.com/office/drawing/2014/main" val="2144937349"/>
                    </a:ext>
                  </a:extLst>
                </a:gridCol>
                <a:gridCol w="3894797">
                  <a:extLst>
                    <a:ext uri="{9D8B030D-6E8A-4147-A177-3AD203B41FA5}">
                      <a16:colId xmlns:a16="http://schemas.microsoft.com/office/drawing/2014/main" val="3421084917"/>
                    </a:ext>
                  </a:extLst>
                </a:gridCol>
              </a:tblGrid>
              <a:tr h="326860">
                <a:tc>
                  <a:txBody>
                    <a:bodyPr/>
                    <a:lstStyle/>
                    <a:p>
                      <a:pPr>
                        <a:spcBef>
                          <a:spcPts val="100"/>
                        </a:spcBef>
                      </a:pPr>
                      <a:r>
                        <a:rPr lang="en-IN" sz="1400" dirty="0">
                          <a:latin typeface="Calibri Light" panose="020F0302020204030204" pitchFamily="34" charset="0"/>
                          <a:cs typeface="Calibri Light" panose="020F0302020204030204" pitchFamily="34" charset="0"/>
                        </a:rPr>
                        <a:t>Components</a:t>
                      </a:r>
                    </a:p>
                  </a:txBody>
                  <a:tcPr anchor="ctr"/>
                </a:tc>
                <a:tc>
                  <a:txBody>
                    <a:bodyPr/>
                    <a:lstStyle/>
                    <a:p>
                      <a:pPr>
                        <a:spcBef>
                          <a:spcPts val="100"/>
                        </a:spcBef>
                      </a:pPr>
                      <a:r>
                        <a:rPr lang="en-IN" sz="1400" dirty="0">
                          <a:latin typeface="Calibri Light" panose="020F0302020204030204" pitchFamily="34" charset="0"/>
                          <a:cs typeface="Calibri Light" panose="020F0302020204030204" pitchFamily="34" charset="0"/>
                        </a:rPr>
                        <a:t>Examples</a:t>
                      </a:r>
                    </a:p>
                  </a:txBody>
                  <a:tcPr anchor="ctr"/>
                </a:tc>
                <a:extLst>
                  <a:ext uri="{0D108BD9-81ED-4DB2-BD59-A6C34878D82A}">
                    <a16:rowId xmlns:a16="http://schemas.microsoft.com/office/drawing/2014/main" val="624261335"/>
                  </a:ext>
                </a:extLst>
              </a:tr>
              <a:tr h="3589158">
                <a:tc>
                  <a:txBody>
                    <a:bodyPr/>
                    <a:lstStyle/>
                    <a:p>
                      <a:r>
                        <a:rPr lang="en-IN" sz="1400" b="1" dirty="0">
                          <a:solidFill>
                            <a:schemeClr val="tx2">
                              <a:lumMod val="50000"/>
                            </a:schemeClr>
                          </a:solidFill>
                          <a:latin typeface="Calibri Light" panose="020F0302020204030204" pitchFamily="34" charset="0"/>
                          <a:cs typeface="Calibri Light" panose="020F0302020204030204" pitchFamily="34" charset="0"/>
                        </a:rPr>
                        <a:t>Auto High Rules </a:t>
                      </a:r>
                    </a:p>
                    <a:p>
                      <a:endParaRPr lang="en-IN" sz="1400" b="1" dirty="0">
                        <a:solidFill>
                          <a:schemeClr val="tx2">
                            <a:lumMod val="50000"/>
                          </a:schemeClr>
                        </a:solidFill>
                        <a:latin typeface="Calibri Light" panose="020F0302020204030204" pitchFamily="34" charset="0"/>
                        <a:cs typeface="Calibri Light" panose="020F0302020204030204" pitchFamily="34" charset="0"/>
                      </a:endParaRPr>
                    </a:p>
                    <a:p>
                      <a:pPr marL="171450" indent="-171450" algn="l">
                        <a:lnSpc>
                          <a:spcPct val="110000"/>
                        </a:lnSpc>
                        <a:spcBef>
                          <a:spcPts val="0"/>
                        </a:spcBef>
                        <a:spcAft>
                          <a:spcPts val="600"/>
                        </a:spcAft>
                        <a:buFont typeface="Wingdings" panose="05000000000000000000" pitchFamily="2" charset="2"/>
                        <a:buChar char="§"/>
                      </a:pPr>
                      <a:r>
                        <a:rPr lang="en-IN" sz="1400" dirty="0">
                          <a:latin typeface="Calibri Light" panose="020F0302020204030204" pitchFamily="34" charset="0"/>
                          <a:cs typeface="Calibri Light" panose="020F0302020204030204" pitchFamily="34" charset="0"/>
                        </a:rPr>
                        <a:t>Classified into binary scores of 0 and 1.</a:t>
                      </a:r>
                    </a:p>
                    <a:p>
                      <a:pPr marL="171450" indent="-171450" algn="l">
                        <a:lnSpc>
                          <a:spcPct val="110000"/>
                        </a:lnSpc>
                        <a:spcBef>
                          <a:spcPts val="0"/>
                        </a:spcBef>
                        <a:spcAft>
                          <a:spcPts val="600"/>
                        </a:spcAft>
                        <a:buFont typeface="Wingdings" panose="05000000000000000000" pitchFamily="2" charset="2"/>
                        <a:buChar char="§"/>
                      </a:pPr>
                      <a:r>
                        <a:rPr lang="en-IN" sz="1400" dirty="0">
                          <a:latin typeface="Calibri Light" panose="020F0302020204030204" pitchFamily="34" charset="0"/>
                          <a:cs typeface="Calibri Light" panose="020F0302020204030204" pitchFamily="34" charset="0"/>
                        </a:rPr>
                        <a:t>A report will be automatically classified as High Risk if any of the Auto High Rule score is 1</a:t>
                      </a:r>
                    </a:p>
                    <a:p>
                      <a:endParaRPr lang="en-IN" sz="1400" b="1" dirty="0">
                        <a:solidFill>
                          <a:schemeClr val="tx2">
                            <a:lumMod val="50000"/>
                          </a:schemeClr>
                        </a:solidFill>
                        <a:latin typeface="Calibri Light" panose="020F0302020204030204" pitchFamily="34" charset="0"/>
                        <a:cs typeface="Calibri Light" panose="020F0302020204030204" pitchFamily="34" charset="0"/>
                      </a:endParaRPr>
                    </a:p>
                  </a:txBody>
                  <a:tcPr/>
                </a:tc>
                <a:tc>
                  <a:txBody>
                    <a:bodyPr/>
                    <a:lstStyle/>
                    <a:p>
                      <a:pPr marL="342900" indent="-342900">
                        <a:lnSpc>
                          <a:spcPct val="110000"/>
                        </a:lnSpc>
                        <a:spcBef>
                          <a:spcPts val="600"/>
                        </a:spcBef>
                        <a:buFont typeface="+mj-lt"/>
                        <a:buAutoNum type="arabicPeriod"/>
                      </a:pPr>
                      <a:r>
                        <a:rPr lang="en-IN" sz="1400" dirty="0">
                          <a:solidFill>
                            <a:schemeClr val="tx2">
                              <a:lumMod val="50000"/>
                            </a:schemeClr>
                          </a:solidFill>
                          <a:latin typeface="Calibri Light" panose="020F0302020204030204" pitchFamily="34" charset="0"/>
                          <a:cs typeface="Calibri Light" panose="020F0302020204030204" pitchFamily="34" charset="0"/>
                        </a:rPr>
                        <a:t>Any of involved parties in the report exists on FIU or LEA watchlist </a:t>
                      </a:r>
                    </a:p>
                    <a:p>
                      <a:pPr marL="342900" indent="-342900">
                        <a:lnSpc>
                          <a:spcPct val="110000"/>
                        </a:lnSpc>
                        <a:spcBef>
                          <a:spcPts val="600"/>
                        </a:spcBef>
                        <a:buFont typeface="+mj-lt"/>
                        <a:buAutoNum type="arabicPeriod"/>
                      </a:pPr>
                      <a:r>
                        <a:rPr lang="en-IN" sz="1400" dirty="0">
                          <a:solidFill>
                            <a:schemeClr val="tx2">
                              <a:lumMod val="50000"/>
                            </a:schemeClr>
                          </a:solidFill>
                          <a:latin typeface="Calibri Light" panose="020F0302020204030204" pitchFamily="34" charset="0"/>
                          <a:cs typeface="Calibri Light" panose="020F0302020204030204" pitchFamily="34" charset="0"/>
                        </a:rPr>
                        <a:t>LEA adhoc request previously raised on any of involved parties</a:t>
                      </a:r>
                    </a:p>
                    <a:p>
                      <a:pPr marL="342900" indent="-342900">
                        <a:lnSpc>
                          <a:spcPct val="110000"/>
                        </a:lnSpc>
                        <a:spcBef>
                          <a:spcPts val="600"/>
                        </a:spcBef>
                        <a:buFont typeface="+mj-lt"/>
                        <a:buAutoNum type="arabicPeriod"/>
                      </a:pPr>
                      <a:r>
                        <a:rPr lang="en-IN" sz="1400" dirty="0">
                          <a:solidFill>
                            <a:schemeClr val="tx2">
                              <a:lumMod val="50000"/>
                            </a:schemeClr>
                          </a:solidFill>
                          <a:latin typeface="Calibri Light" panose="020F0302020204030204" pitchFamily="34" charset="0"/>
                          <a:cs typeface="Calibri Light" panose="020F0302020204030204" pitchFamily="34" charset="0"/>
                        </a:rPr>
                        <a:t>Any party/institution involved in the transactions are flagged in the international sanction lists</a:t>
                      </a:r>
                    </a:p>
                    <a:p>
                      <a:pPr marL="342900" indent="-342900">
                        <a:lnSpc>
                          <a:spcPct val="110000"/>
                        </a:lnSpc>
                        <a:spcBef>
                          <a:spcPts val="600"/>
                        </a:spcBef>
                        <a:buFont typeface="+mj-lt"/>
                        <a:buAutoNum type="arabicPeriod"/>
                      </a:pPr>
                      <a:r>
                        <a:rPr lang="en-IN" sz="1400" b="0" kern="1200" dirty="0">
                          <a:solidFill>
                            <a:schemeClr val="tx2">
                              <a:lumMod val="50000"/>
                            </a:schemeClr>
                          </a:solidFill>
                          <a:highlight>
                            <a:srgbClr val="FFFF00"/>
                          </a:highlight>
                          <a:latin typeface="Calibri Light" panose="020F0302020204030204" pitchFamily="34" charset="0"/>
                          <a:ea typeface="+mn-ea"/>
                          <a:cs typeface="Calibri Light" panose="020F0302020204030204" pitchFamily="34" charset="0"/>
                        </a:rPr>
                        <a:t>Adverse Media Screening reveals auto high risk tags on any of </a:t>
                      </a:r>
                      <a:r>
                        <a:rPr lang="en-IN" sz="1400" dirty="0">
                          <a:solidFill>
                            <a:schemeClr val="tx2">
                              <a:lumMod val="50000"/>
                            </a:schemeClr>
                          </a:solidFill>
                          <a:highlight>
                            <a:srgbClr val="FFFF00"/>
                          </a:highlight>
                          <a:latin typeface="Calibri Light" panose="020F0302020204030204" pitchFamily="34" charset="0"/>
                          <a:cs typeface="Calibri Light" panose="020F0302020204030204" pitchFamily="34" charset="0"/>
                        </a:rPr>
                        <a:t>involved parties </a:t>
                      </a:r>
                      <a:r>
                        <a:rPr lang="en-IN" sz="1400" b="0" kern="1200" dirty="0">
                          <a:solidFill>
                            <a:schemeClr val="tx2">
                              <a:lumMod val="50000"/>
                            </a:schemeClr>
                          </a:solidFill>
                          <a:highlight>
                            <a:srgbClr val="FFFF00"/>
                          </a:highlight>
                          <a:latin typeface="Calibri Light" panose="020F0302020204030204" pitchFamily="34" charset="0"/>
                          <a:ea typeface="+mn-ea"/>
                          <a:cs typeface="Calibri Light" panose="020F0302020204030204" pitchFamily="34" charset="0"/>
                        </a:rPr>
                        <a:t>in the report (TF/ML)</a:t>
                      </a:r>
                    </a:p>
                    <a:p>
                      <a:pPr marL="0" indent="0">
                        <a:lnSpc>
                          <a:spcPct val="110000"/>
                        </a:lnSpc>
                        <a:spcBef>
                          <a:spcPts val="600"/>
                        </a:spcBef>
                        <a:buFont typeface="+mj-lt"/>
                        <a:buNone/>
                      </a:pPr>
                      <a:r>
                        <a:rPr lang="en-IN" sz="1200" b="0" kern="1200" dirty="0">
                          <a:solidFill>
                            <a:schemeClr val="tx2">
                              <a:lumMod val="50000"/>
                            </a:schemeClr>
                          </a:solidFill>
                          <a:latin typeface="Calibri Light" panose="020F0302020204030204" pitchFamily="34" charset="0"/>
                          <a:ea typeface="+mn-ea"/>
                          <a:cs typeface="Calibri Light" panose="020F0302020204030204" pitchFamily="34" charset="0"/>
                        </a:rPr>
                        <a:t>**Total 4-7 parameters in the model (few variations report wise)</a:t>
                      </a:r>
                    </a:p>
                  </a:txBody>
                  <a:tcPr/>
                </a:tc>
                <a:extLst>
                  <a:ext uri="{0D108BD9-81ED-4DB2-BD59-A6C34878D82A}">
                    <a16:rowId xmlns:a16="http://schemas.microsoft.com/office/drawing/2014/main" val="3398192484"/>
                  </a:ext>
                </a:extLst>
              </a:tr>
            </a:tbl>
          </a:graphicData>
        </a:graphic>
      </p:graphicFrame>
    </p:spTree>
    <p:extLst>
      <p:ext uri="{BB962C8B-B14F-4D97-AF65-F5344CB8AC3E}">
        <p14:creationId xmlns:p14="http://schemas.microsoft.com/office/powerpoint/2010/main" val="1749701533"/>
      </p:ext>
    </p:extLst>
  </p:cSld>
  <p:clrMapOvr>
    <a:masterClrMapping/>
  </p:clrMapOvr>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9BC4E8-F794-48DA-A022-F08C30CA4BB6}"/>
              </a:ext>
            </a:extLst>
          </p:cNvPr>
          <p:cNvSpPr txBox="1"/>
          <p:nvPr/>
        </p:nvSpPr>
        <p:spPr>
          <a:xfrm>
            <a:off x="203968" y="789597"/>
            <a:ext cx="1923394" cy="58477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r>
              <a:rPr lang="en-IN" sz="1600" b="1" dirty="0">
                <a:latin typeface="+mj-lt"/>
              </a:rPr>
              <a:t>Auto High Rules</a:t>
            </a:r>
          </a:p>
        </p:txBody>
      </p:sp>
      <p:sp>
        <p:nvSpPr>
          <p:cNvPr id="7" name="Title 2">
            <a:extLst>
              <a:ext uri="{FF2B5EF4-FFF2-40B4-BE49-F238E27FC236}">
                <a16:creationId xmlns:a16="http://schemas.microsoft.com/office/drawing/2014/main" id="{9AADA124-8A33-4F39-A91C-C518DF0E9BE9}"/>
              </a:ext>
            </a:extLst>
          </p:cNvPr>
          <p:cNvSpPr txBox="1">
            <a:spLocks/>
          </p:cNvSpPr>
          <p:nvPr/>
        </p:nvSpPr>
        <p:spPr bwMode="gray">
          <a:xfrm>
            <a:off x="226828" y="131618"/>
            <a:ext cx="8067334" cy="369332"/>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r>
              <a:rPr lang="en-IN" sz="2400" b="1" dirty="0">
                <a:solidFill>
                  <a:srgbClr val="00008C"/>
                </a:solidFill>
                <a:latin typeface="Calibri Light (Headings)"/>
              </a:rPr>
              <a:t>Report Risk Scoring Model – (2/6)</a:t>
            </a:r>
          </a:p>
        </p:txBody>
      </p:sp>
      <p:sp>
        <p:nvSpPr>
          <p:cNvPr id="8" name="TextBox 7">
            <a:extLst>
              <a:ext uri="{FF2B5EF4-FFF2-40B4-BE49-F238E27FC236}">
                <a16:creationId xmlns:a16="http://schemas.microsoft.com/office/drawing/2014/main" id="{965913A8-8814-4953-A5EA-564AA5F1ACED}"/>
              </a:ext>
            </a:extLst>
          </p:cNvPr>
          <p:cNvSpPr txBox="1"/>
          <p:nvPr/>
        </p:nvSpPr>
        <p:spPr>
          <a:xfrm>
            <a:off x="203968" y="1518271"/>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endParaRPr lang="en-IN" sz="1600" b="1" dirty="0">
              <a:latin typeface="+mj-lt"/>
            </a:endParaRPr>
          </a:p>
          <a:p>
            <a:r>
              <a:rPr lang="en-IN" sz="1600" b="1" dirty="0">
                <a:latin typeface="+mj-lt"/>
              </a:rPr>
              <a:t>Risk Indicators - CBWTR</a:t>
            </a:r>
          </a:p>
          <a:p>
            <a:endParaRPr lang="en-IN" sz="1600" b="1" dirty="0">
              <a:latin typeface="+mj-lt"/>
            </a:endParaRPr>
          </a:p>
        </p:txBody>
      </p:sp>
      <p:graphicFrame>
        <p:nvGraphicFramePr>
          <p:cNvPr id="13" name="Table 5">
            <a:extLst>
              <a:ext uri="{FF2B5EF4-FFF2-40B4-BE49-F238E27FC236}">
                <a16:creationId xmlns:a16="http://schemas.microsoft.com/office/drawing/2014/main" id="{3BDC1761-FCA3-48BA-AA6C-2ECA44E5B096}"/>
              </a:ext>
            </a:extLst>
          </p:cNvPr>
          <p:cNvGraphicFramePr>
            <a:graphicFrameLocks/>
          </p:cNvGraphicFramePr>
          <p:nvPr>
            <p:extLst>
              <p:ext uri="{D42A27DB-BD31-4B8C-83A1-F6EECF244321}">
                <p14:modId xmlns:p14="http://schemas.microsoft.com/office/powerpoint/2010/main" val="1377173233"/>
              </p:ext>
            </p:extLst>
          </p:nvPr>
        </p:nvGraphicFramePr>
        <p:xfrm>
          <a:off x="2281872" y="789604"/>
          <a:ext cx="6658160" cy="3823036"/>
        </p:xfrm>
        <a:graphic>
          <a:graphicData uri="http://schemas.openxmlformats.org/drawingml/2006/table">
            <a:tbl>
              <a:tblPr firstRow="1" bandRow="1">
                <a:tableStyleId>{5C22544A-7EE6-4342-B048-85BDC9FD1C3A}</a:tableStyleId>
              </a:tblPr>
              <a:tblGrid>
                <a:gridCol w="2755874">
                  <a:extLst>
                    <a:ext uri="{9D8B030D-6E8A-4147-A177-3AD203B41FA5}">
                      <a16:colId xmlns:a16="http://schemas.microsoft.com/office/drawing/2014/main" val="2144937349"/>
                    </a:ext>
                  </a:extLst>
                </a:gridCol>
                <a:gridCol w="3902286">
                  <a:extLst>
                    <a:ext uri="{9D8B030D-6E8A-4147-A177-3AD203B41FA5}">
                      <a16:colId xmlns:a16="http://schemas.microsoft.com/office/drawing/2014/main" val="3421084917"/>
                    </a:ext>
                  </a:extLst>
                </a:gridCol>
              </a:tblGrid>
              <a:tr h="308049">
                <a:tc>
                  <a:txBody>
                    <a:bodyPr/>
                    <a:lstStyle/>
                    <a:p>
                      <a:pPr>
                        <a:spcBef>
                          <a:spcPts val="100"/>
                        </a:spcBef>
                      </a:pPr>
                      <a:r>
                        <a:rPr lang="en-IN" sz="1400" dirty="0">
                          <a:latin typeface="+mj-lt"/>
                        </a:rPr>
                        <a:t>Components</a:t>
                      </a:r>
                    </a:p>
                  </a:txBody>
                  <a:tcPr anchor="ctr"/>
                </a:tc>
                <a:tc>
                  <a:txBody>
                    <a:bodyPr/>
                    <a:lstStyle/>
                    <a:p>
                      <a:pPr>
                        <a:spcBef>
                          <a:spcPts val="100"/>
                        </a:spcBef>
                      </a:pPr>
                      <a:r>
                        <a:rPr lang="en-IN" sz="1400" dirty="0">
                          <a:latin typeface="+mj-lt"/>
                        </a:rPr>
                        <a:t>Examples</a:t>
                      </a:r>
                    </a:p>
                  </a:txBody>
                  <a:tcPr anchor="ctr"/>
                </a:tc>
                <a:extLst>
                  <a:ext uri="{0D108BD9-81ED-4DB2-BD59-A6C34878D82A}">
                    <a16:rowId xmlns:a16="http://schemas.microsoft.com/office/drawing/2014/main" val="624261335"/>
                  </a:ext>
                </a:extLst>
              </a:tr>
              <a:tr h="3514987">
                <a:tc>
                  <a:txBody>
                    <a:bodyPr/>
                    <a:lstStyle/>
                    <a:p>
                      <a:r>
                        <a:rPr lang="en-IN" sz="1400" b="1" dirty="0">
                          <a:solidFill>
                            <a:schemeClr val="tx2">
                              <a:lumMod val="50000"/>
                            </a:schemeClr>
                          </a:solidFill>
                          <a:latin typeface="+mj-lt"/>
                        </a:rPr>
                        <a:t>Risk Indicators - </a:t>
                      </a:r>
                      <a:r>
                        <a:rPr lang="en-IN" sz="1400" b="1" dirty="0">
                          <a:latin typeface="+mj-lt"/>
                        </a:rPr>
                        <a:t>CBWTR</a:t>
                      </a:r>
                      <a:endParaRPr lang="en-IN" sz="1400" b="1" dirty="0">
                        <a:solidFill>
                          <a:schemeClr val="tx2">
                            <a:lumMod val="50000"/>
                          </a:schemeClr>
                        </a:solidFill>
                        <a:latin typeface="+mj-lt"/>
                      </a:endParaRPr>
                    </a:p>
                    <a:p>
                      <a:endParaRPr lang="en-IN" sz="1400" b="1" dirty="0">
                        <a:solidFill>
                          <a:schemeClr val="tx2">
                            <a:lumMod val="50000"/>
                          </a:schemeClr>
                        </a:solidFill>
                        <a:latin typeface="+mj-lt"/>
                      </a:endParaRPr>
                    </a:p>
                    <a:p>
                      <a:pPr marL="171450" indent="-171450" algn="l">
                        <a:lnSpc>
                          <a:spcPct val="110000"/>
                        </a:lnSpc>
                        <a:spcBef>
                          <a:spcPts val="0"/>
                        </a:spcBef>
                        <a:spcAft>
                          <a:spcPts val="600"/>
                        </a:spcAft>
                        <a:buFont typeface="Wingdings" panose="05000000000000000000" pitchFamily="2" charset="2"/>
                        <a:buChar char="§"/>
                      </a:pPr>
                      <a:r>
                        <a:rPr lang="en-IN" sz="1400" dirty="0">
                          <a:latin typeface="+mj-lt"/>
                        </a:rPr>
                        <a:t>Classified into binary scores of 0 and 1</a:t>
                      </a:r>
                    </a:p>
                    <a:p>
                      <a:pPr marL="171450" indent="-171450" algn="l">
                        <a:lnSpc>
                          <a:spcPct val="110000"/>
                        </a:lnSpc>
                        <a:spcBef>
                          <a:spcPts val="0"/>
                        </a:spcBef>
                        <a:spcAft>
                          <a:spcPts val="600"/>
                        </a:spcAft>
                        <a:buFont typeface="Wingdings" panose="05000000000000000000" pitchFamily="2" charset="2"/>
                        <a:buChar char="§"/>
                      </a:pPr>
                      <a:r>
                        <a:rPr lang="en-IN" sz="1400" dirty="0">
                          <a:latin typeface="+mj-lt"/>
                        </a:rPr>
                        <a:t>If 5 or more of the High Risk Indicators are 1, then entity will be categorised automatically as High Risk regardless of parameterised scores</a:t>
                      </a:r>
                    </a:p>
                    <a:p>
                      <a:endParaRPr lang="en-IN" sz="1400" b="1" dirty="0">
                        <a:solidFill>
                          <a:schemeClr val="tx2">
                            <a:lumMod val="50000"/>
                          </a:schemeClr>
                        </a:solidFill>
                        <a:latin typeface="+mj-lt"/>
                      </a:endParaRPr>
                    </a:p>
                  </a:txBody>
                  <a:tcPr/>
                </a:tc>
                <a:tc>
                  <a:txBody>
                    <a:bodyPr/>
                    <a:lstStyle/>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highlight>
                            <a:srgbClr val="FFFF00"/>
                          </a:highlight>
                          <a:latin typeface="+mj-lt"/>
                          <a:ea typeface="+mn-ea"/>
                          <a:cs typeface="+mn-cs"/>
                        </a:rPr>
                        <a:t>High-risk Purpose Code reported in CBWTR</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mj-lt"/>
                          <a:ea typeface="+mn-ea"/>
                          <a:cs typeface="+mn-cs"/>
                        </a:rPr>
                        <a:t>Transactions involve </a:t>
                      </a:r>
                      <a:r>
                        <a:rPr lang="en-IN" sz="1400" kern="1200" dirty="0">
                          <a:solidFill>
                            <a:schemeClr val="tx2">
                              <a:lumMod val="50000"/>
                            </a:schemeClr>
                          </a:solidFill>
                          <a:highlight>
                            <a:srgbClr val="FFFF00"/>
                          </a:highlight>
                          <a:latin typeface="+mj-lt"/>
                          <a:ea typeface="+mn-ea"/>
                          <a:cs typeface="+mn-cs"/>
                        </a:rPr>
                        <a:t>high risk currencies</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mj-lt"/>
                          <a:ea typeface="+mn-ea"/>
                          <a:cs typeface="+mn-cs"/>
                        </a:rPr>
                        <a:t>Transactions involve </a:t>
                      </a:r>
                      <a:r>
                        <a:rPr lang="en-IN" sz="1400" kern="1200" dirty="0">
                          <a:solidFill>
                            <a:schemeClr val="tx2">
                              <a:lumMod val="50000"/>
                            </a:schemeClr>
                          </a:solidFill>
                          <a:highlight>
                            <a:srgbClr val="FFFF00"/>
                          </a:highlight>
                          <a:latin typeface="+mj-lt"/>
                          <a:ea typeface="+mn-ea"/>
                          <a:cs typeface="+mn-cs"/>
                        </a:rPr>
                        <a:t>high risk country(ies)</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mj-lt"/>
                          <a:ea typeface="+mn-ea"/>
                          <a:cs typeface="+mn-cs"/>
                        </a:rPr>
                        <a:t>Previous high risk or multiple medium/low risk reports filed</a:t>
                      </a:r>
                    </a:p>
                    <a:p>
                      <a:pPr marL="342900" marR="0" lvl="0" indent="-342900" algn="l" defTabSz="914400" rtl="0" eaLnBrk="1" fontAlgn="auto" latinLnBrk="0" hangingPunct="1">
                        <a:lnSpc>
                          <a:spcPct val="110000"/>
                        </a:lnSpc>
                        <a:spcBef>
                          <a:spcPts val="600"/>
                        </a:spcBef>
                        <a:spcAft>
                          <a:spcPts val="0"/>
                        </a:spcAft>
                        <a:buClrTx/>
                        <a:buSzTx/>
                        <a:buFont typeface="+mj-lt"/>
                        <a:buAutoNum type="arabicPeriod"/>
                        <a:tabLst/>
                        <a:defRPr/>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No. of accounts greater than a </a:t>
                      </a:r>
                      <a:r>
                        <a:rPr lang="en-IN" sz="1400" kern="1200" dirty="0">
                          <a:solidFill>
                            <a:schemeClr val="tx2">
                              <a:lumMod val="50000"/>
                            </a:schemeClr>
                          </a:solidFill>
                          <a:highlight>
                            <a:srgbClr val="FFFF00"/>
                          </a:highlight>
                          <a:latin typeface="Calibri Light" panose="020F0302020204030204" pitchFamily="34" charset="0"/>
                          <a:ea typeface="+mn-ea"/>
                          <a:cs typeface="Calibri Light" panose="020F0302020204030204" pitchFamily="34" charset="0"/>
                        </a:rPr>
                        <a:t>threshold</a:t>
                      </a:r>
                      <a:endParaRPr lang="en-IN" sz="1400" kern="1200" dirty="0">
                        <a:solidFill>
                          <a:schemeClr val="tx2">
                            <a:lumMod val="50000"/>
                          </a:schemeClr>
                        </a:solidFill>
                        <a:highlight>
                          <a:srgbClr val="FFFF00"/>
                        </a:highlight>
                        <a:latin typeface="+mj-lt"/>
                        <a:ea typeface="+mn-ea"/>
                        <a:cs typeface="+mn-cs"/>
                      </a:endParaRP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mj-lt"/>
                          <a:ea typeface="+mn-ea"/>
                          <a:cs typeface="+mn-cs"/>
                        </a:rPr>
                        <a:t>High value transactions originated from or destined to high risk entities/individuals </a:t>
                      </a: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above certain threshold </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mj-lt"/>
                          <a:ea typeface="+mn-ea"/>
                          <a:cs typeface="+mn-cs"/>
                        </a:rPr>
                        <a:t>Institution(s) in the CBWTR chain belongs to high-risk country(ies)</a:t>
                      </a:r>
                    </a:p>
                    <a:p>
                      <a:pPr marL="0" indent="0" algn="l" defTabSz="914400" rtl="0" eaLnBrk="1" latinLnBrk="0" hangingPunct="1">
                        <a:lnSpc>
                          <a:spcPct val="110000"/>
                        </a:lnSpc>
                        <a:spcBef>
                          <a:spcPts val="600"/>
                        </a:spcBef>
                        <a:buFont typeface="+mj-lt"/>
                        <a:buNone/>
                      </a:pPr>
                      <a:r>
                        <a:rPr lang="en-IN" sz="1400" b="0" kern="1200" dirty="0">
                          <a:solidFill>
                            <a:schemeClr val="tx2">
                              <a:lumMod val="50000"/>
                            </a:schemeClr>
                          </a:solidFill>
                          <a:latin typeface="+mj-lt"/>
                          <a:ea typeface="+mn-ea"/>
                          <a:cs typeface="+mn-cs"/>
                        </a:rPr>
                        <a:t>**</a:t>
                      </a:r>
                      <a:r>
                        <a:rPr lang="en-IN" sz="1200" b="0" kern="1200" dirty="0">
                          <a:solidFill>
                            <a:schemeClr val="tx2">
                              <a:lumMod val="50000"/>
                            </a:schemeClr>
                          </a:solidFill>
                          <a:latin typeface="+mj-lt"/>
                          <a:ea typeface="+mn-ea"/>
                          <a:cs typeface="+mn-cs"/>
                        </a:rPr>
                        <a:t>Total 28 parameters in the model</a:t>
                      </a:r>
                      <a:endParaRPr lang="en-IN" sz="1400" b="0" kern="1200" dirty="0">
                        <a:solidFill>
                          <a:schemeClr val="tx2">
                            <a:lumMod val="50000"/>
                          </a:schemeClr>
                        </a:solidFill>
                        <a:latin typeface="+mj-lt"/>
                        <a:ea typeface="+mn-ea"/>
                        <a:cs typeface="+mn-cs"/>
                      </a:endParaRPr>
                    </a:p>
                  </a:txBody>
                  <a:tcPr/>
                </a:tc>
                <a:extLst>
                  <a:ext uri="{0D108BD9-81ED-4DB2-BD59-A6C34878D82A}">
                    <a16:rowId xmlns:a16="http://schemas.microsoft.com/office/drawing/2014/main" val="3398192484"/>
                  </a:ext>
                </a:extLst>
              </a:tr>
            </a:tbl>
          </a:graphicData>
        </a:graphic>
      </p:graphicFrame>
    </p:spTree>
    <p:extLst>
      <p:ext uri="{BB962C8B-B14F-4D97-AF65-F5344CB8AC3E}">
        <p14:creationId xmlns:p14="http://schemas.microsoft.com/office/powerpoint/2010/main" val="3554538931"/>
      </p:ext>
    </p:extLst>
  </p:cSld>
  <p:clrMapOvr>
    <a:masterClrMapping/>
  </p:clrMapOvr>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9BC4E8-F794-48DA-A022-F08C30CA4BB6}"/>
              </a:ext>
            </a:extLst>
          </p:cNvPr>
          <p:cNvSpPr txBox="1"/>
          <p:nvPr/>
        </p:nvSpPr>
        <p:spPr>
          <a:xfrm>
            <a:off x="207902" y="750570"/>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r>
              <a:rPr lang="en-IN" sz="1600" b="1" dirty="0">
                <a:latin typeface="+mj-lt"/>
              </a:rPr>
              <a:t>Auto High Rules</a:t>
            </a:r>
          </a:p>
        </p:txBody>
      </p:sp>
      <p:sp>
        <p:nvSpPr>
          <p:cNvPr id="8" name="Title 2">
            <a:extLst>
              <a:ext uri="{FF2B5EF4-FFF2-40B4-BE49-F238E27FC236}">
                <a16:creationId xmlns:a16="http://schemas.microsoft.com/office/drawing/2014/main" id="{C9520FDC-A2C8-45CA-A6A9-09782F53D91D}"/>
              </a:ext>
            </a:extLst>
          </p:cNvPr>
          <p:cNvSpPr txBox="1">
            <a:spLocks/>
          </p:cNvSpPr>
          <p:nvPr/>
        </p:nvSpPr>
        <p:spPr bwMode="gray">
          <a:xfrm>
            <a:off x="207902" y="150644"/>
            <a:ext cx="8081510" cy="369332"/>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lvl="0"/>
            <a:r>
              <a:rPr lang="en-IN" sz="2400" b="1" dirty="0">
                <a:solidFill>
                  <a:srgbClr val="00008C"/>
                </a:solidFill>
                <a:latin typeface="Calibri Light (Headings)"/>
              </a:rPr>
              <a:t>Report Risk Scoring Model-3/6</a:t>
            </a:r>
          </a:p>
        </p:txBody>
      </p:sp>
      <p:graphicFrame>
        <p:nvGraphicFramePr>
          <p:cNvPr id="9" name="Table 5">
            <a:extLst>
              <a:ext uri="{FF2B5EF4-FFF2-40B4-BE49-F238E27FC236}">
                <a16:creationId xmlns:a16="http://schemas.microsoft.com/office/drawing/2014/main" id="{6F16DCB8-8D8A-4DDD-8D3F-BC5C3298F2B0}"/>
              </a:ext>
            </a:extLst>
          </p:cNvPr>
          <p:cNvGraphicFramePr>
            <a:graphicFrameLocks noGrp="1"/>
          </p:cNvGraphicFramePr>
          <p:nvPr>
            <p:ph idx="1"/>
            <p:extLst>
              <p:ext uri="{D42A27DB-BD31-4B8C-83A1-F6EECF244321}">
                <p14:modId xmlns:p14="http://schemas.microsoft.com/office/powerpoint/2010/main" val="3896989007"/>
              </p:ext>
            </p:extLst>
          </p:nvPr>
        </p:nvGraphicFramePr>
        <p:xfrm>
          <a:off x="2363153" y="750571"/>
          <a:ext cx="6572945" cy="3892741"/>
        </p:xfrm>
        <a:graphic>
          <a:graphicData uri="http://schemas.openxmlformats.org/drawingml/2006/table">
            <a:tbl>
              <a:tblPr firstRow="1" bandRow="1">
                <a:tableStyleId>{5C22544A-7EE6-4342-B048-85BDC9FD1C3A}</a:tableStyleId>
              </a:tblPr>
              <a:tblGrid>
                <a:gridCol w="2720602">
                  <a:extLst>
                    <a:ext uri="{9D8B030D-6E8A-4147-A177-3AD203B41FA5}">
                      <a16:colId xmlns:a16="http://schemas.microsoft.com/office/drawing/2014/main" val="2144937349"/>
                    </a:ext>
                  </a:extLst>
                </a:gridCol>
                <a:gridCol w="3852343">
                  <a:extLst>
                    <a:ext uri="{9D8B030D-6E8A-4147-A177-3AD203B41FA5}">
                      <a16:colId xmlns:a16="http://schemas.microsoft.com/office/drawing/2014/main" val="3421084917"/>
                    </a:ext>
                  </a:extLst>
                </a:gridCol>
              </a:tblGrid>
              <a:tr h="300807">
                <a:tc>
                  <a:txBody>
                    <a:bodyPr/>
                    <a:lstStyle/>
                    <a:p>
                      <a:pPr>
                        <a:spcBef>
                          <a:spcPts val="100"/>
                        </a:spcBef>
                      </a:pPr>
                      <a:r>
                        <a:rPr lang="en-IN" sz="1400" dirty="0">
                          <a:latin typeface="Calibri Light" panose="020F0302020204030204" pitchFamily="34" charset="0"/>
                          <a:cs typeface="Calibri Light" panose="020F0302020204030204" pitchFamily="34" charset="0"/>
                        </a:rPr>
                        <a:t>Components</a:t>
                      </a:r>
                    </a:p>
                  </a:txBody>
                  <a:tcPr anchor="ctr"/>
                </a:tc>
                <a:tc>
                  <a:txBody>
                    <a:bodyPr/>
                    <a:lstStyle/>
                    <a:p>
                      <a:pPr>
                        <a:spcBef>
                          <a:spcPts val="100"/>
                        </a:spcBef>
                      </a:pPr>
                      <a:r>
                        <a:rPr lang="en-IN" sz="1400" dirty="0">
                          <a:latin typeface="Calibri Light" panose="020F0302020204030204" pitchFamily="34" charset="0"/>
                          <a:cs typeface="Calibri Light" panose="020F0302020204030204" pitchFamily="34" charset="0"/>
                        </a:rPr>
                        <a:t>Examples</a:t>
                      </a:r>
                    </a:p>
                  </a:txBody>
                  <a:tcPr anchor="ctr"/>
                </a:tc>
                <a:extLst>
                  <a:ext uri="{0D108BD9-81ED-4DB2-BD59-A6C34878D82A}">
                    <a16:rowId xmlns:a16="http://schemas.microsoft.com/office/drawing/2014/main" val="624261335"/>
                  </a:ext>
                </a:extLst>
              </a:tr>
              <a:tr h="3540943">
                <a:tc>
                  <a:txBody>
                    <a:bodyPr/>
                    <a:lstStyle/>
                    <a:p>
                      <a:r>
                        <a:rPr lang="en-IN" sz="1400" b="1" dirty="0">
                          <a:solidFill>
                            <a:schemeClr val="tx2">
                              <a:lumMod val="50000"/>
                            </a:schemeClr>
                          </a:solidFill>
                          <a:latin typeface="Calibri Light" panose="020F0302020204030204" pitchFamily="34" charset="0"/>
                          <a:cs typeface="Calibri Light" panose="020F0302020204030204" pitchFamily="34" charset="0"/>
                        </a:rPr>
                        <a:t>Risk Indicators - </a:t>
                      </a:r>
                      <a:r>
                        <a:rPr lang="en-IN" sz="1400" b="1" dirty="0">
                          <a:latin typeface="Calibri Light" panose="020F0302020204030204" pitchFamily="34" charset="0"/>
                          <a:cs typeface="Calibri Light" panose="020F0302020204030204" pitchFamily="34" charset="0"/>
                        </a:rPr>
                        <a:t>CTR</a:t>
                      </a:r>
                      <a:endParaRPr lang="en-IN" sz="1400" b="1" dirty="0">
                        <a:solidFill>
                          <a:schemeClr val="tx2">
                            <a:lumMod val="50000"/>
                          </a:schemeClr>
                        </a:solidFill>
                        <a:latin typeface="Calibri Light" panose="020F0302020204030204" pitchFamily="34" charset="0"/>
                        <a:cs typeface="Calibri Light" panose="020F0302020204030204" pitchFamily="34" charset="0"/>
                      </a:endParaRPr>
                    </a:p>
                    <a:p>
                      <a:pPr marL="171450" indent="-171450" algn="l">
                        <a:lnSpc>
                          <a:spcPct val="110000"/>
                        </a:lnSpc>
                        <a:spcBef>
                          <a:spcPts val="0"/>
                        </a:spcBef>
                        <a:spcAft>
                          <a:spcPts val="600"/>
                        </a:spcAft>
                        <a:buFont typeface="Wingdings" panose="05000000000000000000" pitchFamily="2" charset="2"/>
                        <a:buChar char="§"/>
                      </a:pPr>
                      <a:r>
                        <a:rPr lang="en-IN" sz="1400" dirty="0">
                          <a:latin typeface="Calibri Light" panose="020F0302020204030204" pitchFamily="34" charset="0"/>
                          <a:cs typeface="Calibri Light" panose="020F0302020204030204" pitchFamily="34" charset="0"/>
                        </a:rPr>
                        <a:t>Classified into binary scores of 0 and 1</a:t>
                      </a:r>
                    </a:p>
                    <a:p>
                      <a:pPr marL="171450" indent="-171450" algn="l">
                        <a:lnSpc>
                          <a:spcPct val="110000"/>
                        </a:lnSpc>
                        <a:spcBef>
                          <a:spcPts val="0"/>
                        </a:spcBef>
                        <a:spcAft>
                          <a:spcPts val="600"/>
                        </a:spcAft>
                        <a:buFont typeface="Wingdings" panose="05000000000000000000" pitchFamily="2" charset="2"/>
                        <a:buChar char="§"/>
                      </a:pPr>
                      <a:r>
                        <a:rPr lang="en-IN" sz="1400" dirty="0">
                          <a:latin typeface="Calibri Light" panose="020F0302020204030204" pitchFamily="34" charset="0"/>
                          <a:cs typeface="Calibri Light" panose="020F0302020204030204" pitchFamily="34" charset="0"/>
                        </a:rPr>
                        <a:t>If 5 or more of the High-Risk Indicators are 1, then entity will be categorised automatically as High Risk regardless of parameterised scores</a:t>
                      </a:r>
                    </a:p>
                    <a:p>
                      <a:endParaRPr lang="en-IN" sz="1400" b="1" dirty="0">
                        <a:solidFill>
                          <a:schemeClr val="tx2">
                            <a:lumMod val="50000"/>
                          </a:schemeClr>
                        </a:solidFill>
                        <a:latin typeface="Calibri Light" panose="020F0302020204030204" pitchFamily="34" charset="0"/>
                        <a:cs typeface="Calibri Light" panose="020F0302020204030204" pitchFamily="34" charset="0"/>
                      </a:endParaRPr>
                    </a:p>
                  </a:txBody>
                  <a:tcPr/>
                </a:tc>
                <a:tc>
                  <a:txBody>
                    <a:bodyPr/>
                    <a:lstStyle/>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Transactions conducted in short span of time at different bank branches</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Cash deposits/withdrawals via ATMs in </a:t>
                      </a:r>
                      <a:r>
                        <a:rPr lang="en-IN" sz="1400" kern="1200" dirty="0">
                          <a:solidFill>
                            <a:schemeClr val="tx2">
                              <a:lumMod val="50000"/>
                            </a:schemeClr>
                          </a:solidFill>
                          <a:highlight>
                            <a:srgbClr val="FFFF00"/>
                          </a:highlight>
                          <a:latin typeface="Calibri Light" panose="020F0302020204030204" pitchFamily="34" charset="0"/>
                          <a:ea typeface="+mn-ea"/>
                          <a:cs typeface="Calibri Light" panose="020F0302020204030204" pitchFamily="34" charset="0"/>
                        </a:rPr>
                        <a:t>high-risk locations</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Multiple cash deposits/withdrawals in short period of time </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Previous high risk or multiple medium/low risk reports filed</a:t>
                      </a:r>
                    </a:p>
                    <a:p>
                      <a:pPr marL="342900" marR="0" lvl="0" indent="-342900" algn="l" defTabSz="914400" rtl="0" eaLnBrk="1" fontAlgn="auto" latinLnBrk="0" hangingPunct="1">
                        <a:lnSpc>
                          <a:spcPct val="110000"/>
                        </a:lnSpc>
                        <a:spcBef>
                          <a:spcPts val="600"/>
                        </a:spcBef>
                        <a:spcAft>
                          <a:spcPts val="0"/>
                        </a:spcAft>
                        <a:buClrTx/>
                        <a:buSzTx/>
                        <a:buFont typeface="+mj-lt"/>
                        <a:buAutoNum type="arabicPeriod"/>
                        <a:tabLst/>
                        <a:defRPr/>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High value transactions reported above certain threshold </a:t>
                      </a:r>
                    </a:p>
                    <a:p>
                      <a:pPr marL="342900" marR="0" lvl="0" indent="-342900" algn="l" defTabSz="914400" rtl="0" eaLnBrk="1" fontAlgn="auto" latinLnBrk="0" hangingPunct="1">
                        <a:lnSpc>
                          <a:spcPct val="110000"/>
                        </a:lnSpc>
                        <a:spcBef>
                          <a:spcPts val="600"/>
                        </a:spcBef>
                        <a:spcAft>
                          <a:spcPts val="0"/>
                        </a:spcAft>
                        <a:buClrTx/>
                        <a:buSzTx/>
                        <a:buFont typeface="+mj-lt"/>
                        <a:buAutoNum type="arabicPeriod"/>
                        <a:tabLst/>
                        <a:defRPr/>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Adverse Media Screening reveals high </a:t>
                      </a:r>
                      <a:r>
                        <a:rPr lang="en-IN" sz="1400" kern="1200" dirty="0">
                          <a:solidFill>
                            <a:schemeClr val="tx2">
                              <a:lumMod val="50000"/>
                            </a:schemeClr>
                          </a:solidFill>
                          <a:highlight>
                            <a:srgbClr val="FFFF00"/>
                          </a:highlight>
                          <a:latin typeface="Calibri Light" panose="020F0302020204030204" pitchFamily="34" charset="0"/>
                          <a:ea typeface="+mn-ea"/>
                          <a:cs typeface="Calibri Light" panose="020F0302020204030204" pitchFamily="34" charset="0"/>
                        </a:rPr>
                        <a:t>risk tags </a:t>
                      </a: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on any of involved parties in the transaction</a:t>
                      </a:r>
                    </a:p>
                    <a:p>
                      <a:pPr marL="0" indent="0" algn="l" defTabSz="914400" rtl="0" eaLnBrk="1" latinLnBrk="0" hangingPunct="1">
                        <a:lnSpc>
                          <a:spcPct val="110000"/>
                        </a:lnSpc>
                        <a:spcBef>
                          <a:spcPts val="600"/>
                        </a:spcBef>
                        <a:buFont typeface="+mj-lt"/>
                        <a:buNone/>
                      </a:pPr>
                      <a:r>
                        <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rPr>
                        <a:t>**</a:t>
                      </a:r>
                      <a:r>
                        <a:rPr lang="en-IN" sz="1200" b="0" kern="1200" dirty="0">
                          <a:solidFill>
                            <a:schemeClr val="tx2">
                              <a:lumMod val="50000"/>
                            </a:schemeClr>
                          </a:solidFill>
                          <a:latin typeface="Calibri Light" panose="020F0302020204030204" pitchFamily="34" charset="0"/>
                          <a:ea typeface="+mn-ea"/>
                          <a:cs typeface="Calibri Light" panose="020F0302020204030204" pitchFamily="34" charset="0"/>
                        </a:rPr>
                        <a:t>Total 15 parameters in the model</a:t>
                      </a:r>
                      <a:endPar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endParaRPr>
                    </a:p>
                  </a:txBody>
                  <a:tcPr/>
                </a:tc>
                <a:extLst>
                  <a:ext uri="{0D108BD9-81ED-4DB2-BD59-A6C34878D82A}">
                    <a16:rowId xmlns:a16="http://schemas.microsoft.com/office/drawing/2014/main" val="3398192484"/>
                  </a:ext>
                </a:extLst>
              </a:tr>
            </a:tbl>
          </a:graphicData>
        </a:graphic>
      </p:graphicFrame>
      <p:sp>
        <p:nvSpPr>
          <p:cNvPr id="10" name="TextBox 9">
            <a:extLst>
              <a:ext uri="{FF2B5EF4-FFF2-40B4-BE49-F238E27FC236}">
                <a16:creationId xmlns:a16="http://schemas.microsoft.com/office/drawing/2014/main" id="{F19DBD60-39A7-44E8-9D62-CE4203C47D6C}"/>
              </a:ext>
            </a:extLst>
          </p:cNvPr>
          <p:cNvSpPr txBox="1"/>
          <p:nvPr/>
        </p:nvSpPr>
        <p:spPr>
          <a:xfrm>
            <a:off x="207902" y="1536701"/>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endParaRPr lang="en-IN" sz="1600" b="1" dirty="0">
              <a:latin typeface="+mj-lt"/>
            </a:endParaRPr>
          </a:p>
          <a:p>
            <a:r>
              <a:rPr lang="en-IN" sz="1600" b="1" dirty="0">
                <a:latin typeface="+mj-lt"/>
              </a:rPr>
              <a:t>Risk Indicators - CTR</a:t>
            </a:r>
          </a:p>
          <a:p>
            <a:endParaRPr lang="en-IN" sz="1600" b="1" dirty="0">
              <a:latin typeface="+mj-lt"/>
            </a:endParaRPr>
          </a:p>
        </p:txBody>
      </p:sp>
    </p:spTree>
    <p:extLst>
      <p:ext uri="{BB962C8B-B14F-4D97-AF65-F5344CB8AC3E}">
        <p14:creationId xmlns:p14="http://schemas.microsoft.com/office/powerpoint/2010/main" val="1385415789"/>
      </p:ext>
    </p:extLst>
  </p:cSld>
  <p:clrMapOvr>
    <a:masterClrMapping/>
  </p:clrMapOvr>
  <p:extLst>
    <p:ext uri="{6950BFC3-D8DA-4A85-94F7-54DA5524770B}">
      <p188:commentRel xmlns:p188="http://schemas.microsoft.com/office/powerpoint/2018/8/main" r:id="rId2"/>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9BC4E8-F794-48DA-A022-F08C30CA4BB6}"/>
              </a:ext>
            </a:extLst>
          </p:cNvPr>
          <p:cNvSpPr txBox="1"/>
          <p:nvPr/>
        </p:nvSpPr>
        <p:spPr>
          <a:xfrm>
            <a:off x="207902" y="750570"/>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r>
              <a:rPr lang="en-IN" sz="1600" b="1" dirty="0">
                <a:latin typeface="+mj-lt"/>
              </a:rPr>
              <a:t>Auto High Rules</a:t>
            </a:r>
          </a:p>
        </p:txBody>
      </p:sp>
      <p:sp>
        <p:nvSpPr>
          <p:cNvPr id="8" name="Title 2">
            <a:extLst>
              <a:ext uri="{FF2B5EF4-FFF2-40B4-BE49-F238E27FC236}">
                <a16:creationId xmlns:a16="http://schemas.microsoft.com/office/drawing/2014/main" id="{C9520FDC-A2C8-45CA-A6A9-09782F53D91D}"/>
              </a:ext>
            </a:extLst>
          </p:cNvPr>
          <p:cNvSpPr txBox="1">
            <a:spLocks/>
          </p:cNvSpPr>
          <p:nvPr/>
        </p:nvSpPr>
        <p:spPr bwMode="gray">
          <a:xfrm>
            <a:off x="207902" y="150644"/>
            <a:ext cx="8081510" cy="369332"/>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lvl="0"/>
            <a:r>
              <a:rPr lang="en-IN" sz="2400" b="1" dirty="0">
                <a:solidFill>
                  <a:srgbClr val="00008C"/>
                </a:solidFill>
                <a:latin typeface="Calibri Light (Headings)"/>
              </a:rPr>
              <a:t>Report Risk Scoring Model-4/6</a:t>
            </a:r>
          </a:p>
        </p:txBody>
      </p:sp>
      <p:sp>
        <p:nvSpPr>
          <p:cNvPr id="10" name="TextBox 9">
            <a:extLst>
              <a:ext uri="{FF2B5EF4-FFF2-40B4-BE49-F238E27FC236}">
                <a16:creationId xmlns:a16="http://schemas.microsoft.com/office/drawing/2014/main" id="{F19DBD60-39A7-44E8-9D62-CE4203C47D6C}"/>
              </a:ext>
            </a:extLst>
          </p:cNvPr>
          <p:cNvSpPr txBox="1"/>
          <p:nvPr/>
        </p:nvSpPr>
        <p:spPr>
          <a:xfrm>
            <a:off x="207902" y="1536701"/>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endParaRPr lang="en-IN" sz="1600" b="1" dirty="0">
              <a:latin typeface="+mj-lt"/>
            </a:endParaRPr>
          </a:p>
          <a:p>
            <a:r>
              <a:rPr lang="en-IN" sz="1600" b="1" dirty="0">
                <a:latin typeface="+mj-lt"/>
              </a:rPr>
              <a:t>Risk Indicators - STR</a:t>
            </a:r>
          </a:p>
          <a:p>
            <a:endParaRPr lang="en-IN" sz="1600" b="1" dirty="0">
              <a:latin typeface="+mj-lt"/>
            </a:endParaRPr>
          </a:p>
        </p:txBody>
      </p:sp>
      <p:graphicFrame>
        <p:nvGraphicFramePr>
          <p:cNvPr id="11" name="Table 5">
            <a:extLst>
              <a:ext uri="{FF2B5EF4-FFF2-40B4-BE49-F238E27FC236}">
                <a16:creationId xmlns:a16="http://schemas.microsoft.com/office/drawing/2014/main" id="{3AB767B7-FE3E-4607-8A8B-2CA2EE1E9B41}"/>
              </a:ext>
            </a:extLst>
          </p:cNvPr>
          <p:cNvGraphicFramePr>
            <a:graphicFrameLocks/>
          </p:cNvGraphicFramePr>
          <p:nvPr>
            <p:extLst>
              <p:ext uri="{D42A27DB-BD31-4B8C-83A1-F6EECF244321}">
                <p14:modId xmlns:p14="http://schemas.microsoft.com/office/powerpoint/2010/main" val="3559668552"/>
              </p:ext>
            </p:extLst>
          </p:nvPr>
        </p:nvGraphicFramePr>
        <p:xfrm>
          <a:off x="2376699" y="750571"/>
          <a:ext cx="6547005" cy="3865147"/>
        </p:xfrm>
        <a:graphic>
          <a:graphicData uri="http://schemas.openxmlformats.org/drawingml/2006/table">
            <a:tbl>
              <a:tblPr firstRow="1" bandRow="1">
                <a:tableStyleId>{5C22544A-7EE6-4342-B048-85BDC9FD1C3A}</a:tableStyleId>
              </a:tblPr>
              <a:tblGrid>
                <a:gridCol w="2709866">
                  <a:extLst>
                    <a:ext uri="{9D8B030D-6E8A-4147-A177-3AD203B41FA5}">
                      <a16:colId xmlns:a16="http://schemas.microsoft.com/office/drawing/2014/main" val="2144937349"/>
                    </a:ext>
                  </a:extLst>
                </a:gridCol>
                <a:gridCol w="3837139">
                  <a:extLst>
                    <a:ext uri="{9D8B030D-6E8A-4147-A177-3AD203B41FA5}">
                      <a16:colId xmlns:a16="http://schemas.microsoft.com/office/drawing/2014/main" val="3421084917"/>
                    </a:ext>
                  </a:extLst>
                </a:gridCol>
              </a:tblGrid>
              <a:tr h="301723">
                <a:tc>
                  <a:txBody>
                    <a:bodyPr/>
                    <a:lstStyle/>
                    <a:p>
                      <a:pPr>
                        <a:spcBef>
                          <a:spcPts val="100"/>
                        </a:spcBef>
                      </a:pPr>
                      <a:r>
                        <a:rPr lang="en-IN" sz="1400" dirty="0">
                          <a:latin typeface="Calibri Light" panose="020F0302020204030204" pitchFamily="34" charset="0"/>
                          <a:cs typeface="Calibri Light" panose="020F0302020204030204" pitchFamily="34" charset="0"/>
                        </a:rPr>
                        <a:t>Components</a:t>
                      </a:r>
                    </a:p>
                  </a:txBody>
                  <a:tcPr anchor="ctr"/>
                </a:tc>
                <a:tc>
                  <a:txBody>
                    <a:bodyPr/>
                    <a:lstStyle/>
                    <a:p>
                      <a:pPr>
                        <a:spcBef>
                          <a:spcPts val="100"/>
                        </a:spcBef>
                      </a:pPr>
                      <a:r>
                        <a:rPr lang="en-IN" sz="1400" dirty="0">
                          <a:latin typeface="Calibri Light" panose="020F0302020204030204" pitchFamily="34" charset="0"/>
                          <a:cs typeface="Calibri Light" panose="020F0302020204030204" pitchFamily="34" charset="0"/>
                        </a:rPr>
                        <a:t>Examples</a:t>
                      </a:r>
                    </a:p>
                  </a:txBody>
                  <a:tcPr anchor="ctr"/>
                </a:tc>
                <a:extLst>
                  <a:ext uri="{0D108BD9-81ED-4DB2-BD59-A6C34878D82A}">
                    <a16:rowId xmlns:a16="http://schemas.microsoft.com/office/drawing/2014/main" val="624261335"/>
                  </a:ext>
                </a:extLst>
              </a:tr>
              <a:tr h="3560347">
                <a:tc>
                  <a:txBody>
                    <a:bodyPr/>
                    <a:lstStyle/>
                    <a:p>
                      <a:r>
                        <a:rPr lang="en-IN" sz="1400" b="1" dirty="0">
                          <a:solidFill>
                            <a:schemeClr val="tx2">
                              <a:lumMod val="50000"/>
                            </a:schemeClr>
                          </a:solidFill>
                          <a:latin typeface="Calibri Light" panose="020F0302020204030204" pitchFamily="34" charset="0"/>
                          <a:cs typeface="Calibri Light" panose="020F0302020204030204" pitchFamily="34" charset="0"/>
                        </a:rPr>
                        <a:t>Risk Indicators - S</a:t>
                      </a:r>
                      <a:r>
                        <a:rPr lang="en-IN" sz="1400" b="1" dirty="0">
                          <a:latin typeface="Calibri Light" panose="020F0302020204030204" pitchFamily="34" charset="0"/>
                          <a:cs typeface="Calibri Light" panose="020F0302020204030204" pitchFamily="34" charset="0"/>
                        </a:rPr>
                        <a:t>TR</a:t>
                      </a:r>
                      <a:endParaRPr lang="en-IN" sz="1400" b="1" dirty="0">
                        <a:solidFill>
                          <a:schemeClr val="tx2">
                            <a:lumMod val="50000"/>
                          </a:schemeClr>
                        </a:solidFill>
                        <a:latin typeface="Calibri Light" panose="020F0302020204030204" pitchFamily="34" charset="0"/>
                        <a:cs typeface="Calibri Light" panose="020F0302020204030204" pitchFamily="34" charset="0"/>
                      </a:endParaRPr>
                    </a:p>
                    <a:p>
                      <a:endParaRPr lang="en-IN" sz="1400" b="1" dirty="0">
                        <a:solidFill>
                          <a:schemeClr val="tx2">
                            <a:lumMod val="50000"/>
                          </a:schemeClr>
                        </a:solidFill>
                        <a:latin typeface="Calibri Light" panose="020F0302020204030204" pitchFamily="34" charset="0"/>
                        <a:cs typeface="Calibri Light" panose="020F0302020204030204" pitchFamily="34" charset="0"/>
                      </a:endParaRPr>
                    </a:p>
                    <a:p>
                      <a:pPr marL="171450" indent="-171450" algn="l">
                        <a:lnSpc>
                          <a:spcPct val="110000"/>
                        </a:lnSpc>
                        <a:spcBef>
                          <a:spcPts val="0"/>
                        </a:spcBef>
                        <a:spcAft>
                          <a:spcPts val="600"/>
                        </a:spcAft>
                        <a:buFont typeface="Wingdings" panose="05000000000000000000" pitchFamily="2" charset="2"/>
                        <a:buChar char="§"/>
                      </a:pPr>
                      <a:r>
                        <a:rPr lang="en-IN" sz="1400" dirty="0">
                          <a:latin typeface="Calibri Light" panose="020F0302020204030204" pitchFamily="34" charset="0"/>
                          <a:cs typeface="Calibri Light" panose="020F0302020204030204" pitchFamily="34" charset="0"/>
                        </a:rPr>
                        <a:t>Classified into binary scores of 0 and 1</a:t>
                      </a:r>
                    </a:p>
                    <a:p>
                      <a:pPr marL="171450" indent="-171450" algn="l">
                        <a:lnSpc>
                          <a:spcPct val="110000"/>
                        </a:lnSpc>
                        <a:spcBef>
                          <a:spcPts val="0"/>
                        </a:spcBef>
                        <a:spcAft>
                          <a:spcPts val="600"/>
                        </a:spcAft>
                        <a:buFont typeface="Wingdings" panose="05000000000000000000" pitchFamily="2" charset="2"/>
                        <a:buChar char="§"/>
                      </a:pPr>
                      <a:r>
                        <a:rPr lang="en-IN" sz="1400" dirty="0">
                          <a:latin typeface="Calibri Light" panose="020F0302020204030204" pitchFamily="34" charset="0"/>
                          <a:cs typeface="Calibri Light" panose="020F0302020204030204" pitchFamily="34" charset="0"/>
                        </a:rPr>
                        <a:t>If 5 or more of the High-Risk Indicators are 1, then entity will be categorised automatically as High Risk regardless of parameterised scores</a:t>
                      </a:r>
                    </a:p>
                    <a:p>
                      <a:endParaRPr lang="en-IN" sz="1400" b="1" dirty="0">
                        <a:solidFill>
                          <a:schemeClr val="tx2">
                            <a:lumMod val="50000"/>
                          </a:schemeClr>
                        </a:solidFill>
                        <a:latin typeface="Calibri Light" panose="020F0302020204030204" pitchFamily="34" charset="0"/>
                        <a:cs typeface="Calibri Light" panose="020F0302020204030204" pitchFamily="34" charset="0"/>
                      </a:endParaRPr>
                    </a:p>
                  </a:txBody>
                  <a:tcPr/>
                </a:tc>
                <a:tc>
                  <a:txBody>
                    <a:bodyPr/>
                    <a:lstStyle/>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highlight>
                            <a:srgbClr val="FFFF00"/>
                          </a:highlight>
                          <a:latin typeface="Calibri Light" panose="020F0302020204030204" pitchFamily="34" charset="0"/>
                          <a:ea typeface="+mn-ea"/>
                          <a:cs typeface="Calibri Light" panose="020F0302020204030204" pitchFamily="34" charset="0"/>
                        </a:rPr>
                        <a:t>GoS tags </a:t>
                      </a: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reveals high risk tags on any of entities in the report </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Source/Destination of Fund is reported by RE as "Unknown“</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highlight>
                            <a:srgbClr val="FFFF00"/>
                          </a:highlight>
                          <a:latin typeface="Calibri Light" panose="020F0302020204030204" pitchFamily="34" charset="0"/>
                          <a:ea typeface="+mn-ea"/>
                          <a:cs typeface="Calibri Light" panose="020F0302020204030204" pitchFamily="34" charset="0"/>
                        </a:rPr>
                        <a:t>Total amount of credits/debits greater than x% of  annual income (ITR)</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Previous high risk or multiple medium/low risk reports filed </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Multiple transactions originates from/destined to single account in short period of time</a:t>
                      </a:r>
                    </a:p>
                    <a:p>
                      <a:pPr marL="0" indent="0" algn="l" defTabSz="914400" rtl="0" eaLnBrk="1" latinLnBrk="0" hangingPunct="1">
                        <a:lnSpc>
                          <a:spcPct val="110000"/>
                        </a:lnSpc>
                        <a:spcBef>
                          <a:spcPts val="600"/>
                        </a:spcBef>
                        <a:buFont typeface="+mj-lt"/>
                        <a:buNone/>
                      </a:pPr>
                      <a:r>
                        <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rPr>
                        <a:t>**</a:t>
                      </a:r>
                      <a:r>
                        <a:rPr lang="en-IN" sz="1200" b="0" kern="1200" dirty="0">
                          <a:solidFill>
                            <a:schemeClr val="tx2">
                              <a:lumMod val="50000"/>
                            </a:schemeClr>
                          </a:solidFill>
                          <a:latin typeface="Calibri Light" panose="020F0302020204030204" pitchFamily="34" charset="0"/>
                          <a:ea typeface="+mn-ea"/>
                          <a:cs typeface="Calibri Light" panose="020F0302020204030204" pitchFamily="34" charset="0"/>
                        </a:rPr>
                        <a:t>Total 27 parameters in the model</a:t>
                      </a:r>
                      <a:endPar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endParaRPr>
                    </a:p>
                  </a:txBody>
                  <a:tcPr/>
                </a:tc>
                <a:extLst>
                  <a:ext uri="{0D108BD9-81ED-4DB2-BD59-A6C34878D82A}">
                    <a16:rowId xmlns:a16="http://schemas.microsoft.com/office/drawing/2014/main" val="3398192484"/>
                  </a:ext>
                </a:extLst>
              </a:tr>
            </a:tbl>
          </a:graphicData>
        </a:graphic>
      </p:graphicFrame>
    </p:spTree>
    <p:extLst>
      <p:ext uri="{BB962C8B-B14F-4D97-AF65-F5344CB8AC3E}">
        <p14:creationId xmlns:p14="http://schemas.microsoft.com/office/powerpoint/2010/main" val="2200188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F79560-6AA6-4306-918F-573E671BFB8B}"/>
              </a:ext>
            </a:extLst>
          </p:cNvPr>
          <p:cNvSpPr/>
          <p:nvPr/>
        </p:nvSpPr>
        <p:spPr>
          <a:xfrm>
            <a:off x="4412973" y="0"/>
            <a:ext cx="4793146" cy="5143500"/>
          </a:xfrm>
          <a:prstGeom prst="rect">
            <a:avLst/>
          </a:prstGeom>
          <a:solidFill>
            <a:srgbClr val="2E2E38"/>
          </a:solidFill>
          <a:ln w="9525" cap="flat" cmpd="sng" algn="ctr">
            <a:noFill/>
            <a:prstDash val="solid"/>
          </a:ln>
          <a:effectLst/>
        </p:spPr>
        <p:txBody>
          <a:bodyPr rtlCol="0" anchor="t" anchorCtr="0"/>
          <a:lstStyle/>
          <a:p>
            <a:pPr defTabSz="685800" fontAlgn="auto">
              <a:spcBef>
                <a:spcPts val="0"/>
              </a:spcBef>
              <a:spcAft>
                <a:spcPts val="0"/>
              </a:spcAft>
              <a:defRPr/>
            </a:pPr>
            <a:endParaRPr lang="en-IN" sz="851" kern="0" dirty="0">
              <a:solidFill>
                <a:srgbClr val="000000"/>
              </a:solidFill>
              <a:latin typeface="Calibri Light" panose="020F0302020204030204" pitchFamily="34" charset="0"/>
              <a:ea typeface="+mn-ea"/>
            </a:endParaRPr>
          </a:p>
        </p:txBody>
      </p:sp>
      <p:sp>
        <p:nvSpPr>
          <p:cNvPr id="11" name="Title 2">
            <a:extLst>
              <a:ext uri="{FF2B5EF4-FFF2-40B4-BE49-F238E27FC236}">
                <a16:creationId xmlns:a16="http://schemas.microsoft.com/office/drawing/2014/main" id="{C99C638E-1995-4B98-96F3-F2BF8E52F709}"/>
              </a:ext>
            </a:extLst>
          </p:cNvPr>
          <p:cNvSpPr txBox="1">
            <a:spLocks/>
          </p:cNvSpPr>
          <p:nvPr/>
        </p:nvSpPr>
        <p:spPr>
          <a:xfrm>
            <a:off x="5599329" y="193251"/>
            <a:ext cx="2674095" cy="564568"/>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1800" b="0" kern="1200">
                <a:solidFill>
                  <a:schemeClr val="bg1">
                    <a:lumMod val="50000"/>
                  </a:schemeClr>
                </a:solidFill>
                <a:latin typeface="EYInterstate Light" panose="02000506000000020004" pitchFamily="2" charset="0"/>
                <a:ea typeface="+mj-ea"/>
                <a:cs typeface="Arial" pitchFamily="34" charset="0"/>
              </a:defRPr>
            </a:lvl1pPr>
          </a:lstStyle>
          <a:p>
            <a:pPr marL="243261" indent="-243261" algn="ctr" defTabSz="685800" fontAlgn="auto">
              <a:spcAft>
                <a:spcPts val="0"/>
              </a:spcAft>
              <a:defRPr/>
            </a:pPr>
            <a:r>
              <a:rPr lang="en-US" altLang="en-US" sz="3600" dirty="0">
                <a:solidFill>
                  <a:srgbClr val="FFFFFF"/>
                </a:solidFill>
                <a:latin typeface="Calibri Light (Headings)"/>
                <a:cs typeface="Calibri Light" panose="020F0302020204030204" pitchFamily="34" charset="0"/>
              </a:rPr>
              <a:t>Agenda</a:t>
            </a:r>
          </a:p>
        </p:txBody>
      </p:sp>
      <p:sp>
        <p:nvSpPr>
          <p:cNvPr id="12" name="Content Placeholder 3">
            <a:extLst>
              <a:ext uri="{FF2B5EF4-FFF2-40B4-BE49-F238E27FC236}">
                <a16:creationId xmlns:a16="http://schemas.microsoft.com/office/drawing/2014/main" id="{C8BF3142-1B37-4199-84F9-DE93D29819BD}"/>
              </a:ext>
            </a:extLst>
          </p:cNvPr>
          <p:cNvSpPr txBox="1">
            <a:spLocks/>
          </p:cNvSpPr>
          <p:nvPr/>
        </p:nvSpPr>
        <p:spPr bwMode="auto">
          <a:xfrm>
            <a:off x="4509881" y="757819"/>
            <a:ext cx="4575337" cy="4075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70000"/>
              <a:buFont typeface="Arial" panose="020B0604020202020204" pitchFamily="34" charset="0"/>
              <a:buChar char="►"/>
              <a:defRPr sz="2400">
                <a:solidFill>
                  <a:schemeClr val="bg1"/>
                </a:solidFill>
                <a:latin typeface="Arial" panose="020B0604020202020204" pitchFamily="34" charset="0"/>
              </a:defRPr>
            </a:lvl1pPr>
            <a:lvl2pPr marL="357188" indent="-357188">
              <a:spcBef>
                <a:spcPct val="20000"/>
              </a:spcBef>
              <a:buClr>
                <a:schemeClr val="accent2"/>
              </a:buClr>
              <a:buSzPct val="70000"/>
              <a:buFont typeface="Arial" panose="020B0604020202020204" pitchFamily="34" charset="0"/>
              <a:buChar char="►"/>
              <a:defRPr sz="2000">
                <a:solidFill>
                  <a:schemeClr val="bg1"/>
                </a:solidFill>
                <a:latin typeface="Arial" panose="020B0604020202020204" pitchFamily="34" charset="0"/>
              </a:defRPr>
            </a:lvl2pPr>
            <a:lvl3pPr marL="725488" indent="-357188">
              <a:spcBef>
                <a:spcPct val="20000"/>
              </a:spcBef>
              <a:buClr>
                <a:schemeClr val="accent2"/>
              </a:buClr>
              <a:buSzPct val="70000"/>
              <a:buFont typeface="Arial" panose="020B0604020202020204" pitchFamily="34" charset="0"/>
              <a:buChar char="►"/>
              <a:defRPr>
                <a:solidFill>
                  <a:schemeClr val="bg1"/>
                </a:solidFill>
                <a:latin typeface="Arial" panose="020B0604020202020204" pitchFamily="34" charset="0"/>
              </a:defRPr>
            </a:lvl3pPr>
            <a:lvl4pPr marL="1433513" indent="-355600">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4pPr>
            <a:lvl5pPr marL="1787525" indent="-354013">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5pPr>
            <a:lvl6pPr marL="22447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6pPr>
            <a:lvl7pPr marL="27019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7pPr>
            <a:lvl8pPr marL="31591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8pPr>
            <a:lvl9pPr marL="36163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9pPr>
          </a:lstStyle>
          <a:p>
            <a:pPr marL="457200" lvl="1" indent="-365125" algn="l">
              <a:lnSpc>
                <a:spcPct val="150000"/>
              </a:lnSpc>
              <a:spcBef>
                <a:spcPts val="568"/>
              </a:spcBef>
              <a:spcAft>
                <a:spcPts val="568"/>
              </a:spcAft>
              <a:buClr>
                <a:schemeClr val="bg1"/>
              </a:buClr>
              <a:buSzPct val="100000"/>
              <a:buFont typeface="+mj-lt"/>
              <a:buAutoNum type="arabicPeriod"/>
            </a:pPr>
            <a:r>
              <a:rPr lang="en-IN" altLang="en-US" dirty="0">
                <a:latin typeface="Calibri Light" panose="020F0302020204030204" pitchFamily="34" charset="0"/>
                <a:ea typeface="+mn-ea"/>
              </a:rPr>
              <a:t>Design Principles</a:t>
            </a:r>
          </a:p>
          <a:p>
            <a:pPr marL="457200" lvl="1" indent="-365125" algn="l">
              <a:lnSpc>
                <a:spcPct val="150000"/>
              </a:lnSpc>
              <a:spcBef>
                <a:spcPts val="568"/>
              </a:spcBef>
              <a:spcAft>
                <a:spcPts val="568"/>
              </a:spcAft>
              <a:buClr>
                <a:schemeClr val="tx1"/>
              </a:buClr>
              <a:buSzPct val="100000"/>
              <a:buFont typeface="+mj-lt"/>
              <a:buAutoNum type="arabicPeriod"/>
            </a:pPr>
            <a:r>
              <a:rPr lang="en-IN" altLang="en-US" dirty="0">
                <a:solidFill>
                  <a:schemeClr val="accent2"/>
                </a:solidFill>
                <a:latin typeface="Calibri Light" panose="020F0302020204030204" pitchFamily="34" charset="0"/>
                <a:ea typeface="+mn-ea"/>
              </a:rPr>
              <a:t>Entity/ Individual Risk Scoring</a:t>
            </a:r>
          </a:p>
          <a:p>
            <a:pPr marL="457200" lvl="1" indent="-365125" algn="l">
              <a:lnSpc>
                <a:spcPct val="150000"/>
              </a:lnSpc>
              <a:spcBef>
                <a:spcPts val="568"/>
              </a:spcBef>
              <a:spcAft>
                <a:spcPts val="568"/>
              </a:spcAft>
              <a:buClr>
                <a:schemeClr val="tx1"/>
              </a:buClr>
              <a:buSzPct val="100000"/>
              <a:buFont typeface="+mj-lt"/>
              <a:buAutoNum type="arabicPeriod"/>
            </a:pPr>
            <a:r>
              <a:rPr lang="en-IN" altLang="en-US" dirty="0">
                <a:solidFill>
                  <a:schemeClr val="accent2"/>
                </a:solidFill>
                <a:latin typeface="Calibri Light" panose="020F0302020204030204" pitchFamily="34" charset="0"/>
                <a:ea typeface="+mn-ea"/>
              </a:rPr>
              <a:t>Transaction Risk Scoring</a:t>
            </a:r>
          </a:p>
          <a:p>
            <a:pPr marL="457200" lvl="1" indent="-365125" algn="l">
              <a:lnSpc>
                <a:spcPct val="150000"/>
              </a:lnSpc>
              <a:spcBef>
                <a:spcPts val="568"/>
              </a:spcBef>
              <a:spcAft>
                <a:spcPts val="568"/>
              </a:spcAft>
              <a:buClr>
                <a:schemeClr val="tx1"/>
              </a:buClr>
              <a:buSzPct val="100000"/>
              <a:buFont typeface="+mj-lt"/>
              <a:buAutoNum type="arabicPeriod"/>
            </a:pPr>
            <a:r>
              <a:rPr lang="en-IN" altLang="en-US" dirty="0">
                <a:solidFill>
                  <a:schemeClr val="accent2"/>
                </a:solidFill>
                <a:latin typeface="Calibri Light" panose="020F0302020204030204" pitchFamily="34" charset="0"/>
                <a:ea typeface="+mn-ea"/>
              </a:rPr>
              <a:t>Report Risk Scoring</a:t>
            </a:r>
          </a:p>
          <a:p>
            <a:pPr marL="457200" lvl="1" indent="-365125" algn="l">
              <a:lnSpc>
                <a:spcPct val="150000"/>
              </a:lnSpc>
              <a:spcBef>
                <a:spcPts val="568"/>
              </a:spcBef>
              <a:spcAft>
                <a:spcPts val="568"/>
              </a:spcAft>
              <a:buClr>
                <a:schemeClr val="tx1"/>
              </a:buClr>
              <a:buSzPct val="100000"/>
              <a:buFont typeface="+mj-lt"/>
              <a:buAutoNum type="arabicPeriod"/>
            </a:pPr>
            <a:r>
              <a:rPr lang="en-IN" altLang="en-US" dirty="0" err="1">
                <a:solidFill>
                  <a:schemeClr val="accent2"/>
                </a:solidFill>
                <a:latin typeface="Calibri Light" panose="020F0302020204030204" pitchFamily="34" charset="0"/>
                <a:ea typeface="+mn-ea"/>
              </a:rPr>
              <a:t>GoS</a:t>
            </a:r>
            <a:r>
              <a:rPr lang="en-IN" altLang="en-US" dirty="0">
                <a:solidFill>
                  <a:schemeClr val="accent2"/>
                </a:solidFill>
                <a:latin typeface="Calibri Light" panose="020F0302020204030204" pitchFamily="34" charset="0"/>
                <a:ea typeface="+mn-ea"/>
              </a:rPr>
              <a:t> Risk</a:t>
            </a:r>
          </a:p>
          <a:p>
            <a:pPr marL="457200" lvl="1" indent="-365125" algn="l">
              <a:lnSpc>
                <a:spcPct val="150000"/>
              </a:lnSpc>
              <a:spcBef>
                <a:spcPts val="568"/>
              </a:spcBef>
              <a:spcAft>
                <a:spcPts val="568"/>
              </a:spcAft>
              <a:buClr>
                <a:schemeClr val="tx1"/>
              </a:buClr>
              <a:buSzPct val="100000"/>
              <a:buFont typeface="+mj-lt"/>
              <a:buAutoNum type="arabicPeriod"/>
            </a:pPr>
            <a:r>
              <a:rPr lang="en-IN" altLang="en-US" dirty="0">
                <a:solidFill>
                  <a:schemeClr val="accent2"/>
                </a:solidFill>
                <a:latin typeface="Calibri Light" panose="020F0302020204030204" pitchFamily="34" charset="0"/>
                <a:ea typeface="+mn-ea"/>
              </a:rPr>
              <a:t>Network Risk</a:t>
            </a:r>
          </a:p>
          <a:p>
            <a:pPr marL="457200" lvl="1" indent="-365125" algn="l">
              <a:lnSpc>
                <a:spcPct val="150000"/>
              </a:lnSpc>
              <a:spcBef>
                <a:spcPts val="568"/>
              </a:spcBef>
              <a:spcAft>
                <a:spcPts val="568"/>
              </a:spcAft>
              <a:buClr>
                <a:schemeClr val="tx1"/>
              </a:buClr>
              <a:buSzPct val="100000"/>
              <a:buFont typeface="+mj-lt"/>
              <a:buAutoNum type="arabicPeriod"/>
            </a:pPr>
            <a:r>
              <a:rPr lang="en-IN" altLang="en-US" dirty="0">
                <a:solidFill>
                  <a:schemeClr val="accent2"/>
                </a:solidFill>
                <a:latin typeface="Calibri Light" panose="020F0302020204030204" pitchFamily="34" charset="0"/>
                <a:ea typeface="+mn-ea"/>
              </a:rPr>
              <a:t>Case Risk</a:t>
            </a:r>
          </a:p>
          <a:p>
            <a:pPr marL="0" lvl="1" indent="0" algn="l">
              <a:lnSpc>
                <a:spcPct val="150000"/>
              </a:lnSpc>
              <a:spcBef>
                <a:spcPts val="426"/>
              </a:spcBef>
              <a:spcAft>
                <a:spcPts val="426"/>
              </a:spcAft>
              <a:buClr>
                <a:schemeClr val="bg1"/>
              </a:buClr>
              <a:buSzPct val="100000"/>
              <a:buNone/>
            </a:pPr>
            <a:endParaRPr lang="en-IN" altLang="en-US" sz="1800" dirty="0">
              <a:latin typeface="Calibri Light" panose="020F0302020204030204" pitchFamily="34" charset="0"/>
            </a:endParaRPr>
          </a:p>
        </p:txBody>
      </p:sp>
      <p:pic>
        <p:nvPicPr>
          <p:cNvPr id="6" name="Picture 5">
            <a:extLst>
              <a:ext uri="{FF2B5EF4-FFF2-40B4-BE49-F238E27FC236}">
                <a16:creationId xmlns:a16="http://schemas.microsoft.com/office/drawing/2014/main" id="{74FA2934-B077-4283-B858-8EB8C52839E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4572000" cy="5147379"/>
          </a:xfrm>
          <a:prstGeom prst="rect">
            <a:avLst/>
          </a:prstGeom>
        </p:spPr>
      </p:pic>
    </p:spTree>
    <p:extLst>
      <p:ext uri="{BB962C8B-B14F-4D97-AF65-F5344CB8AC3E}">
        <p14:creationId xmlns:p14="http://schemas.microsoft.com/office/powerpoint/2010/main" val="998223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9BC4E8-F794-48DA-A022-F08C30CA4BB6}"/>
              </a:ext>
            </a:extLst>
          </p:cNvPr>
          <p:cNvSpPr txBox="1"/>
          <p:nvPr/>
        </p:nvSpPr>
        <p:spPr>
          <a:xfrm>
            <a:off x="207902" y="750570"/>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r>
              <a:rPr lang="en-IN" sz="1600" b="1" dirty="0">
                <a:latin typeface="+mj-lt"/>
              </a:rPr>
              <a:t>Auto High Rules</a:t>
            </a:r>
          </a:p>
        </p:txBody>
      </p:sp>
      <p:sp>
        <p:nvSpPr>
          <p:cNvPr id="8" name="Title 2">
            <a:extLst>
              <a:ext uri="{FF2B5EF4-FFF2-40B4-BE49-F238E27FC236}">
                <a16:creationId xmlns:a16="http://schemas.microsoft.com/office/drawing/2014/main" id="{C9520FDC-A2C8-45CA-A6A9-09782F53D91D}"/>
              </a:ext>
            </a:extLst>
          </p:cNvPr>
          <p:cNvSpPr txBox="1">
            <a:spLocks/>
          </p:cNvSpPr>
          <p:nvPr/>
        </p:nvSpPr>
        <p:spPr bwMode="gray">
          <a:xfrm>
            <a:off x="207902" y="150644"/>
            <a:ext cx="8081510" cy="369332"/>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lvl="0"/>
            <a:r>
              <a:rPr lang="en-IN" sz="2400" b="1" dirty="0">
                <a:solidFill>
                  <a:srgbClr val="00008C"/>
                </a:solidFill>
                <a:latin typeface="Calibri Light (Headings)"/>
              </a:rPr>
              <a:t>Report Risk Scoring Model-4/6</a:t>
            </a:r>
          </a:p>
        </p:txBody>
      </p:sp>
      <p:sp>
        <p:nvSpPr>
          <p:cNvPr id="10" name="TextBox 9">
            <a:extLst>
              <a:ext uri="{FF2B5EF4-FFF2-40B4-BE49-F238E27FC236}">
                <a16:creationId xmlns:a16="http://schemas.microsoft.com/office/drawing/2014/main" id="{F19DBD60-39A7-44E8-9D62-CE4203C47D6C}"/>
              </a:ext>
            </a:extLst>
          </p:cNvPr>
          <p:cNvSpPr txBox="1"/>
          <p:nvPr/>
        </p:nvSpPr>
        <p:spPr>
          <a:xfrm>
            <a:off x="207902" y="1536701"/>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endParaRPr lang="en-IN" sz="1600" b="1" dirty="0">
              <a:latin typeface="+mj-lt"/>
            </a:endParaRPr>
          </a:p>
          <a:p>
            <a:r>
              <a:rPr lang="en-IN" sz="1600" b="1" dirty="0">
                <a:latin typeface="+mj-lt"/>
              </a:rPr>
              <a:t>Risk Indicators - NTR</a:t>
            </a:r>
          </a:p>
          <a:p>
            <a:endParaRPr lang="en-IN" sz="1600" b="1" dirty="0">
              <a:latin typeface="+mj-lt"/>
            </a:endParaRPr>
          </a:p>
        </p:txBody>
      </p:sp>
      <p:graphicFrame>
        <p:nvGraphicFramePr>
          <p:cNvPr id="7" name="Table 5">
            <a:extLst>
              <a:ext uri="{FF2B5EF4-FFF2-40B4-BE49-F238E27FC236}">
                <a16:creationId xmlns:a16="http://schemas.microsoft.com/office/drawing/2014/main" id="{BEAFF14D-22F7-43A1-81B6-CC9EE4F67C50}"/>
              </a:ext>
            </a:extLst>
          </p:cNvPr>
          <p:cNvGraphicFramePr>
            <a:graphicFrameLocks noGrp="1"/>
          </p:cNvGraphicFramePr>
          <p:nvPr>
            <p:ph idx="1"/>
            <p:extLst>
              <p:ext uri="{D42A27DB-BD31-4B8C-83A1-F6EECF244321}">
                <p14:modId xmlns:p14="http://schemas.microsoft.com/office/powerpoint/2010/main" val="1162277388"/>
              </p:ext>
            </p:extLst>
          </p:nvPr>
        </p:nvGraphicFramePr>
        <p:xfrm>
          <a:off x="2356378" y="750571"/>
          <a:ext cx="6579720" cy="3841749"/>
        </p:xfrm>
        <a:graphic>
          <a:graphicData uri="http://schemas.openxmlformats.org/drawingml/2006/table">
            <a:tbl>
              <a:tblPr firstRow="1" bandRow="1">
                <a:tableStyleId>{5C22544A-7EE6-4342-B048-85BDC9FD1C3A}</a:tableStyleId>
              </a:tblPr>
              <a:tblGrid>
                <a:gridCol w="2723407">
                  <a:extLst>
                    <a:ext uri="{9D8B030D-6E8A-4147-A177-3AD203B41FA5}">
                      <a16:colId xmlns:a16="http://schemas.microsoft.com/office/drawing/2014/main" val="2144937349"/>
                    </a:ext>
                  </a:extLst>
                </a:gridCol>
                <a:gridCol w="3856313">
                  <a:extLst>
                    <a:ext uri="{9D8B030D-6E8A-4147-A177-3AD203B41FA5}">
                      <a16:colId xmlns:a16="http://schemas.microsoft.com/office/drawing/2014/main" val="3421084917"/>
                    </a:ext>
                  </a:extLst>
                </a:gridCol>
              </a:tblGrid>
              <a:tr h="354890">
                <a:tc>
                  <a:txBody>
                    <a:bodyPr/>
                    <a:lstStyle/>
                    <a:p>
                      <a:pPr>
                        <a:spcBef>
                          <a:spcPts val="100"/>
                        </a:spcBef>
                      </a:pPr>
                      <a:r>
                        <a:rPr lang="en-IN" sz="1400" dirty="0">
                          <a:latin typeface="Calibri Light" panose="020F0302020204030204" pitchFamily="34" charset="0"/>
                          <a:cs typeface="Calibri Light" panose="020F0302020204030204" pitchFamily="34" charset="0"/>
                        </a:rPr>
                        <a:t>Components</a:t>
                      </a:r>
                    </a:p>
                  </a:txBody>
                  <a:tcPr anchor="ctr"/>
                </a:tc>
                <a:tc>
                  <a:txBody>
                    <a:bodyPr/>
                    <a:lstStyle/>
                    <a:p>
                      <a:pPr>
                        <a:spcBef>
                          <a:spcPts val="100"/>
                        </a:spcBef>
                      </a:pPr>
                      <a:r>
                        <a:rPr lang="en-IN" sz="1400" dirty="0">
                          <a:latin typeface="Calibri Light" panose="020F0302020204030204" pitchFamily="34" charset="0"/>
                          <a:cs typeface="Calibri Light" panose="020F0302020204030204" pitchFamily="34" charset="0"/>
                        </a:rPr>
                        <a:t>Examples</a:t>
                      </a:r>
                    </a:p>
                  </a:txBody>
                  <a:tcPr anchor="ctr"/>
                </a:tc>
                <a:extLst>
                  <a:ext uri="{0D108BD9-81ED-4DB2-BD59-A6C34878D82A}">
                    <a16:rowId xmlns:a16="http://schemas.microsoft.com/office/drawing/2014/main" val="624261335"/>
                  </a:ext>
                </a:extLst>
              </a:tr>
              <a:tr h="3486859">
                <a:tc>
                  <a:txBody>
                    <a:bodyPr/>
                    <a:lstStyle/>
                    <a:p>
                      <a:r>
                        <a:rPr lang="en-IN" sz="1400" b="1" dirty="0">
                          <a:solidFill>
                            <a:schemeClr val="tx2">
                              <a:lumMod val="50000"/>
                            </a:schemeClr>
                          </a:solidFill>
                          <a:latin typeface="Calibri Light" panose="020F0302020204030204" pitchFamily="34" charset="0"/>
                          <a:cs typeface="Calibri Light" panose="020F0302020204030204" pitchFamily="34" charset="0"/>
                        </a:rPr>
                        <a:t>Risk Indicators - </a:t>
                      </a:r>
                      <a:r>
                        <a:rPr lang="en-IN" sz="1400" b="1" dirty="0">
                          <a:latin typeface="Calibri Light" panose="020F0302020204030204" pitchFamily="34" charset="0"/>
                          <a:cs typeface="Calibri Light" panose="020F0302020204030204" pitchFamily="34" charset="0"/>
                        </a:rPr>
                        <a:t>NTR</a:t>
                      </a:r>
                      <a:endParaRPr lang="en-IN" sz="1400" b="1" dirty="0">
                        <a:solidFill>
                          <a:schemeClr val="tx2">
                            <a:lumMod val="50000"/>
                          </a:schemeClr>
                        </a:solidFill>
                        <a:latin typeface="Calibri Light" panose="020F0302020204030204" pitchFamily="34" charset="0"/>
                        <a:cs typeface="Calibri Light" panose="020F0302020204030204" pitchFamily="34" charset="0"/>
                      </a:endParaRPr>
                    </a:p>
                    <a:p>
                      <a:endParaRPr lang="en-IN" sz="1400" b="1" dirty="0">
                        <a:solidFill>
                          <a:schemeClr val="tx2">
                            <a:lumMod val="50000"/>
                          </a:schemeClr>
                        </a:solidFill>
                        <a:latin typeface="Calibri Light" panose="020F0302020204030204" pitchFamily="34" charset="0"/>
                        <a:cs typeface="Calibri Light" panose="020F0302020204030204" pitchFamily="34" charset="0"/>
                      </a:endParaRPr>
                    </a:p>
                    <a:p>
                      <a:pPr marL="171450" indent="-171450" algn="l">
                        <a:lnSpc>
                          <a:spcPct val="110000"/>
                        </a:lnSpc>
                        <a:spcBef>
                          <a:spcPts val="0"/>
                        </a:spcBef>
                        <a:spcAft>
                          <a:spcPts val="600"/>
                        </a:spcAft>
                        <a:buFont typeface="Wingdings" panose="05000000000000000000" pitchFamily="2" charset="2"/>
                        <a:buChar char="§"/>
                      </a:pPr>
                      <a:r>
                        <a:rPr lang="en-IN" sz="1400" dirty="0">
                          <a:latin typeface="Calibri Light" panose="020F0302020204030204" pitchFamily="34" charset="0"/>
                          <a:cs typeface="Calibri Light" panose="020F0302020204030204" pitchFamily="34" charset="0"/>
                        </a:rPr>
                        <a:t>Classified into binary scores of 0 and 1</a:t>
                      </a:r>
                    </a:p>
                    <a:p>
                      <a:pPr marL="171450" indent="-171450" algn="l">
                        <a:lnSpc>
                          <a:spcPct val="110000"/>
                        </a:lnSpc>
                        <a:spcBef>
                          <a:spcPts val="0"/>
                        </a:spcBef>
                        <a:spcAft>
                          <a:spcPts val="600"/>
                        </a:spcAft>
                        <a:buFont typeface="Wingdings" panose="05000000000000000000" pitchFamily="2" charset="2"/>
                        <a:buChar char="§"/>
                      </a:pPr>
                      <a:r>
                        <a:rPr lang="en-IN" sz="1400" dirty="0">
                          <a:latin typeface="Calibri Light" panose="020F0302020204030204" pitchFamily="34" charset="0"/>
                          <a:cs typeface="Calibri Light" panose="020F0302020204030204" pitchFamily="34" charset="0"/>
                        </a:rPr>
                        <a:t>If 5 or more of the High Risk Indicators are 1, then entity will be categorised automatically as High Risk regardless of parameterised scores</a:t>
                      </a:r>
                    </a:p>
                    <a:p>
                      <a:endParaRPr lang="en-IN" sz="1400" b="1" dirty="0">
                        <a:solidFill>
                          <a:schemeClr val="tx2">
                            <a:lumMod val="50000"/>
                          </a:schemeClr>
                        </a:solidFill>
                        <a:latin typeface="Calibri Light" panose="020F0302020204030204" pitchFamily="34" charset="0"/>
                        <a:cs typeface="Calibri Light" panose="020F0302020204030204" pitchFamily="34" charset="0"/>
                      </a:endParaRPr>
                    </a:p>
                  </a:txBody>
                  <a:tcPr/>
                </a:tc>
                <a:tc>
                  <a:txBody>
                    <a:bodyPr/>
                    <a:lstStyle/>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Cancellation of </a:t>
                      </a:r>
                      <a:r>
                        <a:rPr lang="en-IN" sz="1400" kern="1200" dirty="0">
                          <a:solidFill>
                            <a:schemeClr val="tx2">
                              <a:lumMod val="50000"/>
                            </a:schemeClr>
                          </a:solidFill>
                          <a:highlight>
                            <a:srgbClr val="FFFF00"/>
                          </a:highlight>
                          <a:latin typeface="Calibri Light" panose="020F0302020204030204" pitchFamily="34" charset="0"/>
                          <a:ea typeface="+mn-ea"/>
                          <a:cs typeface="Calibri Light" panose="020F0302020204030204" pitchFamily="34" charset="0"/>
                        </a:rPr>
                        <a:t>FCRA Registration </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Black listed NGO </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Donation from single entity greater than particular threshold</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Multiple donors contributing more than particular threshold</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Large volumes of cash deposit in short period of time </a:t>
                      </a:r>
                    </a:p>
                    <a:p>
                      <a:pPr marL="342900" indent="-342900" algn="l" defTabSz="914400" rtl="0" eaLnBrk="1" latinLnBrk="0" hangingPunct="1">
                        <a:lnSpc>
                          <a:spcPct val="110000"/>
                        </a:lnSpc>
                        <a:spcBef>
                          <a:spcPts val="600"/>
                        </a:spcBef>
                        <a:buFont typeface="+mj-lt"/>
                        <a:buAutoNum type="arabicPeriod"/>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Existence of </a:t>
                      </a:r>
                      <a:r>
                        <a:rPr lang="en-IN" sz="1400" kern="1200" dirty="0">
                          <a:solidFill>
                            <a:schemeClr val="tx2">
                              <a:lumMod val="50000"/>
                            </a:schemeClr>
                          </a:solidFill>
                          <a:highlight>
                            <a:srgbClr val="FFFF00"/>
                          </a:highlight>
                          <a:latin typeface="Calibri Light" panose="020F0302020204030204" pitchFamily="34" charset="0"/>
                          <a:ea typeface="+mn-ea"/>
                          <a:cs typeface="Calibri Light" panose="020F0302020204030204" pitchFamily="34" charset="0"/>
                        </a:rPr>
                        <a:t>FCRA a/c with NPO</a:t>
                      </a:r>
                    </a:p>
                    <a:p>
                      <a:pPr marL="342900" marR="0" lvl="0" indent="-342900" algn="l" defTabSz="914400" rtl="0" eaLnBrk="1" fontAlgn="auto" latinLnBrk="0" hangingPunct="1">
                        <a:lnSpc>
                          <a:spcPct val="110000"/>
                        </a:lnSpc>
                        <a:spcBef>
                          <a:spcPts val="600"/>
                        </a:spcBef>
                        <a:spcAft>
                          <a:spcPts val="0"/>
                        </a:spcAft>
                        <a:buClrTx/>
                        <a:buSzTx/>
                        <a:buFont typeface="+mj-lt"/>
                        <a:buAutoNum type="arabicPeriod"/>
                        <a:tabLst/>
                        <a:defRPr/>
                      </a:pPr>
                      <a:r>
                        <a:rPr lang="en-IN" sz="1400" kern="1200" dirty="0">
                          <a:solidFill>
                            <a:schemeClr val="tx2">
                              <a:lumMod val="50000"/>
                            </a:schemeClr>
                          </a:solidFill>
                          <a:latin typeface="Calibri Light" panose="020F0302020204030204" pitchFamily="34" charset="0"/>
                          <a:ea typeface="+mn-ea"/>
                          <a:cs typeface="Calibri Light" panose="020F0302020204030204" pitchFamily="34" charset="0"/>
                        </a:rPr>
                        <a:t>Deposits above certain threshold </a:t>
                      </a:r>
                    </a:p>
                    <a:p>
                      <a:pPr marL="0" marR="0" lvl="0" indent="0" algn="l" defTabSz="914400" rtl="0" eaLnBrk="1" fontAlgn="auto" latinLnBrk="0" hangingPunct="1">
                        <a:lnSpc>
                          <a:spcPct val="110000"/>
                        </a:lnSpc>
                        <a:spcBef>
                          <a:spcPts val="600"/>
                        </a:spcBef>
                        <a:spcAft>
                          <a:spcPts val="0"/>
                        </a:spcAft>
                        <a:buClrTx/>
                        <a:buSzTx/>
                        <a:buFont typeface="+mj-lt"/>
                        <a:buNone/>
                        <a:tabLst/>
                        <a:defRPr/>
                      </a:pPr>
                      <a:r>
                        <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rPr>
                        <a:t>**</a:t>
                      </a:r>
                      <a:r>
                        <a:rPr lang="en-IN" sz="1200" b="0" kern="1200" dirty="0">
                          <a:solidFill>
                            <a:schemeClr val="tx2">
                              <a:lumMod val="50000"/>
                            </a:schemeClr>
                          </a:solidFill>
                          <a:latin typeface="Calibri Light" panose="020F0302020204030204" pitchFamily="34" charset="0"/>
                          <a:ea typeface="+mn-ea"/>
                          <a:cs typeface="Calibri Light" panose="020F0302020204030204" pitchFamily="34" charset="0"/>
                        </a:rPr>
                        <a:t>Total 21 parameters in the model</a:t>
                      </a:r>
                      <a:endParaRPr lang="en-IN" sz="1400" b="0" kern="1200" dirty="0">
                        <a:solidFill>
                          <a:schemeClr val="tx2">
                            <a:lumMod val="50000"/>
                          </a:schemeClr>
                        </a:solidFill>
                        <a:latin typeface="Calibri Light" panose="020F0302020204030204" pitchFamily="34" charset="0"/>
                        <a:ea typeface="+mn-ea"/>
                        <a:cs typeface="Calibri Light" panose="020F0302020204030204" pitchFamily="34" charset="0"/>
                      </a:endParaRPr>
                    </a:p>
                  </a:txBody>
                  <a:tcPr/>
                </a:tc>
                <a:extLst>
                  <a:ext uri="{0D108BD9-81ED-4DB2-BD59-A6C34878D82A}">
                    <a16:rowId xmlns:a16="http://schemas.microsoft.com/office/drawing/2014/main" val="3398192484"/>
                  </a:ext>
                </a:extLst>
              </a:tr>
            </a:tbl>
          </a:graphicData>
        </a:graphic>
      </p:graphicFrame>
    </p:spTree>
    <p:extLst>
      <p:ext uri="{BB962C8B-B14F-4D97-AF65-F5344CB8AC3E}">
        <p14:creationId xmlns:p14="http://schemas.microsoft.com/office/powerpoint/2010/main" val="2134579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014CA5B-B607-4736-B8E3-6CDB4A2E66EA}"/>
              </a:ext>
            </a:extLst>
          </p:cNvPr>
          <p:cNvGraphicFramePr>
            <a:graphicFrameLocks noGrp="1"/>
          </p:cNvGraphicFramePr>
          <p:nvPr>
            <p:ph idx="1"/>
            <p:extLst>
              <p:ext uri="{D42A27DB-BD31-4B8C-83A1-F6EECF244321}">
                <p14:modId xmlns:p14="http://schemas.microsoft.com/office/powerpoint/2010/main" val="3103991820"/>
              </p:ext>
            </p:extLst>
          </p:nvPr>
        </p:nvGraphicFramePr>
        <p:xfrm>
          <a:off x="6068907" y="503275"/>
          <a:ext cx="2412506" cy="4232122"/>
        </p:xfrm>
        <a:graphic>
          <a:graphicData uri="http://schemas.openxmlformats.org/drawingml/2006/table">
            <a:tbl>
              <a:tblPr firstRow="1" bandRow="1">
                <a:tableStyleId>{5C22544A-7EE6-4342-B048-85BDC9FD1C3A}</a:tableStyleId>
              </a:tblPr>
              <a:tblGrid>
                <a:gridCol w="2412506">
                  <a:extLst>
                    <a:ext uri="{9D8B030D-6E8A-4147-A177-3AD203B41FA5}">
                      <a16:colId xmlns:a16="http://schemas.microsoft.com/office/drawing/2014/main" val="2144937349"/>
                    </a:ext>
                  </a:extLst>
                </a:gridCol>
              </a:tblGrid>
              <a:tr h="313533">
                <a:tc>
                  <a:txBody>
                    <a:bodyPr/>
                    <a:lstStyle/>
                    <a:p>
                      <a:pPr>
                        <a:spcBef>
                          <a:spcPts val="100"/>
                        </a:spcBef>
                      </a:pPr>
                      <a:r>
                        <a:rPr lang="en-IN" sz="1400" dirty="0">
                          <a:latin typeface="Calibri Light" panose="020F0302020204030204" pitchFamily="34" charset="0"/>
                          <a:cs typeface="Calibri Light" panose="020F0302020204030204" pitchFamily="34" charset="0"/>
                        </a:rPr>
                        <a:t>Risk Model</a:t>
                      </a:r>
                    </a:p>
                  </a:txBody>
                  <a:tcPr/>
                </a:tc>
                <a:extLst>
                  <a:ext uri="{0D108BD9-81ED-4DB2-BD59-A6C34878D82A}">
                    <a16:rowId xmlns:a16="http://schemas.microsoft.com/office/drawing/2014/main" val="624261335"/>
                  </a:ext>
                </a:extLst>
              </a:tr>
              <a:tr h="3918589">
                <a:tc>
                  <a:txBody>
                    <a:bodyPr/>
                    <a:lstStyle/>
                    <a:p>
                      <a:r>
                        <a:rPr lang="en-IN" sz="1400" b="1" dirty="0">
                          <a:solidFill>
                            <a:schemeClr val="tx2">
                              <a:lumMod val="50000"/>
                            </a:schemeClr>
                          </a:solidFill>
                          <a:latin typeface="Calibri Light" panose="020F0302020204030204" pitchFamily="34" charset="0"/>
                          <a:cs typeface="Calibri Light" panose="020F0302020204030204" pitchFamily="34" charset="0"/>
                        </a:rPr>
                        <a:t>Report Risk</a:t>
                      </a:r>
                    </a:p>
                    <a:p>
                      <a:endParaRPr lang="en-IN" sz="1400" b="1" dirty="0">
                        <a:solidFill>
                          <a:schemeClr val="tx2">
                            <a:lumMod val="50000"/>
                          </a:schemeClr>
                        </a:solidFill>
                        <a:latin typeface="Calibri Light" panose="020F0302020204030204" pitchFamily="34" charset="0"/>
                        <a:cs typeface="Calibri Light" panose="020F0302020204030204" pitchFamily="34" charset="0"/>
                      </a:endParaRPr>
                    </a:p>
                    <a:p>
                      <a:pPr marL="171450" indent="-171450" algn="l">
                        <a:lnSpc>
                          <a:spcPct val="110000"/>
                        </a:lnSpc>
                        <a:spcBef>
                          <a:spcPts val="0"/>
                        </a:spcBef>
                        <a:spcAft>
                          <a:spcPts val="600"/>
                        </a:spcAft>
                        <a:buFont typeface="Wingdings" panose="05000000000000000000" pitchFamily="2" charset="2"/>
                        <a:buChar char="§"/>
                      </a:pPr>
                      <a:r>
                        <a:rPr lang="en-IN" sz="1400" dirty="0">
                          <a:latin typeface="Calibri Light" panose="020F0302020204030204" pitchFamily="34" charset="0"/>
                          <a:cs typeface="Calibri Light" panose="020F0302020204030204" pitchFamily="34" charset="0"/>
                        </a:rPr>
                        <a:t>Extract all entities (both individual and legal entities) and score them individually </a:t>
                      </a:r>
                    </a:p>
                    <a:p>
                      <a:pPr marL="171450" indent="-171450" algn="l">
                        <a:lnSpc>
                          <a:spcPct val="110000"/>
                        </a:lnSpc>
                        <a:spcBef>
                          <a:spcPts val="0"/>
                        </a:spcBef>
                        <a:spcAft>
                          <a:spcPts val="600"/>
                        </a:spcAft>
                        <a:buFont typeface="Wingdings" panose="05000000000000000000" pitchFamily="2" charset="2"/>
                        <a:buChar char="§"/>
                      </a:pPr>
                      <a:r>
                        <a:rPr lang="en-IN" sz="1400" dirty="0">
                          <a:latin typeface="Calibri Light" panose="020F0302020204030204" pitchFamily="34" charset="0"/>
                          <a:cs typeface="Calibri Light" panose="020F0302020204030204" pitchFamily="34" charset="0"/>
                        </a:rPr>
                        <a:t>Extract all transactions and score as per Transaction risk </a:t>
                      </a:r>
                    </a:p>
                    <a:p>
                      <a:pPr marL="171450" indent="-171450" algn="l">
                        <a:lnSpc>
                          <a:spcPct val="110000"/>
                        </a:lnSpc>
                        <a:spcBef>
                          <a:spcPts val="0"/>
                        </a:spcBef>
                        <a:spcAft>
                          <a:spcPts val="600"/>
                        </a:spcAft>
                        <a:buFont typeface="Wingdings" panose="05000000000000000000" pitchFamily="2" charset="2"/>
                        <a:buChar char="§"/>
                      </a:pPr>
                      <a:r>
                        <a:rPr lang="en-IN" sz="1400" dirty="0">
                          <a:latin typeface="Calibri Light" panose="020F0302020204030204" pitchFamily="34" charset="0"/>
                          <a:cs typeface="Calibri Light" panose="020F0302020204030204" pitchFamily="34" charset="0"/>
                        </a:rPr>
                        <a:t>Extract </a:t>
                      </a:r>
                      <a:r>
                        <a:rPr lang="en-IN" sz="1400" dirty="0" err="1">
                          <a:latin typeface="Calibri Light" panose="020F0302020204030204" pitchFamily="34" charset="0"/>
                          <a:cs typeface="Calibri Light" panose="020F0302020204030204" pitchFamily="34" charset="0"/>
                        </a:rPr>
                        <a:t>GoS</a:t>
                      </a:r>
                      <a:r>
                        <a:rPr lang="en-IN" sz="1400" dirty="0">
                          <a:latin typeface="Calibri Light" panose="020F0302020204030204" pitchFamily="34" charset="0"/>
                          <a:cs typeface="Calibri Light" panose="020F0302020204030204" pitchFamily="34" charset="0"/>
                        </a:rPr>
                        <a:t>* (in case of STR)</a:t>
                      </a:r>
                    </a:p>
                    <a:p>
                      <a:pPr marL="171450" indent="-171450" algn="l">
                        <a:lnSpc>
                          <a:spcPct val="110000"/>
                        </a:lnSpc>
                        <a:spcBef>
                          <a:spcPts val="0"/>
                        </a:spcBef>
                        <a:spcAft>
                          <a:spcPts val="600"/>
                        </a:spcAft>
                        <a:buFont typeface="Wingdings" panose="05000000000000000000" pitchFamily="2" charset="2"/>
                        <a:buChar char="§"/>
                      </a:pPr>
                      <a:r>
                        <a:rPr lang="en-IN" sz="1400" kern="1200" dirty="0">
                          <a:solidFill>
                            <a:schemeClr val="dk1"/>
                          </a:solidFill>
                          <a:latin typeface="Calibri Light" panose="020F0302020204030204" pitchFamily="34" charset="0"/>
                          <a:ea typeface="+mn-ea"/>
                          <a:cs typeface="Calibri Light" panose="020F0302020204030204" pitchFamily="34" charset="0"/>
                        </a:rPr>
                        <a:t>Aggregate above scores into Report Risk</a:t>
                      </a:r>
                    </a:p>
                    <a:p>
                      <a:pPr marL="171450" indent="-171450" algn="l">
                        <a:lnSpc>
                          <a:spcPct val="110000"/>
                        </a:lnSpc>
                        <a:spcBef>
                          <a:spcPts val="0"/>
                        </a:spcBef>
                        <a:spcAft>
                          <a:spcPts val="600"/>
                        </a:spcAft>
                        <a:buFont typeface="Wingdings" panose="05000000000000000000" pitchFamily="2" charset="2"/>
                        <a:buChar char="§"/>
                      </a:pPr>
                      <a:endParaRPr lang="en-IN" sz="1400" kern="1200" dirty="0">
                        <a:solidFill>
                          <a:schemeClr val="dk1"/>
                        </a:solidFill>
                        <a:latin typeface="Calibri Light" panose="020F0302020204030204" pitchFamily="34" charset="0"/>
                        <a:ea typeface="+mn-ea"/>
                        <a:cs typeface="Calibri Light" panose="020F0302020204030204" pitchFamily="34" charset="0"/>
                      </a:endParaRPr>
                    </a:p>
                    <a:p>
                      <a:pPr marL="171450" indent="-171450" algn="l">
                        <a:lnSpc>
                          <a:spcPct val="110000"/>
                        </a:lnSpc>
                        <a:spcBef>
                          <a:spcPts val="0"/>
                        </a:spcBef>
                        <a:spcAft>
                          <a:spcPts val="600"/>
                        </a:spcAft>
                        <a:buFont typeface="Wingdings" panose="05000000000000000000" pitchFamily="2" charset="2"/>
                        <a:buChar char="§"/>
                      </a:pPr>
                      <a:endParaRPr lang="en-IN" sz="1400" kern="1200" dirty="0">
                        <a:solidFill>
                          <a:schemeClr val="dk1"/>
                        </a:solidFill>
                        <a:latin typeface="Calibri Light" panose="020F0302020204030204" pitchFamily="34" charset="0"/>
                        <a:ea typeface="+mn-ea"/>
                        <a:cs typeface="Calibri Light" panose="020F0302020204030204" pitchFamily="34" charset="0"/>
                      </a:endParaRPr>
                    </a:p>
                    <a:p>
                      <a:pPr marL="171450" indent="-171450" algn="l">
                        <a:lnSpc>
                          <a:spcPct val="110000"/>
                        </a:lnSpc>
                        <a:spcBef>
                          <a:spcPts val="0"/>
                        </a:spcBef>
                        <a:spcAft>
                          <a:spcPts val="600"/>
                        </a:spcAft>
                        <a:buFont typeface="Wingdings" panose="05000000000000000000" pitchFamily="2" charset="2"/>
                        <a:buChar char="§"/>
                      </a:pPr>
                      <a:endParaRPr lang="en-IN" sz="1400" kern="1200" dirty="0">
                        <a:solidFill>
                          <a:schemeClr val="dk1"/>
                        </a:solidFill>
                        <a:latin typeface="Calibri Light" panose="020F0302020204030204" pitchFamily="34" charset="0"/>
                        <a:ea typeface="+mn-ea"/>
                        <a:cs typeface="Calibri Light" panose="020F0302020204030204" pitchFamily="34" charset="0"/>
                      </a:endParaRPr>
                    </a:p>
                    <a:p>
                      <a:pPr marL="0" indent="0" algn="l">
                        <a:lnSpc>
                          <a:spcPct val="110000"/>
                        </a:lnSpc>
                        <a:spcBef>
                          <a:spcPts val="0"/>
                        </a:spcBef>
                        <a:spcAft>
                          <a:spcPts val="600"/>
                        </a:spcAft>
                        <a:buFont typeface="Wingdings" panose="05000000000000000000" pitchFamily="2" charset="2"/>
                        <a:buNone/>
                      </a:pPr>
                      <a:r>
                        <a:rPr lang="en-IN" sz="1200" kern="1200" dirty="0">
                          <a:solidFill>
                            <a:schemeClr val="dk1"/>
                          </a:solidFill>
                          <a:latin typeface="Calibri Light" panose="020F0302020204030204" pitchFamily="34" charset="0"/>
                          <a:ea typeface="+mn-ea"/>
                          <a:cs typeface="Calibri Light" panose="020F0302020204030204" pitchFamily="34" charset="0"/>
                        </a:rPr>
                        <a:t>*explained in next section</a:t>
                      </a:r>
                    </a:p>
                  </a:txBody>
                  <a:tcPr/>
                </a:tc>
                <a:extLst>
                  <a:ext uri="{0D108BD9-81ED-4DB2-BD59-A6C34878D82A}">
                    <a16:rowId xmlns:a16="http://schemas.microsoft.com/office/drawing/2014/main" val="3398192484"/>
                  </a:ext>
                </a:extLst>
              </a:tr>
            </a:tbl>
          </a:graphicData>
        </a:graphic>
      </p:graphicFrame>
      <p:sp>
        <p:nvSpPr>
          <p:cNvPr id="6" name="TextBox 5">
            <a:extLst>
              <a:ext uri="{FF2B5EF4-FFF2-40B4-BE49-F238E27FC236}">
                <a16:creationId xmlns:a16="http://schemas.microsoft.com/office/drawing/2014/main" id="{CD9BC4E8-F794-48DA-A022-F08C30CA4BB6}"/>
              </a:ext>
            </a:extLst>
          </p:cNvPr>
          <p:cNvSpPr txBox="1"/>
          <p:nvPr/>
        </p:nvSpPr>
        <p:spPr>
          <a:xfrm>
            <a:off x="2610031" y="507774"/>
            <a:ext cx="2275491" cy="43088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Auto High Rules</a:t>
            </a:r>
          </a:p>
        </p:txBody>
      </p:sp>
      <p:sp>
        <p:nvSpPr>
          <p:cNvPr id="4" name="TextBox 3">
            <a:extLst>
              <a:ext uri="{FF2B5EF4-FFF2-40B4-BE49-F238E27FC236}">
                <a16:creationId xmlns:a16="http://schemas.microsoft.com/office/drawing/2014/main" id="{50C35227-5064-4C78-B082-6AAE3287A1EF}"/>
              </a:ext>
            </a:extLst>
          </p:cNvPr>
          <p:cNvSpPr txBox="1"/>
          <p:nvPr/>
        </p:nvSpPr>
        <p:spPr>
          <a:xfrm>
            <a:off x="2631093" y="1044112"/>
            <a:ext cx="2275490" cy="102543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endParaRPr lang="en-IN" sz="1600" b="1" dirty="0">
              <a:latin typeface="+mj-lt"/>
            </a:endParaRPr>
          </a:p>
          <a:p>
            <a:pPr algn="l"/>
            <a:r>
              <a:rPr lang="en-IN" sz="1600" b="1" dirty="0">
                <a:latin typeface="+mj-lt"/>
              </a:rPr>
              <a:t>Risk Indicators – CBWTR</a:t>
            </a:r>
          </a:p>
          <a:p>
            <a:pPr algn="l"/>
            <a:r>
              <a:rPr lang="en-IN" sz="1600" b="1" dirty="0">
                <a:latin typeface="+mj-lt"/>
              </a:rPr>
              <a:t>Risk Indicators – CTR</a:t>
            </a:r>
          </a:p>
          <a:p>
            <a:pPr algn="l"/>
            <a:r>
              <a:rPr lang="en-IN" sz="1600" b="1" dirty="0">
                <a:latin typeface="+mj-lt"/>
              </a:rPr>
              <a:t>Risk Indicators –STR</a:t>
            </a:r>
          </a:p>
          <a:p>
            <a:pPr algn="l"/>
            <a:r>
              <a:rPr lang="en-IN" sz="1600" b="1" dirty="0">
                <a:latin typeface="+mj-lt"/>
              </a:rPr>
              <a:t>Risk Indicators –NTR</a:t>
            </a:r>
          </a:p>
          <a:p>
            <a:pPr algn="l"/>
            <a:endParaRPr lang="en-IN" sz="1600" b="1" dirty="0">
              <a:latin typeface="+mj-lt"/>
            </a:endParaRPr>
          </a:p>
        </p:txBody>
      </p:sp>
      <p:sp>
        <p:nvSpPr>
          <p:cNvPr id="7" name="TextBox 6">
            <a:extLst>
              <a:ext uri="{FF2B5EF4-FFF2-40B4-BE49-F238E27FC236}">
                <a16:creationId xmlns:a16="http://schemas.microsoft.com/office/drawing/2014/main" id="{62976843-DC20-4BDC-AC0E-D357906B3E1B}"/>
              </a:ext>
            </a:extLst>
          </p:cNvPr>
          <p:cNvSpPr txBox="1"/>
          <p:nvPr/>
        </p:nvSpPr>
        <p:spPr>
          <a:xfrm>
            <a:off x="2610032" y="2174999"/>
            <a:ext cx="2321348" cy="7967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Parameter / Weight based scoring for all transactions</a:t>
            </a:r>
          </a:p>
        </p:txBody>
      </p:sp>
      <p:sp>
        <p:nvSpPr>
          <p:cNvPr id="8" name="TextBox 7">
            <a:extLst>
              <a:ext uri="{FF2B5EF4-FFF2-40B4-BE49-F238E27FC236}">
                <a16:creationId xmlns:a16="http://schemas.microsoft.com/office/drawing/2014/main" id="{2A96F91E-D31F-4796-ADAC-3D619DA97920}"/>
              </a:ext>
            </a:extLst>
          </p:cNvPr>
          <p:cNvSpPr txBox="1"/>
          <p:nvPr/>
        </p:nvSpPr>
        <p:spPr>
          <a:xfrm>
            <a:off x="2619494" y="3068886"/>
            <a:ext cx="2321348" cy="34409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GoS Risk (STR only)</a:t>
            </a:r>
          </a:p>
        </p:txBody>
      </p:sp>
      <p:sp>
        <p:nvSpPr>
          <p:cNvPr id="9" name="TextBox 8">
            <a:extLst>
              <a:ext uri="{FF2B5EF4-FFF2-40B4-BE49-F238E27FC236}">
                <a16:creationId xmlns:a16="http://schemas.microsoft.com/office/drawing/2014/main" id="{C5D539D0-0A61-47FB-B07B-2620BFEF4874}"/>
              </a:ext>
            </a:extLst>
          </p:cNvPr>
          <p:cNvSpPr txBox="1"/>
          <p:nvPr/>
        </p:nvSpPr>
        <p:spPr>
          <a:xfrm>
            <a:off x="276966" y="2053667"/>
            <a:ext cx="1799776" cy="870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r>
              <a:rPr lang="en-IN" sz="1600" b="1" dirty="0">
                <a:latin typeface="+mj-lt"/>
              </a:rPr>
              <a:t>Report Risk</a:t>
            </a:r>
          </a:p>
        </p:txBody>
      </p:sp>
      <p:cxnSp>
        <p:nvCxnSpPr>
          <p:cNvPr id="3" name="Straight Arrow Connector 2">
            <a:extLst>
              <a:ext uri="{FF2B5EF4-FFF2-40B4-BE49-F238E27FC236}">
                <a16:creationId xmlns:a16="http://schemas.microsoft.com/office/drawing/2014/main" id="{3601D38A-31AD-4551-B904-71AD12C75F75}"/>
              </a:ext>
            </a:extLst>
          </p:cNvPr>
          <p:cNvCxnSpPr>
            <a:cxnSpLocks/>
            <a:stCxn id="6" idx="1"/>
            <a:endCxn id="9" idx="3"/>
          </p:cNvCxnSpPr>
          <p:nvPr/>
        </p:nvCxnSpPr>
        <p:spPr>
          <a:xfrm flipH="1">
            <a:off x="2076742" y="723218"/>
            <a:ext cx="533289" cy="1765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7DD3114-5138-40DD-8190-59C64E344AB0}"/>
              </a:ext>
            </a:extLst>
          </p:cNvPr>
          <p:cNvCxnSpPr>
            <a:cxnSpLocks/>
            <a:stCxn id="4" idx="1"/>
            <a:endCxn id="9" idx="3"/>
          </p:cNvCxnSpPr>
          <p:nvPr/>
        </p:nvCxnSpPr>
        <p:spPr>
          <a:xfrm flipH="1">
            <a:off x="2076742" y="1556831"/>
            <a:ext cx="554351" cy="932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982C490-A4B1-4450-BC03-EFE21B4F291E}"/>
              </a:ext>
            </a:extLst>
          </p:cNvPr>
          <p:cNvCxnSpPr>
            <a:cxnSpLocks/>
            <a:stCxn id="7" idx="1"/>
            <a:endCxn id="9" idx="3"/>
          </p:cNvCxnSpPr>
          <p:nvPr/>
        </p:nvCxnSpPr>
        <p:spPr>
          <a:xfrm flipH="1" flipV="1">
            <a:off x="2076742" y="2489055"/>
            <a:ext cx="533290" cy="84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912CC2D-A86D-4E38-92DF-87235C4EC1A0}"/>
              </a:ext>
            </a:extLst>
          </p:cNvPr>
          <p:cNvCxnSpPr>
            <a:cxnSpLocks/>
          </p:cNvCxnSpPr>
          <p:nvPr/>
        </p:nvCxnSpPr>
        <p:spPr>
          <a:xfrm flipH="1" flipV="1">
            <a:off x="2122600" y="2476187"/>
            <a:ext cx="533289" cy="777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9CBD5EB-675A-4E7E-AF96-4FFC414B3A80}"/>
              </a:ext>
            </a:extLst>
          </p:cNvPr>
          <p:cNvSpPr txBox="1"/>
          <p:nvPr/>
        </p:nvSpPr>
        <p:spPr>
          <a:xfrm>
            <a:off x="2610031" y="3531498"/>
            <a:ext cx="2330811" cy="120389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Aggregate for all entities/individual in the reports as per entities/individual risk model</a:t>
            </a:r>
          </a:p>
        </p:txBody>
      </p:sp>
      <p:sp>
        <p:nvSpPr>
          <p:cNvPr id="22" name="Title 2">
            <a:extLst>
              <a:ext uri="{FF2B5EF4-FFF2-40B4-BE49-F238E27FC236}">
                <a16:creationId xmlns:a16="http://schemas.microsoft.com/office/drawing/2014/main" id="{6E8E126A-A802-42C6-9308-0F21152FB9D1}"/>
              </a:ext>
            </a:extLst>
          </p:cNvPr>
          <p:cNvSpPr txBox="1">
            <a:spLocks/>
          </p:cNvSpPr>
          <p:nvPr/>
        </p:nvSpPr>
        <p:spPr bwMode="gray">
          <a:xfrm>
            <a:off x="276966" y="72387"/>
            <a:ext cx="8024283" cy="369332"/>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0" marR="0" indent="0" defTabSz="914400" latinLnBrk="0">
              <a:lnSpc>
                <a:spcPct val="100000"/>
              </a:lnSpc>
              <a:buClrTx/>
              <a:buSzTx/>
              <a:buFontTx/>
              <a:buNone/>
              <a:tabLst/>
              <a:defRPr/>
            </a:pPr>
            <a:r>
              <a:rPr lang="en-IN" sz="2400" b="1" dirty="0">
                <a:solidFill>
                  <a:srgbClr val="00008C"/>
                </a:solidFill>
                <a:latin typeface="+mj-lt"/>
                <a:cs typeface="+mj-cs"/>
              </a:rPr>
              <a:t>Report Risk Scoring Model-6/6</a:t>
            </a:r>
          </a:p>
        </p:txBody>
      </p:sp>
      <p:cxnSp>
        <p:nvCxnSpPr>
          <p:cNvPr id="51" name="Straight Arrow Connector 50">
            <a:extLst>
              <a:ext uri="{FF2B5EF4-FFF2-40B4-BE49-F238E27FC236}">
                <a16:creationId xmlns:a16="http://schemas.microsoft.com/office/drawing/2014/main" id="{E9C4464D-68D6-4F00-9B9E-41AB68ADCAE0}"/>
              </a:ext>
            </a:extLst>
          </p:cNvPr>
          <p:cNvCxnSpPr>
            <a:cxnSpLocks/>
            <a:stCxn id="14" idx="1"/>
            <a:endCxn id="9" idx="3"/>
          </p:cNvCxnSpPr>
          <p:nvPr/>
        </p:nvCxnSpPr>
        <p:spPr>
          <a:xfrm flipH="1" flipV="1">
            <a:off x="2076742" y="2489055"/>
            <a:ext cx="533289" cy="1644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411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A40F51-9FD5-4DAE-8478-5074A982509E}"/>
              </a:ext>
            </a:extLst>
          </p:cNvPr>
          <p:cNvSpPr>
            <a:spLocks noGrp="1"/>
          </p:cNvSpPr>
          <p:nvPr>
            <p:ph type="title"/>
          </p:nvPr>
        </p:nvSpPr>
        <p:spPr>
          <a:xfrm>
            <a:off x="149013" y="85060"/>
            <a:ext cx="8587948" cy="369332"/>
          </a:xfrm>
        </p:spPr>
        <p:txBody>
          <a:bodyPr/>
          <a:lstStyle/>
          <a:p>
            <a:r>
              <a:rPr lang="en-IN" sz="2400" dirty="0">
                <a:latin typeface="Calibri Light (Headings)"/>
              </a:rPr>
              <a:t> </a:t>
            </a:r>
            <a:r>
              <a:rPr lang="en-IN" sz="2400" b="1" dirty="0">
                <a:solidFill>
                  <a:srgbClr val="00008C"/>
                </a:solidFill>
                <a:latin typeface="Calibri Light (Headings)"/>
              </a:rPr>
              <a:t>Report Risk Aggregation</a:t>
            </a:r>
          </a:p>
        </p:txBody>
      </p:sp>
      <p:sp>
        <p:nvSpPr>
          <p:cNvPr id="17" name="Rectangle 16">
            <a:extLst>
              <a:ext uri="{FF2B5EF4-FFF2-40B4-BE49-F238E27FC236}">
                <a16:creationId xmlns:a16="http://schemas.microsoft.com/office/drawing/2014/main" id="{96C5C48E-1F44-42B0-86C0-FDFF22CF53E9}"/>
              </a:ext>
            </a:extLst>
          </p:cNvPr>
          <p:cNvSpPr/>
          <p:nvPr/>
        </p:nvSpPr>
        <p:spPr bwMode="ltGray">
          <a:xfrm>
            <a:off x="0" y="570976"/>
            <a:ext cx="8458200" cy="1216845"/>
          </a:xfrm>
          <a:prstGeom prst="rect">
            <a:avLst/>
          </a:prstGeom>
          <a:solidFill>
            <a:srgbClr val="193296"/>
          </a:solidFill>
          <a:ln w="3175" cap="flat" cmpd="sng" algn="ctr">
            <a:noFill/>
            <a:prstDash val="solid"/>
          </a:ln>
          <a:effectLst/>
        </p:spPr>
        <p:txBody>
          <a:bodyPr lIns="99324" tIns="51648" rIns="99324" bIns="51648" rtlCol="0" anchor="t"/>
          <a:lstStyle/>
          <a:p>
            <a:pPr marL="0" marR="0" lvl="0" indent="0" algn="l" defTabSz="1007504" eaLnBrk="1" fontAlgn="auto" latinLnBrk="0" hangingPunct="1">
              <a:lnSpc>
                <a:spcPct val="100000"/>
              </a:lnSpc>
              <a:spcBef>
                <a:spcPts val="0"/>
              </a:spcBef>
              <a:spcAft>
                <a:spcPts val="0"/>
              </a:spcAft>
              <a:buClrTx/>
              <a:buSzTx/>
              <a:buFontTx/>
              <a:buNone/>
              <a:tabLst/>
              <a:defRPr/>
            </a:pPr>
            <a:r>
              <a:rPr lang="en-IN" b="1" kern="0" dirty="0">
                <a:solidFill>
                  <a:srgbClr val="FFFFFF"/>
                </a:solidFill>
                <a:latin typeface="Calibri Light" panose="020F0302020204030204" pitchFamily="34" charset="0"/>
                <a:ea typeface="+mn-ea"/>
                <a:cs typeface="Calibri Light" panose="020F0302020204030204" pitchFamily="34" charset="0"/>
              </a:rPr>
              <a:t>Report risk:</a:t>
            </a:r>
          </a:p>
          <a:p>
            <a:pPr marL="0" marR="0" lvl="0" indent="0" algn="l" defTabSz="1007504" eaLnBrk="1" fontAlgn="auto" latinLnBrk="0" hangingPunct="1">
              <a:lnSpc>
                <a:spcPct val="100000"/>
              </a:lnSpc>
              <a:spcBef>
                <a:spcPts val="0"/>
              </a:spcBef>
              <a:spcAft>
                <a:spcPts val="0"/>
              </a:spcAft>
              <a:buClrTx/>
              <a:buSzTx/>
              <a:buFontTx/>
              <a:buNone/>
              <a:tabLst/>
              <a:defRPr/>
            </a:pPr>
            <a:r>
              <a:rPr lang="en-IN" kern="0" dirty="0">
                <a:solidFill>
                  <a:srgbClr val="FFFFFF"/>
                </a:solidFill>
                <a:latin typeface="Calibri Light" panose="020F0302020204030204" pitchFamily="34" charset="0"/>
                <a:ea typeface="+mn-ea"/>
                <a:cs typeface="Calibri Light" panose="020F0302020204030204" pitchFamily="34" charset="0"/>
              </a:rPr>
              <a:t>Note: Earlier stated 6 steps will get repeated for computing risk score of each </a:t>
            </a:r>
            <a:r>
              <a:rPr lang="en-IN" kern="0" dirty="0">
                <a:solidFill>
                  <a:srgbClr val="FFFFFF"/>
                </a:solidFill>
                <a:latin typeface="Calibri Light" panose="020F0302020204030204" pitchFamily="34" charset="0"/>
                <a:cs typeface="Calibri Light" panose="020F0302020204030204" pitchFamily="34" charset="0"/>
              </a:rPr>
              <a:t>Transaction. Secondly, each entity/individual will be scored as per Entity/ Individual Risk Model. Followed by aggregation of all scores including GoS risk score (ifapplicable) into Report risk. </a:t>
            </a:r>
          </a:p>
        </p:txBody>
      </p:sp>
      <p:sp>
        <p:nvSpPr>
          <p:cNvPr id="19" name="Content Placeholder 6">
            <a:extLst>
              <a:ext uri="{FF2B5EF4-FFF2-40B4-BE49-F238E27FC236}">
                <a16:creationId xmlns:a16="http://schemas.microsoft.com/office/drawing/2014/main" id="{AC94A4BB-B0C0-471F-93BD-7ECCB0EEBAF3}"/>
              </a:ext>
            </a:extLst>
          </p:cNvPr>
          <p:cNvSpPr txBox="1">
            <a:spLocks/>
          </p:cNvSpPr>
          <p:nvPr/>
        </p:nvSpPr>
        <p:spPr bwMode="auto">
          <a:xfrm>
            <a:off x="209974" y="1218752"/>
            <a:ext cx="8798560" cy="1216846"/>
          </a:xfrm>
          <a:prstGeom prst="rect">
            <a:avLst/>
          </a:prstGeom>
          <a:solidFill>
            <a:srgbClr val="8296AA">
              <a:lumMod val="20000"/>
              <a:lumOff val="80000"/>
            </a:srgbClr>
          </a:solidFill>
          <a:ln w="12700">
            <a:solidFill>
              <a:srgbClr val="FFFFFF"/>
            </a:solidFill>
            <a:miter lim="800000"/>
            <a:headEnd/>
            <a:tailEnd/>
          </a:ln>
        </p:spPr>
        <p:txBody>
          <a:bodyPr vert="horz" wrap="square" lIns="99324" tIns="99324" rIns="99324" bIns="99324" numCol="1" rtlCol="0" anchor="t" anchorCtr="0" compatLnSpc="1">
            <a:prstTxWarp prst="textNoShape">
              <a:avLst/>
            </a:prstTxWarp>
            <a:noAutofit/>
          </a:bodyPr>
          <a:lstStyle>
            <a:lvl1pPr marL="0" marR="0" indent="-312917" algn="l" defTabSz="1043056" rtl="0" eaLnBrk="1" fontAlgn="auto" latinLnBrk="0" hangingPunct="1">
              <a:lnSpc>
                <a:spcPct val="100000"/>
              </a:lnSpc>
              <a:spcBef>
                <a:spcPts val="0"/>
              </a:spcBef>
              <a:spcAft>
                <a:spcPts val="1027"/>
              </a:spcAft>
              <a:buClr>
                <a:schemeClr val="tx1"/>
              </a:buClr>
              <a:buSzTx/>
              <a:buFontTx/>
              <a:buNone/>
              <a:tabLst/>
              <a:defRPr sz="1000" kern="1200" baseline="0">
                <a:solidFill>
                  <a:schemeClr val="tx1"/>
                </a:solidFill>
                <a:latin typeface="Georgia" pitchFamily="18" charset="0"/>
                <a:ea typeface="+mn-ea"/>
                <a:cs typeface="+mn-cs"/>
              </a:defRPr>
            </a:lvl1pPr>
            <a:lvl2pPr marL="252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2pPr>
            <a:lvl3pPr marL="504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3pPr>
            <a:lvl4pPr marL="756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4pPr>
            <a:lvl5pPr marL="1008000" indent="-252000" algn="l" defTabSz="1043056" rtl="0" eaLnBrk="1" fontAlgn="base" latinLnBrk="0" hangingPunct="1">
              <a:lnSpc>
                <a:spcPct val="100000"/>
              </a:lnSpc>
              <a:spcBef>
                <a:spcPts val="0"/>
              </a:spcBef>
              <a:spcAft>
                <a:spcPts val="1027"/>
              </a:spcAft>
              <a:buClr>
                <a:schemeClr val="tx1"/>
              </a:buClr>
              <a:buFont typeface="Georgia" pitchFamily="18" charset="0"/>
              <a:buChar char="›"/>
              <a:defRPr sz="1000" kern="1200" baseline="0">
                <a:solidFill>
                  <a:schemeClr val="tx1"/>
                </a:solidFill>
                <a:latin typeface="Georgia" pitchFamily="18" charset="0"/>
                <a:ea typeface="+mn-ea"/>
                <a:cs typeface="+mn-cs"/>
              </a:defRPr>
            </a:lvl5pPr>
            <a:lvl6pPr marL="312917" marR="0" indent="-312917" algn="l" defTabSz="1043056" rtl="0" eaLnBrk="1" fontAlgn="auto" latinLnBrk="0" hangingPunct="1">
              <a:lnSpc>
                <a:spcPct val="100000"/>
              </a:lnSpc>
              <a:spcBef>
                <a:spcPts val="0"/>
              </a:spcBef>
              <a:spcAft>
                <a:spcPts val="1027"/>
              </a:spcAft>
              <a:buClr>
                <a:schemeClr val="tx1"/>
              </a:buClr>
              <a:buSzPct val="100000"/>
              <a:buFont typeface="+mj-lt"/>
              <a:buAutoNum type="arabicPeriod"/>
              <a:tabLst/>
              <a:defRPr sz="2300" kern="1200" baseline="0">
                <a:solidFill>
                  <a:schemeClr val="tx1"/>
                </a:solidFill>
                <a:latin typeface="Georgia" pitchFamily="18" charset="0"/>
                <a:ea typeface="+mn-ea"/>
                <a:cs typeface="+mn-cs"/>
              </a:defRPr>
            </a:lvl6pPr>
            <a:lvl7pPr marL="625834" indent="-312917" algn="l" defTabSz="1043056" rtl="0" eaLnBrk="1" fontAlgn="base" latinLnBrk="0" hangingPunct="1">
              <a:lnSpc>
                <a:spcPct val="100000"/>
              </a:lnSpc>
              <a:spcBef>
                <a:spcPts val="0"/>
              </a:spcBef>
              <a:spcAft>
                <a:spcPts val="1027"/>
              </a:spcAft>
              <a:buClr>
                <a:schemeClr val="tx2"/>
              </a:buClr>
              <a:buSzPct val="100000"/>
              <a:buFont typeface="+mj-lt"/>
              <a:buAutoNum type="alphaLcPeriod"/>
              <a:defRPr sz="2300" kern="1200" baseline="0">
                <a:solidFill>
                  <a:schemeClr val="tx1"/>
                </a:solidFill>
                <a:latin typeface="Georgia" pitchFamily="18" charset="0"/>
                <a:ea typeface="+mn-ea"/>
                <a:cs typeface="+mn-cs"/>
              </a:defRPr>
            </a:lvl7pPr>
            <a:lvl8pPr marL="938750" indent="-312917" algn="l" defTabSz="1043056" rtl="0" eaLnBrk="1" fontAlgn="base" latinLnBrk="0" hangingPunct="1">
              <a:lnSpc>
                <a:spcPct val="100000"/>
              </a:lnSpc>
              <a:spcBef>
                <a:spcPts val="0"/>
              </a:spcBef>
              <a:spcAft>
                <a:spcPts val="1027"/>
              </a:spcAft>
              <a:buClr>
                <a:schemeClr val="tx2"/>
              </a:buClr>
              <a:buSzPct val="100000"/>
              <a:buFont typeface="+mj-lt"/>
              <a:buAutoNum type="romanLcPeriod"/>
              <a:defRPr sz="2300" kern="1200" baseline="0">
                <a:solidFill>
                  <a:schemeClr val="tx1"/>
                </a:solidFill>
                <a:latin typeface="Georgia" pitchFamily="18" charset="0"/>
                <a:ea typeface="+mn-ea"/>
                <a:cs typeface="+mn-cs"/>
              </a:defRPr>
            </a:lvl8pPr>
            <a:lvl9pPr marL="0" indent="-312917" algn="l" defTabSz="1043056" rtl="0" eaLnBrk="1" fontAlgn="base" latinLnBrk="0" hangingPunct="1">
              <a:lnSpc>
                <a:spcPct val="100000"/>
              </a:lnSpc>
              <a:spcBef>
                <a:spcPts val="0"/>
              </a:spcBef>
              <a:spcAft>
                <a:spcPts val="1027"/>
              </a:spcAft>
              <a:buClr>
                <a:schemeClr val="tx2"/>
              </a:buClr>
              <a:buFont typeface="Arial" pitchFamily="34" charset="0"/>
              <a:buNone/>
              <a:defRPr sz="2300" b="1" kern="1200" baseline="0">
                <a:solidFill>
                  <a:schemeClr val="tx2"/>
                </a:solidFill>
                <a:latin typeface="Georgia" pitchFamily="18" charset="0"/>
                <a:ea typeface="+mn-ea"/>
                <a:cs typeface="+mn-cs"/>
              </a:defRPr>
            </a:lvl9pPr>
          </a:lstStyle>
          <a:p>
            <a:pPr fontAlgn="ctr">
              <a:spcAft>
                <a:spcPts val="0"/>
              </a:spcAft>
              <a:buFont typeface="Wingdings" panose="05000000000000000000" pitchFamily="2" charset="2"/>
              <a:buChar char="q"/>
            </a:pPr>
            <a:r>
              <a:rPr lang="en-IN" sz="1200" b="1" dirty="0">
                <a:solidFill>
                  <a:srgbClr val="000000"/>
                </a:solidFill>
                <a:latin typeface="Calibri Light" panose="020F0302020204030204" pitchFamily="34" charset="0"/>
                <a:ea typeface="ＭＳ Ｐゴシック" pitchFamily="-106" charset="-128"/>
                <a:cs typeface="Calibri Light" panose="020F0302020204030204" pitchFamily="34" charset="0"/>
              </a:rPr>
              <a:t>Mr Grey</a:t>
            </a:r>
            <a:r>
              <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rPr>
              <a:t> _Report Risk =</a:t>
            </a:r>
            <a:r>
              <a:rPr lang="en-IN" sz="1200" dirty="0">
                <a:solidFill>
                  <a:srgbClr val="000000"/>
                </a:solidFill>
                <a:latin typeface="Calibri Light" panose="020F0302020204030204" pitchFamily="34" charset="0"/>
                <a:ea typeface="STKaiti" panose="02010600040101010101" pitchFamily="2" charset="-122"/>
                <a:cs typeface="Calibri Light" panose="020F0302020204030204" pitchFamily="34" charset="0"/>
              </a:rPr>
              <a:t> (</a:t>
            </a:r>
            <a:r>
              <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rPr>
              <a:t>8.7+ 9)/2=8.85</a:t>
            </a:r>
          </a:p>
          <a:p>
            <a:pPr marL="675450" lvl="2" indent="-171450" algn="just" fontAlgn="ctr">
              <a:spcAft>
                <a:spcPts val="0"/>
              </a:spcAft>
              <a:buFont typeface="Arial" panose="020B0604020202020204" pitchFamily="34" charset="0"/>
              <a:buChar char="•"/>
            </a:pPr>
            <a:r>
              <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rPr>
              <a:t>Inherent risk is the static risk of Individual, whose calculation methodology already covered in previous part of presentation. However for calculation purposes in current example, score of Inherent Risk of Mr. Grey is the assumed to be 9 (based on his given attributes) </a:t>
            </a:r>
          </a:p>
          <a:p>
            <a:pPr marL="675450" lvl="2" indent="-171450" algn="just" fontAlgn="ctr">
              <a:spcAft>
                <a:spcPts val="0"/>
              </a:spcAft>
              <a:buFont typeface="Arial" panose="020B0604020202020204" pitchFamily="34" charset="0"/>
              <a:buChar char="•"/>
            </a:pPr>
            <a:r>
              <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rPr>
              <a:t>Calculation of Transaction Risk of Mr. Grey is featured in aforementioned step 6</a:t>
            </a:r>
          </a:p>
          <a:p>
            <a:pPr marL="675450" lvl="2" indent="-171450" algn="just" fontAlgn="ctr">
              <a:spcAft>
                <a:spcPts val="0"/>
              </a:spcAft>
              <a:buFont typeface="Arial" panose="020B0604020202020204" pitchFamily="34" charset="0"/>
              <a:buChar char="•"/>
            </a:pPr>
            <a:r>
              <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rPr>
              <a:t>Based on above stated calculation, overall report risk of Mr. Grey is 8.85</a:t>
            </a:r>
          </a:p>
          <a:p>
            <a:pPr indent="0"/>
            <a:endParaRPr lang="en-IN" sz="1200" dirty="0">
              <a:latin typeface="Calibri Light" panose="020F0302020204030204" pitchFamily="34" charset="0"/>
              <a:cs typeface="Calibri Light" panose="020F0302020204030204" pitchFamily="34" charset="0"/>
            </a:endParaRPr>
          </a:p>
          <a:p>
            <a:pPr marL="675450" lvl="2" indent="-171450" fontAlgn="ctr">
              <a:spcAft>
                <a:spcPts val="0"/>
              </a:spcAft>
              <a:buFont typeface="Wingdings" panose="05000000000000000000" pitchFamily="2" charset="2"/>
              <a:buChar char="§"/>
            </a:pPr>
            <a:endPar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endParaRPr>
          </a:p>
          <a:p>
            <a:pPr fontAlgn="ctr">
              <a:spcAft>
                <a:spcPts val="0"/>
              </a:spcAft>
              <a:buFont typeface="Wingdings" panose="05000000000000000000" pitchFamily="2" charset="2"/>
              <a:buChar char="q"/>
            </a:pPr>
            <a:endParaRPr lang="en-IN" sz="1200" dirty="0">
              <a:solidFill>
                <a:srgbClr val="000000"/>
              </a:solidFill>
              <a:latin typeface="Calibri Light" panose="020F0302020204030204" pitchFamily="34" charset="0"/>
              <a:ea typeface="ＭＳ Ｐゴシック" pitchFamily="-106" charset="-128"/>
              <a:cs typeface="Calibri Light" panose="020F0302020204030204" pitchFamily="34" charset="0"/>
            </a:endParaRPr>
          </a:p>
          <a:p>
            <a:endParaRPr lang="en-IN" sz="1200" dirty="0">
              <a:latin typeface="Calibri Light" panose="020F0302020204030204" pitchFamily="34" charset="0"/>
              <a:cs typeface="Calibri Light" panose="020F0302020204030204" pitchFamily="34" charset="0"/>
            </a:endParaRPr>
          </a:p>
        </p:txBody>
      </p:sp>
      <p:sp>
        <p:nvSpPr>
          <p:cNvPr id="6" name="Rectangle 5">
            <a:extLst>
              <a:ext uri="{FF2B5EF4-FFF2-40B4-BE49-F238E27FC236}">
                <a16:creationId xmlns:a16="http://schemas.microsoft.com/office/drawing/2014/main" id="{3E7534DF-C785-42C3-9DA8-0860E7E6C4F1}"/>
              </a:ext>
            </a:extLst>
          </p:cNvPr>
          <p:cNvSpPr>
            <a:spLocks noChangeArrowheads="1"/>
          </p:cNvSpPr>
          <p:nvPr/>
        </p:nvSpPr>
        <p:spPr bwMode="auto">
          <a:xfrm>
            <a:off x="4312596" y="3448974"/>
            <a:ext cx="1799211" cy="5715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spcAft>
                <a:spcPts val="0"/>
              </a:spcAft>
            </a:pPr>
            <a:r>
              <a:rPr lang="en-GB" b="1" dirty="0">
                <a:solidFill>
                  <a:srgbClr val="000000"/>
                </a:solidFill>
                <a:latin typeface="Calibri Light" panose="020F0302020204030204" pitchFamily="34" charset="0"/>
                <a:ea typeface="Times New Roman"/>
                <a:cs typeface="Calibri Light" panose="020F0302020204030204" pitchFamily="34" charset="0"/>
              </a:rPr>
              <a:t>Transaction Risk (Salaried)</a:t>
            </a:r>
          </a:p>
          <a:p>
            <a:pPr>
              <a:spcAft>
                <a:spcPts val="0"/>
              </a:spcAft>
            </a:pPr>
            <a:r>
              <a:rPr lang="en-GB" sz="1400" b="1" dirty="0">
                <a:solidFill>
                  <a:srgbClr val="000000"/>
                </a:solidFill>
                <a:latin typeface="Calibri Light" panose="020F0302020204030204" pitchFamily="34" charset="0"/>
                <a:ea typeface="Times New Roman"/>
                <a:cs typeface="Calibri Light" panose="020F0302020204030204" pitchFamily="34" charset="0"/>
              </a:rPr>
              <a:t>8.7</a:t>
            </a:r>
          </a:p>
        </p:txBody>
      </p:sp>
      <p:sp>
        <p:nvSpPr>
          <p:cNvPr id="8" name="Rectangle 7">
            <a:extLst>
              <a:ext uri="{FF2B5EF4-FFF2-40B4-BE49-F238E27FC236}">
                <a16:creationId xmlns:a16="http://schemas.microsoft.com/office/drawing/2014/main" id="{1E8CAD67-77A9-40DD-B9E2-B226E401C354}"/>
              </a:ext>
            </a:extLst>
          </p:cNvPr>
          <p:cNvSpPr/>
          <p:nvPr/>
        </p:nvSpPr>
        <p:spPr>
          <a:xfrm>
            <a:off x="3943181" y="3199958"/>
            <a:ext cx="393667" cy="986489"/>
          </a:xfrm>
          <a:prstGeom prst="rect">
            <a:avLst/>
          </a:prstGeom>
        </p:spPr>
        <p:txBody>
          <a:bodyPr wrap="square">
            <a:spAutoFit/>
          </a:bodyPr>
          <a:lstStyle/>
          <a:p>
            <a:pPr>
              <a:lnSpc>
                <a:spcPct val="115000"/>
              </a:lnSpc>
              <a:spcAft>
                <a:spcPts val="1000"/>
              </a:spcAft>
            </a:pPr>
            <a:r>
              <a:rPr lang="en-IN" sz="5400" b="1" dirty="0">
                <a:latin typeface="Calibri Light" panose="020F0302020204030204" pitchFamily="34" charset="0"/>
                <a:cs typeface="Calibri Light" panose="020F0302020204030204" pitchFamily="34" charset="0"/>
              </a:rPr>
              <a:t>(</a:t>
            </a:r>
            <a:endParaRPr lang="en-GB" sz="4800" dirty="0">
              <a:latin typeface="Calibri Light" panose="020F0302020204030204" pitchFamily="34" charset="0"/>
              <a:ea typeface="Times New Roman"/>
              <a:cs typeface="Calibri Light" panose="020F0302020204030204" pitchFamily="34" charset="0"/>
            </a:endParaRPr>
          </a:p>
        </p:txBody>
      </p:sp>
      <p:sp>
        <p:nvSpPr>
          <p:cNvPr id="10" name="Rectangle 9">
            <a:extLst>
              <a:ext uri="{FF2B5EF4-FFF2-40B4-BE49-F238E27FC236}">
                <a16:creationId xmlns:a16="http://schemas.microsoft.com/office/drawing/2014/main" id="{47E1E78D-0E13-4EC5-A025-578635F4ED8D}"/>
              </a:ext>
            </a:extLst>
          </p:cNvPr>
          <p:cNvSpPr>
            <a:spLocks noChangeArrowheads="1"/>
          </p:cNvSpPr>
          <p:nvPr/>
        </p:nvSpPr>
        <p:spPr bwMode="auto">
          <a:xfrm>
            <a:off x="2972966" y="3587857"/>
            <a:ext cx="1470021" cy="477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IN" b="1" dirty="0">
                <a:solidFill>
                  <a:srgbClr val="000000"/>
                </a:solidFill>
                <a:latin typeface="Calibri Light" panose="020F0302020204030204" pitchFamily="34" charset="0"/>
                <a:cs typeface="Calibri Light" panose="020F0302020204030204" pitchFamily="34" charset="0"/>
              </a:rPr>
              <a:t>AVERAGE</a:t>
            </a:r>
            <a:endParaRPr lang="en-GB" sz="1100" dirty="0">
              <a:solidFill>
                <a:srgbClr val="000000"/>
              </a:solidFill>
              <a:latin typeface="Calibri Light" panose="020F0302020204030204" pitchFamily="34" charset="0"/>
              <a:ea typeface="Times New Roman"/>
              <a:cs typeface="Calibri Light" panose="020F0302020204030204" pitchFamily="34" charset="0"/>
            </a:endParaRPr>
          </a:p>
        </p:txBody>
      </p:sp>
      <p:sp>
        <p:nvSpPr>
          <p:cNvPr id="13" name="Rectangle 12">
            <a:extLst>
              <a:ext uri="{FF2B5EF4-FFF2-40B4-BE49-F238E27FC236}">
                <a16:creationId xmlns:a16="http://schemas.microsoft.com/office/drawing/2014/main" id="{DA68CB77-AE0B-4CB7-A926-D2B8F76C9A69}"/>
              </a:ext>
            </a:extLst>
          </p:cNvPr>
          <p:cNvSpPr>
            <a:spLocks noChangeArrowheads="1"/>
          </p:cNvSpPr>
          <p:nvPr/>
        </p:nvSpPr>
        <p:spPr bwMode="auto">
          <a:xfrm>
            <a:off x="6421822" y="3448974"/>
            <a:ext cx="1944000" cy="5715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spcAft>
                <a:spcPts val="0"/>
              </a:spcAft>
            </a:pPr>
            <a:endParaRPr lang="en-GB" dirty="0">
              <a:solidFill>
                <a:srgbClr val="000000"/>
              </a:solidFill>
              <a:latin typeface="Calibri Light" panose="020F0302020204030204" pitchFamily="34" charset="0"/>
              <a:ea typeface="Times New Roman"/>
              <a:cs typeface="Calibri Light" panose="020F0302020204030204" pitchFamily="34" charset="0"/>
            </a:endParaRPr>
          </a:p>
          <a:p>
            <a:pPr>
              <a:spcAft>
                <a:spcPts val="0"/>
              </a:spcAft>
            </a:pPr>
            <a:r>
              <a:rPr lang="en-GB" b="1" dirty="0">
                <a:solidFill>
                  <a:srgbClr val="000000"/>
                </a:solidFill>
                <a:latin typeface="Calibri Light" panose="020F0302020204030204" pitchFamily="34" charset="0"/>
                <a:cs typeface="Calibri Light" panose="020F0302020204030204" pitchFamily="34" charset="0"/>
              </a:rPr>
              <a:t>Inherent Risk (Salaried)</a:t>
            </a:r>
          </a:p>
          <a:p>
            <a:pPr>
              <a:spcAft>
                <a:spcPts val="0"/>
              </a:spcAft>
            </a:pPr>
            <a:r>
              <a:rPr lang="en-GB" b="1" dirty="0">
                <a:solidFill>
                  <a:srgbClr val="000000"/>
                </a:solidFill>
                <a:latin typeface="Calibri Light" panose="020F0302020204030204" pitchFamily="34" charset="0"/>
                <a:cs typeface="Calibri Light" panose="020F0302020204030204" pitchFamily="34" charset="0"/>
              </a:rPr>
              <a:t>9</a:t>
            </a:r>
          </a:p>
          <a:p>
            <a:pPr algn="ctr">
              <a:spcAft>
                <a:spcPts val="0"/>
              </a:spcAft>
            </a:pPr>
            <a:r>
              <a:rPr lang="en-GB" dirty="0">
                <a:solidFill>
                  <a:srgbClr val="000000"/>
                </a:solidFill>
                <a:latin typeface="Calibri Light" panose="020F0302020204030204" pitchFamily="34" charset="0"/>
                <a:ea typeface="Times New Roman"/>
                <a:cs typeface="Calibri Light" panose="020F0302020204030204" pitchFamily="34" charset="0"/>
              </a:rPr>
              <a:t> </a:t>
            </a:r>
          </a:p>
        </p:txBody>
      </p:sp>
      <p:sp>
        <p:nvSpPr>
          <p:cNvPr id="15" name="Rectangle 14">
            <a:extLst>
              <a:ext uri="{FF2B5EF4-FFF2-40B4-BE49-F238E27FC236}">
                <a16:creationId xmlns:a16="http://schemas.microsoft.com/office/drawing/2014/main" id="{248EB576-3D3A-42AF-BE09-61EB51CF62E8}"/>
              </a:ext>
            </a:extLst>
          </p:cNvPr>
          <p:cNvSpPr>
            <a:spLocks noChangeArrowheads="1"/>
          </p:cNvSpPr>
          <p:nvPr/>
        </p:nvSpPr>
        <p:spPr bwMode="auto">
          <a:xfrm>
            <a:off x="5926606" y="3382029"/>
            <a:ext cx="643743" cy="462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15000"/>
              </a:lnSpc>
              <a:spcAft>
                <a:spcPts val="1000"/>
              </a:spcAft>
            </a:pPr>
            <a:r>
              <a:rPr lang="en-GB" sz="2800" b="1" dirty="0">
                <a:effectLst/>
                <a:latin typeface="Calibri Light" panose="020F0302020204030204" pitchFamily="34" charset="0"/>
                <a:ea typeface="Times New Roman"/>
                <a:cs typeface="Calibri Light" panose="020F0302020204030204" pitchFamily="34" charset="0"/>
              </a:rPr>
              <a:t>:</a:t>
            </a:r>
            <a:endParaRPr lang="en-GB" sz="1100" dirty="0">
              <a:effectLst/>
              <a:latin typeface="Calibri Light" panose="020F0302020204030204" pitchFamily="34" charset="0"/>
              <a:ea typeface="Times New Roman"/>
              <a:cs typeface="Calibri Light" panose="020F0302020204030204" pitchFamily="34" charset="0"/>
            </a:endParaRPr>
          </a:p>
        </p:txBody>
      </p:sp>
      <p:sp>
        <p:nvSpPr>
          <p:cNvPr id="18" name="Rectangle 17">
            <a:extLst>
              <a:ext uri="{FF2B5EF4-FFF2-40B4-BE49-F238E27FC236}">
                <a16:creationId xmlns:a16="http://schemas.microsoft.com/office/drawing/2014/main" id="{BECEAE5B-66D8-42F7-AAA8-3F42AC375921}"/>
              </a:ext>
            </a:extLst>
          </p:cNvPr>
          <p:cNvSpPr>
            <a:spLocks noChangeArrowheads="1"/>
          </p:cNvSpPr>
          <p:nvPr/>
        </p:nvSpPr>
        <p:spPr bwMode="auto">
          <a:xfrm flipH="1">
            <a:off x="7677535" y="3175866"/>
            <a:ext cx="1673088" cy="1135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15000"/>
              </a:lnSpc>
              <a:spcAft>
                <a:spcPts val="1000"/>
              </a:spcAft>
            </a:pPr>
            <a:r>
              <a:rPr lang="en-GB" sz="5400" b="1" dirty="0">
                <a:latin typeface="Calibri Light" panose="020F0302020204030204" pitchFamily="34" charset="0"/>
                <a:ea typeface="Times New Roman"/>
                <a:cs typeface="Calibri Light" panose="020F0302020204030204" pitchFamily="34" charset="0"/>
              </a:rPr>
              <a:t>)</a:t>
            </a:r>
            <a:endParaRPr lang="en-GB" sz="2400" dirty="0">
              <a:effectLst/>
              <a:latin typeface="Calibri Light" panose="020F0302020204030204" pitchFamily="34" charset="0"/>
              <a:ea typeface="Times New Roman"/>
              <a:cs typeface="Calibri Light" panose="020F0302020204030204" pitchFamily="34" charset="0"/>
            </a:endParaRPr>
          </a:p>
        </p:txBody>
      </p:sp>
      <p:sp>
        <p:nvSpPr>
          <p:cNvPr id="21" name="Rectangle 20">
            <a:extLst>
              <a:ext uri="{FF2B5EF4-FFF2-40B4-BE49-F238E27FC236}">
                <a16:creationId xmlns:a16="http://schemas.microsoft.com/office/drawing/2014/main" id="{FBB8958E-5370-465A-9552-442EBBADB2A0}"/>
              </a:ext>
            </a:extLst>
          </p:cNvPr>
          <p:cNvSpPr>
            <a:spLocks noChangeArrowheads="1"/>
          </p:cNvSpPr>
          <p:nvPr/>
        </p:nvSpPr>
        <p:spPr bwMode="auto">
          <a:xfrm>
            <a:off x="650512" y="3418527"/>
            <a:ext cx="2270341" cy="649852"/>
          </a:xfrm>
          <a:prstGeom prst="rect">
            <a:avLst/>
          </a:prstGeom>
          <a:solidFill>
            <a:schemeClr val="accent2"/>
          </a:solidFill>
        </p:spPr>
        <p:style>
          <a:lnRef idx="1">
            <a:schemeClr val="accent2"/>
          </a:lnRef>
          <a:fillRef idx="2">
            <a:schemeClr val="accent2"/>
          </a:fillRef>
          <a:effectRef idx="1">
            <a:schemeClr val="accent2"/>
          </a:effectRef>
          <a:fontRef idx="minor">
            <a:schemeClr val="dk1"/>
          </a:fontRef>
        </p:style>
        <p:txBody>
          <a:bodyPr rtlCol="0" anchor="ctr"/>
          <a:lstStyle/>
          <a:p>
            <a:pPr>
              <a:spcAft>
                <a:spcPts val="0"/>
              </a:spcAft>
            </a:pPr>
            <a:r>
              <a:rPr lang="en-GB" sz="1400" b="1" dirty="0">
                <a:solidFill>
                  <a:schemeClr val="bg1"/>
                </a:solidFill>
                <a:latin typeface="Calibri Light" panose="020F0302020204030204" pitchFamily="34" charset="0"/>
                <a:ea typeface="Times New Roman"/>
                <a:cs typeface="Calibri Light" panose="020F0302020204030204" pitchFamily="34" charset="0"/>
              </a:rPr>
              <a:t>Report Risk (Salaried)</a:t>
            </a:r>
          </a:p>
          <a:p>
            <a:pPr>
              <a:spcAft>
                <a:spcPts val="0"/>
              </a:spcAft>
            </a:pPr>
            <a:r>
              <a:rPr lang="en-GB" sz="1400" b="1" dirty="0">
                <a:solidFill>
                  <a:schemeClr val="bg1"/>
                </a:solidFill>
                <a:latin typeface="Calibri Light" panose="020F0302020204030204" pitchFamily="34" charset="0"/>
                <a:ea typeface="Times New Roman"/>
                <a:cs typeface="Calibri Light" panose="020F0302020204030204" pitchFamily="34" charset="0"/>
              </a:rPr>
              <a:t>8.85</a:t>
            </a:r>
          </a:p>
        </p:txBody>
      </p:sp>
      <p:sp>
        <p:nvSpPr>
          <p:cNvPr id="24" name="Rectangle 23">
            <a:extLst>
              <a:ext uri="{FF2B5EF4-FFF2-40B4-BE49-F238E27FC236}">
                <a16:creationId xmlns:a16="http://schemas.microsoft.com/office/drawing/2014/main" id="{0E39D8BD-4DE0-46DC-9798-ED5CAE7B236C}"/>
              </a:ext>
            </a:extLst>
          </p:cNvPr>
          <p:cNvSpPr>
            <a:spLocks noChangeArrowheads="1"/>
          </p:cNvSpPr>
          <p:nvPr/>
        </p:nvSpPr>
        <p:spPr bwMode="auto">
          <a:xfrm>
            <a:off x="2929250" y="3346804"/>
            <a:ext cx="516241" cy="47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15000"/>
              </a:lnSpc>
              <a:spcAft>
                <a:spcPts val="1000"/>
              </a:spcAft>
            </a:pPr>
            <a:r>
              <a:rPr lang="en-GB" sz="3600" b="1" dirty="0">
                <a:effectLst/>
                <a:latin typeface="Calibri Light" panose="020F0302020204030204" pitchFamily="34" charset="0"/>
                <a:ea typeface="Times New Roman"/>
                <a:cs typeface="Calibri Light" panose="020F0302020204030204" pitchFamily="34" charset="0"/>
              </a:rPr>
              <a:t>=</a:t>
            </a:r>
            <a:endParaRPr lang="en-GB" sz="1100" dirty="0">
              <a:effectLst/>
              <a:latin typeface="Calibri Light" panose="020F0302020204030204" pitchFamily="34" charset="0"/>
              <a:ea typeface="Times New Roman"/>
              <a:cs typeface="Calibri Light" panose="020F0302020204030204" pitchFamily="34" charset="0"/>
            </a:endParaRPr>
          </a:p>
        </p:txBody>
      </p:sp>
      <p:sp>
        <p:nvSpPr>
          <p:cNvPr id="2" name="TextBox 1">
            <a:extLst>
              <a:ext uri="{FF2B5EF4-FFF2-40B4-BE49-F238E27FC236}">
                <a16:creationId xmlns:a16="http://schemas.microsoft.com/office/drawing/2014/main" id="{0E0D7892-6C83-4AB5-831B-1D7D4FC950B3}"/>
              </a:ext>
            </a:extLst>
          </p:cNvPr>
          <p:cNvSpPr txBox="1"/>
          <p:nvPr/>
        </p:nvSpPr>
        <p:spPr>
          <a:xfrm>
            <a:off x="650512" y="2626282"/>
            <a:ext cx="7917755" cy="584775"/>
          </a:xfrm>
          <a:prstGeom prst="rect">
            <a:avLst/>
          </a:prstGeom>
          <a:noFill/>
          <a:ln>
            <a:solidFill>
              <a:srgbClr val="000000"/>
            </a:solidFill>
          </a:ln>
        </p:spPr>
        <p:txBody>
          <a:bodyPr wrap="square" rtlCol="0">
            <a:spAutoFit/>
          </a:bodyPr>
          <a:lstStyle/>
          <a:p>
            <a:r>
              <a:rPr lang="en-IN" sz="1600" dirty="0">
                <a:solidFill>
                  <a:srgbClr val="000000"/>
                </a:solidFill>
                <a:latin typeface="Calibri Light" panose="020F0302020204030204" pitchFamily="34" charset="0"/>
                <a:cs typeface="Calibri Light" panose="020F0302020204030204" pitchFamily="34" charset="0"/>
              </a:rPr>
              <a:t>Report risk = Average[Transaction Risk , Inherent Risk of Entity or Individual Risk, GoS Risk (in case of STR)]</a:t>
            </a:r>
          </a:p>
        </p:txBody>
      </p:sp>
    </p:spTree>
    <p:extLst>
      <p:ext uri="{BB962C8B-B14F-4D97-AF65-F5344CB8AC3E}">
        <p14:creationId xmlns:p14="http://schemas.microsoft.com/office/powerpoint/2010/main" val="602443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F79560-6AA6-4306-918F-573E671BFB8B}"/>
              </a:ext>
            </a:extLst>
          </p:cNvPr>
          <p:cNvSpPr/>
          <p:nvPr/>
        </p:nvSpPr>
        <p:spPr>
          <a:xfrm>
            <a:off x="4412973" y="0"/>
            <a:ext cx="4793146" cy="5143500"/>
          </a:xfrm>
          <a:prstGeom prst="rect">
            <a:avLst/>
          </a:prstGeom>
          <a:solidFill>
            <a:srgbClr val="2E2E38"/>
          </a:solidFill>
          <a:ln w="9525" cap="flat" cmpd="sng" algn="ctr">
            <a:noFill/>
            <a:prstDash val="solid"/>
          </a:ln>
          <a:effectLst/>
        </p:spPr>
        <p:txBody>
          <a:bodyPr rtlCol="0" anchor="t" anchorCtr="0"/>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IN" sz="851" b="0" i="0" u="none" strike="noStrike" kern="0" cap="none" spc="0" normalizeH="0" baseline="0" noProof="0" dirty="0">
              <a:ln>
                <a:noFill/>
              </a:ln>
              <a:solidFill>
                <a:srgbClr val="000000"/>
              </a:solidFill>
              <a:effectLst/>
              <a:uLnTx/>
              <a:uFillTx/>
              <a:latin typeface="Calibri Light" panose="020F0302020204030204" pitchFamily="34" charset="0"/>
              <a:ea typeface="STKaiti"/>
              <a:cs typeface="+mn-cs"/>
            </a:endParaRPr>
          </a:p>
        </p:txBody>
      </p:sp>
      <p:sp>
        <p:nvSpPr>
          <p:cNvPr id="11" name="Title 2">
            <a:extLst>
              <a:ext uri="{FF2B5EF4-FFF2-40B4-BE49-F238E27FC236}">
                <a16:creationId xmlns:a16="http://schemas.microsoft.com/office/drawing/2014/main" id="{C99C638E-1995-4B98-96F3-F2BF8E52F709}"/>
              </a:ext>
            </a:extLst>
          </p:cNvPr>
          <p:cNvSpPr txBox="1">
            <a:spLocks/>
          </p:cNvSpPr>
          <p:nvPr/>
        </p:nvSpPr>
        <p:spPr>
          <a:xfrm>
            <a:off x="5599329" y="193251"/>
            <a:ext cx="2674095" cy="564568"/>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1800" b="0" kern="1200">
                <a:solidFill>
                  <a:schemeClr val="bg1">
                    <a:lumMod val="50000"/>
                  </a:schemeClr>
                </a:solidFill>
                <a:latin typeface="EYInterstate Light" panose="02000506000000020004" pitchFamily="2" charset="0"/>
                <a:ea typeface="+mj-ea"/>
                <a:cs typeface="Arial" pitchFamily="34" charset="0"/>
              </a:defRPr>
            </a:lvl1pPr>
          </a:lstStyle>
          <a:p>
            <a:pPr marL="243261" marR="0" lvl="0" indent="-243261" algn="ctr" defTabSz="685800" rtl="0" eaLnBrk="1" fontAlgn="auto" latinLnBrk="0" hangingPunct="1">
              <a:lnSpc>
                <a:spcPct val="850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rgbClr val="FFFFFF"/>
                </a:solidFill>
                <a:effectLst/>
                <a:uLnTx/>
                <a:uFillTx/>
                <a:latin typeface="Calibri Light (Headings)"/>
                <a:ea typeface="STKaiti"/>
                <a:cs typeface="Calibri Light" panose="020F0302020204030204" pitchFamily="34" charset="0"/>
              </a:rPr>
              <a:t>Agenda</a:t>
            </a:r>
          </a:p>
        </p:txBody>
      </p:sp>
      <p:sp>
        <p:nvSpPr>
          <p:cNvPr id="12" name="Content Placeholder 3">
            <a:extLst>
              <a:ext uri="{FF2B5EF4-FFF2-40B4-BE49-F238E27FC236}">
                <a16:creationId xmlns:a16="http://schemas.microsoft.com/office/drawing/2014/main" id="{C8BF3142-1B37-4199-84F9-DE93D29819BD}"/>
              </a:ext>
            </a:extLst>
          </p:cNvPr>
          <p:cNvSpPr txBox="1">
            <a:spLocks/>
          </p:cNvSpPr>
          <p:nvPr/>
        </p:nvSpPr>
        <p:spPr bwMode="auto">
          <a:xfrm>
            <a:off x="4657060" y="757819"/>
            <a:ext cx="4428158" cy="4075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70000"/>
              <a:buFont typeface="Arial" panose="020B0604020202020204" pitchFamily="34" charset="0"/>
              <a:buChar char="►"/>
              <a:defRPr sz="2400">
                <a:solidFill>
                  <a:schemeClr val="bg1"/>
                </a:solidFill>
                <a:latin typeface="Arial" panose="020B0604020202020204" pitchFamily="34" charset="0"/>
              </a:defRPr>
            </a:lvl1pPr>
            <a:lvl2pPr marL="357188" indent="-357188">
              <a:spcBef>
                <a:spcPct val="20000"/>
              </a:spcBef>
              <a:buClr>
                <a:schemeClr val="accent2"/>
              </a:buClr>
              <a:buSzPct val="70000"/>
              <a:buFont typeface="Arial" panose="020B0604020202020204" pitchFamily="34" charset="0"/>
              <a:buChar char="►"/>
              <a:defRPr sz="2000">
                <a:solidFill>
                  <a:schemeClr val="bg1"/>
                </a:solidFill>
                <a:latin typeface="Arial" panose="020B0604020202020204" pitchFamily="34" charset="0"/>
              </a:defRPr>
            </a:lvl2pPr>
            <a:lvl3pPr marL="725488" indent="-357188">
              <a:spcBef>
                <a:spcPct val="20000"/>
              </a:spcBef>
              <a:buClr>
                <a:schemeClr val="accent2"/>
              </a:buClr>
              <a:buSzPct val="70000"/>
              <a:buFont typeface="Arial" panose="020B0604020202020204" pitchFamily="34" charset="0"/>
              <a:buChar char="►"/>
              <a:defRPr>
                <a:solidFill>
                  <a:schemeClr val="bg1"/>
                </a:solidFill>
                <a:latin typeface="Arial" panose="020B0604020202020204" pitchFamily="34" charset="0"/>
              </a:defRPr>
            </a:lvl3pPr>
            <a:lvl4pPr marL="1433513" indent="-355600">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4pPr>
            <a:lvl5pPr marL="1787525" indent="-354013">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5pPr>
            <a:lvl6pPr marL="22447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6pPr>
            <a:lvl7pPr marL="27019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7pPr>
            <a:lvl8pPr marL="31591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8pPr>
            <a:lvl9pPr marL="36163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9pPr>
          </a:lstStyle>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Design Principles</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Entity/ Individual Risk Scoring</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Transaction Risk Scoring</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lang="en-IN" altLang="en-US" dirty="0">
                <a:solidFill>
                  <a:srgbClr val="7C7C7C"/>
                </a:solidFill>
                <a:latin typeface="Calibri Light" panose="020F0302020204030204" pitchFamily="34" charset="0"/>
                <a:ea typeface="STKaiti"/>
              </a:rPr>
              <a:t>Report Risk Scoring</a:t>
            </a:r>
          </a:p>
          <a:p>
            <a:pPr marL="457200" lvl="1" indent="-365125" algn="l">
              <a:lnSpc>
                <a:spcPct val="150000"/>
              </a:lnSpc>
              <a:spcBef>
                <a:spcPts val="568"/>
              </a:spcBef>
              <a:spcAft>
                <a:spcPts val="568"/>
              </a:spcAft>
              <a:buClr>
                <a:srgbClr val="FEFDFD"/>
              </a:buClr>
              <a:buSzPct val="100000"/>
              <a:buFont typeface="+mj-lt"/>
              <a:buAutoNum type="arabicPeriod"/>
              <a:defRPr/>
            </a:pPr>
            <a:r>
              <a:rPr lang="en-IN" altLang="en-US" dirty="0">
                <a:solidFill>
                  <a:srgbClr val="FEFDFD"/>
                </a:solidFill>
                <a:latin typeface="Calibri Light" panose="020F0302020204030204" pitchFamily="34" charset="0"/>
                <a:ea typeface="STKaiti"/>
              </a:rPr>
              <a:t>GoS Risk</a:t>
            </a:r>
          </a:p>
          <a:p>
            <a:pPr marL="457200" lvl="1" indent="-365125" algn="l">
              <a:lnSpc>
                <a:spcPct val="150000"/>
              </a:lnSpc>
              <a:spcBef>
                <a:spcPts val="568"/>
              </a:spcBef>
              <a:spcAft>
                <a:spcPts val="568"/>
              </a:spcAft>
              <a:buClr>
                <a:srgbClr val="7C7C7C"/>
              </a:buClr>
              <a:buSzPct val="100000"/>
              <a:buFont typeface="+mj-lt"/>
              <a:buAutoNum type="arabicPeriod"/>
            </a:pPr>
            <a:r>
              <a:rPr lang="en-IN" altLang="en-US" dirty="0">
                <a:solidFill>
                  <a:srgbClr val="7C7C7C"/>
                </a:solidFill>
                <a:latin typeface="Calibri Light" panose="020F0302020204030204" pitchFamily="34" charset="0"/>
                <a:ea typeface="STKaiti"/>
              </a:rPr>
              <a:t>Network Risk</a:t>
            </a:r>
          </a:p>
          <a:p>
            <a:pPr marL="457200" lvl="1" indent="-365125" algn="l">
              <a:lnSpc>
                <a:spcPct val="150000"/>
              </a:lnSpc>
              <a:spcBef>
                <a:spcPts val="568"/>
              </a:spcBef>
              <a:spcAft>
                <a:spcPts val="568"/>
              </a:spcAft>
              <a:buClr>
                <a:srgbClr val="7C7C7C"/>
              </a:buClr>
              <a:buSzPct val="100000"/>
              <a:buFont typeface="+mj-lt"/>
              <a:buAutoNum type="arabicPeriod"/>
            </a:pPr>
            <a:r>
              <a:rPr lang="en-IN" altLang="en-US" dirty="0">
                <a:solidFill>
                  <a:srgbClr val="7C7C7C"/>
                </a:solidFill>
                <a:latin typeface="Calibri Light" panose="020F0302020204030204" pitchFamily="34" charset="0"/>
                <a:ea typeface="STKaiti"/>
              </a:rPr>
              <a:t>Case Risk</a:t>
            </a:r>
          </a:p>
          <a:p>
            <a:pPr marL="457200" marR="0" lvl="1" indent="-365125" algn="l" defTabSz="914400" rtl="0" eaLnBrk="1" fontAlgn="base" latinLnBrk="0" hangingPunct="1">
              <a:lnSpc>
                <a:spcPct val="150000"/>
              </a:lnSpc>
              <a:spcBef>
                <a:spcPts val="568"/>
              </a:spcBef>
              <a:spcAft>
                <a:spcPts val="568"/>
              </a:spcAft>
              <a:buClr>
                <a:srgbClr val="FEFDFD"/>
              </a:buClr>
              <a:buSzPct val="100000"/>
              <a:buFont typeface="+mj-lt"/>
              <a:buAutoNum type="arabicPeriod"/>
              <a:tabLst/>
              <a:defRPr/>
            </a:pPr>
            <a:endParaRPr kumimoji="0" lang="en-IN" altLang="en-US" sz="2000" b="0" i="0" u="none" strike="noStrike" kern="1200" cap="none" spc="0" normalizeH="0" baseline="0" noProof="0" dirty="0">
              <a:ln>
                <a:noFill/>
              </a:ln>
              <a:solidFill>
                <a:srgbClr val="FEFDFD"/>
              </a:solidFill>
              <a:effectLst/>
              <a:uLnTx/>
              <a:uFillTx/>
              <a:latin typeface="Calibri Light" panose="020F0302020204030204" pitchFamily="34" charset="0"/>
              <a:ea typeface="STKaiti"/>
              <a:cs typeface="+mn-cs"/>
            </a:endParaRPr>
          </a:p>
        </p:txBody>
      </p:sp>
      <p:pic>
        <p:nvPicPr>
          <p:cNvPr id="6" name="Picture 5">
            <a:extLst>
              <a:ext uri="{FF2B5EF4-FFF2-40B4-BE49-F238E27FC236}">
                <a16:creationId xmlns:a16="http://schemas.microsoft.com/office/drawing/2014/main" id="{74FA2934-B077-4283-B858-8EB8C52839E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4572000" cy="5147379"/>
          </a:xfrm>
          <a:prstGeom prst="rect">
            <a:avLst/>
          </a:prstGeom>
        </p:spPr>
      </p:pic>
    </p:spTree>
    <p:extLst>
      <p:ext uri="{BB962C8B-B14F-4D97-AF65-F5344CB8AC3E}">
        <p14:creationId xmlns:p14="http://schemas.microsoft.com/office/powerpoint/2010/main" val="14709706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130">
            <a:extLst>
              <a:ext uri="{FF2B5EF4-FFF2-40B4-BE49-F238E27FC236}">
                <a16:creationId xmlns:a16="http://schemas.microsoft.com/office/drawing/2014/main" id="{E7EBBFA9-3386-4906-96E6-69BE809B28D5}"/>
              </a:ext>
            </a:extLst>
          </p:cNvPr>
          <p:cNvSpPr/>
          <p:nvPr/>
        </p:nvSpPr>
        <p:spPr>
          <a:xfrm>
            <a:off x="4568345" y="3213751"/>
            <a:ext cx="4389537" cy="973442"/>
          </a:xfrm>
          <a:prstGeom prst="rect">
            <a:avLst/>
          </a:prstGeom>
          <a:solidFill>
            <a:srgbClr val="EBF0F9"/>
          </a:solidFill>
          <a:ln>
            <a:solidFill>
              <a:srgbClr val="EBF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libiri light"/>
            </a:endParaRPr>
          </a:p>
          <a:p>
            <a:endParaRPr lang="en-IN" dirty="0">
              <a:latin typeface="Calibiri light"/>
            </a:endParaRPr>
          </a:p>
          <a:p>
            <a:endParaRPr lang="en-IN" dirty="0">
              <a:latin typeface="Calibiri light"/>
            </a:endParaRPr>
          </a:p>
          <a:p>
            <a:endParaRPr lang="en-IN" dirty="0">
              <a:latin typeface="Calibiri light"/>
            </a:endParaRPr>
          </a:p>
          <a:p>
            <a:r>
              <a:rPr lang="en-IN" b="1" dirty="0">
                <a:solidFill>
                  <a:schemeClr val="bg1">
                    <a:lumMod val="10000"/>
                  </a:schemeClr>
                </a:solidFill>
                <a:latin typeface="Calibiri light"/>
              </a:rPr>
              <a:t>Peer Grouping based Risk Approach</a:t>
            </a:r>
          </a:p>
        </p:txBody>
      </p:sp>
      <p:sp>
        <p:nvSpPr>
          <p:cNvPr id="108" name="TextBox 107">
            <a:extLst>
              <a:ext uri="{FF2B5EF4-FFF2-40B4-BE49-F238E27FC236}">
                <a16:creationId xmlns:a16="http://schemas.microsoft.com/office/drawing/2014/main" id="{25CB773C-A2B4-4BDD-B9F2-F10950394730}"/>
              </a:ext>
            </a:extLst>
          </p:cNvPr>
          <p:cNvSpPr txBox="1"/>
          <p:nvPr/>
        </p:nvSpPr>
        <p:spPr>
          <a:xfrm>
            <a:off x="426231" y="2136058"/>
            <a:ext cx="1248482" cy="584775"/>
          </a:xfrm>
          <a:prstGeom prst="rect">
            <a:avLst/>
          </a:prstGeom>
          <a:noFill/>
        </p:spPr>
        <p:txBody>
          <a:bodyPr wrap="square" rtlCol="0">
            <a:spAutoFit/>
          </a:bodyPr>
          <a:lstStyle/>
          <a:p>
            <a:r>
              <a:rPr lang="en-IN" sz="3200" dirty="0">
                <a:latin typeface="Calibiri light"/>
              </a:rPr>
              <a:t>∑</a:t>
            </a:r>
          </a:p>
        </p:txBody>
      </p:sp>
      <p:sp>
        <p:nvSpPr>
          <p:cNvPr id="89" name="Rectangle 88">
            <a:extLst>
              <a:ext uri="{FF2B5EF4-FFF2-40B4-BE49-F238E27FC236}">
                <a16:creationId xmlns:a16="http://schemas.microsoft.com/office/drawing/2014/main" id="{173E934F-2EC2-406E-8BE6-86FB6E80CA9F}"/>
              </a:ext>
            </a:extLst>
          </p:cNvPr>
          <p:cNvSpPr/>
          <p:nvPr/>
        </p:nvSpPr>
        <p:spPr>
          <a:xfrm>
            <a:off x="65835" y="3220499"/>
            <a:ext cx="4323283" cy="973442"/>
          </a:xfrm>
          <a:prstGeom prst="rect">
            <a:avLst/>
          </a:prstGeom>
          <a:solidFill>
            <a:srgbClr val="EBF0F9"/>
          </a:solidFill>
          <a:ln>
            <a:solidFill>
              <a:srgbClr val="EBF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Calibiri light"/>
            </a:endParaRPr>
          </a:p>
          <a:p>
            <a:endParaRPr lang="en-IN" dirty="0">
              <a:latin typeface="Calibiri light"/>
            </a:endParaRPr>
          </a:p>
          <a:p>
            <a:endParaRPr lang="en-IN" dirty="0">
              <a:latin typeface="Calibiri light"/>
            </a:endParaRPr>
          </a:p>
          <a:p>
            <a:endParaRPr lang="en-IN" dirty="0">
              <a:latin typeface="Calibiri light"/>
            </a:endParaRPr>
          </a:p>
          <a:p>
            <a:r>
              <a:rPr lang="en-IN" b="1" dirty="0">
                <a:solidFill>
                  <a:schemeClr val="bg1">
                    <a:lumMod val="10000"/>
                  </a:schemeClr>
                </a:solidFill>
                <a:latin typeface="Calibiri light"/>
              </a:rPr>
              <a:t>List Based Risk Approach (1 to 10)</a:t>
            </a:r>
          </a:p>
        </p:txBody>
      </p:sp>
      <p:sp>
        <p:nvSpPr>
          <p:cNvPr id="8" name="Title 7">
            <a:extLst>
              <a:ext uri="{FF2B5EF4-FFF2-40B4-BE49-F238E27FC236}">
                <a16:creationId xmlns:a16="http://schemas.microsoft.com/office/drawing/2014/main" id="{8086898A-3BDB-457E-AC64-5EB7C48E00E4}"/>
              </a:ext>
            </a:extLst>
          </p:cNvPr>
          <p:cNvSpPr>
            <a:spLocks noGrp="1"/>
          </p:cNvSpPr>
          <p:nvPr>
            <p:ph type="title"/>
          </p:nvPr>
        </p:nvSpPr>
        <p:spPr/>
        <p:txBody>
          <a:bodyPr>
            <a:noAutofit/>
          </a:bodyPr>
          <a:lstStyle/>
          <a:p>
            <a:r>
              <a:rPr lang="en-IN" sz="2400" b="1" dirty="0">
                <a:latin typeface="Calibri Light (Headings)"/>
                <a:cs typeface="Calibri Light" panose="020F0302020204030204" pitchFamily="34" charset="0"/>
              </a:rPr>
              <a:t>GoS Risk Approach</a:t>
            </a:r>
          </a:p>
        </p:txBody>
      </p:sp>
      <p:sp>
        <p:nvSpPr>
          <p:cNvPr id="12" name="TextBox 11">
            <a:extLst>
              <a:ext uri="{FF2B5EF4-FFF2-40B4-BE49-F238E27FC236}">
                <a16:creationId xmlns:a16="http://schemas.microsoft.com/office/drawing/2014/main" id="{C326F904-12A0-4247-B27B-1D3C1886940C}"/>
              </a:ext>
            </a:extLst>
          </p:cNvPr>
          <p:cNvSpPr txBox="1"/>
          <p:nvPr/>
        </p:nvSpPr>
        <p:spPr>
          <a:xfrm>
            <a:off x="3737304" y="934259"/>
            <a:ext cx="1543050" cy="507831"/>
          </a:xfrm>
          <a:prstGeom prst="rect">
            <a:avLst/>
          </a:prstGeom>
          <a:solidFill>
            <a:schemeClr val="bg1">
              <a:lumMod val="85000"/>
            </a:schemeClr>
          </a:solidFill>
          <a:ln>
            <a:solidFill>
              <a:schemeClr val="accent1"/>
            </a:solidFill>
          </a:ln>
        </p:spPr>
        <p:txBody>
          <a:bodyPr wrap="square" rtlCol="0">
            <a:spAutoFit/>
          </a:bodyPr>
          <a:lstStyle/>
          <a:p>
            <a:pPr defTabSz="685800" fontAlgn="auto">
              <a:spcBef>
                <a:spcPts val="0"/>
              </a:spcBef>
              <a:spcAft>
                <a:spcPts val="0"/>
              </a:spcAft>
            </a:pPr>
            <a:r>
              <a:rPr lang="en-IN" sz="1350" b="1" dirty="0">
                <a:solidFill>
                  <a:prstClr val="black"/>
                </a:solidFill>
                <a:latin typeface="Calibiri light"/>
                <a:ea typeface="+mn-ea"/>
              </a:rPr>
              <a:t>GoS </a:t>
            </a:r>
          </a:p>
          <a:p>
            <a:pPr defTabSz="685800" fontAlgn="auto">
              <a:spcBef>
                <a:spcPts val="0"/>
              </a:spcBef>
              <a:spcAft>
                <a:spcPts val="0"/>
              </a:spcAft>
            </a:pPr>
            <a:r>
              <a:rPr lang="en-IN" sz="1350" b="1" dirty="0">
                <a:solidFill>
                  <a:prstClr val="black"/>
                </a:solidFill>
                <a:latin typeface="Calibiri light"/>
                <a:ea typeface="+mn-ea"/>
              </a:rPr>
              <a:t>Risk</a:t>
            </a:r>
          </a:p>
        </p:txBody>
      </p:sp>
      <p:sp>
        <p:nvSpPr>
          <p:cNvPr id="24" name="TextBox 23">
            <a:extLst>
              <a:ext uri="{FF2B5EF4-FFF2-40B4-BE49-F238E27FC236}">
                <a16:creationId xmlns:a16="http://schemas.microsoft.com/office/drawing/2014/main" id="{3DE2583B-5829-4690-9719-0007EBA7EA66}"/>
              </a:ext>
            </a:extLst>
          </p:cNvPr>
          <p:cNvSpPr txBox="1"/>
          <p:nvPr/>
        </p:nvSpPr>
        <p:spPr>
          <a:xfrm>
            <a:off x="1256995" y="2207783"/>
            <a:ext cx="1153968" cy="507831"/>
          </a:xfrm>
          <a:prstGeom prst="rect">
            <a:avLst/>
          </a:prstGeom>
          <a:solidFill>
            <a:schemeClr val="bg1">
              <a:lumMod val="85000"/>
            </a:schemeClr>
          </a:solidFill>
          <a:ln>
            <a:solidFill>
              <a:schemeClr val="accent1"/>
            </a:solidFill>
          </a:ln>
        </p:spPr>
        <p:txBody>
          <a:bodyPr wrap="square" rtlCol="0">
            <a:spAutoFit/>
          </a:bodyPr>
          <a:lstStyle>
            <a:defPPr>
              <a:defRPr lang="en-US"/>
            </a:defPPr>
            <a:lvl1pPr defTabSz="685800" fontAlgn="auto">
              <a:spcBef>
                <a:spcPts val="0"/>
              </a:spcBef>
              <a:spcAft>
                <a:spcPts val="0"/>
              </a:spcAft>
              <a:defRPr sz="1350">
                <a:solidFill>
                  <a:prstClr val="black"/>
                </a:solidFill>
                <a:latin typeface="Calibri" panose="020F0502020204030204"/>
                <a:ea typeface="+mn-ea"/>
              </a:defRPr>
            </a:lvl1pPr>
          </a:lstStyle>
          <a:p>
            <a:r>
              <a:rPr lang="en-IN" dirty="0">
                <a:latin typeface="Calibiri light"/>
              </a:rPr>
              <a:t>Tag</a:t>
            </a:r>
          </a:p>
          <a:p>
            <a:r>
              <a:rPr lang="en-IN" dirty="0">
                <a:latin typeface="Calibiri light"/>
              </a:rPr>
              <a:t>Risk</a:t>
            </a:r>
          </a:p>
        </p:txBody>
      </p:sp>
      <p:cxnSp>
        <p:nvCxnSpPr>
          <p:cNvPr id="4" name="Connector: Elbow 3">
            <a:extLst>
              <a:ext uri="{FF2B5EF4-FFF2-40B4-BE49-F238E27FC236}">
                <a16:creationId xmlns:a16="http://schemas.microsoft.com/office/drawing/2014/main" id="{59D66CFD-6800-490E-9A43-75FBAAA92C27}"/>
              </a:ext>
            </a:extLst>
          </p:cNvPr>
          <p:cNvCxnSpPr>
            <a:cxnSpLocks/>
            <a:stCxn id="12" idx="2"/>
            <a:endCxn id="24" idx="0"/>
          </p:cNvCxnSpPr>
          <p:nvPr/>
        </p:nvCxnSpPr>
        <p:spPr>
          <a:xfrm rot="5400000">
            <a:off x="2788558" y="487511"/>
            <a:ext cx="765693" cy="26748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649FDB7-CEDB-4F2D-A909-7E98DB607BCE}"/>
              </a:ext>
            </a:extLst>
          </p:cNvPr>
          <p:cNvSpPr txBox="1"/>
          <p:nvPr/>
        </p:nvSpPr>
        <p:spPr>
          <a:xfrm>
            <a:off x="6100698" y="2186356"/>
            <a:ext cx="1153968" cy="507831"/>
          </a:xfrm>
          <a:prstGeom prst="rect">
            <a:avLst/>
          </a:prstGeom>
          <a:solidFill>
            <a:schemeClr val="bg1">
              <a:lumMod val="85000"/>
            </a:schemeClr>
          </a:solidFill>
          <a:ln>
            <a:solidFill>
              <a:schemeClr val="accent1"/>
            </a:solidFill>
          </a:ln>
        </p:spPr>
        <p:txBody>
          <a:bodyPr wrap="square" rtlCol="0">
            <a:spAutoFit/>
          </a:bodyPr>
          <a:lstStyle/>
          <a:p>
            <a:pPr defTabSz="685800" fontAlgn="auto">
              <a:spcBef>
                <a:spcPts val="0"/>
              </a:spcBef>
              <a:spcAft>
                <a:spcPts val="0"/>
              </a:spcAft>
            </a:pPr>
            <a:r>
              <a:rPr lang="en-IN" sz="1350" dirty="0">
                <a:solidFill>
                  <a:prstClr val="black"/>
                </a:solidFill>
                <a:latin typeface="Calibiri light"/>
                <a:ea typeface="+mn-ea"/>
              </a:rPr>
              <a:t>Annual (GoS) Risk</a:t>
            </a:r>
          </a:p>
        </p:txBody>
      </p:sp>
      <p:cxnSp>
        <p:nvCxnSpPr>
          <p:cNvPr id="50" name="Connector: Elbow 49">
            <a:extLst>
              <a:ext uri="{FF2B5EF4-FFF2-40B4-BE49-F238E27FC236}">
                <a16:creationId xmlns:a16="http://schemas.microsoft.com/office/drawing/2014/main" id="{9D4EF69F-8A88-4A07-9191-2E8B755D907A}"/>
              </a:ext>
            </a:extLst>
          </p:cNvPr>
          <p:cNvCxnSpPr>
            <a:cxnSpLocks/>
            <a:stCxn id="12" idx="2"/>
            <a:endCxn id="45" idx="0"/>
          </p:cNvCxnSpPr>
          <p:nvPr/>
        </p:nvCxnSpPr>
        <p:spPr>
          <a:xfrm rot="16200000" flipH="1">
            <a:off x="5221122" y="729796"/>
            <a:ext cx="744266" cy="21688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F96EEB01-B5FA-4F50-88B1-6DB830F3D835}"/>
              </a:ext>
            </a:extLst>
          </p:cNvPr>
          <p:cNvSpPr txBox="1"/>
          <p:nvPr/>
        </p:nvSpPr>
        <p:spPr>
          <a:xfrm>
            <a:off x="103027" y="3398942"/>
            <a:ext cx="847948" cy="507831"/>
          </a:xfrm>
          <a:prstGeom prst="rect">
            <a:avLst/>
          </a:prstGeom>
          <a:solidFill>
            <a:schemeClr val="bg1">
              <a:lumMod val="85000"/>
            </a:schemeClr>
          </a:solidFill>
          <a:ln>
            <a:solidFill>
              <a:schemeClr val="accent1"/>
            </a:solidFill>
          </a:ln>
        </p:spPr>
        <p:txBody>
          <a:bodyPr wrap="square" rtlCol="0">
            <a:spAutoFit/>
          </a:bodyPr>
          <a:lstStyle>
            <a:defPPr>
              <a:defRPr lang="en-US"/>
            </a:defPPr>
            <a:lvl1pPr defTabSz="685800" fontAlgn="auto">
              <a:spcBef>
                <a:spcPts val="0"/>
              </a:spcBef>
              <a:spcAft>
                <a:spcPts val="0"/>
              </a:spcAft>
              <a:defRPr sz="1350">
                <a:solidFill>
                  <a:prstClr val="black"/>
                </a:solidFill>
                <a:latin typeface="Calibri" panose="020F0502020204030204"/>
                <a:ea typeface="+mn-ea"/>
              </a:defRPr>
            </a:lvl1pPr>
          </a:lstStyle>
          <a:p>
            <a:pPr defTabSz="685800" fontAlgn="auto">
              <a:spcBef>
                <a:spcPts val="0"/>
              </a:spcBef>
              <a:spcAft>
                <a:spcPts val="0"/>
              </a:spcAft>
            </a:pPr>
            <a:r>
              <a:rPr lang="en-IN" sz="1350" dirty="0">
                <a:solidFill>
                  <a:prstClr val="black"/>
                </a:solidFill>
                <a:latin typeface="Calibiri light"/>
              </a:rPr>
              <a:t>Suspicion Due To</a:t>
            </a:r>
          </a:p>
        </p:txBody>
      </p:sp>
      <p:sp>
        <p:nvSpPr>
          <p:cNvPr id="73" name="TextBox 72">
            <a:extLst>
              <a:ext uri="{FF2B5EF4-FFF2-40B4-BE49-F238E27FC236}">
                <a16:creationId xmlns:a16="http://schemas.microsoft.com/office/drawing/2014/main" id="{1AE10F1A-D3F7-4EA9-90B9-8B3B05F432A0}"/>
              </a:ext>
            </a:extLst>
          </p:cNvPr>
          <p:cNvSpPr txBox="1"/>
          <p:nvPr/>
        </p:nvSpPr>
        <p:spPr>
          <a:xfrm>
            <a:off x="1032287" y="3398180"/>
            <a:ext cx="847948" cy="507831"/>
          </a:xfrm>
          <a:prstGeom prst="rect">
            <a:avLst/>
          </a:prstGeom>
          <a:solidFill>
            <a:schemeClr val="bg1">
              <a:lumMod val="85000"/>
            </a:schemeClr>
          </a:solidFill>
          <a:ln>
            <a:solidFill>
              <a:schemeClr val="accent1"/>
            </a:solidFill>
          </a:ln>
        </p:spPr>
        <p:txBody>
          <a:bodyPr wrap="square" rtlCol="0">
            <a:spAutoFit/>
          </a:bodyPr>
          <a:lstStyle>
            <a:defPPr>
              <a:defRPr lang="en-US"/>
            </a:defPPr>
            <a:lvl1pPr defTabSz="685800" fontAlgn="auto">
              <a:spcBef>
                <a:spcPts val="0"/>
              </a:spcBef>
              <a:spcAft>
                <a:spcPts val="0"/>
              </a:spcAft>
              <a:defRPr sz="1350">
                <a:solidFill>
                  <a:prstClr val="black"/>
                </a:solidFill>
                <a:latin typeface="Calibri" panose="020F0502020204030204"/>
                <a:ea typeface="+mn-ea"/>
              </a:defRPr>
            </a:lvl1pPr>
          </a:lstStyle>
          <a:p>
            <a:pPr defTabSz="685800" fontAlgn="auto">
              <a:spcBef>
                <a:spcPts val="0"/>
              </a:spcBef>
              <a:spcAft>
                <a:spcPts val="0"/>
              </a:spcAft>
            </a:pPr>
            <a:r>
              <a:rPr lang="en-IN" sz="1350" dirty="0">
                <a:solidFill>
                  <a:prstClr val="black"/>
                </a:solidFill>
                <a:latin typeface="Calibiri light"/>
              </a:rPr>
              <a:t>Source of Alert</a:t>
            </a:r>
          </a:p>
        </p:txBody>
      </p:sp>
      <p:sp>
        <p:nvSpPr>
          <p:cNvPr id="74" name="TextBox 73">
            <a:extLst>
              <a:ext uri="{FF2B5EF4-FFF2-40B4-BE49-F238E27FC236}">
                <a16:creationId xmlns:a16="http://schemas.microsoft.com/office/drawing/2014/main" id="{72B987C2-E816-4565-BAB9-E1A709BDC4FA}"/>
              </a:ext>
            </a:extLst>
          </p:cNvPr>
          <p:cNvSpPr txBox="1"/>
          <p:nvPr/>
        </p:nvSpPr>
        <p:spPr>
          <a:xfrm>
            <a:off x="1959412" y="3398179"/>
            <a:ext cx="847948" cy="507831"/>
          </a:xfrm>
          <a:prstGeom prst="rect">
            <a:avLst/>
          </a:prstGeom>
          <a:solidFill>
            <a:schemeClr val="bg1">
              <a:lumMod val="85000"/>
            </a:schemeClr>
          </a:solidFill>
          <a:ln>
            <a:solidFill>
              <a:schemeClr val="accent1"/>
            </a:solidFill>
          </a:ln>
        </p:spPr>
        <p:txBody>
          <a:bodyPr wrap="square" rtlCol="0">
            <a:spAutoFit/>
          </a:bodyPr>
          <a:lstStyle>
            <a:defPPr>
              <a:defRPr lang="en-US"/>
            </a:defPPr>
            <a:lvl1pPr defTabSz="685800" fontAlgn="auto">
              <a:spcBef>
                <a:spcPts val="0"/>
              </a:spcBef>
              <a:spcAft>
                <a:spcPts val="0"/>
              </a:spcAft>
              <a:defRPr sz="1350">
                <a:solidFill>
                  <a:prstClr val="black"/>
                </a:solidFill>
                <a:latin typeface="Calibri" panose="020F0502020204030204"/>
                <a:ea typeface="+mn-ea"/>
              </a:defRPr>
            </a:lvl1pPr>
          </a:lstStyle>
          <a:p>
            <a:pPr defTabSz="685800" fontAlgn="auto">
              <a:spcBef>
                <a:spcPts val="0"/>
              </a:spcBef>
              <a:spcAft>
                <a:spcPts val="0"/>
              </a:spcAft>
            </a:pPr>
            <a:r>
              <a:rPr lang="en-IN" sz="1350" dirty="0">
                <a:solidFill>
                  <a:prstClr val="black"/>
                </a:solidFill>
                <a:latin typeface="Calibiri light"/>
              </a:rPr>
              <a:t>Red Flag Indicator</a:t>
            </a:r>
          </a:p>
        </p:txBody>
      </p:sp>
      <p:sp>
        <p:nvSpPr>
          <p:cNvPr id="76" name="TextBox 75">
            <a:extLst>
              <a:ext uri="{FF2B5EF4-FFF2-40B4-BE49-F238E27FC236}">
                <a16:creationId xmlns:a16="http://schemas.microsoft.com/office/drawing/2014/main" id="{F0164F1E-984B-488B-91CA-CDD826EAF57B}"/>
              </a:ext>
            </a:extLst>
          </p:cNvPr>
          <p:cNvSpPr txBox="1"/>
          <p:nvPr/>
        </p:nvSpPr>
        <p:spPr>
          <a:xfrm>
            <a:off x="2887220" y="3404276"/>
            <a:ext cx="1348280" cy="507831"/>
          </a:xfrm>
          <a:prstGeom prst="rect">
            <a:avLst/>
          </a:prstGeom>
          <a:solidFill>
            <a:schemeClr val="bg1">
              <a:lumMod val="85000"/>
            </a:schemeClr>
          </a:solidFill>
          <a:ln>
            <a:solidFill>
              <a:schemeClr val="accent1"/>
            </a:solidFill>
          </a:ln>
        </p:spPr>
        <p:txBody>
          <a:bodyPr wrap="square" rtlCol="0">
            <a:spAutoFit/>
          </a:bodyPr>
          <a:lstStyle>
            <a:defPPr>
              <a:defRPr lang="en-US"/>
            </a:defPPr>
            <a:lvl1pPr defTabSz="685800" fontAlgn="auto">
              <a:spcBef>
                <a:spcPts val="0"/>
              </a:spcBef>
              <a:spcAft>
                <a:spcPts val="0"/>
              </a:spcAft>
              <a:defRPr sz="1350">
                <a:solidFill>
                  <a:prstClr val="black"/>
                </a:solidFill>
                <a:latin typeface="Calibri" panose="020F0502020204030204"/>
                <a:ea typeface="+mn-ea"/>
              </a:defRPr>
            </a:lvl1pPr>
          </a:lstStyle>
          <a:p>
            <a:r>
              <a:rPr lang="en-IN" dirty="0">
                <a:latin typeface="Calibiri light"/>
              </a:rPr>
              <a:t>Type of Offence Suspected</a:t>
            </a:r>
          </a:p>
        </p:txBody>
      </p:sp>
      <p:cxnSp>
        <p:nvCxnSpPr>
          <p:cNvPr id="77" name="Connector: Elbow 76">
            <a:extLst>
              <a:ext uri="{FF2B5EF4-FFF2-40B4-BE49-F238E27FC236}">
                <a16:creationId xmlns:a16="http://schemas.microsoft.com/office/drawing/2014/main" id="{0E87D340-97B5-4F06-AD7C-C305F0A4FD84}"/>
              </a:ext>
            </a:extLst>
          </p:cNvPr>
          <p:cNvCxnSpPr>
            <a:cxnSpLocks/>
            <a:stCxn id="24" idx="2"/>
            <a:endCxn id="59" idx="0"/>
          </p:cNvCxnSpPr>
          <p:nvPr/>
        </p:nvCxnSpPr>
        <p:spPr>
          <a:xfrm rot="5400000">
            <a:off x="838826" y="2403789"/>
            <a:ext cx="683328" cy="13069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791BE046-1437-442F-A9AC-92E5835A250D}"/>
              </a:ext>
            </a:extLst>
          </p:cNvPr>
          <p:cNvCxnSpPr>
            <a:cxnSpLocks/>
            <a:stCxn id="24" idx="2"/>
            <a:endCxn id="73" idx="0"/>
          </p:cNvCxnSpPr>
          <p:nvPr/>
        </p:nvCxnSpPr>
        <p:spPr>
          <a:xfrm rot="5400000">
            <a:off x="1303837" y="2868038"/>
            <a:ext cx="682566" cy="3777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3F5E8C51-5FA2-4543-91FE-1711E5DF9897}"/>
              </a:ext>
            </a:extLst>
          </p:cNvPr>
          <p:cNvCxnSpPr>
            <a:cxnSpLocks/>
            <a:stCxn id="24" idx="2"/>
            <a:endCxn id="74" idx="0"/>
          </p:cNvCxnSpPr>
          <p:nvPr/>
        </p:nvCxnSpPr>
        <p:spPr>
          <a:xfrm rot="16200000" flipH="1">
            <a:off x="1767400" y="2782192"/>
            <a:ext cx="682565" cy="5494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DBEF9328-F1C8-4F89-AF0D-951388E6B90B}"/>
              </a:ext>
            </a:extLst>
          </p:cNvPr>
          <p:cNvCxnSpPr>
            <a:cxnSpLocks/>
            <a:stCxn id="45" idx="2"/>
            <a:endCxn id="91" idx="0"/>
          </p:cNvCxnSpPr>
          <p:nvPr/>
        </p:nvCxnSpPr>
        <p:spPr>
          <a:xfrm rot="5400000">
            <a:off x="5798783" y="2539678"/>
            <a:ext cx="724390" cy="10334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F3DEB9AD-70BC-4213-9E7B-7F1D28AA9DC0}"/>
              </a:ext>
            </a:extLst>
          </p:cNvPr>
          <p:cNvSpPr txBox="1"/>
          <p:nvPr/>
        </p:nvSpPr>
        <p:spPr>
          <a:xfrm>
            <a:off x="4610863" y="3418577"/>
            <a:ext cx="2066819" cy="507831"/>
          </a:xfrm>
          <a:prstGeom prst="rect">
            <a:avLst/>
          </a:prstGeom>
          <a:solidFill>
            <a:schemeClr val="bg1">
              <a:lumMod val="85000"/>
            </a:schemeClr>
          </a:solidFill>
          <a:ln>
            <a:solidFill>
              <a:schemeClr val="accent1"/>
            </a:solidFill>
          </a:ln>
        </p:spPr>
        <p:txBody>
          <a:bodyPr wrap="square" rtlCol="0">
            <a:spAutoFit/>
          </a:bodyPr>
          <a:lstStyle>
            <a:defPPr>
              <a:defRPr lang="en-US"/>
            </a:defPPr>
            <a:lvl1pPr defTabSz="685800" fontAlgn="auto">
              <a:spcBef>
                <a:spcPts val="0"/>
              </a:spcBef>
              <a:spcAft>
                <a:spcPts val="0"/>
              </a:spcAft>
              <a:defRPr sz="1350">
                <a:solidFill>
                  <a:prstClr val="black"/>
                </a:solidFill>
                <a:latin typeface="Calibri" panose="020F0502020204030204"/>
                <a:ea typeface="+mn-ea"/>
              </a:defRPr>
            </a:lvl1pPr>
          </a:lstStyle>
          <a:p>
            <a:pPr defTabSz="685800" fontAlgn="auto">
              <a:spcBef>
                <a:spcPts val="0"/>
              </a:spcBef>
              <a:spcAft>
                <a:spcPts val="0"/>
              </a:spcAft>
            </a:pPr>
            <a:r>
              <a:rPr lang="en-IN" dirty="0">
                <a:latin typeface="Calibiri light"/>
              </a:rPr>
              <a:t>Total debit, credit and cash in last 12 months</a:t>
            </a:r>
          </a:p>
        </p:txBody>
      </p:sp>
      <p:sp>
        <p:nvSpPr>
          <p:cNvPr id="92" name="TextBox 91">
            <a:extLst>
              <a:ext uri="{FF2B5EF4-FFF2-40B4-BE49-F238E27FC236}">
                <a16:creationId xmlns:a16="http://schemas.microsoft.com/office/drawing/2014/main" id="{3719FC44-85CB-4546-9F50-D0ECE432D85A}"/>
              </a:ext>
            </a:extLst>
          </p:cNvPr>
          <p:cNvSpPr txBox="1"/>
          <p:nvPr/>
        </p:nvSpPr>
        <p:spPr>
          <a:xfrm>
            <a:off x="6856910" y="3418578"/>
            <a:ext cx="1858212" cy="507831"/>
          </a:xfrm>
          <a:prstGeom prst="rect">
            <a:avLst/>
          </a:prstGeom>
          <a:solidFill>
            <a:schemeClr val="bg1">
              <a:lumMod val="85000"/>
            </a:schemeClr>
          </a:solidFill>
          <a:ln>
            <a:solidFill>
              <a:schemeClr val="accent1"/>
            </a:solidFill>
          </a:ln>
        </p:spPr>
        <p:txBody>
          <a:bodyPr wrap="square" rtlCol="0">
            <a:spAutoFit/>
          </a:bodyPr>
          <a:lstStyle>
            <a:defPPr>
              <a:defRPr lang="en-US"/>
            </a:defPPr>
            <a:lvl1pPr defTabSz="685800" fontAlgn="auto">
              <a:spcBef>
                <a:spcPts val="0"/>
              </a:spcBef>
              <a:spcAft>
                <a:spcPts val="0"/>
              </a:spcAft>
              <a:defRPr sz="1350">
                <a:solidFill>
                  <a:prstClr val="black"/>
                </a:solidFill>
                <a:latin typeface="Calibri" panose="020F0502020204030204"/>
                <a:ea typeface="+mn-ea"/>
              </a:defRPr>
            </a:lvl1pPr>
          </a:lstStyle>
          <a:p>
            <a:pPr defTabSz="685800" fontAlgn="auto">
              <a:spcBef>
                <a:spcPts val="0"/>
              </a:spcBef>
              <a:spcAft>
                <a:spcPts val="0"/>
              </a:spcAft>
            </a:pPr>
            <a:r>
              <a:rPr lang="en-IN" dirty="0">
                <a:latin typeface="Calibiri light"/>
              </a:rPr>
              <a:t>Source and destination of funds</a:t>
            </a:r>
          </a:p>
        </p:txBody>
      </p:sp>
      <p:cxnSp>
        <p:nvCxnSpPr>
          <p:cNvPr id="95" name="Connector: Elbow 94">
            <a:extLst>
              <a:ext uri="{FF2B5EF4-FFF2-40B4-BE49-F238E27FC236}">
                <a16:creationId xmlns:a16="http://schemas.microsoft.com/office/drawing/2014/main" id="{9AD48AFF-7BCB-4E8C-A85A-50AECE0E00B5}"/>
              </a:ext>
            </a:extLst>
          </p:cNvPr>
          <p:cNvCxnSpPr>
            <a:cxnSpLocks/>
            <a:stCxn id="24" idx="2"/>
            <a:endCxn id="76" idx="0"/>
          </p:cNvCxnSpPr>
          <p:nvPr/>
        </p:nvCxnSpPr>
        <p:spPr>
          <a:xfrm rot="16200000" flipH="1">
            <a:off x="2353338" y="2196254"/>
            <a:ext cx="688662" cy="17273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B251AB03-35CC-4AB6-8DB3-C13AD8FF3C60}"/>
              </a:ext>
            </a:extLst>
          </p:cNvPr>
          <p:cNvCxnSpPr>
            <a:cxnSpLocks/>
            <a:stCxn id="45" idx="2"/>
            <a:endCxn id="92" idx="0"/>
          </p:cNvCxnSpPr>
          <p:nvPr/>
        </p:nvCxnSpPr>
        <p:spPr>
          <a:xfrm rot="16200000" flipH="1">
            <a:off x="6869654" y="2502215"/>
            <a:ext cx="724391" cy="11083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F10C6046-6EB6-4B01-83DE-229411F8CA43}"/>
              </a:ext>
            </a:extLst>
          </p:cNvPr>
          <p:cNvSpPr txBox="1"/>
          <p:nvPr/>
        </p:nvSpPr>
        <p:spPr>
          <a:xfrm>
            <a:off x="5264468" y="2090894"/>
            <a:ext cx="1248482" cy="584775"/>
          </a:xfrm>
          <a:prstGeom prst="rect">
            <a:avLst/>
          </a:prstGeom>
          <a:noFill/>
        </p:spPr>
        <p:txBody>
          <a:bodyPr wrap="square" rtlCol="0">
            <a:spAutoFit/>
          </a:bodyPr>
          <a:lstStyle/>
          <a:p>
            <a:r>
              <a:rPr lang="en-IN" sz="3200" dirty="0">
                <a:latin typeface="Calibiri light"/>
              </a:rPr>
              <a:t>∑</a:t>
            </a:r>
          </a:p>
        </p:txBody>
      </p:sp>
    </p:spTree>
    <p:extLst>
      <p:ext uri="{BB962C8B-B14F-4D97-AF65-F5344CB8AC3E}">
        <p14:creationId xmlns:p14="http://schemas.microsoft.com/office/powerpoint/2010/main" val="4138566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304800" y="158311"/>
            <a:ext cx="7989361" cy="369332"/>
          </a:xfrm>
        </p:spPr>
        <p:txBody>
          <a:bodyPr/>
          <a:lstStyle/>
          <a:p>
            <a:pPr lvl="0">
              <a:defRPr/>
            </a:pPr>
            <a:r>
              <a:rPr lang="en-IN" sz="2400" b="1" dirty="0">
                <a:solidFill>
                  <a:srgbClr val="00008C"/>
                </a:solidFill>
                <a:latin typeface="Calibri Light (Headings)"/>
              </a:rPr>
              <a:t>GoS risk – Tags based Scoring</a:t>
            </a:r>
          </a:p>
        </p:txBody>
      </p:sp>
      <p:sp>
        <p:nvSpPr>
          <p:cNvPr id="5" name="TextBox 4">
            <a:extLst>
              <a:ext uri="{FF2B5EF4-FFF2-40B4-BE49-F238E27FC236}">
                <a16:creationId xmlns:a16="http://schemas.microsoft.com/office/drawing/2014/main" id="{C9DC1706-7E16-458E-A9E3-E53754DD31CF}"/>
              </a:ext>
            </a:extLst>
          </p:cNvPr>
          <p:cNvSpPr txBox="1"/>
          <p:nvPr/>
        </p:nvSpPr>
        <p:spPr>
          <a:xfrm>
            <a:off x="92226" y="652867"/>
            <a:ext cx="1945758" cy="513004"/>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600" b="1" i="0" u="none" strike="noStrike" kern="0" cap="none" spc="0" normalizeH="0" baseline="0" noProof="0" dirty="0">
                <a:ln>
                  <a:noFill/>
                </a:ln>
                <a:solidFill>
                  <a:prstClr val="black"/>
                </a:solidFill>
                <a:effectLst/>
                <a:uLnTx/>
                <a:uFillTx/>
                <a:latin typeface="Calibri Light" panose="020F0302020204030204" pitchFamily="34" charset="0"/>
                <a:ea typeface="+mn-ea"/>
                <a:cs typeface="Calibri Light" panose="020F0302020204030204" pitchFamily="34" charset="0"/>
              </a:rPr>
              <a:t>Tag based score</a:t>
            </a:r>
          </a:p>
        </p:txBody>
      </p:sp>
      <p:graphicFrame>
        <p:nvGraphicFramePr>
          <p:cNvPr id="8" name="Table 5">
            <a:extLst>
              <a:ext uri="{FF2B5EF4-FFF2-40B4-BE49-F238E27FC236}">
                <a16:creationId xmlns:a16="http://schemas.microsoft.com/office/drawing/2014/main" id="{8224FD20-3076-4A5B-9250-1A0D517D4A27}"/>
              </a:ext>
            </a:extLst>
          </p:cNvPr>
          <p:cNvGraphicFramePr>
            <a:graphicFrameLocks/>
          </p:cNvGraphicFramePr>
          <p:nvPr>
            <p:extLst>
              <p:ext uri="{D42A27DB-BD31-4B8C-83A1-F6EECF244321}">
                <p14:modId xmlns:p14="http://schemas.microsoft.com/office/powerpoint/2010/main" val="765748836"/>
              </p:ext>
            </p:extLst>
          </p:nvPr>
        </p:nvGraphicFramePr>
        <p:xfrm>
          <a:off x="2182771" y="652867"/>
          <a:ext cx="6662846" cy="4094624"/>
        </p:xfrm>
        <a:graphic>
          <a:graphicData uri="http://schemas.openxmlformats.org/drawingml/2006/table">
            <a:tbl>
              <a:tblPr firstRow="1" bandRow="1"/>
              <a:tblGrid>
                <a:gridCol w="1157195">
                  <a:extLst>
                    <a:ext uri="{9D8B030D-6E8A-4147-A177-3AD203B41FA5}">
                      <a16:colId xmlns:a16="http://schemas.microsoft.com/office/drawing/2014/main" val="2144937349"/>
                    </a:ext>
                  </a:extLst>
                </a:gridCol>
                <a:gridCol w="5505651">
                  <a:extLst>
                    <a:ext uri="{9D8B030D-6E8A-4147-A177-3AD203B41FA5}">
                      <a16:colId xmlns:a16="http://schemas.microsoft.com/office/drawing/2014/main" val="3421084917"/>
                    </a:ext>
                  </a:extLst>
                </a:gridCol>
              </a:tblGrid>
              <a:tr h="426130">
                <a:tc>
                  <a:txBody>
                    <a:bodyPr/>
                    <a:lstStyle/>
                    <a:p>
                      <a:pPr>
                        <a:spcBef>
                          <a:spcPts val="100"/>
                        </a:spcBef>
                      </a:pPr>
                      <a:r>
                        <a:rPr lang="en-IN" sz="1400" b="1" kern="1200" dirty="0">
                          <a:solidFill>
                            <a:schemeClr val="bg1"/>
                          </a:solidFill>
                          <a:latin typeface="Calibri Light" panose="020F0302020204030204" pitchFamily="34" charset="0"/>
                          <a:ea typeface="+mn-ea"/>
                          <a:cs typeface="Calibri Light" panose="020F0302020204030204" pitchFamily="34" charset="0"/>
                        </a:rPr>
                        <a:t>Objective</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B9BD5"/>
                    </a:solidFill>
                  </a:tcPr>
                </a:tc>
                <a:tc>
                  <a:txBody>
                    <a:bodyPr/>
                    <a:lstStyle/>
                    <a:p>
                      <a:pPr>
                        <a:spcBef>
                          <a:spcPts val="100"/>
                        </a:spcBef>
                      </a:pPr>
                      <a:r>
                        <a:rPr lang="en-IN" sz="1400" b="1" dirty="0">
                          <a:solidFill>
                            <a:schemeClr val="bg1"/>
                          </a:solidFill>
                          <a:latin typeface="Calibri Light" panose="020F0302020204030204" pitchFamily="34" charset="0"/>
                          <a:cs typeface="Calibri Light" panose="020F0302020204030204" pitchFamily="34" charset="0"/>
                        </a:rPr>
                        <a:t>Description</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624261335"/>
                  </a:ext>
                </a:extLst>
              </a:tr>
              <a:tr h="1166317">
                <a:tc>
                  <a:txBody>
                    <a:bodyPr/>
                    <a:lstStyle/>
                    <a:p>
                      <a:pPr>
                        <a:spcBef>
                          <a:spcPts val="100"/>
                        </a:spcBef>
                      </a:pPr>
                      <a:r>
                        <a:rPr lang="en-IN" sz="1400" kern="1200" dirty="0">
                          <a:solidFill>
                            <a:srgbClr val="000000"/>
                          </a:solidFill>
                          <a:latin typeface="Calibri Light" panose="020F0302020204030204" pitchFamily="34" charset="0"/>
                          <a:ea typeface="+mn-ea"/>
                          <a:cs typeface="Calibri Light" panose="020F0302020204030204" pitchFamily="34" charset="0"/>
                        </a:rPr>
                        <a:t>GoS Tag 1 - Suspicion Due To</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228600" indent="-228600" algn="l" defTabSz="779252" rtl="0" eaLnBrk="1" latinLnBrk="0" hangingPunct="1">
                        <a:lnSpc>
                          <a:spcPct val="100000"/>
                        </a:lnSpc>
                        <a:spcBef>
                          <a:spcPts val="0"/>
                        </a:spcBef>
                        <a:spcAft>
                          <a:spcPts val="600"/>
                        </a:spcAft>
                        <a:buFont typeface="+mj-lt"/>
                        <a:buAutoNum type="arabicPeriod"/>
                      </a:pPr>
                      <a:r>
                        <a:rPr lang="en-IN" sz="1400" b="0" kern="1200" dirty="0">
                          <a:solidFill>
                            <a:srgbClr val="000000"/>
                          </a:solidFill>
                          <a:latin typeface="Calibri Light" panose="020F0302020204030204" pitchFamily="34" charset="0"/>
                          <a:ea typeface="+mn-ea"/>
                          <a:cs typeface="Calibri Light" panose="020F0302020204030204" pitchFamily="34" charset="0"/>
                        </a:rPr>
                        <a:t>Proceeds of Crime</a:t>
                      </a:r>
                    </a:p>
                    <a:p>
                      <a:pPr marL="228600" indent="-228600" algn="l" defTabSz="779252" rtl="0" eaLnBrk="1" latinLnBrk="0" hangingPunct="1">
                        <a:lnSpc>
                          <a:spcPct val="100000"/>
                        </a:lnSpc>
                        <a:spcBef>
                          <a:spcPts val="0"/>
                        </a:spcBef>
                        <a:spcAft>
                          <a:spcPts val="600"/>
                        </a:spcAft>
                        <a:buFont typeface="+mj-lt"/>
                        <a:buAutoNum type="arabicPeriod"/>
                      </a:pPr>
                      <a:r>
                        <a:rPr lang="en-IN" sz="1400" b="0" kern="1200" dirty="0">
                          <a:solidFill>
                            <a:srgbClr val="000000"/>
                          </a:solidFill>
                          <a:latin typeface="Calibri Light" panose="020F0302020204030204" pitchFamily="34" charset="0"/>
                          <a:ea typeface="+mn-ea"/>
                          <a:cs typeface="Calibri Light" panose="020F0302020204030204" pitchFamily="34" charset="0"/>
                        </a:rPr>
                        <a:t>Unusual or Complex Transactions</a:t>
                      </a:r>
                    </a:p>
                    <a:p>
                      <a:pPr marL="228600" indent="-228600" algn="l" defTabSz="779252" rtl="0" eaLnBrk="1" latinLnBrk="0" hangingPunct="1">
                        <a:lnSpc>
                          <a:spcPct val="100000"/>
                        </a:lnSpc>
                        <a:spcBef>
                          <a:spcPts val="0"/>
                        </a:spcBef>
                        <a:spcAft>
                          <a:spcPts val="600"/>
                        </a:spcAft>
                        <a:buFont typeface="+mj-lt"/>
                        <a:buAutoNum type="arabicPeriod"/>
                      </a:pPr>
                      <a:r>
                        <a:rPr lang="en-IN" sz="1400" b="0" kern="1200" dirty="0">
                          <a:solidFill>
                            <a:srgbClr val="000000"/>
                          </a:solidFill>
                          <a:latin typeface="Calibri Light" panose="020F0302020204030204" pitchFamily="34" charset="0"/>
                          <a:ea typeface="+mn-ea"/>
                          <a:cs typeface="Calibri Light" panose="020F0302020204030204" pitchFamily="34" charset="0"/>
                        </a:rPr>
                        <a:t>No Economic Rationale or Bonafide purposes</a:t>
                      </a:r>
                    </a:p>
                    <a:p>
                      <a:pPr marL="228600" indent="-228600" algn="l" defTabSz="779252" rtl="0" eaLnBrk="1" latinLnBrk="0" hangingPunct="1">
                        <a:lnSpc>
                          <a:spcPct val="100000"/>
                        </a:lnSpc>
                        <a:spcBef>
                          <a:spcPts val="0"/>
                        </a:spcBef>
                        <a:spcAft>
                          <a:spcPts val="600"/>
                        </a:spcAft>
                        <a:buFont typeface="+mj-lt"/>
                        <a:buAutoNum type="arabicPeriod"/>
                      </a:pPr>
                      <a:r>
                        <a:rPr lang="en-IN" sz="1400" b="0" kern="1200" dirty="0">
                          <a:solidFill>
                            <a:srgbClr val="000000"/>
                          </a:solidFill>
                          <a:latin typeface="Calibri Light" panose="020F0302020204030204" pitchFamily="34" charset="0"/>
                          <a:ea typeface="+mn-ea"/>
                          <a:cs typeface="Calibri Light" panose="020F0302020204030204" pitchFamily="34" charset="0"/>
                        </a:rPr>
                        <a:t>Suspicion of Financing of Terrorism</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3398192484"/>
                  </a:ext>
                </a:extLst>
              </a:tr>
              <a:tr h="775067">
                <a:tc>
                  <a:txBody>
                    <a:bodyPr/>
                    <a:lstStyle/>
                    <a:p>
                      <a:pPr marL="0" marR="0" lvl="0" indent="0" algn="l" defTabSz="779252" rtl="0" eaLnBrk="1" fontAlgn="auto" latinLnBrk="0" hangingPunct="1">
                        <a:lnSpc>
                          <a:spcPct val="100000"/>
                        </a:lnSpc>
                        <a:spcBef>
                          <a:spcPts val="100"/>
                        </a:spcBef>
                        <a:spcAft>
                          <a:spcPts val="0"/>
                        </a:spcAft>
                        <a:buClrTx/>
                        <a:buSzTx/>
                        <a:buFontTx/>
                        <a:buNone/>
                        <a:tabLst/>
                        <a:defRPr/>
                      </a:pPr>
                      <a:r>
                        <a:rPr lang="en-IN" sz="1400" kern="1200" dirty="0">
                          <a:solidFill>
                            <a:srgbClr val="000000"/>
                          </a:solidFill>
                          <a:latin typeface="Calibri Light" panose="020F0302020204030204" pitchFamily="34" charset="0"/>
                          <a:ea typeface="+mn-ea"/>
                          <a:cs typeface="Calibri Light" panose="020F0302020204030204" pitchFamily="34" charset="0"/>
                        </a:rPr>
                        <a:t>GoS Tag 2 - Source of Alert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228600" marR="0" lvl="0" indent="-228600" algn="l" defTabSz="779252" rtl="0" eaLnBrk="1" fontAlgn="auto" latinLnBrk="0" hangingPunct="1">
                        <a:lnSpc>
                          <a:spcPct val="100000"/>
                        </a:lnSpc>
                        <a:spcBef>
                          <a:spcPts val="100"/>
                        </a:spcBef>
                        <a:spcAft>
                          <a:spcPts val="0"/>
                        </a:spcAft>
                        <a:buClrTx/>
                        <a:buSzTx/>
                        <a:buFont typeface="+mj-lt"/>
                        <a:buAutoNum type="arabicPeriod"/>
                        <a:tabLst/>
                        <a:defRPr/>
                      </a:pPr>
                      <a:r>
                        <a:rPr lang="en-IN" sz="1400" kern="1200" dirty="0">
                          <a:solidFill>
                            <a:srgbClr val="000000"/>
                          </a:solidFill>
                          <a:latin typeface="Calibri Light" panose="020F0302020204030204" pitchFamily="34" charset="0"/>
                          <a:ea typeface="+mn-ea"/>
                          <a:cs typeface="Calibri Light" panose="020F0302020204030204" pitchFamily="34" charset="0"/>
                        </a:rPr>
                        <a:t>From where alert got generated (Origination of Alert )- Transaction Monitoring/Branch Monitoring etc.</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981572421"/>
                  </a:ext>
                </a:extLst>
              </a:tr>
              <a:tr h="775067">
                <a:tc>
                  <a:txBody>
                    <a:bodyPr/>
                    <a:lstStyle/>
                    <a:p>
                      <a:pPr marL="0" marR="0" lvl="0" indent="0" algn="l" defTabSz="779252" rtl="0" eaLnBrk="1" fontAlgn="auto" latinLnBrk="0" hangingPunct="1">
                        <a:lnSpc>
                          <a:spcPct val="100000"/>
                        </a:lnSpc>
                        <a:spcBef>
                          <a:spcPts val="100"/>
                        </a:spcBef>
                        <a:spcAft>
                          <a:spcPts val="0"/>
                        </a:spcAft>
                        <a:buClrTx/>
                        <a:buSzTx/>
                        <a:buFontTx/>
                        <a:buNone/>
                        <a:tabLst/>
                        <a:defRPr/>
                      </a:pPr>
                      <a:r>
                        <a:rPr lang="sv-SE" sz="1400" kern="1200" dirty="0">
                          <a:solidFill>
                            <a:srgbClr val="000000"/>
                          </a:solidFill>
                          <a:latin typeface="Calibri Light" panose="020F0302020204030204" pitchFamily="34" charset="0"/>
                          <a:ea typeface="+mn-ea"/>
                          <a:cs typeface="Calibri Light" panose="020F0302020204030204" pitchFamily="34" charset="0"/>
                        </a:rPr>
                        <a:t>GoS Tag 3 - Red Flag Indicator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228600" marR="0" lvl="0" indent="-228600" algn="l" defTabSz="779252" rtl="0" eaLnBrk="1" fontAlgn="auto" latinLnBrk="0" hangingPunct="1">
                        <a:lnSpc>
                          <a:spcPct val="100000"/>
                        </a:lnSpc>
                        <a:spcBef>
                          <a:spcPts val="100"/>
                        </a:spcBef>
                        <a:spcAft>
                          <a:spcPts val="0"/>
                        </a:spcAft>
                        <a:buClrTx/>
                        <a:buSzTx/>
                        <a:buFont typeface="+mj-lt"/>
                        <a:buAutoNum type="arabicPeriod"/>
                        <a:tabLst/>
                        <a:defRPr/>
                      </a:pPr>
                      <a:r>
                        <a:rPr lang="en-IN" sz="1400" dirty="0">
                          <a:solidFill>
                            <a:prstClr val="black">
                              <a:hueOff val="0"/>
                              <a:satOff val="0"/>
                              <a:lumOff val="0"/>
                              <a:alphaOff val="0"/>
                            </a:prstClr>
                          </a:solidFill>
                          <a:latin typeface="Calibri Light" panose="020F0302020204030204" pitchFamily="34" charset="0"/>
                          <a:cs typeface="Calibri Light" panose="020F0302020204030204" pitchFamily="34" charset="0"/>
                        </a:rPr>
                        <a:t>Algorithm based configuration of RFI indicators/rules violation such as Structuring/geography based rule/ large/rapid movement of fund/profile deviation etc.</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3755450878"/>
                  </a:ext>
                </a:extLst>
              </a:tr>
              <a:tr h="939112">
                <a:tc>
                  <a:txBody>
                    <a:bodyPr/>
                    <a:lstStyle/>
                    <a:p>
                      <a:pPr marL="0" marR="0" lvl="0" indent="0" algn="l" defTabSz="779252" rtl="0" eaLnBrk="1" fontAlgn="auto" latinLnBrk="0" hangingPunct="1">
                        <a:lnSpc>
                          <a:spcPct val="100000"/>
                        </a:lnSpc>
                        <a:spcBef>
                          <a:spcPts val="100"/>
                        </a:spcBef>
                        <a:spcAft>
                          <a:spcPts val="0"/>
                        </a:spcAft>
                        <a:buClrTx/>
                        <a:buSzTx/>
                        <a:buFontTx/>
                        <a:buNone/>
                        <a:tabLst/>
                        <a:defRPr/>
                      </a:pPr>
                      <a:r>
                        <a:rPr lang="en-IN" sz="1400" kern="1200" dirty="0">
                          <a:solidFill>
                            <a:srgbClr val="000000"/>
                          </a:solidFill>
                          <a:latin typeface="Calibri Light" panose="020F0302020204030204" pitchFamily="34" charset="0"/>
                          <a:ea typeface="+mn-ea"/>
                          <a:cs typeface="Calibri Light" panose="020F0302020204030204" pitchFamily="34" charset="0"/>
                        </a:rPr>
                        <a:t>GoS Tag 4 - Type of Offence Suspected</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228600" marR="0" lvl="0" indent="-228600" algn="l" defTabSz="779252" rtl="0" eaLnBrk="1" fontAlgn="auto" latinLnBrk="0" hangingPunct="1">
                        <a:lnSpc>
                          <a:spcPct val="100000"/>
                        </a:lnSpc>
                        <a:spcBef>
                          <a:spcPts val="100"/>
                        </a:spcBef>
                        <a:spcAft>
                          <a:spcPts val="0"/>
                        </a:spcAft>
                        <a:buClrTx/>
                        <a:buSzTx/>
                        <a:buFont typeface="+mj-lt"/>
                        <a:buAutoNum type="arabicPeriod"/>
                        <a:tabLst/>
                        <a:defRPr/>
                      </a:pPr>
                      <a:r>
                        <a:rPr lang="en-IN" sz="1400" kern="1200" dirty="0">
                          <a:solidFill>
                            <a:prstClr val="black">
                              <a:hueOff val="0"/>
                              <a:satOff val="0"/>
                              <a:lumOff val="0"/>
                              <a:alphaOff val="0"/>
                            </a:prstClr>
                          </a:solidFill>
                          <a:latin typeface="Calibri Light" panose="020F0302020204030204" pitchFamily="34" charset="0"/>
                          <a:ea typeface="+mn-ea"/>
                          <a:cs typeface="Calibri Light" panose="020F0302020204030204" pitchFamily="34" charset="0"/>
                        </a:rPr>
                        <a:t>Underlying Predicate offenses- Hawala/Tax Evasion/Bribery/Fraud/ identical invoicing/ association with sanction countries/ shell company links etc.</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3717386916"/>
                  </a:ext>
                </a:extLst>
              </a:tr>
            </a:tbl>
          </a:graphicData>
        </a:graphic>
      </p:graphicFrame>
      <p:sp>
        <p:nvSpPr>
          <p:cNvPr id="7" name="Rectangle 6">
            <a:extLst>
              <a:ext uri="{FF2B5EF4-FFF2-40B4-BE49-F238E27FC236}">
                <a16:creationId xmlns:a16="http://schemas.microsoft.com/office/drawing/2014/main" id="{05AFFCC4-20A6-4272-8654-15F40A736242}"/>
              </a:ext>
            </a:extLst>
          </p:cNvPr>
          <p:cNvSpPr/>
          <p:nvPr/>
        </p:nvSpPr>
        <p:spPr>
          <a:xfrm>
            <a:off x="101600" y="1244269"/>
            <a:ext cx="1977813" cy="279757"/>
          </a:xfrm>
          <a:prstGeom prst="rect">
            <a:avLst/>
          </a:prstGeom>
        </p:spPr>
        <p:txBody>
          <a:bodyPr wrap="square">
            <a:spAutoFit/>
          </a:bodyPr>
          <a:lstStyle/>
          <a:p>
            <a:pPr marL="171450" indent="-171450" algn="l">
              <a:lnSpc>
                <a:spcPct val="110000"/>
              </a:lnSpc>
              <a:spcBef>
                <a:spcPts val="0"/>
              </a:spcBef>
              <a:spcAft>
                <a:spcPts val="600"/>
              </a:spcAft>
              <a:buFont typeface="Wingdings" panose="05000000000000000000" pitchFamily="2" charset="2"/>
              <a:buChar char="§"/>
            </a:pPr>
            <a:endParaRPr lang="en-IN" b="1" dirty="0">
              <a:solidFill>
                <a:srgbClr val="000000"/>
              </a:solidFill>
            </a:endParaRPr>
          </a:p>
        </p:txBody>
      </p:sp>
      <p:sp>
        <p:nvSpPr>
          <p:cNvPr id="10" name="TextBox 9">
            <a:extLst>
              <a:ext uri="{FF2B5EF4-FFF2-40B4-BE49-F238E27FC236}">
                <a16:creationId xmlns:a16="http://schemas.microsoft.com/office/drawing/2014/main" id="{712D5675-DA96-49A4-89E1-B9B2E5E13D8B}"/>
              </a:ext>
            </a:extLst>
          </p:cNvPr>
          <p:cNvSpPr txBox="1"/>
          <p:nvPr/>
        </p:nvSpPr>
        <p:spPr>
          <a:xfrm>
            <a:off x="103408" y="1244269"/>
            <a:ext cx="1923394" cy="3490291"/>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wrap="square" lIns="0" tIns="0" rIns="0" bIns="0" rtlCol="0" anchor="ctr">
            <a:noAutofit/>
          </a:bodyPr>
          <a:lstStyle/>
          <a:p>
            <a:pPr marL="171450" lvl="0" indent="-171450" algn="l" fontAlgn="auto">
              <a:lnSpc>
                <a:spcPct val="110000"/>
              </a:lnSpc>
              <a:spcBef>
                <a:spcPts val="0"/>
              </a:spcBef>
              <a:spcAft>
                <a:spcPts val="600"/>
              </a:spcAft>
              <a:buFont typeface="Wingdings" panose="05000000000000000000" pitchFamily="2" charset="2"/>
              <a:buChar char="§"/>
              <a:defRPr/>
            </a:pPr>
            <a:r>
              <a:rPr lang="en-IN" sz="1400" dirty="0">
                <a:solidFill>
                  <a:srgbClr val="000000"/>
                </a:solidFill>
                <a:latin typeface="Calibri Light" panose="020F0302020204030204" pitchFamily="34" charset="0"/>
                <a:cs typeface="Calibri Light" panose="020F0302020204030204" pitchFamily="34" charset="0"/>
              </a:rPr>
              <a:t>This is computed on basis of reported history</a:t>
            </a:r>
          </a:p>
          <a:p>
            <a:pPr marL="171450" indent="-171450" algn="l">
              <a:lnSpc>
                <a:spcPct val="110000"/>
              </a:lnSpc>
              <a:spcBef>
                <a:spcPts val="0"/>
              </a:spcBef>
              <a:spcAft>
                <a:spcPts val="600"/>
              </a:spcAft>
              <a:buFont typeface="Wingdings" panose="05000000000000000000" pitchFamily="2" charset="2"/>
              <a:buChar char="§"/>
            </a:pPr>
            <a:r>
              <a:rPr lang="en-IN" sz="1400" dirty="0">
                <a:solidFill>
                  <a:srgbClr val="000000"/>
                </a:solidFill>
                <a:latin typeface="Calibri Light" panose="020F0302020204030204" pitchFamily="34" charset="0"/>
                <a:cs typeface="Calibri Light" panose="020F0302020204030204" pitchFamily="34" charset="0"/>
              </a:rPr>
              <a:t>Each parameter will have an associated risk scoring sheet</a:t>
            </a:r>
          </a:p>
          <a:p>
            <a:pPr marL="171450" indent="-171450" algn="l">
              <a:lnSpc>
                <a:spcPct val="110000"/>
              </a:lnSpc>
              <a:spcBef>
                <a:spcPts val="0"/>
              </a:spcBef>
              <a:spcAft>
                <a:spcPts val="600"/>
              </a:spcAft>
              <a:buFont typeface="Wingdings" panose="05000000000000000000" pitchFamily="2" charset="2"/>
              <a:buChar char="§"/>
            </a:pPr>
            <a:r>
              <a:rPr lang="en-IN" sz="1400" dirty="0">
                <a:solidFill>
                  <a:srgbClr val="000000"/>
                </a:solidFill>
                <a:latin typeface="Calibri Light" panose="020F0302020204030204" pitchFamily="34" charset="0"/>
                <a:cs typeface="Calibri Light" panose="020F0302020204030204" pitchFamily="34" charset="0"/>
              </a:rPr>
              <a:t>All risk scores will range from 1 to 10 with 10 being highest risk</a:t>
            </a:r>
          </a:p>
          <a:p>
            <a:pPr marL="171450" indent="-171450" algn="l">
              <a:lnSpc>
                <a:spcPct val="110000"/>
              </a:lnSpc>
              <a:spcBef>
                <a:spcPts val="0"/>
              </a:spcBef>
              <a:spcAft>
                <a:spcPts val="600"/>
              </a:spcAft>
              <a:buFont typeface="Wingdings" panose="05000000000000000000" pitchFamily="2" charset="2"/>
              <a:buChar char="§"/>
            </a:pPr>
            <a:r>
              <a:rPr lang="en-IN" sz="1400" dirty="0">
                <a:solidFill>
                  <a:srgbClr val="000000"/>
                </a:solidFill>
                <a:latin typeface="Calibri Light" panose="020F0302020204030204" pitchFamily="34" charset="0"/>
                <a:cs typeface="Calibri Light" panose="020F0302020204030204" pitchFamily="34" charset="0"/>
              </a:rPr>
              <a:t>Computation formula will be applied to calculate the composite score based on all the tags reported</a:t>
            </a:r>
            <a:endParaRPr lang="en-IN" sz="1400" b="1" dirty="0">
              <a:solidFill>
                <a:srgbClr val="00000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9108791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014CA5B-B607-4736-B8E3-6CDB4A2E66EA}"/>
              </a:ext>
            </a:extLst>
          </p:cNvPr>
          <p:cNvGraphicFramePr>
            <a:graphicFrameLocks noGrp="1"/>
          </p:cNvGraphicFramePr>
          <p:nvPr>
            <p:ph idx="1"/>
            <p:extLst>
              <p:ext uri="{D42A27DB-BD31-4B8C-83A1-F6EECF244321}">
                <p14:modId xmlns:p14="http://schemas.microsoft.com/office/powerpoint/2010/main" val="3150151275"/>
              </p:ext>
            </p:extLst>
          </p:nvPr>
        </p:nvGraphicFramePr>
        <p:xfrm>
          <a:off x="2357226" y="713398"/>
          <a:ext cx="6474354" cy="3927182"/>
        </p:xfrm>
        <a:graphic>
          <a:graphicData uri="http://schemas.openxmlformats.org/drawingml/2006/table">
            <a:tbl>
              <a:tblPr firstRow="1" bandRow="1">
                <a:tableStyleId>{5C22544A-7EE6-4342-B048-85BDC9FD1C3A}</a:tableStyleId>
              </a:tblPr>
              <a:tblGrid>
                <a:gridCol w="2260494">
                  <a:extLst>
                    <a:ext uri="{9D8B030D-6E8A-4147-A177-3AD203B41FA5}">
                      <a16:colId xmlns:a16="http://schemas.microsoft.com/office/drawing/2014/main" val="2144937349"/>
                    </a:ext>
                  </a:extLst>
                </a:gridCol>
                <a:gridCol w="4213860">
                  <a:extLst>
                    <a:ext uri="{9D8B030D-6E8A-4147-A177-3AD203B41FA5}">
                      <a16:colId xmlns:a16="http://schemas.microsoft.com/office/drawing/2014/main" val="3421084917"/>
                    </a:ext>
                  </a:extLst>
                </a:gridCol>
              </a:tblGrid>
              <a:tr h="384825">
                <a:tc>
                  <a:txBody>
                    <a:bodyPr/>
                    <a:lstStyle/>
                    <a:p>
                      <a:pPr>
                        <a:spcBef>
                          <a:spcPts val="100"/>
                        </a:spcBef>
                      </a:pPr>
                      <a:r>
                        <a:rPr lang="en-IN" sz="1400" dirty="0">
                          <a:latin typeface="Calibri Light" panose="020F0302020204030204" pitchFamily="34" charset="0"/>
                          <a:cs typeface="Calibri Light" panose="020F0302020204030204" pitchFamily="34" charset="0"/>
                        </a:rPr>
                        <a:t>Components</a:t>
                      </a:r>
                    </a:p>
                  </a:txBody>
                  <a:tcPr anchor="ctr"/>
                </a:tc>
                <a:tc>
                  <a:txBody>
                    <a:bodyPr/>
                    <a:lstStyle/>
                    <a:p>
                      <a:pPr>
                        <a:spcBef>
                          <a:spcPts val="100"/>
                        </a:spcBef>
                      </a:pPr>
                      <a:r>
                        <a:rPr lang="en-IN" sz="1400" dirty="0">
                          <a:latin typeface="Calibri Light" panose="020F0302020204030204" pitchFamily="34" charset="0"/>
                          <a:cs typeface="Calibri Light" panose="020F0302020204030204" pitchFamily="34" charset="0"/>
                        </a:rPr>
                        <a:t>Examples</a:t>
                      </a:r>
                    </a:p>
                  </a:txBody>
                  <a:tcPr anchor="ctr"/>
                </a:tc>
                <a:extLst>
                  <a:ext uri="{0D108BD9-81ED-4DB2-BD59-A6C34878D82A}">
                    <a16:rowId xmlns:a16="http://schemas.microsoft.com/office/drawing/2014/main" val="624261335"/>
                  </a:ext>
                </a:extLst>
              </a:tr>
              <a:tr h="3542357">
                <a:tc>
                  <a:txBody>
                    <a:bodyPr/>
                    <a:lstStyle/>
                    <a:p>
                      <a:r>
                        <a:rPr lang="en-IN" sz="1600" b="1" dirty="0">
                          <a:solidFill>
                            <a:schemeClr val="tx2">
                              <a:lumMod val="50000"/>
                            </a:schemeClr>
                          </a:solidFill>
                          <a:latin typeface="Calibri Light" panose="020F0302020204030204" pitchFamily="34" charset="0"/>
                          <a:cs typeface="Calibri Light" panose="020F0302020204030204" pitchFamily="34" charset="0"/>
                        </a:rPr>
                        <a:t>Risk Indicators - Annual Behaviour based Risk Indicators</a:t>
                      </a: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Classified into binary scores of 0 and 1</a:t>
                      </a: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If 5 or more of the High Risk Indicators are 1, then entity will be categorised automatically as High Risk regardless of parameterised scores</a:t>
                      </a:r>
                    </a:p>
                  </a:txBody>
                  <a:tcPr/>
                </a:tc>
                <a:tc>
                  <a:txBody>
                    <a:bodyPr/>
                    <a:lstStyle/>
                    <a:p>
                      <a:pPr marL="228600" indent="-228600">
                        <a:buFont typeface="+mj-lt"/>
                        <a:buAutoNum type="arabicPeriod"/>
                      </a:pPr>
                      <a:r>
                        <a:rPr lang="en-IN" sz="1600" dirty="0">
                          <a:solidFill>
                            <a:schemeClr val="tx2">
                              <a:lumMod val="50000"/>
                            </a:schemeClr>
                          </a:solidFill>
                          <a:latin typeface="Calibri Light" panose="020F0302020204030204" pitchFamily="34" charset="0"/>
                          <a:cs typeface="Calibri Light" panose="020F0302020204030204" pitchFamily="34" charset="0"/>
                        </a:rPr>
                        <a:t>Total amount of credit greater than x% of reported annual income</a:t>
                      </a:r>
                    </a:p>
                    <a:p>
                      <a:pPr marL="228600" indent="-228600">
                        <a:buFont typeface="+mj-lt"/>
                        <a:buAutoNum type="arabicPeriod"/>
                      </a:pPr>
                      <a:r>
                        <a:rPr lang="en-IN" sz="1600" dirty="0">
                          <a:solidFill>
                            <a:schemeClr val="tx2">
                              <a:lumMod val="50000"/>
                            </a:schemeClr>
                          </a:solidFill>
                          <a:latin typeface="Calibri Light" panose="020F0302020204030204" pitchFamily="34" charset="0"/>
                          <a:cs typeface="Calibri Light" panose="020F0302020204030204" pitchFamily="34" charset="0"/>
                        </a:rPr>
                        <a:t>Total amount of debit greater than x% of reported annual income</a:t>
                      </a:r>
                      <a:endParaRPr lang="en-IN" sz="1600" kern="1200" dirty="0">
                        <a:solidFill>
                          <a:schemeClr val="tx2">
                            <a:lumMod val="50000"/>
                          </a:schemeClr>
                        </a:solidFill>
                        <a:latin typeface="Calibri Light" panose="020F0302020204030204" pitchFamily="34" charset="0"/>
                        <a:ea typeface="+mn-ea"/>
                        <a:cs typeface="Calibri Light" panose="020F0302020204030204" pitchFamily="34" charset="0"/>
                      </a:endParaRPr>
                    </a:p>
                    <a:p>
                      <a:pPr marL="228600" indent="-228600">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Immovable Property value greater than x% of reported annual income</a:t>
                      </a:r>
                    </a:p>
                    <a:p>
                      <a:pPr marL="228600" indent="-228600">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Credit card transactions greater than x% of reported annual income</a:t>
                      </a:r>
                    </a:p>
                    <a:p>
                      <a:pPr marL="228600" indent="-228600">
                        <a:buFont typeface="+mj-lt"/>
                        <a:buAutoNum type="arabicPeriod"/>
                      </a:pPr>
                      <a:r>
                        <a:rPr lang="en-IN" sz="1600" kern="1200" dirty="0">
                          <a:solidFill>
                            <a:schemeClr val="tx2">
                              <a:lumMod val="50000"/>
                            </a:schemeClr>
                          </a:solidFill>
                          <a:latin typeface="Calibri Light" panose="020F0302020204030204" pitchFamily="34" charset="0"/>
                          <a:ea typeface="+mn-ea"/>
                          <a:cs typeface="Calibri Light" panose="020F0302020204030204" pitchFamily="34" charset="0"/>
                        </a:rPr>
                        <a:t>Mutual investments greater than x% of reported annual income</a:t>
                      </a:r>
                      <a:endParaRPr lang="en-IN" sz="1600" b="0" kern="1200" dirty="0">
                        <a:solidFill>
                          <a:schemeClr val="tx2">
                            <a:lumMod val="50000"/>
                          </a:schemeClr>
                        </a:solidFill>
                        <a:latin typeface="Calibri Light" panose="020F0302020204030204" pitchFamily="34" charset="0"/>
                        <a:ea typeface="+mn-ea"/>
                        <a:cs typeface="Calibri Light" panose="020F0302020204030204" pitchFamily="34" charset="0"/>
                      </a:endParaRPr>
                    </a:p>
                    <a:p>
                      <a:pPr marL="0" indent="0" algn="l" defTabSz="914400" rtl="0" eaLnBrk="1" latinLnBrk="0" hangingPunct="1">
                        <a:lnSpc>
                          <a:spcPct val="110000"/>
                        </a:lnSpc>
                        <a:spcBef>
                          <a:spcPts val="600"/>
                        </a:spcBef>
                        <a:buFont typeface="+mj-lt"/>
                        <a:buNone/>
                      </a:pPr>
                      <a:r>
                        <a:rPr lang="en-IN" sz="1600" b="0" kern="1200" dirty="0">
                          <a:solidFill>
                            <a:schemeClr val="tx2">
                              <a:lumMod val="50000"/>
                            </a:schemeClr>
                          </a:solidFill>
                          <a:latin typeface="Calibri Light" panose="020F0302020204030204" pitchFamily="34" charset="0"/>
                          <a:ea typeface="+mn-ea"/>
                          <a:cs typeface="Calibri Light" panose="020F0302020204030204" pitchFamily="34" charset="0"/>
                        </a:rPr>
                        <a:t>**Total 9 parameters in the model</a:t>
                      </a:r>
                    </a:p>
                  </a:txBody>
                  <a:tcPr/>
                </a:tc>
                <a:extLst>
                  <a:ext uri="{0D108BD9-81ED-4DB2-BD59-A6C34878D82A}">
                    <a16:rowId xmlns:a16="http://schemas.microsoft.com/office/drawing/2014/main" val="3398192484"/>
                  </a:ext>
                </a:extLst>
              </a:tr>
            </a:tbl>
          </a:graphicData>
        </a:graphic>
      </p:graphicFrame>
      <p:grpSp>
        <p:nvGrpSpPr>
          <p:cNvPr id="2" name="Group 1">
            <a:extLst>
              <a:ext uri="{FF2B5EF4-FFF2-40B4-BE49-F238E27FC236}">
                <a16:creationId xmlns:a16="http://schemas.microsoft.com/office/drawing/2014/main" id="{402ABD98-6EB2-4D10-B7F2-57DC3F759707}"/>
              </a:ext>
            </a:extLst>
          </p:cNvPr>
          <p:cNvGrpSpPr/>
          <p:nvPr/>
        </p:nvGrpSpPr>
        <p:grpSpPr>
          <a:xfrm>
            <a:off x="216585" y="713398"/>
            <a:ext cx="1923394" cy="1792873"/>
            <a:chOff x="5459145" y="553378"/>
            <a:chExt cx="1923394" cy="1792873"/>
          </a:xfrm>
        </p:grpSpPr>
        <p:sp>
          <p:nvSpPr>
            <p:cNvPr id="6" name="TextBox 5">
              <a:extLst>
                <a:ext uri="{FF2B5EF4-FFF2-40B4-BE49-F238E27FC236}">
                  <a16:creationId xmlns:a16="http://schemas.microsoft.com/office/drawing/2014/main" id="{CD9BC4E8-F794-48DA-A022-F08C30CA4BB6}"/>
                </a:ext>
              </a:extLst>
            </p:cNvPr>
            <p:cNvSpPr txBox="1"/>
            <p:nvPr/>
          </p:nvSpPr>
          <p:spPr>
            <a:xfrm>
              <a:off x="5459145" y="553378"/>
              <a:ext cx="1923394"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r>
                <a:rPr lang="en-IN" sz="1600" b="1" dirty="0">
                  <a:latin typeface="+mj-lt"/>
                </a:rPr>
                <a:t>Tag based score</a:t>
              </a:r>
            </a:p>
          </p:txBody>
        </p:sp>
        <p:sp>
          <p:nvSpPr>
            <p:cNvPr id="4" name="TextBox 3">
              <a:extLst>
                <a:ext uri="{FF2B5EF4-FFF2-40B4-BE49-F238E27FC236}">
                  <a16:creationId xmlns:a16="http://schemas.microsoft.com/office/drawing/2014/main" id="{50C35227-5064-4C78-B082-6AAE3287A1EF}"/>
                </a:ext>
              </a:extLst>
            </p:cNvPr>
            <p:cNvSpPr txBox="1"/>
            <p:nvPr/>
          </p:nvSpPr>
          <p:spPr>
            <a:xfrm>
              <a:off x="5459145" y="1307983"/>
              <a:ext cx="1923394" cy="103826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Risk Indicators – Annual Behaviour</a:t>
              </a:r>
            </a:p>
            <a:p>
              <a:pPr algn="l"/>
              <a:r>
                <a:rPr lang="en-IN" sz="1600" b="1" dirty="0">
                  <a:latin typeface="+mj-lt"/>
                </a:rPr>
                <a:t>Source and Destination</a:t>
              </a:r>
            </a:p>
          </p:txBody>
        </p:sp>
      </p:grpSp>
      <p:sp>
        <p:nvSpPr>
          <p:cNvPr id="7" name="Title 2">
            <a:extLst>
              <a:ext uri="{FF2B5EF4-FFF2-40B4-BE49-F238E27FC236}">
                <a16:creationId xmlns:a16="http://schemas.microsoft.com/office/drawing/2014/main" id="{CA9EAA18-5E0D-4B5D-9029-F4EB534EEE1C}"/>
              </a:ext>
            </a:extLst>
          </p:cNvPr>
          <p:cNvSpPr txBox="1">
            <a:spLocks/>
          </p:cNvSpPr>
          <p:nvPr/>
        </p:nvSpPr>
        <p:spPr bwMode="gray">
          <a:xfrm>
            <a:off x="276966" y="72387"/>
            <a:ext cx="8024283" cy="369332"/>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IN" sz="2400" b="1" dirty="0">
                <a:solidFill>
                  <a:srgbClr val="00008C"/>
                </a:solidFill>
                <a:latin typeface="+mj-lt"/>
                <a:cs typeface="+mj-cs"/>
              </a:rPr>
              <a:t>GoS risk – Annual Behaviour based Risk</a:t>
            </a:r>
          </a:p>
        </p:txBody>
      </p:sp>
    </p:spTree>
    <p:extLst>
      <p:ext uri="{BB962C8B-B14F-4D97-AF65-F5344CB8AC3E}">
        <p14:creationId xmlns:p14="http://schemas.microsoft.com/office/powerpoint/2010/main" val="2675694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F79560-6AA6-4306-918F-573E671BFB8B}"/>
              </a:ext>
            </a:extLst>
          </p:cNvPr>
          <p:cNvSpPr/>
          <p:nvPr/>
        </p:nvSpPr>
        <p:spPr>
          <a:xfrm>
            <a:off x="4412973" y="0"/>
            <a:ext cx="4793146" cy="5143500"/>
          </a:xfrm>
          <a:prstGeom prst="rect">
            <a:avLst/>
          </a:prstGeom>
          <a:solidFill>
            <a:srgbClr val="2E2E38"/>
          </a:solidFill>
          <a:ln w="9525" cap="flat" cmpd="sng" algn="ctr">
            <a:noFill/>
            <a:prstDash val="solid"/>
          </a:ln>
          <a:effectLst/>
        </p:spPr>
        <p:txBody>
          <a:bodyPr rtlCol="0" anchor="t" anchorCtr="0"/>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IN" sz="851" b="0" i="0" u="none" strike="noStrike" kern="0" cap="none" spc="0" normalizeH="0" baseline="0" noProof="0" dirty="0">
              <a:ln>
                <a:noFill/>
              </a:ln>
              <a:solidFill>
                <a:srgbClr val="000000"/>
              </a:solidFill>
              <a:effectLst/>
              <a:uLnTx/>
              <a:uFillTx/>
              <a:latin typeface="Calibri Light" panose="020F0302020204030204" pitchFamily="34" charset="0"/>
              <a:ea typeface="STKaiti"/>
              <a:cs typeface="+mn-cs"/>
            </a:endParaRPr>
          </a:p>
        </p:txBody>
      </p:sp>
      <p:sp>
        <p:nvSpPr>
          <p:cNvPr id="11" name="Title 2">
            <a:extLst>
              <a:ext uri="{FF2B5EF4-FFF2-40B4-BE49-F238E27FC236}">
                <a16:creationId xmlns:a16="http://schemas.microsoft.com/office/drawing/2014/main" id="{C99C638E-1995-4B98-96F3-F2BF8E52F709}"/>
              </a:ext>
            </a:extLst>
          </p:cNvPr>
          <p:cNvSpPr txBox="1">
            <a:spLocks/>
          </p:cNvSpPr>
          <p:nvPr/>
        </p:nvSpPr>
        <p:spPr>
          <a:xfrm>
            <a:off x="5599329" y="193251"/>
            <a:ext cx="2674095" cy="564568"/>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1800" b="0" kern="1200">
                <a:solidFill>
                  <a:schemeClr val="bg1">
                    <a:lumMod val="50000"/>
                  </a:schemeClr>
                </a:solidFill>
                <a:latin typeface="EYInterstate Light" panose="02000506000000020004" pitchFamily="2" charset="0"/>
                <a:ea typeface="+mj-ea"/>
                <a:cs typeface="Arial" pitchFamily="34" charset="0"/>
              </a:defRPr>
            </a:lvl1pPr>
          </a:lstStyle>
          <a:p>
            <a:pPr marL="243261" marR="0" lvl="0" indent="-243261" algn="ctr" defTabSz="685800" rtl="0" eaLnBrk="1" fontAlgn="auto" latinLnBrk="0" hangingPunct="1">
              <a:lnSpc>
                <a:spcPct val="850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rgbClr val="FFFFFF"/>
                </a:solidFill>
                <a:effectLst/>
                <a:uLnTx/>
                <a:uFillTx/>
                <a:latin typeface="Calibri Light (Headings)"/>
                <a:ea typeface="STKaiti"/>
                <a:cs typeface="Calibri Light" panose="020F0302020204030204" pitchFamily="34" charset="0"/>
              </a:rPr>
              <a:t>Agenda</a:t>
            </a:r>
          </a:p>
        </p:txBody>
      </p:sp>
      <p:sp>
        <p:nvSpPr>
          <p:cNvPr id="12" name="Content Placeholder 3">
            <a:extLst>
              <a:ext uri="{FF2B5EF4-FFF2-40B4-BE49-F238E27FC236}">
                <a16:creationId xmlns:a16="http://schemas.microsoft.com/office/drawing/2014/main" id="{C8BF3142-1B37-4199-84F9-DE93D29819BD}"/>
              </a:ext>
            </a:extLst>
          </p:cNvPr>
          <p:cNvSpPr txBox="1">
            <a:spLocks/>
          </p:cNvSpPr>
          <p:nvPr/>
        </p:nvSpPr>
        <p:spPr bwMode="auto">
          <a:xfrm>
            <a:off x="4657060" y="757819"/>
            <a:ext cx="4428158" cy="4075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70000"/>
              <a:buFont typeface="Arial" panose="020B0604020202020204" pitchFamily="34" charset="0"/>
              <a:buChar char="►"/>
              <a:defRPr sz="2400">
                <a:solidFill>
                  <a:schemeClr val="bg1"/>
                </a:solidFill>
                <a:latin typeface="Arial" panose="020B0604020202020204" pitchFamily="34" charset="0"/>
              </a:defRPr>
            </a:lvl1pPr>
            <a:lvl2pPr marL="357188" indent="-357188">
              <a:spcBef>
                <a:spcPct val="20000"/>
              </a:spcBef>
              <a:buClr>
                <a:schemeClr val="accent2"/>
              </a:buClr>
              <a:buSzPct val="70000"/>
              <a:buFont typeface="Arial" panose="020B0604020202020204" pitchFamily="34" charset="0"/>
              <a:buChar char="►"/>
              <a:defRPr sz="2000">
                <a:solidFill>
                  <a:schemeClr val="bg1"/>
                </a:solidFill>
                <a:latin typeface="Arial" panose="020B0604020202020204" pitchFamily="34" charset="0"/>
              </a:defRPr>
            </a:lvl2pPr>
            <a:lvl3pPr marL="725488" indent="-357188">
              <a:spcBef>
                <a:spcPct val="20000"/>
              </a:spcBef>
              <a:buClr>
                <a:schemeClr val="accent2"/>
              </a:buClr>
              <a:buSzPct val="70000"/>
              <a:buFont typeface="Arial" panose="020B0604020202020204" pitchFamily="34" charset="0"/>
              <a:buChar char="►"/>
              <a:defRPr>
                <a:solidFill>
                  <a:schemeClr val="bg1"/>
                </a:solidFill>
                <a:latin typeface="Arial" panose="020B0604020202020204" pitchFamily="34" charset="0"/>
              </a:defRPr>
            </a:lvl3pPr>
            <a:lvl4pPr marL="1433513" indent="-355600">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4pPr>
            <a:lvl5pPr marL="1787525" indent="-354013">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5pPr>
            <a:lvl6pPr marL="22447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6pPr>
            <a:lvl7pPr marL="27019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7pPr>
            <a:lvl8pPr marL="31591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8pPr>
            <a:lvl9pPr marL="36163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9pPr>
          </a:lstStyle>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Design Principles</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Entity/ Individual Risk Scoring</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Transaction </a:t>
            </a:r>
            <a:r>
              <a:rPr lang="en-IN" altLang="en-US" dirty="0">
                <a:solidFill>
                  <a:srgbClr val="7C7C7C"/>
                </a:solidFill>
                <a:latin typeface="Calibri Light" panose="020F0302020204030204" pitchFamily="34" charset="0"/>
                <a:ea typeface="STKaiti"/>
              </a:rPr>
              <a:t>R</a:t>
            </a:r>
            <a:r>
              <a:rPr kumimoji="0" lang="en-IN" altLang="en-US" sz="2000" b="0" i="0" u="none" strike="noStrike" kern="1200" cap="none" spc="0" normalizeH="0" baseline="0" noProof="0" dirty="0" err="1">
                <a:ln>
                  <a:noFill/>
                </a:ln>
                <a:solidFill>
                  <a:srgbClr val="7C7C7C"/>
                </a:solidFill>
                <a:effectLst/>
                <a:uLnTx/>
                <a:uFillTx/>
                <a:latin typeface="Calibri Light" panose="020F0302020204030204" pitchFamily="34" charset="0"/>
                <a:ea typeface="STKaiti"/>
                <a:cs typeface="+mn-cs"/>
              </a:rPr>
              <a:t>isk</a:t>
            </a: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 Scoring</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lang="en-IN" altLang="en-US" dirty="0">
                <a:solidFill>
                  <a:srgbClr val="7C7C7C"/>
                </a:solidFill>
                <a:latin typeface="Calibri Light" panose="020F0302020204030204" pitchFamily="34" charset="0"/>
                <a:ea typeface="STKaiti"/>
              </a:rPr>
              <a:t>Report Risk Scoring</a:t>
            </a:r>
          </a:p>
          <a:p>
            <a:pPr marL="457200" lvl="1" indent="-365125" algn="l">
              <a:lnSpc>
                <a:spcPct val="150000"/>
              </a:lnSpc>
              <a:spcBef>
                <a:spcPts val="568"/>
              </a:spcBef>
              <a:spcAft>
                <a:spcPts val="568"/>
              </a:spcAft>
              <a:buClr>
                <a:srgbClr val="7C7C7C"/>
              </a:buClr>
              <a:buSzPct val="100000"/>
              <a:buFont typeface="+mj-lt"/>
              <a:buAutoNum type="arabicPeriod"/>
            </a:pPr>
            <a:r>
              <a:rPr lang="en-IN" altLang="en-US" dirty="0">
                <a:solidFill>
                  <a:srgbClr val="7C7C7C"/>
                </a:solidFill>
                <a:latin typeface="Calibri Light" panose="020F0302020204030204" pitchFamily="34" charset="0"/>
                <a:ea typeface="STKaiti"/>
              </a:rPr>
              <a:t>GoS Risk</a:t>
            </a:r>
          </a:p>
          <a:p>
            <a:pPr marL="457200" lvl="1" indent="-365125" algn="l">
              <a:lnSpc>
                <a:spcPct val="150000"/>
              </a:lnSpc>
              <a:spcBef>
                <a:spcPts val="568"/>
              </a:spcBef>
              <a:spcAft>
                <a:spcPts val="568"/>
              </a:spcAft>
              <a:buClr>
                <a:srgbClr val="FEFDFD"/>
              </a:buClr>
              <a:buSzPct val="100000"/>
              <a:buFont typeface="+mj-lt"/>
              <a:buAutoNum type="arabicPeriod"/>
              <a:defRPr/>
            </a:pPr>
            <a:r>
              <a:rPr lang="en-IN" altLang="en-US" dirty="0">
                <a:solidFill>
                  <a:srgbClr val="FEFDFD"/>
                </a:solidFill>
                <a:latin typeface="Calibri Light" panose="020F0302020204030204" pitchFamily="34" charset="0"/>
                <a:ea typeface="STKaiti"/>
              </a:rPr>
              <a:t>Network Risk</a:t>
            </a:r>
            <a:endParaRPr lang="en-IN" altLang="en-US" sz="1800" dirty="0">
              <a:solidFill>
                <a:srgbClr val="FEFDFD"/>
              </a:solidFill>
              <a:latin typeface="Calibri Light" panose="020F0302020204030204" pitchFamily="34" charset="0"/>
            </a:endParaRPr>
          </a:p>
          <a:p>
            <a:pPr marL="457200" lvl="1" indent="-365125" algn="l">
              <a:lnSpc>
                <a:spcPct val="150000"/>
              </a:lnSpc>
              <a:spcBef>
                <a:spcPts val="568"/>
              </a:spcBef>
              <a:spcAft>
                <a:spcPts val="568"/>
              </a:spcAft>
              <a:buClr>
                <a:srgbClr val="7C7C7C"/>
              </a:buClr>
              <a:buSzPct val="100000"/>
              <a:buFont typeface="+mj-lt"/>
              <a:buAutoNum type="arabicPeriod"/>
            </a:pPr>
            <a:r>
              <a:rPr lang="en-IN" altLang="en-US" dirty="0">
                <a:solidFill>
                  <a:srgbClr val="7C7C7C"/>
                </a:solidFill>
                <a:latin typeface="Calibri Light" panose="020F0302020204030204" pitchFamily="34" charset="0"/>
                <a:ea typeface="STKaiti"/>
              </a:rPr>
              <a:t>Case Risk</a:t>
            </a:r>
          </a:p>
          <a:p>
            <a:pPr marL="457200" marR="0" lvl="1" indent="-365125" algn="l" defTabSz="914400" rtl="0" eaLnBrk="1" fontAlgn="base" latinLnBrk="0" hangingPunct="1">
              <a:lnSpc>
                <a:spcPct val="150000"/>
              </a:lnSpc>
              <a:spcBef>
                <a:spcPts val="568"/>
              </a:spcBef>
              <a:spcAft>
                <a:spcPts val="568"/>
              </a:spcAft>
              <a:buClr>
                <a:srgbClr val="FEFDFD"/>
              </a:buClr>
              <a:buSzPct val="100000"/>
              <a:buFont typeface="+mj-lt"/>
              <a:buAutoNum type="arabicPeriod"/>
              <a:tabLst/>
              <a:defRPr/>
            </a:pPr>
            <a:endParaRPr kumimoji="0" lang="en-IN" altLang="en-US" sz="2000" b="0" i="0" u="none" strike="noStrike" kern="1200" cap="none" spc="0" normalizeH="0" baseline="0" noProof="0" dirty="0">
              <a:ln>
                <a:noFill/>
              </a:ln>
              <a:solidFill>
                <a:srgbClr val="FEFDFD"/>
              </a:solidFill>
              <a:effectLst/>
              <a:uLnTx/>
              <a:uFillTx/>
              <a:latin typeface="Calibri Light" panose="020F0302020204030204" pitchFamily="34" charset="0"/>
              <a:ea typeface="STKaiti"/>
              <a:cs typeface="+mn-cs"/>
            </a:endParaRPr>
          </a:p>
        </p:txBody>
      </p:sp>
      <p:pic>
        <p:nvPicPr>
          <p:cNvPr id="6" name="Picture 5">
            <a:extLst>
              <a:ext uri="{FF2B5EF4-FFF2-40B4-BE49-F238E27FC236}">
                <a16:creationId xmlns:a16="http://schemas.microsoft.com/office/drawing/2014/main" id="{74FA2934-B077-4283-B858-8EB8C52839E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4572000" cy="5147379"/>
          </a:xfrm>
          <a:prstGeom prst="rect">
            <a:avLst/>
          </a:prstGeom>
        </p:spPr>
      </p:pic>
    </p:spTree>
    <p:extLst>
      <p:ext uri="{BB962C8B-B14F-4D97-AF65-F5344CB8AC3E}">
        <p14:creationId xmlns:p14="http://schemas.microsoft.com/office/powerpoint/2010/main" val="3333163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269878" y="240427"/>
            <a:ext cx="8024283" cy="369332"/>
          </a:xfrm>
        </p:spPr>
        <p:txBody>
          <a:bodyPr/>
          <a:lstStyle/>
          <a:p>
            <a:r>
              <a:rPr lang="en-IN" sz="2400" b="1" dirty="0">
                <a:latin typeface="Calibri Light (Headings)"/>
              </a:rPr>
              <a:t>Network risk assessment steps</a:t>
            </a:r>
          </a:p>
        </p:txBody>
      </p:sp>
      <p:sp>
        <p:nvSpPr>
          <p:cNvPr id="2" name="Rectangle 1">
            <a:extLst>
              <a:ext uri="{FF2B5EF4-FFF2-40B4-BE49-F238E27FC236}">
                <a16:creationId xmlns:a16="http://schemas.microsoft.com/office/drawing/2014/main" id="{E1565CD8-6819-41F9-B1D7-15BFC93CF2BC}"/>
              </a:ext>
            </a:extLst>
          </p:cNvPr>
          <p:cNvSpPr/>
          <p:nvPr/>
        </p:nvSpPr>
        <p:spPr>
          <a:xfrm>
            <a:off x="1064696" y="2926865"/>
            <a:ext cx="1735148" cy="1384995"/>
          </a:xfrm>
          <a:prstGeom prst="rect">
            <a:avLst/>
          </a:prstGeom>
        </p:spPr>
        <p:txBody>
          <a:bodyPr wrap="square">
            <a:spAutoFit/>
          </a:bodyPr>
          <a:lstStyle/>
          <a:p>
            <a:r>
              <a:rPr lang="en-IN" b="1" dirty="0">
                <a:solidFill>
                  <a:srgbClr val="000000"/>
                </a:solidFill>
                <a:latin typeface="Calibiri light"/>
              </a:rPr>
              <a:t>Step 1</a:t>
            </a:r>
          </a:p>
          <a:p>
            <a:r>
              <a:rPr lang="en-IN" dirty="0">
                <a:solidFill>
                  <a:srgbClr val="000000"/>
                </a:solidFill>
                <a:latin typeface="Calibiri light"/>
              </a:rPr>
              <a:t>Creating the Graph DB basis entity and relationship information</a:t>
            </a:r>
          </a:p>
          <a:p>
            <a:endParaRPr lang="en-IN" dirty="0">
              <a:solidFill>
                <a:srgbClr val="000000"/>
              </a:solidFill>
              <a:latin typeface="Calibiri light"/>
            </a:endParaRPr>
          </a:p>
          <a:p>
            <a:r>
              <a:rPr lang="en-IN" i="1" dirty="0">
                <a:solidFill>
                  <a:srgbClr val="000000"/>
                </a:solidFill>
                <a:latin typeface="Calibiri light"/>
              </a:rPr>
              <a:t>(this is a backend process by the system)</a:t>
            </a:r>
            <a:r>
              <a:rPr lang="en-IN" dirty="0">
                <a:solidFill>
                  <a:srgbClr val="000000"/>
                </a:solidFill>
                <a:latin typeface="Calibiri light"/>
              </a:rPr>
              <a:t> </a:t>
            </a:r>
            <a:endParaRPr lang="en-IN" dirty="0">
              <a:latin typeface="Calibiri light"/>
            </a:endParaRPr>
          </a:p>
        </p:txBody>
      </p:sp>
      <p:sp>
        <p:nvSpPr>
          <p:cNvPr id="5" name="Rectangle 4">
            <a:extLst>
              <a:ext uri="{FF2B5EF4-FFF2-40B4-BE49-F238E27FC236}">
                <a16:creationId xmlns:a16="http://schemas.microsoft.com/office/drawing/2014/main" id="{0DE324E6-EF44-4154-B17E-0BA77EE89BB9}"/>
              </a:ext>
            </a:extLst>
          </p:cNvPr>
          <p:cNvSpPr/>
          <p:nvPr/>
        </p:nvSpPr>
        <p:spPr>
          <a:xfrm>
            <a:off x="3848356" y="2926865"/>
            <a:ext cx="1735148" cy="830997"/>
          </a:xfrm>
          <a:prstGeom prst="rect">
            <a:avLst/>
          </a:prstGeom>
        </p:spPr>
        <p:txBody>
          <a:bodyPr wrap="square">
            <a:spAutoFit/>
          </a:bodyPr>
          <a:lstStyle/>
          <a:p>
            <a:r>
              <a:rPr lang="en-IN" b="1" dirty="0">
                <a:solidFill>
                  <a:srgbClr val="000000"/>
                </a:solidFill>
                <a:latin typeface="Calibiri light"/>
              </a:rPr>
              <a:t>Step 2</a:t>
            </a:r>
          </a:p>
          <a:p>
            <a:r>
              <a:rPr lang="en-IN" dirty="0">
                <a:solidFill>
                  <a:srgbClr val="000000"/>
                </a:solidFill>
                <a:latin typeface="Calibiri light"/>
              </a:rPr>
              <a:t>Identification of network of FIU’s ‘entities of interest’</a:t>
            </a:r>
            <a:endParaRPr lang="en-IN" dirty="0">
              <a:latin typeface="Calibiri light"/>
            </a:endParaRPr>
          </a:p>
        </p:txBody>
      </p:sp>
      <p:sp>
        <p:nvSpPr>
          <p:cNvPr id="6" name="Rectangle 5">
            <a:extLst>
              <a:ext uri="{FF2B5EF4-FFF2-40B4-BE49-F238E27FC236}">
                <a16:creationId xmlns:a16="http://schemas.microsoft.com/office/drawing/2014/main" id="{A48DD597-3E42-4273-8027-ECC91F3FF6E0}"/>
              </a:ext>
            </a:extLst>
          </p:cNvPr>
          <p:cNvSpPr/>
          <p:nvPr/>
        </p:nvSpPr>
        <p:spPr>
          <a:xfrm>
            <a:off x="6559013" y="2926864"/>
            <a:ext cx="1735148" cy="830997"/>
          </a:xfrm>
          <a:prstGeom prst="rect">
            <a:avLst/>
          </a:prstGeom>
        </p:spPr>
        <p:txBody>
          <a:bodyPr wrap="square">
            <a:spAutoFit/>
          </a:bodyPr>
          <a:lstStyle/>
          <a:p>
            <a:r>
              <a:rPr lang="en-IN" b="1" dirty="0">
                <a:solidFill>
                  <a:srgbClr val="000000"/>
                </a:solidFill>
                <a:latin typeface="Calibiri light"/>
              </a:rPr>
              <a:t>Step 3</a:t>
            </a:r>
          </a:p>
          <a:p>
            <a:r>
              <a:rPr lang="en-IN" dirty="0">
                <a:solidFill>
                  <a:srgbClr val="000000"/>
                </a:solidFill>
                <a:latin typeface="Calibiri light"/>
              </a:rPr>
              <a:t>Computation of network risk for ‘entities of interest’ </a:t>
            </a:r>
            <a:endParaRPr lang="en-IN" dirty="0">
              <a:latin typeface="Calibiri light"/>
            </a:endParaRPr>
          </a:p>
        </p:txBody>
      </p:sp>
      <p:pic>
        <p:nvPicPr>
          <p:cNvPr id="8" name="Picture 2">
            <a:extLst>
              <a:ext uri="{FF2B5EF4-FFF2-40B4-BE49-F238E27FC236}">
                <a16:creationId xmlns:a16="http://schemas.microsoft.com/office/drawing/2014/main" id="{FF3DAEC8-2543-46D3-8E0A-83D3334903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777" t="14399" r="27365" b="37137"/>
          <a:stretch/>
        </p:blipFill>
        <p:spPr bwMode="auto">
          <a:xfrm>
            <a:off x="901844" y="1214627"/>
            <a:ext cx="2237865" cy="15988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A80AA36F-AF58-4CF1-89A3-E2606EA3C7D4}"/>
              </a:ext>
            </a:extLst>
          </p:cNvPr>
          <p:cNvPicPr>
            <a:picLocks noChangeAspect="1"/>
          </p:cNvPicPr>
          <p:nvPr/>
        </p:nvPicPr>
        <p:blipFill>
          <a:blip r:embed="rId3"/>
          <a:stretch>
            <a:fillRect/>
          </a:stretch>
        </p:blipFill>
        <p:spPr>
          <a:xfrm>
            <a:off x="3595645" y="1214627"/>
            <a:ext cx="2240570" cy="1466472"/>
          </a:xfrm>
          <a:prstGeom prst="rect">
            <a:avLst/>
          </a:prstGeom>
        </p:spPr>
      </p:pic>
      <p:pic>
        <p:nvPicPr>
          <p:cNvPr id="10" name="Picture 9">
            <a:extLst>
              <a:ext uri="{FF2B5EF4-FFF2-40B4-BE49-F238E27FC236}">
                <a16:creationId xmlns:a16="http://schemas.microsoft.com/office/drawing/2014/main" id="{76B945DE-5DF3-481A-A7FD-D727CFA64CEA}"/>
              </a:ext>
            </a:extLst>
          </p:cNvPr>
          <p:cNvPicPr/>
          <p:nvPr/>
        </p:nvPicPr>
        <p:blipFill>
          <a:blip r:embed="rId4">
            <a:extLst>
              <a:ext uri="{28A0092B-C50C-407E-A947-70E740481C1C}">
                <a14:useLocalDpi xmlns:a14="http://schemas.microsoft.com/office/drawing/2010/main" val="0"/>
              </a:ext>
            </a:extLst>
          </a:blip>
          <a:srcRect/>
          <a:stretch>
            <a:fillRect/>
          </a:stretch>
        </p:blipFill>
        <p:spPr>
          <a:xfrm>
            <a:off x="6292151" y="1214626"/>
            <a:ext cx="2568628" cy="1598891"/>
          </a:xfrm>
          <a:prstGeom prst="rect">
            <a:avLst/>
          </a:prstGeom>
          <a:noFill/>
        </p:spPr>
      </p:pic>
      <p:sp>
        <p:nvSpPr>
          <p:cNvPr id="4" name="Oval 3">
            <a:extLst>
              <a:ext uri="{FF2B5EF4-FFF2-40B4-BE49-F238E27FC236}">
                <a16:creationId xmlns:a16="http://schemas.microsoft.com/office/drawing/2014/main" id="{BE012746-D10A-41A9-9F65-4E8BAD5524C5}"/>
              </a:ext>
            </a:extLst>
          </p:cNvPr>
          <p:cNvSpPr/>
          <p:nvPr/>
        </p:nvSpPr>
        <p:spPr bwMode="auto">
          <a:xfrm>
            <a:off x="7357980" y="2403335"/>
            <a:ext cx="402282" cy="408708"/>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a:ln>
                <a:noFill/>
              </a:ln>
              <a:solidFill>
                <a:schemeClr val="tx1"/>
              </a:solidFill>
              <a:effectLst/>
              <a:latin typeface="Calibiri light"/>
              <a:ea typeface="+mj-ea"/>
            </a:endParaRPr>
          </a:p>
        </p:txBody>
      </p:sp>
    </p:spTree>
    <p:extLst>
      <p:ext uri="{BB962C8B-B14F-4D97-AF65-F5344CB8AC3E}">
        <p14:creationId xmlns:p14="http://schemas.microsoft.com/office/powerpoint/2010/main" val="9315214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269878" y="240427"/>
            <a:ext cx="8024283" cy="369332"/>
          </a:xfrm>
        </p:spPr>
        <p:txBody>
          <a:bodyPr/>
          <a:lstStyle/>
          <a:p>
            <a:r>
              <a:rPr lang="en-IN" sz="2400" b="1" dirty="0">
                <a:latin typeface="Calibri Light (Headings)"/>
              </a:rPr>
              <a:t>Step 1 – Creating the Graph DB</a:t>
            </a:r>
          </a:p>
        </p:txBody>
      </p:sp>
      <p:sp>
        <p:nvSpPr>
          <p:cNvPr id="2" name="TextBox 1">
            <a:extLst>
              <a:ext uri="{FF2B5EF4-FFF2-40B4-BE49-F238E27FC236}">
                <a16:creationId xmlns:a16="http://schemas.microsoft.com/office/drawing/2014/main" id="{4C415B15-18B4-45B2-9205-19BDB580221C}"/>
              </a:ext>
            </a:extLst>
          </p:cNvPr>
          <p:cNvSpPr txBox="1"/>
          <p:nvPr/>
        </p:nvSpPr>
        <p:spPr>
          <a:xfrm>
            <a:off x="269878" y="1097350"/>
            <a:ext cx="8575739" cy="2542363"/>
          </a:xfrm>
          <a:prstGeom prst="rect">
            <a:avLst/>
          </a:prstGeom>
          <a:noFill/>
        </p:spPr>
        <p:txBody>
          <a:bodyPr wrap="square" rtlCol="0">
            <a:spAutoFit/>
          </a:bodyPr>
          <a:lstStyle/>
          <a:p>
            <a:pPr marL="269875" indent="-269875" algn="l">
              <a:lnSpc>
                <a:spcPct val="150000"/>
              </a:lnSpc>
              <a:buFont typeface="Wingdings" panose="05000000000000000000" pitchFamily="2" charset="2"/>
              <a:buChar char="Ø"/>
            </a:pPr>
            <a:r>
              <a:rPr lang="en-IN" sz="1800" baseline="0" dirty="0">
                <a:solidFill>
                  <a:schemeClr val="bg1">
                    <a:lumMod val="10000"/>
                  </a:schemeClr>
                </a:solidFill>
                <a:latin typeface="Calibiri light"/>
                <a:ea typeface="+mj-ea"/>
              </a:rPr>
              <a:t>System shall create a network with entities as nodes and relationships as arcs</a:t>
            </a:r>
          </a:p>
          <a:p>
            <a:pPr marL="269875" indent="-269875" algn="l">
              <a:lnSpc>
                <a:spcPct val="150000"/>
              </a:lnSpc>
              <a:buFont typeface="Wingdings" panose="05000000000000000000" pitchFamily="2" charset="2"/>
              <a:buChar char="Ø"/>
            </a:pPr>
            <a:r>
              <a:rPr lang="en-IN" sz="1800" dirty="0">
                <a:solidFill>
                  <a:schemeClr val="bg1">
                    <a:lumMod val="10000"/>
                  </a:schemeClr>
                </a:solidFill>
                <a:latin typeface="Calibiri light"/>
                <a:ea typeface="+mj-ea"/>
              </a:rPr>
              <a:t>Entities are person, organisation, account, location, branch, ATM</a:t>
            </a:r>
          </a:p>
          <a:p>
            <a:pPr marL="269875" indent="-269875" algn="l">
              <a:lnSpc>
                <a:spcPct val="150000"/>
              </a:lnSpc>
              <a:buFont typeface="Wingdings" panose="05000000000000000000" pitchFamily="2" charset="2"/>
              <a:buChar char="Ø"/>
            </a:pPr>
            <a:r>
              <a:rPr lang="en-IN" sz="1800" dirty="0">
                <a:solidFill>
                  <a:schemeClr val="bg1">
                    <a:lumMod val="10000"/>
                  </a:schemeClr>
                </a:solidFill>
                <a:latin typeface="Calibiri light"/>
                <a:ea typeface="+mj-ea"/>
              </a:rPr>
              <a:t>Entities shall also have attributes and tags - such as STR, CTR (filed), high risk, watchlist etc</a:t>
            </a:r>
          </a:p>
          <a:p>
            <a:pPr marL="269875" indent="-269875" algn="l">
              <a:lnSpc>
                <a:spcPct val="150000"/>
              </a:lnSpc>
              <a:buFont typeface="Wingdings" panose="05000000000000000000" pitchFamily="2" charset="2"/>
              <a:buChar char="Ø"/>
            </a:pPr>
            <a:r>
              <a:rPr lang="en-IN" sz="1800" baseline="0" dirty="0">
                <a:solidFill>
                  <a:schemeClr val="bg1">
                    <a:lumMod val="10000"/>
                  </a:schemeClr>
                </a:solidFill>
                <a:latin typeface="Calibiri light"/>
                <a:ea typeface="+mj-ea"/>
              </a:rPr>
              <a:t>Relationships have been identified as type of relationship (permanent, transaction based) and scored basis confidence and strength in </a:t>
            </a:r>
            <a:r>
              <a:rPr lang="en-IN" sz="1800" dirty="0">
                <a:solidFill>
                  <a:schemeClr val="bg1">
                    <a:lumMod val="10000"/>
                  </a:schemeClr>
                </a:solidFill>
                <a:latin typeface="Calibiri light"/>
                <a:ea typeface="+mj-ea"/>
              </a:rPr>
              <a:t>relationship resolution</a:t>
            </a:r>
          </a:p>
        </p:txBody>
      </p:sp>
    </p:spTree>
    <p:extLst>
      <p:ext uri="{BB962C8B-B14F-4D97-AF65-F5344CB8AC3E}">
        <p14:creationId xmlns:p14="http://schemas.microsoft.com/office/powerpoint/2010/main" val="365023306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269878" y="240427"/>
            <a:ext cx="8024283" cy="369332"/>
          </a:xfrm>
        </p:spPr>
        <p:txBody>
          <a:bodyPr/>
          <a:lstStyle/>
          <a:p>
            <a:r>
              <a:rPr lang="en-IN" sz="2400" b="1" kern="1200" dirty="0">
                <a:latin typeface="Calibri Light (Headings)"/>
              </a:rPr>
              <a:t>Risk Model design principles (1/5) – ‘Model construction’</a:t>
            </a:r>
          </a:p>
        </p:txBody>
      </p:sp>
      <p:graphicFrame>
        <p:nvGraphicFramePr>
          <p:cNvPr id="7" name="Table 6">
            <a:extLst>
              <a:ext uri="{FF2B5EF4-FFF2-40B4-BE49-F238E27FC236}">
                <a16:creationId xmlns:a16="http://schemas.microsoft.com/office/drawing/2014/main" id="{DB13A017-A72A-4BEB-86C5-3AEF810EEA09}"/>
              </a:ext>
            </a:extLst>
          </p:cNvPr>
          <p:cNvGraphicFramePr>
            <a:graphicFrameLocks noGrp="1"/>
          </p:cNvGraphicFramePr>
          <p:nvPr>
            <p:extLst>
              <p:ext uri="{D42A27DB-BD31-4B8C-83A1-F6EECF244321}">
                <p14:modId xmlns:p14="http://schemas.microsoft.com/office/powerpoint/2010/main" val="80282785"/>
              </p:ext>
            </p:extLst>
          </p:nvPr>
        </p:nvGraphicFramePr>
        <p:xfrm>
          <a:off x="231778" y="731556"/>
          <a:ext cx="8744582" cy="4036764"/>
        </p:xfrm>
        <a:graphic>
          <a:graphicData uri="http://schemas.openxmlformats.org/drawingml/2006/table">
            <a:tbl>
              <a:tblPr firstRow="1" bandRow="1">
                <a:tableStyleId>{5C22544A-7EE6-4342-B048-85BDC9FD1C3A}</a:tableStyleId>
              </a:tblPr>
              <a:tblGrid>
                <a:gridCol w="1193162">
                  <a:extLst>
                    <a:ext uri="{9D8B030D-6E8A-4147-A177-3AD203B41FA5}">
                      <a16:colId xmlns:a16="http://schemas.microsoft.com/office/drawing/2014/main" val="1921432669"/>
                    </a:ext>
                  </a:extLst>
                </a:gridCol>
                <a:gridCol w="7551420">
                  <a:extLst>
                    <a:ext uri="{9D8B030D-6E8A-4147-A177-3AD203B41FA5}">
                      <a16:colId xmlns:a16="http://schemas.microsoft.com/office/drawing/2014/main" val="3081052142"/>
                    </a:ext>
                  </a:extLst>
                </a:gridCol>
              </a:tblGrid>
              <a:tr h="268206">
                <a:tc>
                  <a:txBody>
                    <a:bodyPr/>
                    <a:lstStyle/>
                    <a:p>
                      <a:pPr>
                        <a:spcBef>
                          <a:spcPts val="100"/>
                        </a:spcBef>
                      </a:pPr>
                      <a:r>
                        <a:rPr lang="en-IN" sz="1200" dirty="0">
                          <a:latin typeface="Calibri Light" panose="020F0302020204030204" pitchFamily="34" charset="0"/>
                          <a:cs typeface="Calibri Light" panose="020F0302020204030204" pitchFamily="34" charset="0"/>
                        </a:rPr>
                        <a:t>Design</a:t>
                      </a:r>
                    </a:p>
                  </a:txBody>
                  <a:tcPr anchor="ctr">
                    <a:lnB w="12700" cap="flat" cmpd="sng" algn="ctr">
                      <a:solidFill>
                        <a:schemeClr val="tx1"/>
                      </a:solidFill>
                      <a:prstDash val="solid"/>
                      <a:round/>
                      <a:headEnd type="none" w="med" len="med"/>
                      <a:tailEnd type="none" w="med" len="med"/>
                    </a:lnB>
                  </a:tcPr>
                </a:tc>
                <a:tc>
                  <a:txBody>
                    <a:bodyPr/>
                    <a:lstStyle/>
                    <a:p>
                      <a:pPr>
                        <a:spcBef>
                          <a:spcPts val="100"/>
                        </a:spcBef>
                      </a:pPr>
                      <a:r>
                        <a:rPr lang="en-IN" sz="1200" dirty="0">
                          <a:latin typeface="Calibri Light" panose="020F0302020204030204" pitchFamily="34" charset="0"/>
                          <a:cs typeface="Calibri Light" panose="020F0302020204030204" pitchFamily="34" charset="0"/>
                        </a:rPr>
                        <a:t>Description</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309208"/>
                  </a:ext>
                </a:extLst>
              </a:tr>
              <a:tr h="1306264">
                <a:tc>
                  <a:txBody>
                    <a:bodyPr/>
                    <a:lstStyle/>
                    <a:p>
                      <a:pPr>
                        <a:spcBef>
                          <a:spcPts val="100"/>
                        </a:spcBef>
                      </a:pPr>
                      <a:r>
                        <a:rPr lang="en-IN" sz="1400" dirty="0">
                          <a:solidFill>
                            <a:srgbClr val="000000"/>
                          </a:solidFill>
                          <a:latin typeface="Calibri Light" panose="020F0302020204030204" pitchFamily="34" charset="0"/>
                          <a:cs typeface="Calibri Light" panose="020F0302020204030204" pitchFamily="34" charset="0"/>
                        </a:rPr>
                        <a:t>Multi-model availability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28600" indent="-228600">
                        <a:spcBef>
                          <a:spcPts val="100"/>
                        </a:spcBef>
                        <a:spcAft>
                          <a:spcPts val="600"/>
                        </a:spcAft>
                        <a:buFont typeface="+mj-lt"/>
                        <a:buAutoNum type="arabicPeriod"/>
                      </a:pPr>
                      <a:r>
                        <a:rPr lang="en-IN" sz="1400" dirty="0">
                          <a:solidFill>
                            <a:srgbClr val="000000"/>
                          </a:solidFill>
                          <a:latin typeface="Calibri Light" panose="020F0302020204030204" pitchFamily="34" charset="0"/>
                          <a:cs typeface="Calibri Light" panose="020F0302020204030204" pitchFamily="34" charset="0"/>
                        </a:rPr>
                        <a:t>The system will allow multiple models to be designed in FINNET 2.0. </a:t>
                      </a:r>
                    </a:p>
                    <a:p>
                      <a:pPr marL="228600" indent="-228600">
                        <a:spcBef>
                          <a:spcPts val="100"/>
                        </a:spcBef>
                        <a:spcAft>
                          <a:spcPts val="600"/>
                        </a:spcAft>
                        <a:buFont typeface="+mj-lt"/>
                        <a:buAutoNum type="arabicPeriod"/>
                      </a:pPr>
                      <a:r>
                        <a:rPr lang="en-IN" sz="1400" dirty="0">
                          <a:solidFill>
                            <a:srgbClr val="000000"/>
                          </a:solidFill>
                          <a:latin typeface="Calibri Light" panose="020F0302020204030204" pitchFamily="34" charset="0"/>
                          <a:cs typeface="Calibri Light" panose="020F0302020204030204" pitchFamily="34" charset="0"/>
                        </a:rPr>
                        <a:t>At any point in time, only one model will be made active, to maintain traceability. A designated user will own the models and may choose to change the active status as per FIU’s directions</a:t>
                      </a:r>
                    </a:p>
                    <a:p>
                      <a:pPr marL="228600" indent="-228600">
                        <a:spcBef>
                          <a:spcPts val="100"/>
                        </a:spcBef>
                        <a:spcAft>
                          <a:spcPts val="600"/>
                        </a:spcAft>
                        <a:buFont typeface="+mj-lt"/>
                        <a:buAutoNum type="arabicPeriod"/>
                      </a:pPr>
                      <a:r>
                        <a:rPr lang="en-IN" sz="1400" b="0" i="0" dirty="0">
                          <a:solidFill>
                            <a:srgbClr val="000000"/>
                          </a:solidFill>
                          <a:latin typeface="Calibri Light" panose="020F0302020204030204" pitchFamily="34" charset="0"/>
                          <a:cs typeface="Calibri Light" panose="020F0302020204030204" pitchFamily="34" charset="0"/>
                        </a:rPr>
                        <a:t>A history will be maintained in the system of the models used at various points in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0564260"/>
                  </a:ext>
                </a:extLst>
              </a:tr>
              <a:tr h="2401440">
                <a:tc>
                  <a:txBody>
                    <a:bodyPr/>
                    <a:lstStyle/>
                    <a:p>
                      <a:pPr marL="0" marR="0" lvl="0" indent="0" algn="l" defTabSz="779252" rtl="0" eaLnBrk="1" fontAlgn="auto" latinLnBrk="0" hangingPunct="1">
                        <a:lnSpc>
                          <a:spcPct val="100000"/>
                        </a:lnSpc>
                        <a:spcBef>
                          <a:spcPts val="100"/>
                        </a:spcBef>
                        <a:spcAft>
                          <a:spcPts val="0"/>
                        </a:spcAft>
                        <a:buClrTx/>
                        <a:buSzTx/>
                        <a:buFontTx/>
                        <a:buNone/>
                        <a:tabLst/>
                        <a:defRPr/>
                      </a:pPr>
                      <a:r>
                        <a:rPr lang="en-IN" sz="1400" kern="1200" dirty="0">
                          <a:solidFill>
                            <a:srgbClr val="000000"/>
                          </a:solidFill>
                          <a:latin typeface="Calibri Light" panose="020F0302020204030204" pitchFamily="34" charset="0"/>
                          <a:ea typeface="+mn-ea"/>
                          <a:cs typeface="Calibri Light" panose="020F0302020204030204" pitchFamily="34" charset="0"/>
                        </a:rPr>
                        <a:t>Multi-attribute risk data sheets</a:t>
                      </a:r>
                    </a:p>
                    <a:p>
                      <a:pPr>
                        <a:spcBef>
                          <a:spcPts val="100"/>
                        </a:spcBef>
                      </a:pPr>
                      <a:endParaRPr lang="en-IN" sz="1400" dirty="0">
                        <a:solidFill>
                          <a:srgbClr val="000000"/>
                        </a:solidFill>
                        <a:latin typeface="Calibri Light" panose="020F0302020204030204" pitchFamily="34" charset="0"/>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28600" indent="-228600">
                        <a:spcBef>
                          <a:spcPts val="100"/>
                        </a:spcBef>
                        <a:spcAft>
                          <a:spcPts val="600"/>
                        </a:spcAft>
                        <a:buFont typeface="+mj-lt"/>
                        <a:buAutoNum type="arabicPeriod"/>
                      </a:pPr>
                      <a:r>
                        <a:rPr lang="en-IN" sz="1400" kern="1200" dirty="0">
                          <a:solidFill>
                            <a:srgbClr val="000000"/>
                          </a:solidFill>
                          <a:latin typeface="Calibri Light" panose="020F0302020204030204" pitchFamily="34" charset="0"/>
                          <a:ea typeface="+mn-ea"/>
                          <a:cs typeface="Calibri Light" panose="020F0302020204030204" pitchFamily="34" charset="0"/>
                        </a:rPr>
                        <a:t>An entire library of model parameters will be maintained. These parameters will be derived from the reporting format, attributes enhanced from external agencies and those found from commercial risk databases</a:t>
                      </a:r>
                    </a:p>
                    <a:p>
                      <a:pPr marL="228600" indent="-228600">
                        <a:spcBef>
                          <a:spcPts val="100"/>
                        </a:spcBef>
                        <a:spcAft>
                          <a:spcPts val="600"/>
                        </a:spcAft>
                        <a:buFont typeface="+mj-lt"/>
                        <a:buAutoNum type="arabicPeriod"/>
                      </a:pPr>
                      <a:r>
                        <a:rPr lang="en-IN" sz="1400" kern="1200" dirty="0">
                          <a:solidFill>
                            <a:srgbClr val="000000"/>
                          </a:solidFill>
                          <a:latin typeface="Calibri Light" panose="020F0302020204030204" pitchFamily="34" charset="0"/>
                          <a:ea typeface="+mn-ea"/>
                          <a:cs typeface="Calibri Light" panose="020F0302020204030204" pitchFamily="34" charset="0"/>
                        </a:rPr>
                        <a:t>The modeler would have the flexibility of the following:</a:t>
                      </a:r>
                    </a:p>
                    <a:p>
                      <a:pPr marL="618226" lvl="1" indent="-228600">
                        <a:spcBef>
                          <a:spcPts val="100"/>
                        </a:spcBef>
                        <a:spcAft>
                          <a:spcPts val="600"/>
                        </a:spcAft>
                        <a:buFont typeface="+mj-lt"/>
                        <a:buAutoNum type="alphaLcParenR"/>
                      </a:pPr>
                      <a:r>
                        <a:rPr lang="en-IN" sz="1400" kern="1200" dirty="0">
                          <a:solidFill>
                            <a:srgbClr val="000000"/>
                          </a:solidFill>
                          <a:latin typeface="Calibri Light" panose="020F0302020204030204" pitchFamily="34" charset="0"/>
                          <a:ea typeface="+mn-ea"/>
                          <a:cs typeface="Calibri Light" panose="020F0302020204030204" pitchFamily="34" charset="0"/>
                        </a:rPr>
                        <a:t>Ability to add or drop parameters from the parameter library into the active model</a:t>
                      </a:r>
                    </a:p>
                    <a:p>
                      <a:pPr marL="618226" lvl="1" indent="-228600">
                        <a:spcBef>
                          <a:spcPts val="100"/>
                        </a:spcBef>
                        <a:spcAft>
                          <a:spcPts val="600"/>
                        </a:spcAft>
                        <a:buFont typeface="+mj-lt"/>
                        <a:buAutoNum type="alphaLcParenR"/>
                      </a:pPr>
                      <a:r>
                        <a:rPr lang="en-IN" sz="1400" kern="1200" dirty="0">
                          <a:solidFill>
                            <a:srgbClr val="000000"/>
                          </a:solidFill>
                          <a:latin typeface="Calibri Light" panose="020F0302020204030204" pitchFamily="34" charset="0"/>
                          <a:ea typeface="+mn-ea"/>
                          <a:cs typeface="Calibri Light" panose="020F0302020204030204" pitchFamily="34" charset="0"/>
                        </a:rPr>
                        <a:t>Ability to select risk scoring metadata (if multiple exist). For instance: country risk may be chosen from the FATF list, or from Transparency International or from OECD</a:t>
                      </a:r>
                    </a:p>
                    <a:p>
                      <a:pPr marL="618226" lvl="1" indent="-228600">
                        <a:spcBef>
                          <a:spcPts val="100"/>
                        </a:spcBef>
                        <a:spcAft>
                          <a:spcPts val="600"/>
                        </a:spcAft>
                        <a:buFont typeface="+mj-lt"/>
                        <a:buAutoNum type="alphaLcParenR"/>
                      </a:pPr>
                      <a:r>
                        <a:rPr lang="en-IN" sz="1400" kern="1200" dirty="0">
                          <a:solidFill>
                            <a:srgbClr val="000000"/>
                          </a:solidFill>
                          <a:latin typeface="Calibri Light" panose="020F0302020204030204" pitchFamily="34" charset="0"/>
                          <a:ea typeface="+mn-ea"/>
                          <a:cs typeface="Calibri Light" panose="020F0302020204030204" pitchFamily="34" charset="0"/>
                        </a:rPr>
                        <a:t>Ability to adjust weights instead of using the pre-designed ones</a:t>
                      </a:r>
                    </a:p>
                    <a:p>
                      <a:pPr marL="618226" lvl="1" indent="-228600">
                        <a:spcBef>
                          <a:spcPts val="100"/>
                        </a:spcBef>
                        <a:spcAft>
                          <a:spcPts val="600"/>
                        </a:spcAft>
                        <a:buFont typeface="+mj-lt"/>
                        <a:buAutoNum type="alphaLcParenR"/>
                      </a:pPr>
                      <a:r>
                        <a:rPr lang="en-IN" sz="1400" kern="1200" dirty="0">
                          <a:solidFill>
                            <a:srgbClr val="000000"/>
                          </a:solidFill>
                          <a:latin typeface="Calibri Light" panose="020F0302020204030204" pitchFamily="34" charset="0"/>
                          <a:ea typeface="+mn-ea"/>
                          <a:cs typeface="Calibri Light" panose="020F0302020204030204" pitchFamily="34" charset="0"/>
                        </a:rPr>
                        <a:t>Save the revised model with a different model ID for future 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061381"/>
                  </a:ext>
                </a:extLst>
              </a:tr>
            </a:tbl>
          </a:graphicData>
        </a:graphic>
      </p:graphicFrame>
    </p:spTree>
    <p:extLst>
      <p:ext uri="{BB962C8B-B14F-4D97-AF65-F5344CB8AC3E}">
        <p14:creationId xmlns:p14="http://schemas.microsoft.com/office/powerpoint/2010/main" val="12807605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269878" y="240427"/>
            <a:ext cx="8024283" cy="369332"/>
          </a:xfrm>
        </p:spPr>
        <p:txBody>
          <a:bodyPr/>
          <a:lstStyle/>
          <a:p>
            <a:r>
              <a:rPr lang="en-IN" sz="2400" b="1" dirty="0">
                <a:latin typeface="Calibri Light (Headings)"/>
              </a:rPr>
              <a:t>Step 1 – Creating the Graph DB</a:t>
            </a:r>
          </a:p>
        </p:txBody>
      </p:sp>
      <p:pic>
        <p:nvPicPr>
          <p:cNvPr id="4" name="Picture 3">
            <a:extLst>
              <a:ext uri="{FF2B5EF4-FFF2-40B4-BE49-F238E27FC236}">
                <a16:creationId xmlns:a16="http://schemas.microsoft.com/office/drawing/2014/main" id="{838D5D88-BB32-40B1-836D-036F76C6A350}"/>
              </a:ext>
            </a:extLst>
          </p:cNvPr>
          <p:cNvPicPr>
            <a:picLocks noChangeAspect="1"/>
          </p:cNvPicPr>
          <p:nvPr/>
        </p:nvPicPr>
        <p:blipFill>
          <a:blip r:embed="rId2"/>
          <a:stretch>
            <a:fillRect/>
          </a:stretch>
        </p:blipFill>
        <p:spPr>
          <a:xfrm>
            <a:off x="469087" y="755873"/>
            <a:ext cx="7825074" cy="3938047"/>
          </a:xfrm>
          <a:prstGeom prst="rect">
            <a:avLst/>
          </a:prstGeom>
        </p:spPr>
      </p:pic>
    </p:spTree>
    <p:extLst>
      <p:ext uri="{BB962C8B-B14F-4D97-AF65-F5344CB8AC3E}">
        <p14:creationId xmlns:p14="http://schemas.microsoft.com/office/powerpoint/2010/main" val="4862504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269878" y="240427"/>
            <a:ext cx="8024283" cy="738664"/>
          </a:xfrm>
        </p:spPr>
        <p:txBody>
          <a:bodyPr/>
          <a:lstStyle/>
          <a:p>
            <a:r>
              <a:rPr lang="en-IN" sz="2400" b="1" dirty="0">
                <a:latin typeface="Calibri Light (Headings)"/>
              </a:rPr>
              <a:t>Step 2 – Identification of network of FIU’s ‘entities of interest’</a:t>
            </a:r>
            <a:br>
              <a:rPr lang="en-IN" sz="2400" b="1" dirty="0">
                <a:latin typeface="Calibri Light (Headings)"/>
              </a:rPr>
            </a:br>
            <a:endParaRPr lang="en-IN" sz="2400" b="1" dirty="0">
              <a:latin typeface="Calibri Light (Headings)"/>
            </a:endParaRPr>
          </a:p>
        </p:txBody>
      </p:sp>
      <p:sp>
        <p:nvSpPr>
          <p:cNvPr id="2" name="TextBox 1">
            <a:extLst>
              <a:ext uri="{FF2B5EF4-FFF2-40B4-BE49-F238E27FC236}">
                <a16:creationId xmlns:a16="http://schemas.microsoft.com/office/drawing/2014/main" id="{4C415B15-18B4-45B2-9205-19BDB580221C}"/>
              </a:ext>
            </a:extLst>
          </p:cNvPr>
          <p:cNvSpPr txBox="1"/>
          <p:nvPr/>
        </p:nvSpPr>
        <p:spPr>
          <a:xfrm>
            <a:off x="269878" y="723970"/>
            <a:ext cx="8575739" cy="4204356"/>
          </a:xfrm>
          <a:prstGeom prst="rect">
            <a:avLst/>
          </a:prstGeom>
          <a:noFill/>
        </p:spPr>
        <p:txBody>
          <a:bodyPr wrap="square" rtlCol="0">
            <a:spAutoFit/>
          </a:bodyPr>
          <a:lstStyle/>
          <a:p>
            <a:pPr marL="269875" indent="-269875" algn="l">
              <a:lnSpc>
                <a:spcPct val="150000"/>
              </a:lnSpc>
              <a:buFont typeface="Wingdings" panose="05000000000000000000" pitchFamily="2" charset="2"/>
              <a:buChar char="Ø"/>
            </a:pPr>
            <a:r>
              <a:rPr lang="en-IN" sz="1800" baseline="0" dirty="0">
                <a:solidFill>
                  <a:schemeClr val="bg1">
                    <a:lumMod val="10000"/>
                  </a:schemeClr>
                </a:solidFill>
                <a:latin typeface="Calibiri light"/>
                <a:ea typeface="+mj-ea"/>
              </a:rPr>
              <a:t>For all the nodes (entities) identified in a </a:t>
            </a:r>
            <a:r>
              <a:rPr lang="en-IN" sz="1800" dirty="0">
                <a:solidFill>
                  <a:schemeClr val="bg1">
                    <a:lumMod val="10000"/>
                  </a:schemeClr>
                </a:solidFill>
                <a:latin typeface="Calibiri light"/>
                <a:ea typeface="+mj-ea"/>
              </a:rPr>
              <a:t>case, </a:t>
            </a:r>
            <a:r>
              <a:rPr lang="en-IN" sz="1800" baseline="0" dirty="0">
                <a:solidFill>
                  <a:schemeClr val="bg1">
                    <a:lumMod val="10000"/>
                  </a:schemeClr>
                </a:solidFill>
                <a:latin typeface="Calibiri light"/>
                <a:ea typeface="+mj-ea"/>
              </a:rPr>
              <a:t>th</a:t>
            </a:r>
            <a:r>
              <a:rPr lang="en-IN" sz="1800" dirty="0">
                <a:solidFill>
                  <a:schemeClr val="bg1">
                    <a:lumMod val="10000"/>
                  </a:schemeClr>
                </a:solidFill>
                <a:latin typeface="Calibiri light"/>
                <a:ea typeface="+mj-ea"/>
              </a:rPr>
              <a:t>e system shall identify the network of set of connected nodes</a:t>
            </a:r>
          </a:p>
          <a:p>
            <a:pPr marL="269875" indent="-269875" algn="l">
              <a:lnSpc>
                <a:spcPct val="150000"/>
              </a:lnSpc>
              <a:buFont typeface="Wingdings" panose="05000000000000000000" pitchFamily="2" charset="2"/>
              <a:buChar char="Ø"/>
            </a:pPr>
            <a:r>
              <a:rPr lang="en-IN" sz="1800" baseline="0" dirty="0">
                <a:solidFill>
                  <a:schemeClr val="bg1">
                    <a:lumMod val="10000"/>
                  </a:schemeClr>
                </a:solidFill>
                <a:latin typeface="Calibiri light"/>
                <a:ea typeface="+mj-ea"/>
              </a:rPr>
              <a:t>This will help identify the section of overall network to be evaluated by the Case Analyst to evaluate only a few ‘islands’ within the </a:t>
            </a:r>
            <a:r>
              <a:rPr lang="en-IN" sz="1800" dirty="0">
                <a:solidFill>
                  <a:schemeClr val="bg1">
                    <a:lumMod val="10000"/>
                  </a:schemeClr>
                </a:solidFill>
                <a:latin typeface="Calibiri light"/>
                <a:ea typeface="+mj-ea"/>
              </a:rPr>
              <a:t>overall FIU network</a:t>
            </a:r>
          </a:p>
          <a:p>
            <a:pPr marL="269875" indent="-269875" algn="l">
              <a:lnSpc>
                <a:spcPct val="150000"/>
              </a:lnSpc>
              <a:buFont typeface="Wingdings" panose="05000000000000000000" pitchFamily="2" charset="2"/>
              <a:buChar char="Ø"/>
            </a:pPr>
            <a:r>
              <a:rPr lang="en-IN" sz="1800" dirty="0">
                <a:solidFill>
                  <a:schemeClr val="bg1">
                    <a:lumMod val="10000"/>
                  </a:schemeClr>
                </a:solidFill>
                <a:latin typeface="Calibiri light"/>
                <a:ea typeface="+mj-ea"/>
              </a:rPr>
              <a:t>Within the ‘island’, the Case Analyst can analyse each entity and their connectedness to other entities</a:t>
            </a:r>
          </a:p>
          <a:p>
            <a:pPr marL="269875" indent="-269875" algn="l">
              <a:lnSpc>
                <a:spcPct val="150000"/>
              </a:lnSpc>
              <a:buFont typeface="Wingdings" panose="05000000000000000000" pitchFamily="2" charset="2"/>
              <a:buChar char="Ø"/>
            </a:pPr>
            <a:r>
              <a:rPr lang="en-IN" sz="1800" dirty="0">
                <a:solidFill>
                  <a:schemeClr val="bg1">
                    <a:lumMod val="10000"/>
                  </a:schemeClr>
                </a:solidFill>
                <a:latin typeface="Calibiri light"/>
              </a:rPr>
              <a:t>Case Analyst can:</a:t>
            </a:r>
          </a:p>
          <a:p>
            <a:pPr marL="675376" lvl="1" indent="-285750" algn="l">
              <a:buFont typeface="Wingdings" panose="05000000000000000000" pitchFamily="2" charset="2"/>
              <a:buChar char="§"/>
            </a:pPr>
            <a:r>
              <a:rPr lang="en-IN" sz="1800" dirty="0">
                <a:solidFill>
                  <a:schemeClr val="bg1">
                    <a:lumMod val="10000"/>
                  </a:schemeClr>
                </a:solidFill>
                <a:latin typeface="Calibiri light"/>
              </a:rPr>
              <a:t>Navigate the entire network of entities</a:t>
            </a:r>
          </a:p>
          <a:p>
            <a:pPr marL="675376" lvl="1" indent="-285750" algn="l">
              <a:buFont typeface="Wingdings" panose="05000000000000000000" pitchFamily="2" charset="2"/>
              <a:buChar char="§"/>
            </a:pPr>
            <a:r>
              <a:rPr lang="en-IN" sz="1800" dirty="0">
                <a:solidFill>
                  <a:schemeClr val="bg1">
                    <a:lumMod val="10000"/>
                  </a:schemeClr>
                </a:solidFill>
                <a:latin typeface="Calibiri light"/>
              </a:rPr>
              <a:t>Filter to see only a certain type of entities</a:t>
            </a:r>
          </a:p>
          <a:p>
            <a:pPr marL="675376" lvl="1" indent="-285750" algn="l">
              <a:buFont typeface="Wingdings" panose="05000000000000000000" pitchFamily="2" charset="2"/>
              <a:buChar char="§"/>
            </a:pPr>
            <a:r>
              <a:rPr lang="en-IN" sz="1800" dirty="0">
                <a:solidFill>
                  <a:schemeClr val="bg1">
                    <a:lumMod val="10000"/>
                  </a:schemeClr>
                </a:solidFill>
                <a:latin typeface="Calibiri light"/>
              </a:rPr>
              <a:t>Add more remove tags, relationships in the network and/or database</a:t>
            </a:r>
          </a:p>
          <a:p>
            <a:pPr algn="l">
              <a:lnSpc>
                <a:spcPct val="150000"/>
              </a:lnSpc>
            </a:pPr>
            <a:endParaRPr lang="en-IN" sz="1800" dirty="0">
              <a:solidFill>
                <a:schemeClr val="bg1">
                  <a:lumMod val="10000"/>
                </a:schemeClr>
              </a:solidFill>
              <a:latin typeface="Calibiri light"/>
              <a:ea typeface="+mj-ea"/>
            </a:endParaRPr>
          </a:p>
        </p:txBody>
      </p:sp>
    </p:spTree>
    <p:extLst>
      <p:ext uri="{BB962C8B-B14F-4D97-AF65-F5344CB8AC3E}">
        <p14:creationId xmlns:p14="http://schemas.microsoft.com/office/powerpoint/2010/main" val="4955759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269878" y="240427"/>
            <a:ext cx="8024283" cy="738664"/>
          </a:xfrm>
        </p:spPr>
        <p:txBody>
          <a:bodyPr/>
          <a:lstStyle/>
          <a:p>
            <a:r>
              <a:rPr lang="en-IN" sz="2400" b="1" dirty="0">
                <a:latin typeface="Calibri Light (Headings)"/>
              </a:rPr>
              <a:t>Step 2 – Identification of network of FIU’s ‘entities of interest’</a:t>
            </a:r>
            <a:br>
              <a:rPr lang="en-IN" sz="2400" b="1" dirty="0">
                <a:latin typeface="Calibri Light (Headings)"/>
              </a:rPr>
            </a:br>
            <a:endParaRPr lang="en-IN" sz="2400" b="1" dirty="0">
              <a:latin typeface="Calibri Light (Headings)"/>
            </a:endParaRPr>
          </a:p>
        </p:txBody>
      </p:sp>
      <p:sp>
        <p:nvSpPr>
          <p:cNvPr id="2" name="Oval 1">
            <a:extLst>
              <a:ext uri="{FF2B5EF4-FFF2-40B4-BE49-F238E27FC236}">
                <a16:creationId xmlns:a16="http://schemas.microsoft.com/office/drawing/2014/main" id="{CD4088F3-8196-4CFE-BB67-B966C2C1F4B1}"/>
              </a:ext>
            </a:extLst>
          </p:cNvPr>
          <p:cNvSpPr/>
          <p:nvPr/>
        </p:nvSpPr>
        <p:spPr bwMode="auto">
          <a:xfrm>
            <a:off x="2080260" y="3680460"/>
            <a:ext cx="906780" cy="556260"/>
          </a:xfrm>
          <a:prstGeom prst="ellips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a:ln>
                  <a:noFill/>
                </a:ln>
                <a:solidFill>
                  <a:schemeClr val="bg1">
                    <a:lumMod val="10000"/>
                  </a:schemeClr>
                </a:solidFill>
                <a:effectLst/>
                <a:latin typeface="Calibri Light" panose="020F0302020204030204" pitchFamily="34" charset="0"/>
                <a:ea typeface="+mj-ea"/>
                <a:cs typeface="Calibri Light" panose="020F0302020204030204" pitchFamily="34" charset="0"/>
              </a:rPr>
              <a:t>Entity of Interest 1</a:t>
            </a:r>
          </a:p>
        </p:txBody>
      </p:sp>
      <p:sp>
        <p:nvSpPr>
          <p:cNvPr id="9" name="Oval 8">
            <a:extLst>
              <a:ext uri="{FF2B5EF4-FFF2-40B4-BE49-F238E27FC236}">
                <a16:creationId xmlns:a16="http://schemas.microsoft.com/office/drawing/2014/main" id="{EDA5FAC0-A354-4190-BF13-7D356FD40A06}"/>
              </a:ext>
            </a:extLst>
          </p:cNvPr>
          <p:cNvSpPr/>
          <p:nvPr/>
        </p:nvSpPr>
        <p:spPr bwMode="auto">
          <a:xfrm>
            <a:off x="556260" y="2293620"/>
            <a:ext cx="906780" cy="556260"/>
          </a:xfrm>
          <a:prstGeom prst="ellips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dirty="0">
                <a:ln>
                  <a:noFill/>
                </a:ln>
                <a:solidFill>
                  <a:schemeClr val="bg1">
                    <a:lumMod val="10000"/>
                  </a:schemeClr>
                </a:solidFill>
                <a:effectLst/>
                <a:latin typeface="Calibri Light" panose="020F0302020204030204" pitchFamily="34" charset="0"/>
                <a:ea typeface="+mj-ea"/>
                <a:cs typeface="Calibri Light" panose="020F0302020204030204" pitchFamily="34" charset="0"/>
              </a:rPr>
              <a:t>Entity A</a:t>
            </a:r>
          </a:p>
        </p:txBody>
      </p:sp>
      <p:cxnSp>
        <p:nvCxnSpPr>
          <p:cNvPr id="11" name="Straight Arrow Connector 10" descr="abcd">
            <a:extLst>
              <a:ext uri="{FF2B5EF4-FFF2-40B4-BE49-F238E27FC236}">
                <a16:creationId xmlns:a16="http://schemas.microsoft.com/office/drawing/2014/main" id="{F04F2202-4A83-421A-A90C-41E3691A8BBE}"/>
              </a:ext>
            </a:extLst>
          </p:cNvPr>
          <p:cNvCxnSpPr>
            <a:stCxn id="2" idx="1"/>
            <a:endCxn id="9" idx="5"/>
          </p:cNvCxnSpPr>
          <p:nvPr/>
        </p:nvCxnSpPr>
        <p:spPr bwMode="auto">
          <a:xfrm flipH="1" flipV="1">
            <a:off x="1330245" y="2768418"/>
            <a:ext cx="882810" cy="993504"/>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Oval 13">
            <a:extLst>
              <a:ext uri="{FF2B5EF4-FFF2-40B4-BE49-F238E27FC236}">
                <a16:creationId xmlns:a16="http://schemas.microsoft.com/office/drawing/2014/main" id="{A1BFBFE6-101E-4F6E-8934-2EC0F9B9E652}"/>
              </a:ext>
            </a:extLst>
          </p:cNvPr>
          <p:cNvSpPr/>
          <p:nvPr/>
        </p:nvSpPr>
        <p:spPr bwMode="auto">
          <a:xfrm>
            <a:off x="1173480" y="969137"/>
            <a:ext cx="906780" cy="556260"/>
          </a:xfrm>
          <a:prstGeom prst="ellips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r>
              <a:rPr lang="en-IN" sz="1050" dirty="0">
                <a:solidFill>
                  <a:schemeClr val="bg1">
                    <a:lumMod val="10000"/>
                  </a:schemeClr>
                </a:solidFill>
                <a:latin typeface="Calibri Light" panose="020F0302020204030204" pitchFamily="34" charset="0"/>
                <a:cs typeface="Calibri Light" panose="020F0302020204030204" pitchFamily="34" charset="0"/>
              </a:rPr>
              <a:t>Entity B</a:t>
            </a:r>
          </a:p>
        </p:txBody>
      </p:sp>
      <p:cxnSp>
        <p:nvCxnSpPr>
          <p:cNvPr id="15" name="Straight Arrow Connector 14" descr="abcd">
            <a:extLst>
              <a:ext uri="{FF2B5EF4-FFF2-40B4-BE49-F238E27FC236}">
                <a16:creationId xmlns:a16="http://schemas.microsoft.com/office/drawing/2014/main" id="{CB4328D1-060C-442C-9EFC-34C91755F32F}"/>
              </a:ext>
            </a:extLst>
          </p:cNvPr>
          <p:cNvCxnSpPr>
            <a:stCxn id="9" idx="0"/>
            <a:endCxn id="14" idx="3"/>
          </p:cNvCxnSpPr>
          <p:nvPr/>
        </p:nvCxnSpPr>
        <p:spPr bwMode="auto">
          <a:xfrm flipV="1">
            <a:off x="1009650" y="1443935"/>
            <a:ext cx="296625" cy="849685"/>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Oval 20">
            <a:extLst>
              <a:ext uri="{FF2B5EF4-FFF2-40B4-BE49-F238E27FC236}">
                <a16:creationId xmlns:a16="http://schemas.microsoft.com/office/drawing/2014/main" id="{E8A85A52-F971-473F-B338-1603352E6648}"/>
              </a:ext>
            </a:extLst>
          </p:cNvPr>
          <p:cNvSpPr/>
          <p:nvPr/>
        </p:nvSpPr>
        <p:spPr bwMode="auto">
          <a:xfrm>
            <a:off x="2514600" y="1056150"/>
            <a:ext cx="906780" cy="556260"/>
          </a:xfrm>
          <a:prstGeom prst="ellips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r>
              <a:rPr lang="en-IN" sz="1050" dirty="0">
                <a:solidFill>
                  <a:schemeClr val="bg1">
                    <a:lumMod val="10000"/>
                  </a:schemeClr>
                </a:solidFill>
                <a:latin typeface="Calibri Light" panose="020F0302020204030204" pitchFamily="34" charset="0"/>
                <a:cs typeface="Calibri Light" panose="020F0302020204030204" pitchFamily="34" charset="0"/>
              </a:rPr>
              <a:t>Entity C</a:t>
            </a:r>
          </a:p>
        </p:txBody>
      </p:sp>
      <p:sp>
        <p:nvSpPr>
          <p:cNvPr id="22" name="Oval 21">
            <a:extLst>
              <a:ext uri="{FF2B5EF4-FFF2-40B4-BE49-F238E27FC236}">
                <a16:creationId xmlns:a16="http://schemas.microsoft.com/office/drawing/2014/main" id="{E83B0BA5-7BE3-464C-97F5-571B9ED66948}"/>
              </a:ext>
            </a:extLst>
          </p:cNvPr>
          <p:cNvSpPr/>
          <p:nvPr/>
        </p:nvSpPr>
        <p:spPr bwMode="auto">
          <a:xfrm>
            <a:off x="2080260" y="2067034"/>
            <a:ext cx="906780" cy="556260"/>
          </a:xfrm>
          <a:prstGeom prst="ellips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r>
              <a:rPr lang="en-IN" sz="1050" dirty="0">
                <a:solidFill>
                  <a:schemeClr val="bg1">
                    <a:lumMod val="10000"/>
                  </a:schemeClr>
                </a:solidFill>
                <a:latin typeface="Calibri Light" panose="020F0302020204030204" pitchFamily="34" charset="0"/>
                <a:cs typeface="Calibri Light" panose="020F0302020204030204" pitchFamily="34" charset="0"/>
              </a:rPr>
              <a:t>Entity D</a:t>
            </a:r>
          </a:p>
        </p:txBody>
      </p:sp>
      <p:sp>
        <p:nvSpPr>
          <p:cNvPr id="23" name="Oval 22">
            <a:extLst>
              <a:ext uri="{FF2B5EF4-FFF2-40B4-BE49-F238E27FC236}">
                <a16:creationId xmlns:a16="http://schemas.microsoft.com/office/drawing/2014/main" id="{AEAC514B-B184-423F-8500-EA8DF32F596C}"/>
              </a:ext>
            </a:extLst>
          </p:cNvPr>
          <p:cNvSpPr/>
          <p:nvPr/>
        </p:nvSpPr>
        <p:spPr bwMode="auto">
          <a:xfrm>
            <a:off x="2987040" y="3025140"/>
            <a:ext cx="906780" cy="556260"/>
          </a:xfrm>
          <a:prstGeom prst="ellipse">
            <a:avLst/>
          </a:pr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r>
              <a:rPr lang="en-IN" sz="1050" dirty="0">
                <a:solidFill>
                  <a:schemeClr val="bg1">
                    <a:lumMod val="10000"/>
                  </a:schemeClr>
                </a:solidFill>
                <a:latin typeface="Calibri Light" panose="020F0302020204030204" pitchFamily="34" charset="0"/>
                <a:cs typeface="Calibri Light" panose="020F0302020204030204" pitchFamily="34" charset="0"/>
              </a:rPr>
              <a:t>Entity E</a:t>
            </a:r>
          </a:p>
        </p:txBody>
      </p:sp>
      <p:sp>
        <p:nvSpPr>
          <p:cNvPr id="24" name="Oval 23">
            <a:extLst>
              <a:ext uri="{FF2B5EF4-FFF2-40B4-BE49-F238E27FC236}">
                <a16:creationId xmlns:a16="http://schemas.microsoft.com/office/drawing/2014/main" id="{6BD64053-B38D-4E22-80FC-1EA2EBD846F7}"/>
              </a:ext>
            </a:extLst>
          </p:cNvPr>
          <p:cNvSpPr/>
          <p:nvPr/>
        </p:nvSpPr>
        <p:spPr bwMode="auto">
          <a:xfrm>
            <a:off x="4367092" y="1218016"/>
            <a:ext cx="906780" cy="556260"/>
          </a:xfrm>
          <a:prstGeom prst="ellipse">
            <a:avLst/>
          </a:prstGeom>
          <a:solidFill>
            <a:schemeClr val="accent6">
              <a:lumMod val="60000"/>
              <a:lumOff val="40000"/>
            </a:schemeClr>
          </a:solidFill>
          <a:ln w="6350"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r>
              <a:rPr lang="en-IN" sz="1050" dirty="0">
                <a:solidFill>
                  <a:schemeClr val="bg1">
                    <a:lumMod val="10000"/>
                  </a:schemeClr>
                </a:solidFill>
                <a:latin typeface="Calibri Light" panose="020F0302020204030204" pitchFamily="34" charset="0"/>
                <a:cs typeface="Calibri Light" panose="020F0302020204030204" pitchFamily="34" charset="0"/>
              </a:rPr>
              <a:t>Entity F</a:t>
            </a:r>
          </a:p>
        </p:txBody>
      </p:sp>
      <p:sp>
        <p:nvSpPr>
          <p:cNvPr id="25" name="Oval 24">
            <a:extLst>
              <a:ext uri="{FF2B5EF4-FFF2-40B4-BE49-F238E27FC236}">
                <a16:creationId xmlns:a16="http://schemas.microsoft.com/office/drawing/2014/main" id="{3D26E817-3508-42F6-96F3-B5968F7A6623}"/>
              </a:ext>
            </a:extLst>
          </p:cNvPr>
          <p:cNvSpPr/>
          <p:nvPr/>
        </p:nvSpPr>
        <p:spPr bwMode="auto">
          <a:xfrm>
            <a:off x="6301185" y="1673311"/>
            <a:ext cx="906780" cy="556260"/>
          </a:xfrm>
          <a:prstGeom prst="ellipse">
            <a:avLst/>
          </a:prstGeom>
          <a:solidFill>
            <a:schemeClr val="accent6">
              <a:lumMod val="60000"/>
              <a:lumOff val="40000"/>
            </a:schemeClr>
          </a:solidFill>
          <a:ln w="6350"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r>
              <a:rPr lang="en-IN" sz="1050" dirty="0">
                <a:solidFill>
                  <a:schemeClr val="bg1">
                    <a:lumMod val="10000"/>
                  </a:schemeClr>
                </a:solidFill>
                <a:latin typeface="Calibri Light" panose="020F0302020204030204" pitchFamily="34" charset="0"/>
                <a:cs typeface="Calibri Light" panose="020F0302020204030204" pitchFamily="34" charset="0"/>
              </a:rPr>
              <a:t>Entity G</a:t>
            </a:r>
          </a:p>
        </p:txBody>
      </p:sp>
      <p:sp>
        <p:nvSpPr>
          <p:cNvPr id="26" name="Oval 25">
            <a:extLst>
              <a:ext uri="{FF2B5EF4-FFF2-40B4-BE49-F238E27FC236}">
                <a16:creationId xmlns:a16="http://schemas.microsoft.com/office/drawing/2014/main" id="{88712880-C623-444C-8C44-65B1C1875A4F}"/>
              </a:ext>
            </a:extLst>
          </p:cNvPr>
          <p:cNvSpPr/>
          <p:nvPr/>
        </p:nvSpPr>
        <p:spPr bwMode="auto">
          <a:xfrm>
            <a:off x="5017215" y="2293620"/>
            <a:ext cx="906780" cy="556260"/>
          </a:xfrm>
          <a:prstGeom prst="ellipse">
            <a:avLst/>
          </a:prstGeom>
          <a:solidFill>
            <a:schemeClr val="accent6">
              <a:lumMod val="60000"/>
              <a:lumOff val="40000"/>
            </a:schemeClr>
          </a:solidFill>
          <a:ln w="6350"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r>
              <a:rPr lang="en-IN" sz="1050" dirty="0">
                <a:solidFill>
                  <a:schemeClr val="bg1">
                    <a:lumMod val="10000"/>
                  </a:schemeClr>
                </a:solidFill>
                <a:latin typeface="Calibri Light" panose="020F0302020204030204" pitchFamily="34" charset="0"/>
                <a:cs typeface="Calibri Light" panose="020F0302020204030204" pitchFamily="34" charset="0"/>
              </a:rPr>
              <a:t>Entity H</a:t>
            </a:r>
          </a:p>
        </p:txBody>
      </p:sp>
      <p:sp>
        <p:nvSpPr>
          <p:cNvPr id="27" name="Oval 26">
            <a:extLst>
              <a:ext uri="{FF2B5EF4-FFF2-40B4-BE49-F238E27FC236}">
                <a16:creationId xmlns:a16="http://schemas.microsoft.com/office/drawing/2014/main" id="{821A879E-8981-4B6F-8FD0-62CB4B984AAA}"/>
              </a:ext>
            </a:extLst>
          </p:cNvPr>
          <p:cNvSpPr/>
          <p:nvPr/>
        </p:nvSpPr>
        <p:spPr bwMode="auto">
          <a:xfrm>
            <a:off x="6210021" y="2881367"/>
            <a:ext cx="906780" cy="556260"/>
          </a:xfrm>
          <a:prstGeom prst="ellipse">
            <a:avLst/>
          </a:prstGeom>
          <a:solidFill>
            <a:schemeClr val="accent6">
              <a:lumMod val="60000"/>
              <a:lumOff val="40000"/>
            </a:schemeClr>
          </a:solidFill>
          <a:ln w="6350"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r>
              <a:rPr lang="en-IN" sz="1050" dirty="0">
                <a:solidFill>
                  <a:schemeClr val="bg1">
                    <a:lumMod val="10000"/>
                  </a:schemeClr>
                </a:solidFill>
                <a:latin typeface="Calibri Light" panose="020F0302020204030204" pitchFamily="34" charset="0"/>
                <a:cs typeface="Calibri Light" panose="020F0302020204030204" pitchFamily="34" charset="0"/>
              </a:rPr>
              <a:t>Entity J</a:t>
            </a:r>
          </a:p>
        </p:txBody>
      </p:sp>
      <p:cxnSp>
        <p:nvCxnSpPr>
          <p:cNvPr id="28" name="Straight Arrow Connector 27" descr="abcd">
            <a:extLst>
              <a:ext uri="{FF2B5EF4-FFF2-40B4-BE49-F238E27FC236}">
                <a16:creationId xmlns:a16="http://schemas.microsoft.com/office/drawing/2014/main" id="{909CB67A-6D21-4B3C-A477-9A42A5FF5DA8}"/>
              </a:ext>
            </a:extLst>
          </p:cNvPr>
          <p:cNvCxnSpPr>
            <a:stCxn id="9" idx="7"/>
            <a:endCxn id="21" idx="3"/>
          </p:cNvCxnSpPr>
          <p:nvPr/>
        </p:nvCxnSpPr>
        <p:spPr bwMode="auto">
          <a:xfrm flipV="1">
            <a:off x="1330245" y="1530948"/>
            <a:ext cx="1317150" cy="844134"/>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Arrow Connector 30" descr="abcd">
            <a:extLst>
              <a:ext uri="{FF2B5EF4-FFF2-40B4-BE49-F238E27FC236}">
                <a16:creationId xmlns:a16="http://schemas.microsoft.com/office/drawing/2014/main" id="{57D371F6-BB89-411E-87BC-CD1A88C32190}"/>
              </a:ext>
            </a:extLst>
          </p:cNvPr>
          <p:cNvCxnSpPr>
            <a:stCxn id="21" idx="4"/>
            <a:endCxn id="22" idx="0"/>
          </p:cNvCxnSpPr>
          <p:nvPr/>
        </p:nvCxnSpPr>
        <p:spPr bwMode="auto">
          <a:xfrm flipH="1">
            <a:off x="2533650" y="1612410"/>
            <a:ext cx="434340" cy="454624"/>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Arrow Connector 33" descr="abcd">
            <a:extLst>
              <a:ext uri="{FF2B5EF4-FFF2-40B4-BE49-F238E27FC236}">
                <a16:creationId xmlns:a16="http://schemas.microsoft.com/office/drawing/2014/main" id="{53E8C120-0B89-4F4F-8AD7-D0455A2ADB72}"/>
              </a:ext>
            </a:extLst>
          </p:cNvPr>
          <p:cNvCxnSpPr>
            <a:stCxn id="22" idx="4"/>
            <a:endCxn id="2" idx="0"/>
          </p:cNvCxnSpPr>
          <p:nvPr/>
        </p:nvCxnSpPr>
        <p:spPr bwMode="auto">
          <a:xfrm>
            <a:off x="2533650" y="2623294"/>
            <a:ext cx="0" cy="1057166"/>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Arrow Connector 36" descr="abcd">
            <a:extLst>
              <a:ext uri="{FF2B5EF4-FFF2-40B4-BE49-F238E27FC236}">
                <a16:creationId xmlns:a16="http://schemas.microsoft.com/office/drawing/2014/main" id="{2F2E1F75-DEAB-425F-A0BB-F720A3DB6D47}"/>
              </a:ext>
            </a:extLst>
          </p:cNvPr>
          <p:cNvCxnSpPr>
            <a:stCxn id="22" idx="5"/>
            <a:endCxn id="23" idx="1"/>
          </p:cNvCxnSpPr>
          <p:nvPr/>
        </p:nvCxnSpPr>
        <p:spPr bwMode="auto">
          <a:xfrm>
            <a:off x="2854245" y="2541832"/>
            <a:ext cx="265590" cy="564770"/>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Oval 40">
            <a:extLst>
              <a:ext uri="{FF2B5EF4-FFF2-40B4-BE49-F238E27FC236}">
                <a16:creationId xmlns:a16="http://schemas.microsoft.com/office/drawing/2014/main" id="{7EE3C892-20A0-4525-A019-FD227840AE9A}"/>
              </a:ext>
            </a:extLst>
          </p:cNvPr>
          <p:cNvSpPr/>
          <p:nvPr/>
        </p:nvSpPr>
        <p:spPr bwMode="auto">
          <a:xfrm>
            <a:off x="4861837" y="3402330"/>
            <a:ext cx="906780" cy="556260"/>
          </a:xfrm>
          <a:prstGeom prst="ellipse">
            <a:avLst/>
          </a:prstGeom>
          <a:solidFill>
            <a:schemeClr val="accent6">
              <a:lumMod val="60000"/>
              <a:lumOff val="40000"/>
            </a:schemeClr>
          </a:solidFill>
          <a:ln w="6350"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r>
              <a:rPr lang="en-IN" dirty="0">
                <a:solidFill>
                  <a:schemeClr val="bg1">
                    <a:lumMod val="10000"/>
                  </a:schemeClr>
                </a:solidFill>
                <a:latin typeface="Calibri Light" panose="020F0302020204030204" pitchFamily="34" charset="0"/>
                <a:cs typeface="Calibri Light" panose="020F0302020204030204" pitchFamily="34" charset="0"/>
              </a:rPr>
              <a:t>Entity of Interest 2</a:t>
            </a:r>
          </a:p>
        </p:txBody>
      </p:sp>
      <p:sp>
        <p:nvSpPr>
          <p:cNvPr id="42" name="Oval 41">
            <a:extLst>
              <a:ext uri="{FF2B5EF4-FFF2-40B4-BE49-F238E27FC236}">
                <a16:creationId xmlns:a16="http://schemas.microsoft.com/office/drawing/2014/main" id="{31C2C0E9-162A-4B9C-93EF-800342A5FCA5}"/>
              </a:ext>
            </a:extLst>
          </p:cNvPr>
          <p:cNvSpPr/>
          <p:nvPr/>
        </p:nvSpPr>
        <p:spPr bwMode="auto">
          <a:xfrm>
            <a:off x="7813755" y="1095484"/>
            <a:ext cx="906780" cy="556260"/>
          </a:xfrm>
          <a:prstGeom prst="ellipse">
            <a:avLst/>
          </a:prstGeom>
          <a:solidFill>
            <a:schemeClr val="accent4">
              <a:lumMod val="40000"/>
              <a:lumOff val="60000"/>
            </a:schemeClr>
          </a:solidFill>
          <a:ln w="6350"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r>
              <a:rPr lang="en-IN" sz="1050" dirty="0">
                <a:solidFill>
                  <a:schemeClr val="bg1">
                    <a:lumMod val="10000"/>
                  </a:schemeClr>
                </a:solidFill>
                <a:latin typeface="Calibri Light" panose="020F0302020204030204" pitchFamily="34" charset="0"/>
                <a:cs typeface="Calibri Light" panose="020F0302020204030204" pitchFamily="34" charset="0"/>
              </a:rPr>
              <a:t>Entity X</a:t>
            </a:r>
          </a:p>
        </p:txBody>
      </p:sp>
      <p:sp>
        <p:nvSpPr>
          <p:cNvPr id="43" name="Oval 42">
            <a:extLst>
              <a:ext uri="{FF2B5EF4-FFF2-40B4-BE49-F238E27FC236}">
                <a16:creationId xmlns:a16="http://schemas.microsoft.com/office/drawing/2014/main" id="{942EBD71-9C38-4E9F-9CB4-0ED83D9086A9}"/>
              </a:ext>
            </a:extLst>
          </p:cNvPr>
          <p:cNvSpPr/>
          <p:nvPr/>
        </p:nvSpPr>
        <p:spPr bwMode="auto">
          <a:xfrm>
            <a:off x="7605315" y="3151877"/>
            <a:ext cx="906780" cy="556260"/>
          </a:xfrm>
          <a:prstGeom prst="ellipse">
            <a:avLst/>
          </a:prstGeom>
          <a:solidFill>
            <a:schemeClr val="accent4">
              <a:lumMod val="40000"/>
              <a:lumOff val="60000"/>
            </a:schemeClr>
          </a:solidFill>
          <a:ln w="6350"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r>
              <a:rPr lang="en-IN" sz="1050" dirty="0">
                <a:solidFill>
                  <a:schemeClr val="bg1">
                    <a:lumMod val="10000"/>
                  </a:schemeClr>
                </a:solidFill>
                <a:latin typeface="Calibri Light" panose="020F0302020204030204" pitchFamily="34" charset="0"/>
                <a:cs typeface="Calibri Light" panose="020F0302020204030204" pitchFamily="34" charset="0"/>
              </a:rPr>
              <a:t>Entity Z</a:t>
            </a:r>
          </a:p>
        </p:txBody>
      </p:sp>
      <p:sp>
        <p:nvSpPr>
          <p:cNvPr id="44" name="Oval 43">
            <a:extLst>
              <a:ext uri="{FF2B5EF4-FFF2-40B4-BE49-F238E27FC236}">
                <a16:creationId xmlns:a16="http://schemas.microsoft.com/office/drawing/2014/main" id="{FF5E38A5-CD0B-4E4D-9702-02AD77A0C370}"/>
              </a:ext>
            </a:extLst>
          </p:cNvPr>
          <p:cNvSpPr/>
          <p:nvPr/>
        </p:nvSpPr>
        <p:spPr bwMode="auto">
          <a:xfrm>
            <a:off x="7960958" y="2125694"/>
            <a:ext cx="906780" cy="556260"/>
          </a:xfrm>
          <a:prstGeom prst="ellipse">
            <a:avLst/>
          </a:prstGeom>
          <a:solidFill>
            <a:schemeClr val="accent4">
              <a:lumMod val="40000"/>
              <a:lumOff val="60000"/>
            </a:schemeClr>
          </a:solidFill>
          <a:ln w="6350" cap="flat" cmpd="sng" algn="ctr">
            <a:solidFill>
              <a:schemeClr val="tx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r>
              <a:rPr lang="en-IN" sz="1050" dirty="0">
                <a:solidFill>
                  <a:schemeClr val="bg1">
                    <a:lumMod val="10000"/>
                  </a:schemeClr>
                </a:solidFill>
                <a:latin typeface="Calibri Light" panose="020F0302020204030204" pitchFamily="34" charset="0"/>
                <a:cs typeface="Calibri Light" panose="020F0302020204030204" pitchFamily="34" charset="0"/>
              </a:rPr>
              <a:t>Entity Y</a:t>
            </a:r>
          </a:p>
        </p:txBody>
      </p:sp>
      <p:cxnSp>
        <p:nvCxnSpPr>
          <p:cNvPr id="45" name="Straight Arrow Connector 44" descr="abcd">
            <a:extLst>
              <a:ext uri="{FF2B5EF4-FFF2-40B4-BE49-F238E27FC236}">
                <a16:creationId xmlns:a16="http://schemas.microsoft.com/office/drawing/2014/main" id="{1C981051-427C-456C-A646-A6B29AD44635}"/>
              </a:ext>
            </a:extLst>
          </p:cNvPr>
          <p:cNvCxnSpPr>
            <a:stCxn id="41" idx="0"/>
            <a:endCxn id="26" idx="4"/>
          </p:cNvCxnSpPr>
          <p:nvPr/>
        </p:nvCxnSpPr>
        <p:spPr bwMode="auto">
          <a:xfrm flipV="1">
            <a:off x="5315227" y="2849880"/>
            <a:ext cx="155378" cy="552450"/>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Arrow Connector 47" descr="abcd">
            <a:extLst>
              <a:ext uri="{FF2B5EF4-FFF2-40B4-BE49-F238E27FC236}">
                <a16:creationId xmlns:a16="http://schemas.microsoft.com/office/drawing/2014/main" id="{242A9B75-C42C-4A70-80A9-1EAD47ADF032}"/>
              </a:ext>
            </a:extLst>
          </p:cNvPr>
          <p:cNvCxnSpPr>
            <a:stCxn id="27" idx="3"/>
            <a:endCxn id="41" idx="6"/>
          </p:cNvCxnSpPr>
          <p:nvPr/>
        </p:nvCxnSpPr>
        <p:spPr bwMode="auto">
          <a:xfrm flipH="1">
            <a:off x="5768617" y="3356165"/>
            <a:ext cx="574199" cy="324295"/>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Arrow Connector 51" descr="abcd">
            <a:extLst>
              <a:ext uri="{FF2B5EF4-FFF2-40B4-BE49-F238E27FC236}">
                <a16:creationId xmlns:a16="http://schemas.microsoft.com/office/drawing/2014/main" id="{1C264871-0939-49E2-A891-B676D72E34F1}"/>
              </a:ext>
            </a:extLst>
          </p:cNvPr>
          <p:cNvCxnSpPr>
            <a:stCxn id="27" idx="0"/>
            <a:endCxn id="25" idx="4"/>
          </p:cNvCxnSpPr>
          <p:nvPr/>
        </p:nvCxnSpPr>
        <p:spPr bwMode="auto">
          <a:xfrm flipV="1">
            <a:off x="6663411" y="2229571"/>
            <a:ext cx="91164" cy="651796"/>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Arrow Connector 54" descr="abcd">
            <a:extLst>
              <a:ext uri="{FF2B5EF4-FFF2-40B4-BE49-F238E27FC236}">
                <a16:creationId xmlns:a16="http://schemas.microsoft.com/office/drawing/2014/main" id="{C59FF79F-0D2C-413D-918D-E2BEF1A98E2C}"/>
              </a:ext>
            </a:extLst>
          </p:cNvPr>
          <p:cNvCxnSpPr>
            <a:stCxn id="25" idx="2"/>
            <a:endCxn id="24" idx="6"/>
          </p:cNvCxnSpPr>
          <p:nvPr/>
        </p:nvCxnSpPr>
        <p:spPr bwMode="auto">
          <a:xfrm flipH="1" flipV="1">
            <a:off x="5273872" y="1496146"/>
            <a:ext cx="1027313" cy="455295"/>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Arrow Connector 57" descr="abcd">
            <a:extLst>
              <a:ext uri="{FF2B5EF4-FFF2-40B4-BE49-F238E27FC236}">
                <a16:creationId xmlns:a16="http://schemas.microsoft.com/office/drawing/2014/main" id="{2971D887-B0E4-4E36-A970-E2004B412201}"/>
              </a:ext>
            </a:extLst>
          </p:cNvPr>
          <p:cNvCxnSpPr>
            <a:stCxn id="24" idx="4"/>
            <a:endCxn id="26" idx="0"/>
          </p:cNvCxnSpPr>
          <p:nvPr/>
        </p:nvCxnSpPr>
        <p:spPr bwMode="auto">
          <a:xfrm>
            <a:off x="4820482" y="1774276"/>
            <a:ext cx="650123" cy="519344"/>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Arrow Connector 60" descr="abcd">
            <a:extLst>
              <a:ext uri="{FF2B5EF4-FFF2-40B4-BE49-F238E27FC236}">
                <a16:creationId xmlns:a16="http://schemas.microsoft.com/office/drawing/2014/main" id="{CB96D0F0-184A-4010-9D92-77447D76C5BF}"/>
              </a:ext>
            </a:extLst>
          </p:cNvPr>
          <p:cNvCxnSpPr>
            <a:stCxn id="42" idx="4"/>
            <a:endCxn id="44" idx="0"/>
          </p:cNvCxnSpPr>
          <p:nvPr/>
        </p:nvCxnSpPr>
        <p:spPr bwMode="auto">
          <a:xfrm>
            <a:off x="8267145" y="1651744"/>
            <a:ext cx="147203" cy="473950"/>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Straight Arrow Connector 63" descr="abcd">
            <a:extLst>
              <a:ext uri="{FF2B5EF4-FFF2-40B4-BE49-F238E27FC236}">
                <a16:creationId xmlns:a16="http://schemas.microsoft.com/office/drawing/2014/main" id="{09083F24-A63A-4B41-AC22-6EF1A7FD5182}"/>
              </a:ext>
            </a:extLst>
          </p:cNvPr>
          <p:cNvCxnSpPr>
            <a:stCxn id="44" idx="4"/>
            <a:endCxn id="43" idx="0"/>
          </p:cNvCxnSpPr>
          <p:nvPr/>
        </p:nvCxnSpPr>
        <p:spPr bwMode="auto">
          <a:xfrm flipH="1">
            <a:off x="8058705" y="2681954"/>
            <a:ext cx="355643" cy="469923"/>
          </a:xfrm>
          <a:prstGeom prst="straightConnector1">
            <a:avLst/>
          </a:prstGeom>
          <a:solidFill>
            <a:schemeClr val="folHlink"/>
          </a:solidFill>
          <a:ln w="6350" cap="flat" cmpd="sng" algn="ctr">
            <a:solidFill>
              <a:schemeClr val="tx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Oval 66">
            <a:extLst>
              <a:ext uri="{FF2B5EF4-FFF2-40B4-BE49-F238E27FC236}">
                <a16:creationId xmlns:a16="http://schemas.microsoft.com/office/drawing/2014/main" id="{262315BE-8325-448A-82D6-FFBF55F4F389}"/>
              </a:ext>
            </a:extLst>
          </p:cNvPr>
          <p:cNvSpPr/>
          <p:nvPr/>
        </p:nvSpPr>
        <p:spPr bwMode="auto">
          <a:xfrm>
            <a:off x="4803216" y="3333750"/>
            <a:ext cx="1062120" cy="718294"/>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a:ln>
                <a:noFill/>
              </a:ln>
              <a:solidFill>
                <a:schemeClr val="tx1"/>
              </a:solidFill>
              <a:effectLst/>
              <a:latin typeface="Calibiri light"/>
              <a:ea typeface="+mj-ea"/>
            </a:endParaRPr>
          </a:p>
        </p:txBody>
      </p:sp>
      <p:sp>
        <p:nvSpPr>
          <p:cNvPr id="68" name="Rectangle 67">
            <a:extLst>
              <a:ext uri="{FF2B5EF4-FFF2-40B4-BE49-F238E27FC236}">
                <a16:creationId xmlns:a16="http://schemas.microsoft.com/office/drawing/2014/main" id="{AC729634-4FEB-4D98-B7C3-06227D9A6904}"/>
              </a:ext>
            </a:extLst>
          </p:cNvPr>
          <p:cNvSpPr/>
          <p:nvPr/>
        </p:nvSpPr>
        <p:spPr>
          <a:xfrm>
            <a:off x="503510" y="3958590"/>
            <a:ext cx="681597" cy="276999"/>
          </a:xfrm>
          <a:prstGeom prst="rect">
            <a:avLst/>
          </a:prstGeom>
        </p:spPr>
        <p:txBody>
          <a:bodyPr wrap="none">
            <a:spAutoFit/>
          </a:bodyPr>
          <a:lstStyle/>
          <a:p>
            <a:r>
              <a:rPr lang="en-IN" b="1" u="sng" dirty="0">
                <a:solidFill>
                  <a:schemeClr val="bg1">
                    <a:lumMod val="10000"/>
                  </a:schemeClr>
                </a:solidFill>
                <a:latin typeface="Calibiri light"/>
              </a:rPr>
              <a:t>Island 1</a:t>
            </a:r>
            <a:endParaRPr lang="en-IN" b="1" u="sng" dirty="0"/>
          </a:p>
        </p:txBody>
      </p:sp>
      <p:sp>
        <p:nvSpPr>
          <p:cNvPr id="70" name="Freeform: Shape 69">
            <a:extLst>
              <a:ext uri="{FF2B5EF4-FFF2-40B4-BE49-F238E27FC236}">
                <a16:creationId xmlns:a16="http://schemas.microsoft.com/office/drawing/2014/main" id="{5D3C9CDF-3BCA-4203-91D3-D98658733AB6}"/>
              </a:ext>
            </a:extLst>
          </p:cNvPr>
          <p:cNvSpPr/>
          <p:nvPr/>
        </p:nvSpPr>
        <p:spPr bwMode="auto">
          <a:xfrm>
            <a:off x="327660" y="784860"/>
            <a:ext cx="3810000" cy="3855720"/>
          </a:xfrm>
          <a:custGeom>
            <a:avLst/>
            <a:gdLst>
              <a:gd name="connsiteX0" fmla="*/ 137160 w 3810000"/>
              <a:gd name="connsiteY0" fmla="*/ 777240 h 3855720"/>
              <a:gd name="connsiteX1" fmla="*/ 815340 w 3810000"/>
              <a:gd name="connsiteY1" fmla="*/ 0 h 3855720"/>
              <a:gd name="connsiteX2" fmla="*/ 3337560 w 3810000"/>
              <a:gd name="connsiteY2" fmla="*/ 129540 h 3855720"/>
              <a:gd name="connsiteX3" fmla="*/ 3810000 w 3810000"/>
              <a:gd name="connsiteY3" fmla="*/ 1889760 h 3855720"/>
              <a:gd name="connsiteX4" fmla="*/ 3764280 w 3810000"/>
              <a:gd name="connsiteY4" fmla="*/ 3611880 h 3855720"/>
              <a:gd name="connsiteX5" fmla="*/ 1783080 w 3810000"/>
              <a:gd name="connsiteY5" fmla="*/ 3855720 h 3855720"/>
              <a:gd name="connsiteX6" fmla="*/ 434340 w 3810000"/>
              <a:gd name="connsiteY6" fmla="*/ 2903220 h 3855720"/>
              <a:gd name="connsiteX7" fmla="*/ 0 w 3810000"/>
              <a:gd name="connsiteY7" fmla="*/ 1356360 h 3855720"/>
              <a:gd name="connsiteX8" fmla="*/ 137160 w 3810000"/>
              <a:gd name="connsiteY8" fmla="*/ 777240 h 385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00" h="3855720">
                <a:moveTo>
                  <a:pt x="137160" y="777240"/>
                </a:moveTo>
                <a:lnTo>
                  <a:pt x="815340" y="0"/>
                </a:lnTo>
                <a:lnTo>
                  <a:pt x="3337560" y="129540"/>
                </a:lnTo>
                <a:lnTo>
                  <a:pt x="3810000" y="1889760"/>
                </a:lnTo>
                <a:lnTo>
                  <a:pt x="3764280" y="3611880"/>
                </a:lnTo>
                <a:lnTo>
                  <a:pt x="1783080" y="3855720"/>
                </a:lnTo>
                <a:lnTo>
                  <a:pt x="434340" y="2903220"/>
                </a:lnTo>
                <a:lnTo>
                  <a:pt x="0" y="1356360"/>
                </a:lnTo>
                <a:lnTo>
                  <a:pt x="137160" y="777240"/>
                </a:lnTo>
                <a:close/>
              </a:path>
            </a:pathLst>
          </a:custGeom>
          <a:noFill/>
          <a:ln w="12700" cap="flat" cmpd="sng" algn="ctr">
            <a:solidFill>
              <a:schemeClr val="tx2"/>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a:ln>
                <a:noFill/>
              </a:ln>
              <a:solidFill>
                <a:schemeClr val="tx1"/>
              </a:solidFill>
              <a:effectLst/>
              <a:latin typeface="Arial" pitchFamily="34" charset="0"/>
              <a:ea typeface="+mj-ea"/>
            </a:endParaRPr>
          </a:p>
        </p:txBody>
      </p:sp>
      <p:sp>
        <p:nvSpPr>
          <p:cNvPr id="71" name="Freeform: Shape 70">
            <a:extLst>
              <a:ext uri="{FF2B5EF4-FFF2-40B4-BE49-F238E27FC236}">
                <a16:creationId xmlns:a16="http://schemas.microsoft.com/office/drawing/2014/main" id="{6011B16B-96BE-498C-A9DD-F3BC6E973FBD}"/>
              </a:ext>
            </a:extLst>
          </p:cNvPr>
          <p:cNvSpPr/>
          <p:nvPr/>
        </p:nvSpPr>
        <p:spPr bwMode="auto">
          <a:xfrm>
            <a:off x="4076700" y="1135380"/>
            <a:ext cx="3314700" cy="3169920"/>
          </a:xfrm>
          <a:custGeom>
            <a:avLst/>
            <a:gdLst>
              <a:gd name="connsiteX0" fmla="*/ 0 w 3314700"/>
              <a:gd name="connsiteY0" fmla="*/ 0 h 3169920"/>
              <a:gd name="connsiteX1" fmla="*/ 708660 w 3314700"/>
              <a:gd name="connsiteY1" fmla="*/ 1638300 h 3169920"/>
              <a:gd name="connsiteX2" fmla="*/ 647700 w 3314700"/>
              <a:gd name="connsiteY2" fmla="*/ 3169920 h 3169920"/>
              <a:gd name="connsiteX3" fmla="*/ 3314700 w 3314700"/>
              <a:gd name="connsiteY3" fmla="*/ 3009900 h 3169920"/>
              <a:gd name="connsiteX4" fmla="*/ 3276600 w 3314700"/>
              <a:gd name="connsiteY4" fmla="*/ 182880 h 3169920"/>
              <a:gd name="connsiteX5" fmla="*/ 0 w 3314700"/>
              <a:gd name="connsiteY5" fmla="*/ 0 h 316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14700" h="3169920">
                <a:moveTo>
                  <a:pt x="0" y="0"/>
                </a:moveTo>
                <a:lnTo>
                  <a:pt x="708660" y="1638300"/>
                </a:lnTo>
                <a:lnTo>
                  <a:pt x="647700" y="3169920"/>
                </a:lnTo>
                <a:lnTo>
                  <a:pt x="3314700" y="3009900"/>
                </a:lnTo>
                <a:lnTo>
                  <a:pt x="3276600" y="182880"/>
                </a:lnTo>
                <a:lnTo>
                  <a:pt x="0" y="0"/>
                </a:lnTo>
                <a:close/>
              </a:path>
            </a:pathLst>
          </a:custGeom>
          <a:noFill/>
          <a:ln w="12700" cap="flat" cmpd="sng" algn="ctr">
            <a:solidFill>
              <a:schemeClr val="accent6">
                <a:lumMod val="60000"/>
                <a:lumOff val="40000"/>
              </a:schemeClr>
            </a:solidFill>
            <a:prstDash val="lg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endParaRPr lang="en-IN" sz="1400" dirty="0">
              <a:ea typeface="+mj-ea"/>
            </a:endParaRPr>
          </a:p>
        </p:txBody>
      </p:sp>
      <p:sp>
        <p:nvSpPr>
          <p:cNvPr id="72" name="Rectangle 71">
            <a:extLst>
              <a:ext uri="{FF2B5EF4-FFF2-40B4-BE49-F238E27FC236}">
                <a16:creationId xmlns:a16="http://schemas.microsoft.com/office/drawing/2014/main" id="{51C10FB3-5E5E-45C8-B8A4-19D5F1A3D834}"/>
              </a:ext>
            </a:extLst>
          </p:cNvPr>
          <p:cNvSpPr/>
          <p:nvPr/>
        </p:nvSpPr>
        <p:spPr>
          <a:xfrm>
            <a:off x="5734050" y="4254604"/>
            <a:ext cx="681597" cy="276999"/>
          </a:xfrm>
          <a:prstGeom prst="rect">
            <a:avLst/>
          </a:prstGeom>
        </p:spPr>
        <p:txBody>
          <a:bodyPr wrap="none">
            <a:spAutoFit/>
          </a:bodyPr>
          <a:lstStyle/>
          <a:p>
            <a:r>
              <a:rPr lang="en-IN" b="1" u="sng" dirty="0">
                <a:solidFill>
                  <a:schemeClr val="bg1">
                    <a:lumMod val="10000"/>
                  </a:schemeClr>
                </a:solidFill>
                <a:latin typeface="Calibiri light"/>
              </a:rPr>
              <a:t>Island 2</a:t>
            </a:r>
            <a:endParaRPr lang="en-IN" b="1" u="sng" dirty="0"/>
          </a:p>
        </p:txBody>
      </p:sp>
      <p:sp>
        <p:nvSpPr>
          <p:cNvPr id="73" name="Oval 72">
            <a:extLst>
              <a:ext uri="{FF2B5EF4-FFF2-40B4-BE49-F238E27FC236}">
                <a16:creationId xmlns:a16="http://schemas.microsoft.com/office/drawing/2014/main" id="{3337456B-56E1-4041-8E5A-A2C81A71D1AB}"/>
              </a:ext>
            </a:extLst>
          </p:cNvPr>
          <p:cNvSpPr/>
          <p:nvPr/>
        </p:nvSpPr>
        <p:spPr bwMode="auto">
          <a:xfrm>
            <a:off x="2006676" y="3608070"/>
            <a:ext cx="1062120" cy="718294"/>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a:ln>
                <a:noFill/>
              </a:ln>
              <a:solidFill>
                <a:schemeClr val="tx1"/>
              </a:solidFill>
              <a:effectLst/>
              <a:latin typeface="Calibiri light"/>
              <a:ea typeface="+mj-ea"/>
            </a:endParaRPr>
          </a:p>
        </p:txBody>
      </p:sp>
    </p:spTree>
    <p:extLst>
      <p:ext uri="{BB962C8B-B14F-4D97-AF65-F5344CB8AC3E}">
        <p14:creationId xmlns:p14="http://schemas.microsoft.com/office/powerpoint/2010/main" val="25911928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269878" y="240427"/>
            <a:ext cx="8024283" cy="738664"/>
          </a:xfrm>
        </p:spPr>
        <p:txBody>
          <a:bodyPr/>
          <a:lstStyle/>
          <a:p>
            <a:r>
              <a:rPr lang="en-IN" sz="2400" b="1" dirty="0">
                <a:latin typeface="Calibri Light (Headings)"/>
              </a:rPr>
              <a:t>Step 3 – Computation of network risk</a:t>
            </a:r>
            <a:br>
              <a:rPr lang="en-IN" sz="2400" b="1" dirty="0">
                <a:latin typeface="Calibri Light (Headings)"/>
              </a:rPr>
            </a:br>
            <a:endParaRPr lang="en-IN" sz="2400" b="1" dirty="0">
              <a:latin typeface="Calibri Light (Headings)"/>
            </a:endParaRPr>
          </a:p>
        </p:txBody>
      </p:sp>
      <p:sp>
        <p:nvSpPr>
          <p:cNvPr id="2" name="TextBox 1">
            <a:extLst>
              <a:ext uri="{FF2B5EF4-FFF2-40B4-BE49-F238E27FC236}">
                <a16:creationId xmlns:a16="http://schemas.microsoft.com/office/drawing/2014/main" id="{4C415B15-18B4-45B2-9205-19BDB580221C}"/>
              </a:ext>
            </a:extLst>
          </p:cNvPr>
          <p:cNvSpPr txBox="1"/>
          <p:nvPr/>
        </p:nvSpPr>
        <p:spPr>
          <a:xfrm>
            <a:off x="269878" y="784930"/>
            <a:ext cx="8575739" cy="4069704"/>
          </a:xfrm>
          <a:prstGeom prst="rect">
            <a:avLst/>
          </a:prstGeom>
          <a:noFill/>
        </p:spPr>
        <p:txBody>
          <a:bodyPr wrap="square" rtlCol="0">
            <a:spAutoFit/>
          </a:bodyPr>
          <a:lstStyle/>
          <a:p>
            <a:pPr marL="269875" indent="-269875" algn="l">
              <a:lnSpc>
                <a:spcPct val="200000"/>
              </a:lnSpc>
              <a:buFont typeface="Wingdings" panose="05000000000000000000" pitchFamily="2" charset="2"/>
              <a:buChar char="Ø"/>
            </a:pPr>
            <a:r>
              <a:rPr lang="en-IN" sz="1800" baseline="0" dirty="0">
                <a:solidFill>
                  <a:schemeClr val="bg1">
                    <a:lumMod val="10000"/>
                  </a:schemeClr>
                </a:solidFill>
                <a:latin typeface="Calibiri light"/>
                <a:ea typeface="+mj-ea"/>
              </a:rPr>
              <a:t>Network risk is computed for each node within a case, due to its </a:t>
            </a:r>
            <a:r>
              <a:rPr lang="en-IN" sz="1800" u="sng" baseline="0" dirty="0">
                <a:solidFill>
                  <a:schemeClr val="bg1">
                    <a:lumMod val="10000"/>
                  </a:schemeClr>
                </a:solidFill>
                <a:latin typeface="Calibiri light"/>
                <a:ea typeface="+mj-ea"/>
              </a:rPr>
              <a:t>association with other high / medium risk rated network nodes</a:t>
            </a:r>
            <a:r>
              <a:rPr lang="en-IN" sz="1800" baseline="0" dirty="0">
                <a:solidFill>
                  <a:schemeClr val="bg1">
                    <a:lumMod val="10000"/>
                  </a:schemeClr>
                </a:solidFill>
                <a:latin typeface="Calibiri light"/>
                <a:ea typeface="+mj-ea"/>
              </a:rPr>
              <a:t>. This is known as risk by association </a:t>
            </a:r>
          </a:p>
          <a:p>
            <a:pPr marL="269875" indent="-269875" algn="l">
              <a:lnSpc>
                <a:spcPct val="200000"/>
              </a:lnSpc>
              <a:buFont typeface="Wingdings" panose="05000000000000000000" pitchFamily="2" charset="2"/>
              <a:buChar char="Ø"/>
            </a:pPr>
            <a:r>
              <a:rPr lang="en-IN" sz="1800" dirty="0">
                <a:solidFill>
                  <a:schemeClr val="bg1">
                    <a:lumMod val="10000"/>
                  </a:schemeClr>
                </a:solidFill>
                <a:latin typeface="Calibiri light"/>
                <a:ea typeface="+mj-ea"/>
              </a:rPr>
              <a:t>Risk by Association score shall be based on the entity’s relationship with other high / medium risk entities on the basis of</a:t>
            </a:r>
          </a:p>
          <a:p>
            <a:pPr marL="675376" lvl="1" indent="-285750" algn="l" defTabSz="779252">
              <a:lnSpc>
                <a:spcPct val="150000"/>
              </a:lnSpc>
              <a:spcBef>
                <a:spcPts val="100"/>
              </a:spcBef>
              <a:spcAft>
                <a:spcPts val="0"/>
              </a:spcAft>
              <a:buFont typeface="Courier New" panose="02070309020205020404" pitchFamily="49" charset="0"/>
              <a:buChar char="o"/>
            </a:pPr>
            <a:r>
              <a:rPr lang="en-IN" sz="1800" dirty="0">
                <a:solidFill>
                  <a:schemeClr val="bg1">
                    <a:lumMod val="10000"/>
                  </a:schemeClr>
                </a:solidFill>
                <a:latin typeface="Calibiri light"/>
                <a:ea typeface="+mj-ea"/>
              </a:rPr>
              <a:t>Quantity of relations</a:t>
            </a:r>
          </a:p>
          <a:p>
            <a:pPr marL="675376" lvl="1" indent="-285750" algn="l" defTabSz="779252">
              <a:lnSpc>
                <a:spcPct val="150000"/>
              </a:lnSpc>
              <a:spcBef>
                <a:spcPts val="100"/>
              </a:spcBef>
              <a:spcAft>
                <a:spcPts val="0"/>
              </a:spcAft>
              <a:buFont typeface="Courier New" panose="02070309020205020404" pitchFamily="49" charset="0"/>
              <a:buChar char="o"/>
            </a:pPr>
            <a:r>
              <a:rPr lang="en-IN" sz="1800" dirty="0">
                <a:solidFill>
                  <a:schemeClr val="bg1">
                    <a:lumMod val="10000"/>
                  </a:schemeClr>
                </a:solidFill>
                <a:latin typeface="Calibiri light"/>
                <a:ea typeface="+mj-ea"/>
              </a:rPr>
              <a:t>Strength and confidence of relation</a:t>
            </a:r>
          </a:p>
          <a:p>
            <a:pPr marL="675376" lvl="1" indent="-285750" algn="l" defTabSz="779252">
              <a:lnSpc>
                <a:spcPct val="150000"/>
              </a:lnSpc>
              <a:spcBef>
                <a:spcPts val="100"/>
              </a:spcBef>
              <a:spcAft>
                <a:spcPts val="0"/>
              </a:spcAft>
              <a:buFont typeface="Courier New" panose="02070309020205020404" pitchFamily="49" charset="0"/>
              <a:buChar char="o"/>
            </a:pPr>
            <a:r>
              <a:rPr lang="en-IN" sz="1800" dirty="0">
                <a:solidFill>
                  <a:schemeClr val="bg1">
                    <a:lumMod val="10000"/>
                  </a:schemeClr>
                </a:solidFill>
                <a:latin typeface="Calibiri light"/>
                <a:ea typeface="+mj-ea"/>
              </a:rPr>
              <a:t>Distance of relation (number of hops between nodes)</a:t>
            </a:r>
          </a:p>
          <a:p>
            <a:pPr marL="269875" indent="-269875" algn="l">
              <a:lnSpc>
                <a:spcPct val="200000"/>
              </a:lnSpc>
              <a:buFont typeface="Wingdings" panose="05000000000000000000" pitchFamily="2" charset="2"/>
              <a:buChar char="Ø"/>
            </a:pPr>
            <a:endParaRPr lang="en-IN" sz="1800" dirty="0">
              <a:solidFill>
                <a:schemeClr val="bg1">
                  <a:lumMod val="10000"/>
                </a:schemeClr>
              </a:solidFill>
              <a:latin typeface="Calibiri light"/>
              <a:ea typeface="+mj-ea"/>
            </a:endParaRPr>
          </a:p>
        </p:txBody>
      </p:sp>
    </p:spTree>
    <p:extLst>
      <p:ext uri="{BB962C8B-B14F-4D97-AF65-F5344CB8AC3E}">
        <p14:creationId xmlns:p14="http://schemas.microsoft.com/office/powerpoint/2010/main" val="9857588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269878" y="240427"/>
            <a:ext cx="8024283" cy="738664"/>
          </a:xfrm>
        </p:spPr>
        <p:txBody>
          <a:bodyPr/>
          <a:lstStyle/>
          <a:p>
            <a:r>
              <a:rPr lang="en-IN" sz="2400" b="1" dirty="0">
                <a:latin typeface="Calibri Light (Headings)"/>
              </a:rPr>
              <a:t>Step 3 – Computation of network risk</a:t>
            </a:r>
            <a:br>
              <a:rPr lang="en-IN" sz="2400" b="1" dirty="0">
                <a:latin typeface="Calibri Light (Headings)"/>
              </a:rPr>
            </a:br>
            <a:endParaRPr lang="en-IN" sz="2400" b="1" dirty="0">
              <a:latin typeface="Calibri Light (Headings)"/>
            </a:endParaRPr>
          </a:p>
        </p:txBody>
      </p:sp>
      <p:pic>
        <p:nvPicPr>
          <p:cNvPr id="4" name="Picture 3">
            <a:extLst>
              <a:ext uri="{FF2B5EF4-FFF2-40B4-BE49-F238E27FC236}">
                <a16:creationId xmlns:a16="http://schemas.microsoft.com/office/drawing/2014/main" id="{D6C40993-2BDF-4BA0-B5C3-285E3CAD800F}"/>
              </a:ext>
            </a:extLst>
          </p:cNvPr>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1272912" y="625147"/>
            <a:ext cx="6018214" cy="4133631"/>
          </a:xfrm>
          <a:prstGeom prst="rect">
            <a:avLst/>
          </a:prstGeom>
          <a:noFill/>
        </p:spPr>
      </p:pic>
      <p:sp>
        <p:nvSpPr>
          <p:cNvPr id="5" name="Oval 4">
            <a:extLst>
              <a:ext uri="{FF2B5EF4-FFF2-40B4-BE49-F238E27FC236}">
                <a16:creationId xmlns:a16="http://schemas.microsoft.com/office/drawing/2014/main" id="{B3F146C4-3F1E-4A78-9ACE-EAD939F6A7A6}"/>
              </a:ext>
            </a:extLst>
          </p:cNvPr>
          <p:cNvSpPr/>
          <p:nvPr/>
        </p:nvSpPr>
        <p:spPr bwMode="auto">
          <a:xfrm>
            <a:off x="3855720" y="3878580"/>
            <a:ext cx="624840" cy="579120"/>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IN" sz="1400" b="0" i="0" u="none" strike="noStrike" cap="none" normalizeH="0" baseline="0" dirty="0">
              <a:ln>
                <a:noFill/>
              </a:ln>
              <a:solidFill>
                <a:schemeClr val="tx1"/>
              </a:solidFill>
              <a:effectLst/>
              <a:latin typeface="Calibiri light"/>
              <a:ea typeface="+mj-ea"/>
            </a:endParaRPr>
          </a:p>
        </p:txBody>
      </p:sp>
    </p:spTree>
    <p:extLst>
      <p:ext uri="{BB962C8B-B14F-4D97-AF65-F5344CB8AC3E}">
        <p14:creationId xmlns:p14="http://schemas.microsoft.com/office/powerpoint/2010/main" val="40599784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F79560-6AA6-4306-918F-573E671BFB8B}"/>
              </a:ext>
            </a:extLst>
          </p:cNvPr>
          <p:cNvSpPr/>
          <p:nvPr/>
        </p:nvSpPr>
        <p:spPr>
          <a:xfrm>
            <a:off x="4412973" y="0"/>
            <a:ext cx="4793146" cy="5143500"/>
          </a:xfrm>
          <a:prstGeom prst="rect">
            <a:avLst/>
          </a:prstGeom>
          <a:solidFill>
            <a:srgbClr val="2E2E38"/>
          </a:solidFill>
          <a:ln w="9525" cap="flat" cmpd="sng" algn="ctr">
            <a:noFill/>
            <a:prstDash val="solid"/>
          </a:ln>
          <a:effectLst/>
        </p:spPr>
        <p:txBody>
          <a:bodyPr rtlCol="0" anchor="t" anchorCtr="0"/>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IN" sz="851" b="0" i="0" u="none" strike="noStrike" kern="0" cap="none" spc="0" normalizeH="0" baseline="0" noProof="0" dirty="0">
              <a:ln>
                <a:noFill/>
              </a:ln>
              <a:solidFill>
                <a:srgbClr val="000000"/>
              </a:solidFill>
              <a:effectLst/>
              <a:uLnTx/>
              <a:uFillTx/>
              <a:latin typeface="Calibri Light" panose="020F0302020204030204" pitchFamily="34" charset="0"/>
              <a:ea typeface="STKaiti"/>
              <a:cs typeface="+mn-cs"/>
            </a:endParaRPr>
          </a:p>
        </p:txBody>
      </p:sp>
      <p:sp>
        <p:nvSpPr>
          <p:cNvPr id="11" name="Title 2">
            <a:extLst>
              <a:ext uri="{FF2B5EF4-FFF2-40B4-BE49-F238E27FC236}">
                <a16:creationId xmlns:a16="http://schemas.microsoft.com/office/drawing/2014/main" id="{C99C638E-1995-4B98-96F3-F2BF8E52F709}"/>
              </a:ext>
            </a:extLst>
          </p:cNvPr>
          <p:cNvSpPr txBox="1">
            <a:spLocks/>
          </p:cNvSpPr>
          <p:nvPr/>
        </p:nvSpPr>
        <p:spPr>
          <a:xfrm>
            <a:off x="5599329" y="193251"/>
            <a:ext cx="2674095" cy="564568"/>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1800" b="0" kern="1200">
                <a:solidFill>
                  <a:schemeClr val="bg1">
                    <a:lumMod val="50000"/>
                  </a:schemeClr>
                </a:solidFill>
                <a:latin typeface="EYInterstate Light" panose="02000506000000020004" pitchFamily="2" charset="0"/>
                <a:ea typeface="+mj-ea"/>
                <a:cs typeface="Arial" pitchFamily="34" charset="0"/>
              </a:defRPr>
            </a:lvl1pPr>
          </a:lstStyle>
          <a:p>
            <a:pPr marL="243261" marR="0" lvl="0" indent="-243261" algn="ctr" defTabSz="685800" rtl="0" eaLnBrk="1" fontAlgn="auto" latinLnBrk="0" hangingPunct="1">
              <a:lnSpc>
                <a:spcPct val="850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rgbClr val="FFFFFF"/>
                </a:solidFill>
                <a:effectLst/>
                <a:uLnTx/>
                <a:uFillTx/>
                <a:latin typeface="Calibri Light (Headings)"/>
                <a:ea typeface="STKaiti"/>
                <a:cs typeface="Calibri Light" panose="020F0302020204030204" pitchFamily="34" charset="0"/>
              </a:rPr>
              <a:t>Agenda</a:t>
            </a:r>
          </a:p>
        </p:txBody>
      </p:sp>
      <p:sp>
        <p:nvSpPr>
          <p:cNvPr id="12" name="Content Placeholder 3">
            <a:extLst>
              <a:ext uri="{FF2B5EF4-FFF2-40B4-BE49-F238E27FC236}">
                <a16:creationId xmlns:a16="http://schemas.microsoft.com/office/drawing/2014/main" id="{C8BF3142-1B37-4199-84F9-DE93D29819BD}"/>
              </a:ext>
            </a:extLst>
          </p:cNvPr>
          <p:cNvSpPr txBox="1">
            <a:spLocks/>
          </p:cNvSpPr>
          <p:nvPr/>
        </p:nvSpPr>
        <p:spPr bwMode="auto">
          <a:xfrm>
            <a:off x="4657060" y="757819"/>
            <a:ext cx="4428158" cy="4075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70000"/>
              <a:buFont typeface="Arial" panose="020B0604020202020204" pitchFamily="34" charset="0"/>
              <a:buChar char="►"/>
              <a:defRPr sz="2400">
                <a:solidFill>
                  <a:schemeClr val="bg1"/>
                </a:solidFill>
                <a:latin typeface="Arial" panose="020B0604020202020204" pitchFamily="34" charset="0"/>
              </a:defRPr>
            </a:lvl1pPr>
            <a:lvl2pPr marL="357188" indent="-357188">
              <a:spcBef>
                <a:spcPct val="20000"/>
              </a:spcBef>
              <a:buClr>
                <a:schemeClr val="accent2"/>
              </a:buClr>
              <a:buSzPct val="70000"/>
              <a:buFont typeface="Arial" panose="020B0604020202020204" pitchFamily="34" charset="0"/>
              <a:buChar char="►"/>
              <a:defRPr sz="2000">
                <a:solidFill>
                  <a:schemeClr val="bg1"/>
                </a:solidFill>
                <a:latin typeface="Arial" panose="020B0604020202020204" pitchFamily="34" charset="0"/>
              </a:defRPr>
            </a:lvl2pPr>
            <a:lvl3pPr marL="725488" indent="-357188">
              <a:spcBef>
                <a:spcPct val="20000"/>
              </a:spcBef>
              <a:buClr>
                <a:schemeClr val="accent2"/>
              </a:buClr>
              <a:buSzPct val="70000"/>
              <a:buFont typeface="Arial" panose="020B0604020202020204" pitchFamily="34" charset="0"/>
              <a:buChar char="►"/>
              <a:defRPr>
                <a:solidFill>
                  <a:schemeClr val="bg1"/>
                </a:solidFill>
                <a:latin typeface="Arial" panose="020B0604020202020204" pitchFamily="34" charset="0"/>
              </a:defRPr>
            </a:lvl3pPr>
            <a:lvl4pPr marL="1433513" indent="-355600">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4pPr>
            <a:lvl5pPr marL="1787525" indent="-354013">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5pPr>
            <a:lvl6pPr marL="22447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6pPr>
            <a:lvl7pPr marL="27019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7pPr>
            <a:lvl8pPr marL="31591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8pPr>
            <a:lvl9pPr marL="36163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9pPr>
          </a:lstStyle>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Design Principles</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Entity/ Individual Risk Scoring</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kumimoji="0" lang="en-IN" altLang="en-US" sz="2000" b="0" i="0" u="none" strike="noStrike" kern="1200" cap="none" spc="0" normalizeH="0" baseline="0" noProof="0" dirty="0">
                <a:ln>
                  <a:noFill/>
                </a:ln>
                <a:solidFill>
                  <a:srgbClr val="7C7C7C"/>
                </a:solidFill>
                <a:effectLst/>
                <a:uLnTx/>
                <a:uFillTx/>
                <a:latin typeface="Calibri Light" panose="020F0302020204030204" pitchFamily="34" charset="0"/>
                <a:ea typeface="STKaiti"/>
                <a:cs typeface="+mn-cs"/>
              </a:rPr>
              <a:t>Transaction Risk Scoring</a:t>
            </a:r>
          </a:p>
          <a:p>
            <a:pPr marL="457200" marR="0" lvl="1" indent="-365125" algn="l" defTabSz="914400" rtl="0" eaLnBrk="1" fontAlgn="base" latinLnBrk="0" hangingPunct="1">
              <a:lnSpc>
                <a:spcPct val="150000"/>
              </a:lnSpc>
              <a:spcBef>
                <a:spcPts val="568"/>
              </a:spcBef>
              <a:spcAft>
                <a:spcPts val="568"/>
              </a:spcAft>
              <a:buClr>
                <a:srgbClr val="7C7C7C"/>
              </a:buClr>
              <a:buSzPct val="100000"/>
              <a:buFont typeface="+mj-lt"/>
              <a:buAutoNum type="arabicPeriod"/>
              <a:tabLst/>
              <a:defRPr/>
            </a:pPr>
            <a:r>
              <a:rPr lang="en-IN" altLang="en-US" dirty="0">
                <a:solidFill>
                  <a:srgbClr val="7C7C7C"/>
                </a:solidFill>
                <a:latin typeface="Calibri Light" panose="020F0302020204030204" pitchFamily="34" charset="0"/>
                <a:ea typeface="STKaiti"/>
              </a:rPr>
              <a:t>Report Risk Scoring</a:t>
            </a:r>
          </a:p>
          <a:p>
            <a:pPr marL="457200" lvl="1" indent="-365125" algn="l">
              <a:lnSpc>
                <a:spcPct val="150000"/>
              </a:lnSpc>
              <a:spcBef>
                <a:spcPts val="568"/>
              </a:spcBef>
              <a:spcAft>
                <a:spcPts val="568"/>
              </a:spcAft>
              <a:buClr>
                <a:srgbClr val="7C7C7C"/>
              </a:buClr>
              <a:buSzPct val="100000"/>
              <a:buFont typeface="+mj-lt"/>
              <a:buAutoNum type="arabicPeriod"/>
            </a:pPr>
            <a:r>
              <a:rPr lang="en-IN" altLang="en-US" dirty="0">
                <a:solidFill>
                  <a:srgbClr val="7C7C7C"/>
                </a:solidFill>
                <a:latin typeface="Calibri Light" panose="020F0302020204030204" pitchFamily="34" charset="0"/>
                <a:ea typeface="STKaiti"/>
              </a:rPr>
              <a:t>GoS Risk</a:t>
            </a:r>
          </a:p>
          <a:p>
            <a:pPr marL="457200" lvl="1" indent="-365125" algn="l">
              <a:lnSpc>
                <a:spcPct val="150000"/>
              </a:lnSpc>
              <a:spcBef>
                <a:spcPts val="568"/>
              </a:spcBef>
              <a:spcAft>
                <a:spcPts val="568"/>
              </a:spcAft>
              <a:buClr>
                <a:srgbClr val="7C7C7C"/>
              </a:buClr>
              <a:buSzPct val="100000"/>
              <a:buFont typeface="+mj-lt"/>
              <a:buAutoNum type="arabicPeriod"/>
            </a:pPr>
            <a:r>
              <a:rPr lang="en-IN" altLang="en-US" dirty="0">
                <a:solidFill>
                  <a:srgbClr val="7C7C7C"/>
                </a:solidFill>
                <a:latin typeface="Calibri Light" panose="020F0302020204030204" pitchFamily="34" charset="0"/>
                <a:ea typeface="STKaiti"/>
              </a:rPr>
              <a:t>Network Risk</a:t>
            </a:r>
          </a:p>
          <a:p>
            <a:pPr marL="457200" lvl="1" indent="-365125" algn="l">
              <a:lnSpc>
                <a:spcPct val="150000"/>
              </a:lnSpc>
              <a:spcBef>
                <a:spcPts val="568"/>
              </a:spcBef>
              <a:spcAft>
                <a:spcPts val="568"/>
              </a:spcAft>
              <a:buClr>
                <a:srgbClr val="FEFDFD"/>
              </a:buClr>
              <a:buSzPct val="100000"/>
              <a:buFont typeface="+mj-lt"/>
              <a:buAutoNum type="arabicPeriod"/>
              <a:defRPr/>
            </a:pPr>
            <a:r>
              <a:rPr lang="en-IN" altLang="en-US" dirty="0">
                <a:solidFill>
                  <a:srgbClr val="FEFDFD"/>
                </a:solidFill>
                <a:latin typeface="Calibri Light" panose="020F0302020204030204" pitchFamily="34" charset="0"/>
                <a:ea typeface="STKaiti"/>
              </a:rPr>
              <a:t>Case Risk</a:t>
            </a:r>
          </a:p>
          <a:p>
            <a:pPr marL="457200" marR="0" lvl="1" indent="-365125" algn="l" defTabSz="914400" rtl="0" eaLnBrk="1" fontAlgn="base" latinLnBrk="0" hangingPunct="1">
              <a:lnSpc>
                <a:spcPct val="150000"/>
              </a:lnSpc>
              <a:spcBef>
                <a:spcPts val="568"/>
              </a:spcBef>
              <a:spcAft>
                <a:spcPts val="568"/>
              </a:spcAft>
              <a:buClr>
                <a:srgbClr val="FEFDFD"/>
              </a:buClr>
              <a:buSzPct val="100000"/>
              <a:buFont typeface="+mj-lt"/>
              <a:buAutoNum type="arabicPeriod"/>
              <a:tabLst/>
              <a:defRPr/>
            </a:pPr>
            <a:endParaRPr kumimoji="0" lang="en-IN" altLang="en-US" sz="2000" b="0" i="0" u="none" strike="noStrike" kern="1200" cap="none" spc="0" normalizeH="0" baseline="0" noProof="0" dirty="0">
              <a:ln>
                <a:noFill/>
              </a:ln>
              <a:solidFill>
                <a:srgbClr val="FEFDFD"/>
              </a:solidFill>
              <a:effectLst/>
              <a:uLnTx/>
              <a:uFillTx/>
              <a:latin typeface="Calibri Light" panose="020F0302020204030204" pitchFamily="34" charset="0"/>
              <a:ea typeface="STKaiti"/>
              <a:cs typeface="+mn-cs"/>
            </a:endParaRPr>
          </a:p>
        </p:txBody>
      </p:sp>
      <p:pic>
        <p:nvPicPr>
          <p:cNvPr id="6" name="Picture 5">
            <a:extLst>
              <a:ext uri="{FF2B5EF4-FFF2-40B4-BE49-F238E27FC236}">
                <a16:creationId xmlns:a16="http://schemas.microsoft.com/office/drawing/2014/main" id="{74FA2934-B077-4283-B858-8EB8C52839E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4572000" cy="5147379"/>
          </a:xfrm>
          <a:prstGeom prst="rect">
            <a:avLst/>
          </a:prstGeom>
        </p:spPr>
      </p:pic>
    </p:spTree>
    <p:extLst>
      <p:ext uri="{BB962C8B-B14F-4D97-AF65-F5344CB8AC3E}">
        <p14:creationId xmlns:p14="http://schemas.microsoft.com/office/powerpoint/2010/main" val="37918928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014CA5B-B607-4736-B8E3-6CDB4A2E66EA}"/>
              </a:ext>
            </a:extLst>
          </p:cNvPr>
          <p:cNvGraphicFramePr>
            <a:graphicFrameLocks noGrp="1"/>
          </p:cNvGraphicFramePr>
          <p:nvPr>
            <p:ph idx="1"/>
            <p:extLst>
              <p:ext uri="{D42A27DB-BD31-4B8C-83A1-F6EECF244321}">
                <p14:modId xmlns:p14="http://schemas.microsoft.com/office/powerpoint/2010/main" val="3268131013"/>
              </p:ext>
            </p:extLst>
          </p:nvPr>
        </p:nvGraphicFramePr>
        <p:xfrm>
          <a:off x="5648959" y="497252"/>
          <a:ext cx="2831254" cy="4235342"/>
        </p:xfrm>
        <a:graphic>
          <a:graphicData uri="http://schemas.openxmlformats.org/drawingml/2006/table">
            <a:tbl>
              <a:tblPr firstRow="1" bandRow="1">
                <a:tableStyleId>{5C22544A-7EE6-4342-B048-85BDC9FD1C3A}</a:tableStyleId>
              </a:tblPr>
              <a:tblGrid>
                <a:gridCol w="2831254">
                  <a:extLst>
                    <a:ext uri="{9D8B030D-6E8A-4147-A177-3AD203B41FA5}">
                      <a16:colId xmlns:a16="http://schemas.microsoft.com/office/drawing/2014/main" val="2144937349"/>
                    </a:ext>
                  </a:extLst>
                </a:gridCol>
              </a:tblGrid>
              <a:tr h="297214">
                <a:tc>
                  <a:txBody>
                    <a:bodyPr/>
                    <a:lstStyle/>
                    <a:p>
                      <a:pPr>
                        <a:spcBef>
                          <a:spcPts val="100"/>
                        </a:spcBef>
                      </a:pPr>
                      <a:r>
                        <a:rPr lang="en-IN" sz="1600" dirty="0">
                          <a:latin typeface="Calibri Light" panose="020F0302020204030204" pitchFamily="34" charset="0"/>
                          <a:cs typeface="Calibri Light" panose="020F0302020204030204" pitchFamily="34" charset="0"/>
                        </a:rPr>
                        <a:t>Risk Model</a:t>
                      </a:r>
                    </a:p>
                  </a:txBody>
                  <a:tcPr anchor="ctr"/>
                </a:tc>
                <a:extLst>
                  <a:ext uri="{0D108BD9-81ED-4DB2-BD59-A6C34878D82A}">
                    <a16:rowId xmlns:a16="http://schemas.microsoft.com/office/drawing/2014/main" val="624261335"/>
                  </a:ext>
                </a:extLst>
              </a:tr>
              <a:tr h="3900062">
                <a:tc>
                  <a:txBody>
                    <a:bodyPr/>
                    <a:lstStyle/>
                    <a:p>
                      <a:r>
                        <a:rPr lang="en-IN" sz="1600" b="1" dirty="0">
                          <a:latin typeface="Calibri Light" panose="020F0302020204030204" pitchFamily="34" charset="0"/>
                          <a:cs typeface="Calibri Light" panose="020F0302020204030204" pitchFamily="34" charset="0"/>
                        </a:rPr>
                        <a:t>Case</a:t>
                      </a:r>
                      <a:r>
                        <a:rPr lang="en-IN" sz="1600" b="1" dirty="0">
                          <a:solidFill>
                            <a:schemeClr val="tx2">
                              <a:lumMod val="50000"/>
                            </a:schemeClr>
                          </a:solidFill>
                          <a:latin typeface="Calibri Light" panose="020F0302020204030204" pitchFamily="34" charset="0"/>
                          <a:cs typeface="Calibri Light" panose="020F0302020204030204" pitchFamily="34" charset="0"/>
                        </a:rPr>
                        <a:t> Risk</a:t>
                      </a:r>
                    </a:p>
                    <a:p>
                      <a:endParaRPr lang="en-IN" sz="1600" b="1" dirty="0">
                        <a:solidFill>
                          <a:schemeClr val="tx2">
                            <a:lumMod val="50000"/>
                          </a:schemeClr>
                        </a:solidFill>
                        <a:latin typeface="Calibri Light" panose="020F0302020204030204" pitchFamily="34" charset="0"/>
                        <a:cs typeface="Calibri Light" panose="020F0302020204030204" pitchFamily="34" charset="0"/>
                      </a:endParaRPr>
                    </a:p>
                    <a:p>
                      <a:pPr marL="171450" marR="0" lvl="0" indent="-171450" algn="l" defTabSz="914400" rtl="0" eaLnBrk="1" fontAlgn="auto" latinLnBrk="0" hangingPunct="1">
                        <a:lnSpc>
                          <a:spcPct val="110000"/>
                        </a:lnSpc>
                        <a:spcBef>
                          <a:spcPts val="0"/>
                        </a:spcBef>
                        <a:spcAft>
                          <a:spcPts val="600"/>
                        </a:spcAft>
                        <a:buClrTx/>
                        <a:buSzTx/>
                        <a:buFont typeface="Wingdings" panose="05000000000000000000" pitchFamily="2" charset="2"/>
                        <a:buChar char="§"/>
                        <a:tabLst/>
                        <a:defRPr/>
                      </a:pPr>
                      <a:r>
                        <a:rPr lang="en-IN" sz="1600" dirty="0">
                          <a:latin typeface="Calibri Light" panose="020F0302020204030204" pitchFamily="34" charset="0"/>
                          <a:cs typeface="Calibri Light" panose="020F0302020204030204" pitchFamily="34" charset="0"/>
                        </a:rPr>
                        <a:t>Extract all reports and score as per Report Risk </a:t>
                      </a:r>
                    </a:p>
                    <a:p>
                      <a:pPr marL="171450" marR="0" lvl="0" indent="-171450" algn="l" defTabSz="914400" rtl="0" eaLnBrk="1" fontAlgn="auto" latinLnBrk="0" hangingPunct="1">
                        <a:lnSpc>
                          <a:spcPct val="110000"/>
                        </a:lnSpc>
                        <a:spcBef>
                          <a:spcPts val="0"/>
                        </a:spcBef>
                        <a:spcAft>
                          <a:spcPts val="600"/>
                        </a:spcAft>
                        <a:buClrTx/>
                        <a:buSzTx/>
                        <a:buFont typeface="Wingdings" panose="05000000000000000000" pitchFamily="2" charset="2"/>
                        <a:buChar char="§"/>
                        <a:tabLst/>
                        <a:defRPr/>
                      </a:pPr>
                      <a:r>
                        <a:rPr lang="en-IN" sz="1600" dirty="0">
                          <a:latin typeface="Calibri Light" panose="020F0302020204030204" pitchFamily="34" charset="0"/>
                          <a:cs typeface="Calibri Light" panose="020F0302020204030204" pitchFamily="34" charset="0"/>
                        </a:rPr>
                        <a:t>Extract network of entities/ individuals and score network risk </a:t>
                      </a: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Extract all entities/ individual and score them individually </a:t>
                      </a:r>
                    </a:p>
                    <a:p>
                      <a:pPr marL="171450" indent="-171450" algn="l">
                        <a:lnSpc>
                          <a:spcPct val="110000"/>
                        </a:lnSpc>
                        <a:spcBef>
                          <a:spcPts val="0"/>
                        </a:spcBef>
                        <a:spcAft>
                          <a:spcPts val="600"/>
                        </a:spcAft>
                        <a:buFont typeface="Wingdings" panose="05000000000000000000" pitchFamily="2" charset="2"/>
                        <a:buChar char="§"/>
                      </a:pPr>
                      <a:r>
                        <a:rPr lang="en-IN" sz="1600" dirty="0">
                          <a:latin typeface="Calibri Light" panose="020F0302020204030204" pitchFamily="34" charset="0"/>
                          <a:cs typeface="Calibri Light" panose="020F0302020204030204" pitchFamily="34" charset="0"/>
                        </a:rPr>
                        <a:t>Aggregate above scores into Case Risk</a:t>
                      </a:r>
                    </a:p>
                  </a:txBody>
                  <a:tcPr/>
                </a:tc>
                <a:extLst>
                  <a:ext uri="{0D108BD9-81ED-4DB2-BD59-A6C34878D82A}">
                    <a16:rowId xmlns:a16="http://schemas.microsoft.com/office/drawing/2014/main" val="3398192484"/>
                  </a:ext>
                </a:extLst>
              </a:tr>
            </a:tbl>
          </a:graphicData>
        </a:graphic>
      </p:graphicFrame>
      <p:sp>
        <p:nvSpPr>
          <p:cNvPr id="4" name="TextBox 3">
            <a:extLst>
              <a:ext uri="{FF2B5EF4-FFF2-40B4-BE49-F238E27FC236}">
                <a16:creationId xmlns:a16="http://schemas.microsoft.com/office/drawing/2014/main" id="{50C35227-5064-4C78-B082-6AAE3287A1EF}"/>
              </a:ext>
            </a:extLst>
          </p:cNvPr>
          <p:cNvSpPr txBox="1"/>
          <p:nvPr/>
        </p:nvSpPr>
        <p:spPr>
          <a:xfrm>
            <a:off x="2724900" y="596997"/>
            <a:ext cx="1923394" cy="80346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Case specific Risk Indicators</a:t>
            </a:r>
          </a:p>
        </p:txBody>
      </p:sp>
      <p:sp>
        <p:nvSpPr>
          <p:cNvPr id="7" name="TextBox 6">
            <a:extLst>
              <a:ext uri="{FF2B5EF4-FFF2-40B4-BE49-F238E27FC236}">
                <a16:creationId xmlns:a16="http://schemas.microsoft.com/office/drawing/2014/main" id="{62976843-DC20-4BDC-AC0E-D357906B3E1B}"/>
              </a:ext>
            </a:extLst>
          </p:cNvPr>
          <p:cNvSpPr txBox="1"/>
          <p:nvPr/>
        </p:nvSpPr>
        <p:spPr>
          <a:xfrm>
            <a:off x="2724900" y="1685998"/>
            <a:ext cx="1923394" cy="93332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Aggregate for all reports in the case as per report risk model</a:t>
            </a:r>
          </a:p>
        </p:txBody>
      </p:sp>
      <p:sp>
        <p:nvSpPr>
          <p:cNvPr id="14" name="TextBox 13">
            <a:extLst>
              <a:ext uri="{FF2B5EF4-FFF2-40B4-BE49-F238E27FC236}">
                <a16:creationId xmlns:a16="http://schemas.microsoft.com/office/drawing/2014/main" id="{D9CBD5EB-675A-4E7E-AF96-4FFC414B3A80}"/>
              </a:ext>
            </a:extLst>
          </p:cNvPr>
          <p:cNvSpPr txBox="1"/>
          <p:nvPr/>
        </p:nvSpPr>
        <p:spPr>
          <a:xfrm>
            <a:off x="2724900" y="2896884"/>
            <a:ext cx="1923394" cy="103613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Aggregate for all entities/individual in the reports as per entities risk model</a:t>
            </a:r>
          </a:p>
        </p:txBody>
      </p:sp>
      <p:sp>
        <p:nvSpPr>
          <p:cNvPr id="9" name="TextBox 8">
            <a:extLst>
              <a:ext uri="{FF2B5EF4-FFF2-40B4-BE49-F238E27FC236}">
                <a16:creationId xmlns:a16="http://schemas.microsoft.com/office/drawing/2014/main" id="{C5D539D0-0A61-47FB-B07B-2620BFEF4874}"/>
              </a:ext>
            </a:extLst>
          </p:cNvPr>
          <p:cNvSpPr txBox="1"/>
          <p:nvPr/>
        </p:nvSpPr>
        <p:spPr>
          <a:xfrm>
            <a:off x="312408" y="2100887"/>
            <a:ext cx="1787325" cy="870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r>
              <a:rPr lang="en-IN" sz="1600" b="1" dirty="0">
                <a:latin typeface="+mj-lt"/>
              </a:rPr>
              <a:t>Case Risk</a:t>
            </a:r>
          </a:p>
        </p:txBody>
      </p:sp>
      <p:cxnSp>
        <p:nvCxnSpPr>
          <p:cNvPr id="10" name="Straight Arrow Connector 9">
            <a:extLst>
              <a:ext uri="{FF2B5EF4-FFF2-40B4-BE49-F238E27FC236}">
                <a16:creationId xmlns:a16="http://schemas.microsoft.com/office/drawing/2014/main" id="{B7DD3114-5138-40DD-8190-59C64E344AB0}"/>
              </a:ext>
            </a:extLst>
          </p:cNvPr>
          <p:cNvCxnSpPr>
            <a:cxnSpLocks/>
            <a:stCxn id="4" idx="1"/>
            <a:endCxn id="9" idx="3"/>
          </p:cNvCxnSpPr>
          <p:nvPr/>
        </p:nvCxnSpPr>
        <p:spPr>
          <a:xfrm flipH="1">
            <a:off x="2099733" y="998727"/>
            <a:ext cx="625167" cy="1537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982C490-A4B1-4450-BC03-EFE21B4F291E}"/>
              </a:ext>
            </a:extLst>
          </p:cNvPr>
          <p:cNvCxnSpPr>
            <a:cxnSpLocks/>
            <a:stCxn id="7" idx="1"/>
            <a:endCxn id="9" idx="3"/>
          </p:cNvCxnSpPr>
          <p:nvPr/>
        </p:nvCxnSpPr>
        <p:spPr>
          <a:xfrm flipH="1">
            <a:off x="2099733" y="2152662"/>
            <a:ext cx="625167" cy="383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912CC2D-A86D-4E38-92DF-87235C4EC1A0}"/>
              </a:ext>
            </a:extLst>
          </p:cNvPr>
          <p:cNvCxnSpPr>
            <a:cxnSpLocks/>
            <a:stCxn id="8" idx="1"/>
            <a:endCxn id="9" idx="3"/>
          </p:cNvCxnSpPr>
          <p:nvPr/>
        </p:nvCxnSpPr>
        <p:spPr>
          <a:xfrm flipH="1" flipV="1">
            <a:off x="2099733" y="2536275"/>
            <a:ext cx="625167" cy="1918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A96F91E-D31F-4796-ADAC-3D619DA97920}"/>
              </a:ext>
            </a:extLst>
          </p:cNvPr>
          <p:cNvSpPr txBox="1"/>
          <p:nvPr/>
        </p:nvSpPr>
        <p:spPr>
          <a:xfrm>
            <a:off x="2724900" y="4218555"/>
            <a:ext cx="1923394" cy="4715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l"/>
            <a:r>
              <a:rPr lang="en-IN" sz="1600" b="1" dirty="0">
                <a:latin typeface="+mj-lt"/>
              </a:rPr>
              <a:t>Network Risk </a:t>
            </a:r>
          </a:p>
        </p:txBody>
      </p:sp>
      <p:cxnSp>
        <p:nvCxnSpPr>
          <p:cNvPr id="18" name="Straight Arrow Connector 17">
            <a:extLst>
              <a:ext uri="{FF2B5EF4-FFF2-40B4-BE49-F238E27FC236}">
                <a16:creationId xmlns:a16="http://schemas.microsoft.com/office/drawing/2014/main" id="{69B03D7D-9FD5-4420-8EF5-97AD0367CE94}"/>
              </a:ext>
            </a:extLst>
          </p:cNvPr>
          <p:cNvCxnSpPr>
            <a:cxnSpLocks/>
            <a:stCxn id="14" idx="1"/>
            <a:endCxn id="9" idx="3"/>
          </p:cNvCxnSpPr>
          <p:nvPr/>
        </p:nvCxnSpPr>
        <p:spPr>
          <a:xfrm flipH="1" flipV="1">
            <a:off x="2099733" y="2536275"/>
            <a:ext cx="625167" cy="878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itle 2">
            <a:extLst>
              <a:ext uri="{FF2B5EF4-FFF2-40B4-BE49-F238E27FC236}">
                <a16:creationId xmlns:a16="http://schemas.microsoft.com/office/drawing/2014/main" id="{EAF55E9F-0990-4C9C-AC3E-0333428FB9CB}"/>
              </a:ext>
            </a:extLst>
          </p:cNvPr>
          <p:cNvSpPr txBox="1">
            <a:spLocks/>
          </p:cNvSpPr>
          <p:nvPr/>
        </p:nvSpPr>
        <p:spPr bwMode="gray">
          <a:xfrm>
            <a:off x="312408" y="61921"/>
            <a:ext cx="8024283" cy="384721"/>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2400" b="1" i="0" u="none" strike="noStrike" kern="0" cap="none" spc="0" normalizeH="0" baseline="0" noProof="0" dirty="0">
                <a:ln>
                  <a:noFill/>
                </a:ln>
                <a:solidFill>
                  <a:srgbClr val="2C2D8B"/>
                </a:solidFill>
                <a:effectLst/>
                <a:uLnTx/>
                <a:uFillTx/>
                <a:latin typeface="Calibri Light"/>
                <a:ea typeface="STKaiti"/>
                <a:cs typeface="Calibri Light"/>
              </a:rPr>
              <a:t>Case Risk Aggregation</a:t>
            </a:r>
          </a:p>
        </p:txBody>
      </p:sp>
    </p:spTree>
    <p:extLst>
      <p:ext uri="{BB962C8B-B14F-4D97-AF65-F5344CB8AC3E}">
        <p14:creationId xmlns:p14="http://schemas.microsoft.com/office/powerpoint/2010/main" val="35814158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5565BD7-E1A2-40AD-AD61-5AE34FB73A1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6149838" cy="5147379"/>
          </a:xfrm>
          <a:prstGeom prst="rect">
            <a:avLst/>
          </a:prstGeom>
        </p:spPr>
      </p:pic>
      <p:sp>
        <p:nvSpPr>
          <p:cNvPr id="10" name="Rectangle 9">
            <a:extLst>
              <a:ext uri="{FF2B5EF4-FFF2-40B4-BE49-F238E27FC236}">
                <a16:creationId xmlns:a16="http://schemas.microsoft.com/office/drawing/2014/main" id="{EFF79560-6AA6-4306-918F-573E671BFB8B}"/>
              </a:ext>
            </a:extLst>
          </p:cNvPr>
          <p:cNvSpPr/>
          <p:nvPr/>
        </p:nvSpPr>
        <p:spPr>
          <a:xfrm>
            <a:off x="4412973" y="0"/>
            <a:ext cx="4793146" cy="5143500"/>
          </a:xfrm>
          <a:prstGeom prst="rect">
            <a:avLst/>
          </a:prstGeom>
          <a:solidFill>
            <a:srgbClr val="2E2E38"/>
          </a:solidFill>
          <a:ln w="9525" cap="flat" cmpd="sng" algn="ctr">
            <a:noFill/>
            <a:prstDash val="solid"/>
          </a:ln>
          <a:effectLst/>
        </p:spPr>
        <p:txBody>
          <a:bodyPr rtlCol="0" anchor="t" anchorCtr="0"/>
          <a:lstStyle/>
          <a:p>
            <a:pPr defTabSz="685800" fontAlgn="auto">
              <a:spcBef>
                <a:spcPts val="0"/>
              </a:spcBef>
              <a:spcAft>
                <a:spcPts val="0"/>
              </a:spcAft>
              <a:defRPr/>
            </a:pPr>
            <a:endParaRPr lang="en-IN" sz="851" kern="0" dirty="0">
              <a:solidFill>
                <a:srgbClr val="000000"/>
              </a:solidFill>
              <a:latin typeface="Calibri Light" panose="020F0302020204030204" pitchFamily="34" charset="0"/>
              <a:ea typeface="+mn-ea"/>
            </a:endParaRPr>
          </a:p>
        </p:txBody>
      </p:sp>
      <p:sp>
        <p:nvSpPr>
          <p:cNvPr id="11" name="Title 2">
            <a:extLst>
              <a:ext uri="{FF2B5EF4-FFF2-40B4-BE49-F238E27FC236}">
                <a16:creationId xmlns:a16="http://schemas.microsoft.com/office/drawing/2014/main" id="{C99C638E-1995-4B98-96F3-F2BF8E52F709}"/>
              </a:ext>
            </a:extLst>
          </p:cNvPr>
          <p:cNvSpPr txBox="1">
            <a:spLocks/>
          </p:cNvSpPr>
          <p:nvPr/>
        </p:nvSpPr>
        <p:spPr>
          <a:xfrm>
            <a:off x="5180229" y="1953471"/>
            <a:ext cx="2674095" cy="564568"/>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1800" b="0" kern="1200">
                <a:solidFill>
                  <a:schemeClr val="bg1">
                    <a:lumMod val="50000"/>
                  </a:schemeClr>
                </a:solidFill>
                <a:latin typeface="EYInterstate Light" panose="02000506000000020004" pitchFamily="2" charset="0"/>
                <a:ea typeface="+mj-ea"/>
                <a:cs typeface="Arial" pitchFamily="34" charset="0"/>
              </a:defRPr>
            </a:lvl1pPr>
          </a:lstStyle>
          <a:p>
            <a:pPr marL="243261" indent="-243261" algn="ctr" defTabSz="685800" fontAlgn="auto">
              <a:spcAft>
                <a:spcPts val="0"/>
              </a:spcAft>
              <a:defRPr/>
            </a:pPr>
            <a:r>
              <a:rPr lang="en-US" altLang="en-US" sz="3300" dirty="0">
                <a:solidFill>
                  <a:srgbClr val="FFFFFF"/>
                </a:solidFill>
                <a:latin typeface="Calibri Light" panose="020F0302020204030204" pitchFamily="34" charset="0"/>
                <a:cs typeface="Calibri Light" panose="020F0302020204030204" pitchFamily="34" charset="0"/>
              </a:rPr>
              <a:t>THANK YOU</a:t>
            </a:r>
          </a:p>
        </p:txBody>
      </p:sp>
    </p:spTree>
    <p:extLst>
      <p:ext uri="{BB962C8B-B14F-4D97-AF65-F5344CB8AC3E}">
        <p14:creationId xmlns:p14="http://schemas.microsoft.com/office/powerpoint/2010/main" val="3885311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269878" y="240427"/>
            <a:ext cx="8495750" cy="369332"/>
          </a:xfrm>
        </p:spPr>
        <p:txBody>
          <a:bodyPr/>
          <a:lstStyle/>
          <a:p>
            <a:r>
              <a:rPr lang="en-IN" sz="2400" b="1" kern="1200" dirty="0">
                <a:latin typeface="Calibri Light (Headings)"/>
              </a:rPr>
              <a:t>Risk Model design principles (2/5) – ‘Risk events’</a:t>
            </a:r>
            <a:endParaRPr lang="en-IN" sz="2400" dirty="0">
              <a:latin typeface="Calibri Light (Headings)"/>
            </a:endParaRPr>
          </a:p>
        </p:txBody>
      </p:sp>
      <p:graphicFrame>
        <p:nvGraphicFramePr>
          <p:cNvPr id="7" name="Table 6">
            <a:extLst>
              <a:ext uri="{FF2B5EF4-FFF2-40B4-BE49-F238E27FC236}">
                <a16:creationId xmlns:a16="http://schemas.microsoft.com/office/drawing/2014/main" id="{DB13A017-A72A-4BEB-86C5-3AEF810EEA09}"/>
              </a:ext>
            </a:extLst>
          </p:cNvPr>
          <p:cNvGraphicFramePr>
            <a:graphicFrameLocks noGrp="1"/>
          </p:cNvGraphicFramePr>
          <p:nvPr>
            <p:extLst>
              <p:ext uri="{D42A27DB-BD31-4B8C-83A1-F6EECF244321}">
                <p14:modId xmlns:p14="http://schemas.microsoft.com/office/powerpoint/2010/main" val="2781870163"/>
              </p:ext>
            </p:extLst>
          </p:nvPr>
        </p:nvGraphicFramePr>
        <p:xfrm>
          <a:off x="269878" y="818243"/>
          <a:ext cx="8107528" cy="492397"/>
        </p:xfrm>
        <a:graphic>
          <a:graphicData uri="http://schemas.openxmlformats.org/drawingml/2006/table">
            <a:tbl>
              <a:tblPr firstRow="1" bandRow="1">
                <a:tableStyleId>{5C22544A-7EE6-4342-B048-85BDC9FD1C3A}</a:tableStyleId>
              </a:tblPr>
              <a:tblGrid>
                <a:gridCol w="8107528">
                  <a:extLst>
                    <a:ext uri="{9D8B030D-6E8A-4147-A177-3AD203B41FA5}">
                      <a16:colId xmlns:a16="http://schemas.microsoft.com/office/drawing/2014/main" val="3081052142"/>
                    </a:ext>
                  </a:extLst>
                </a:gridCol>
              </a:tblGrid>
              <a:tr h="492397">
                <a:tc>
                  <a:txBody>
                    <a:bodyPr/>
                    <a:lstStyle/>
                    <a:p>
                      <a:pPr marL="0" lvl="0" indent="0">
                        <a:spcBef>
                          <a:spcPts val="100"/>
                        </a:spcBef>
                        <a:buFont typeface="+mj-lt"/>
                        <a:buNone/>
                      </a:pPr>
                      <a:r>
                        <a:rPr lang="en-IN" sz="1600" b="0" dirty="0">
                          <a:solidFill>
                            <a:srgbClr val="000000"/>
                          </a:solidFill>
                          <a:latin typeface="Calibri Light" panose="020F0302020204030204" pitchFamily="34" charset="0"/>
                          <a:cs typeface="Calibri Light" panose="020F0302020204030204" pitchFamily="34" charset="0"/>
                        </a:rPr>
                        <a:t>Triggers for running each model (‘risk events’) are: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5828224"/>
                  </a:ext>
                </a:extLst>
              </a:tr>
            </a:tbl>
          </a:graphicData>
        </a:graphic>
      </p:graphicFrame>
      <p:graphicFrame>
        <p:nvGraphicFramePr>
          <p:cNvPr id="2" name="Table 3">
            <a:extLst>
              <a:ext uri="{FF2B5EF4-FFF2-40B4-BE49-F238E27FC236}">
                <a16:creationId xmlns:a16="http://schemas.microsoft.com/office/drawing/2014/main" id="{D2D3B041-C339-49F9-85F0-0FDE6E28A101}"/>
              </a:ext>
            </a:extLst>
          </p:cNvPr>
          <p:cNvGraphicFramePr>
            <a:graphicFrameLocks noGrp="1"/>
          </p:cNvGraphicFramePr>
          <p:nvPr>
            <p:extLst>
              <p:ext uri="{D42A27DB-BD31-4B8C-83A1-F6EECF244321}">
                <p14:modId xmlns:p14="http://schemas.microsoft.com/office/powerpoint/2010/main" val="950054825"/>
              </p:ext>
            </p:extLst>
          </p:nvPr>
        </p:nvGraphicFramePr>
        <p:xfrm>
          <a:off x="421499" y="1305169"/>
          <a:ext cx="7955907" cy="3146148"/>
        </p:xfrm>
        <a:graphic>
          <a:graphicData uri="http://schemas.openxmlformats.org/drawingml/2006/table">
            <a:tbl>
              <a:tblPr firstRow="1" bandRow="1">
                <a:tableStyleId>{5C22544A-7EE6-4342-B048-85BDC9FD1C3A}</a:tableStyleId>
              </a:tblPr>
              <a:tblGrid>
                <a:gridCol w="1894981">
                  <a:extLst>
                    <a:ext uri="{9D8B030D-6E8A-4147-A177-3AD203B41FA5}">
                      <a16:colId xmlns:a16="http://schemas.microsoft.com/office/drawing/2014/main" val="1177331424"/>
                    </a:ext>
                  </a:extLst>
                </a:gridCol>
                <a:gridCol w="6060926">
                  <a:extLst>
                    <a:ext uri="{9D8B030D-6E8A-4147-A177-3AD203B41FA5}">
                      <a16:colId xmlns:a16="http://schemas.microsoft.com/office/drawing/2014/main" val="2307908134"/>
                    </a:ext>
                  </a:extLst>
                </a:gridCol>
              </a:tblGrid>
              <a:tr h="516200">
                <a:tc>
                  <a:txBody>
                    <a:bodyPr/>
                    <a:lstStyle/>
                    <a:p>
                      <a:r>
                        <a:rPr lang="en-IN" sz="1800" dirty="0">
                          <a:latin typeface="Calibri Light" panose="020F0302020204030204" pitchFamily="34" charset="0"/>
                          <a:cs typeface="Calibri Light" panose="020F0302020204030204" pitchFamily="34" charset="0"/>
                        </a:rPr>
                        <a:t>Type of risk model</a:t>
                      </a:r>
                    </a:p>
                  </a:txBody>
                  <a:tcPr anchor="ctr"/>
                </a:tc>
                <a:tc>
                  <a:txBody>
                    <a:bodyPr/>
                    <a:lstStyle/>
                    <a:p>
                      <a:r>
                        <a:rPr lang="en-IN" sz="1800" dirty="0">
                          <a:latin typeface="Calibri Light" panose="020F0302020204030204" pitchFamily="34" charset="0"/>
                          <a:cs typeface="Calibri Light" panose="020F0302020204030204" pitchFamily="34" charset="0"/>
                        </a:rPr>
                        <a:t>Trigger / risk event</a:t>
                      </a:r>
                    </a:p>
                  </a:txBody>
                  <a:tcPr anchor="ctr"/>
                </a:tc>
                <a:extLst>
                  <a:ext uri="{0D108BD9-81ED-4DB2-BD59-A6C34878D82A}">
                    <a16:rowId xmlns:a16="http://schemas.microsoft.com/office/drawing/2014/main" val="3528194403"/>
                  </a:ext>
                </a:extLst>
              </a:tr>
              <a:tr h="870195">
                <a:tc>
                  <a:txBody>
                    <a:bodyPr/>
                    <a:lstStyle/>
                    <a:p>
                      <a:r>
                        <a:rPr lang="en-IN" sz="1600" b="0" dirty="0">
                          <a:solidFill>
                            <a:srgbClr val="000000"/>
                          </a:solidFill>
                          <a:latin typeface="Calibri Light" panose="020F0302020204030204" pitchFamily="34" charset="0"/>
                          <a:cs typeface="Calibri Light" panose="020F0302020204030204" pitchFamily="34" charset="0"/>
                        </a:rPr>
                        <a:t>Individual / Organisation</a:t>
                      </a:r>
                      <a:endParaRPr lang="en-IN" sz="1600" dirty="0">
                        <a:solidFill>
                          <a:srgbClr val="000000"/>
                        </a:solidFill>
                        <a:latin typeface="Calibri Light" panose="020F0302020204030204" pitchFamily="34" charset="0"/>
                        <a:cs typeface="Calibri Light" panose="020F0302020204030204" pitchFamily="34" charset="0"/>
                      </a:endParaRPr>
                    </a:p>
                  </a:txBody>
                  <a:tcPr anchor="ctr"/>
                </a:tc>
                <a:tc>
                  <a:txBody>
                    <a:bodyPr/>
                    <a:lstStyle/>
                    <a:p>
                      <a:pPr marL="285750" indent="-285750">
                        <a:buFont typeface="Calibri Light" panose="020F0302020204030204" pitchFamily="34" charset="0"/>
                        <a:buChar char="–"/>
                      </a:pPr>
                      <a:r>
                        <a:rPr lang="en-IN" sz="1600" dirty="0">
                          <a:solidFill>
                            <a:srgbClr val="000000"/>
                          </a:solidFill>
                          <a:latin typeface="Calibri Light" panose="020F0302020204030204" pitchFamily="34" charset="0"/>
                          <a:cs typeface="Calibri Light" panose="020F0302020204030204" pitchFamily="34" charset="0"/>
                        </a:rPr>
                        <a:t>Upon resolution of an individual / entity </a:t>
                      </a:r>
                    </a:p>
                    <a:p>
                      <a:pPr marL="285750" indent="-285750">
                        <a:buFont typeface="Calibri Light" panose="020F0302020204030204" pitchFamily="34" charset="0"/>
                        <a:buChar char="–"/>
                      </a:pPr>
                      <a:r>
                        <a:rPr lang="en-IN" sz="1600" dirty="0">
                          <a:solidFill>
                            <a:srgbClr val="000000"/>
                          </a:solidFill>
                          <a:latin typeface="Calibri Light" panose="020F0302020204030204" pitchFamily="34" charset="0"/>
                          <a:cs typeface="Calibri Light" panose="020F0302020204030204" pitchFamily="34" charset="0"/>
                        </a:rPr>
                        <a:t>Upon being associated with any new case</a:t>
                      </a:r>
                    </a:p>
                    <a:p>
                      <a:pPr marL="285750" indent="-285750">
                        <a:buFont typeface="Calibri Light" panose="020F0302020204030204" pitchFamily="34" charset="0"/>
                        <a:buChar char="–"/>
                      </a:pPr>
                      <a:r>
                        <a:rPr lang="en-IN" sz="1600" dirty="0">
                          <a:solidFill>
                            <a:srgbClr val="000000"/>
                          </a:solidFill>
                          <a:latin typeface="Calibri Light" panose="020F0302020204030204" pitchFamily="34" charset="0"/>
                          <a:cs typeface="Calibri Light" panose="020F0302020204030204" pitchFamily="34" charset="0"/>
                        </a:rPr>
                        <a:t>Periodic basis, depending upon risk assigned </a:t>
                      </a:r>
                    </a:p>
                  </a:txBody>
                  <a:tcPr anchor="ctr"/>
                </a:tc>
                <a:extLst>
                  <a:ext uri="{0D108BD9-81ED-4DB2-BD59-A6C34878D82A}">
                    <a16:rowId xmlns:a16="http://schemas.microsoft.com/office/drawing/2014/main" val="2063910724"/>
                  </a:ext>
                </a:extLst>
              </a:tr>
              <a:tr h="691716">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IN" sz="1600" b="0" dirty="0">
                          <a:solidFill>
                            <a:srgbClr val="000000"/>
                          </a:solidFill>
                          <a:latin typeface="Calibri Light" panose="020F0302020204030204" pitchFamily="34" charset="0"/>
                          <a:cs typeface="Calibri Light" panose="020F0302020204030204" pitchFamily="34" charset="0"/>
                        </a:rPr>
                        <a:t>Location</a:t>
                      </a:r>
                    </a:p>
                  </a:txBody>
                  <a:tcPr anchor="ctr"/>
                </a:tc>
                <a:tc>
                  <a:txBody>
                    <a:bodyPr/>
                    <a:lstStyle/>
                    <a:p>
                      <a:pPr marL="285750" indent="-285750">
                        <a:buFont typeface="Calibri Light" panose="020F0302020204030204" pitchFamily="34" charset="0"/>
                        <a:buChar char="–"/>
                      </a:pPr>
                      <a:r>
                        <a:rPr lang="en-IN" sz="1600" dirty="0">
                          <a:solidFill>
                            <a:srgbClr val="000000"/>
                          </a:solidFill>
                          <a:latin typeface="Calibri Light" panose="020F0302020204030204" pitchFamily="34" charset="0"/>
                          <a:cs typeface="Calibri Light" panose="020F0302020204030204" pitchFamily="34" charset="0"/>
                        </a:rPr>
                        <a:t>Location risk shall be run at the end of each month. It can also be updated by FIU as master data</a:t>
                      </a:r>
                    </a:p>
                  </a:txBody>
                  <a:tcPr anchor="ctr"/>
                </a:tc>
                <a:extLst>
                  <a:ext uri="{0D108BD9-81ED-4DB2-BD59-A6C34878D82A}">
                    <a16:rowId xmlns:a16="http://schemas.microsoft.com/office/drawing/2014/main" val="2910044577"/>
                  </a:ext>
                </a:extLst>
              </a:tr>
              <a:tr h="455677">
                <a:tc>
                  <a:txBody>
                    <a:bodyPr/>
                    <a:lstStyle/>
                    <a:p>
                      <a:r>
                        <a:rPr lang="en-IN" sz="1600" b="0" kern="1200" dirty="0">
                          <a:solidFill>
                            <a:srgbClr val="000000"/>
                          </a:solidFill>
                          <a:latin typeface="Calibri Light" panose="020F0302020204030204" pitchFamily="34" charset="0"/>
                          <a:ea typeface="+mn-ea"/>
                          <a:cs typeface="Calibri Light" panose="020F0302020204030204" pitchFamily="34" charset="0"/>
                        </a:rPr>
                        <a:t>Report</a:t>
                      </a:r>
                      <a:endParaRPr lang="en-IN" sz="1600" dirty="0">
                        <a:solidFill>
                          <a:srgbClr val="000000"/>
                        </a:solidFill>
                        <a:latin typeface="Calibri Light" panose="020F0302020204030204" pitchFamily="34" charset="0"/>
                        <a:cs typeface="Calibri Light" panose="020F0302020204030204" pitchFamily="34" charset="0"/>
                      </a:endParaRPr>
                    </a:p>
                  </a:txBody>
                  <a:tcPr anchor="ctr"/>
                </a:tc>
                <a:tc>
                  <a:txBody>
                    <a:bodyPr/>
                    <a:lstStyle/>
                    <a:p>
                      <a:pPr marL="285750" indent="-285750">
                        <a:buFont typeface="Calibri Light" panose="020F0302020204030204" pitchFamily="34" charset="0"/>
                        <a:buChar char="–"/>
                      </a:pPr>
                      <a:r>
                        <a:rPr lang="en-IN" sz="1600" dirty="0">
                          <a:solidFill>
                            <a:srgbClr val="000000"/>
                          </a:solidFill>
                          <a:latin typeface="Calibri Light" panose="020F0302020204030204" pitchFamily="34" charset="0"/>
                          <a:cs typeface="Calibri Light" panose="020F0302020204030204" pitchFamily="34" charset="0"/>
                        </a:rPr>
                        <a:t>Upon receiving, after risk scoring of all entities within a report </a:t>
                      </a:r>
                    </a:p>
                  </a:txBody>
                  <a:tcPr anchor="ctr"/>
                </a:tc>
                <a:extLst>
                  <a:ext uri="{0D108BD9-81ED-4DB2-BD59-A6C34878D82A}">
                    <a16:rowId xmlns:a16="http://schemas.microsoft.com/office/drawing/2014/main" val="2174668787"/>
                  </a:ext>
                </a:extLst>
              </a:tr>
              <a:tr h="612360">
                <a:tc>
                  <a:txBody>
                    <a:bodyPr/>
                    <a:lstStyle/>
                    <a:p>
                      <a:r>
                        <a:rPr lang="en-IN" sz="1600" b="0" kern="1200" dirty="0">
                          <a:solidFill>
                            <a:srgbClr val="000000"/>
                          </a:solidFill>
                          <a:latin typeface="Calibri Light" panose="020F0302020204030204" pitchFamily="34" charset="0"/>
                          <a:ea typeface="+mn-ea"/>
                          <a:cs typeface="Calibri Light" panose="020F0302020204030204" pitchFamily="34" charset="0"/>
                        </a:rPr>
                        <a:t>Case</a:t>
                      </a:r>
                      <a:endParaRPr lang="en-IN" sz="1600" dirty="0">
                        <a:solidFill>
                          <a:srgbClr val="000000"/>
                        </a:solidFill>
                        <a:latin typeface="Calibri Light" panose="020F0302020204030204" pitchFamily="34" charset="0"/>
                        <a:cs typeface="Calibri Light" panose="020F0302020204030204" pitchFamily="34" charset="0"/>
                      </a:endParaRPr>
                    </a:p>
                  </a:txBody>
                  <a:tcPr anchor="ctr"/>
                </a:tc>
                <a:tc>
                  <a:txBody>
                    <a:bodyPr/>
                    <a:lstStyle/>
                    <a:p>
                      <a:pPr marL="285750" indent="-285750">
                        <a:buFont typeface="Calibri Light" panose="020F0302020204030204" pitchFamily="34" charset="0"/>
                        <a:buChar char="–"/>
                      </a:pPr>
                      <a:r>
                        <a:rPr lang="en-IN" sz="1600" dirty="0">
                          <a:solidFill>
                            <a:srgbClr val="000000"/>
                          </a:solidFill>
                          <a:latin typeface="Calibri Light" panose="020F0302020204030204" pitchFamily="34" charset="0"/>
                          <a:cs typeface="Calibri Light" panose="020F0302020204030204" pitchFamily="34" charset="0"/>
                        </a:rPr>
                        <a:t>Upon case creation, after risk scoring of all reports within the case</a:t>
                      </a:r>
                    </a:p>
                  </a:txBody>
                  <a:tcPr anchor="ctr"/>
                </a:tc>
                <a:extLst>
                  <a:ext uri="{0D108BD9-81ED-4DB2-BD59-A6C34878D82A}">
                    <a16:rowId xmlns:a16="http://schemas.microsoft.com/office/drawing/2014/main" val="4248718771"/>
                  </a:ext>
                </a:extLst>
              </a:tr>
            </a:tbl>
          </a:graphicData>
        </a:graphic>
      </p:graphicFrame>
    </p:spTree>
    <p:extLst>
      <p:ext uri="{BB962C8B-B14F-4D97-AF65-F5344CB8AC3E}">
        <p14:creationId xmlns:p14="http://schemas.microsoft.com/office/powerpoint/2010/main" val="436787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269878" y="240427"/>
            <a:ext cx="8495750" cy="369332"/>
          </a:xfrm>
        </p:spPr>
        <p:txBody>
          <a:bodyPr/>
          <a:lstStyle/>
          <a:p>
            <a:r>
              <a:rPr lang="en-IN" sz="2400" b="1" kern="1200" dirty="0">
                <a:latin typeface="Calibri Light (Headings)"/>
              </a:rPr>
              <a:t>Risk Model design principles (3/5) – ‘Risk history’</a:t>
            </a:r>
            <a:endParaRPr lang="en-IN" sz="2400" dirty="0">
              <a:latin typeface="Calibri Light (Headings)"/>
            </a:endParaRPr>
          </a:p>
        </p:txBody>
      </p:sp>
      <p:graphicFrame>
        <p:nvGraphicFramePr>
          <p:cNvPr id="7" name="Table 6">
            <a:extLst>
              <a:ext uri="{FF2B5EF4-FFF2-40B4-BE49-F238E27FC236}">
                <a16:creationId xmlns:a16="http://schemas.microsoft.com/office/drawing/2014/main" id="{DB13A017-A72A-4BEB-86C5-3AEF810EEA09}"/>
              </a:ext>
            </a:extLst>
          </p:cNvPr>
          <p:cNvGraphicFramePr>
            <a:graphicFrameLocks noGrp="1"/>
          </p:cNvGraphicFramePr>
          <p:nvPr>
            <p:extLst>
              <p:ext uri="{D42A27DB-BD31-4B8C-83A1-F6EECF244321}">
                <p14:modId xmlns:p14="http://schemas.microsoft.com/office/powerpoint/2010/main" val="861308546"/>
              </p:ext>
            </p:extLst>
          </p:nvPr>
        </p:nvGraphicFramePr>
        <p:xfrm>
          <a:off x="269878" y="909683"/>
          <a:ext cx="8107528" cy="3320796"/>
        </p:xfrm>
        <a:graphic>
          <a:graphicData uri="http://schemas.openxmlformats.org/drawingml/2006/table">
            <a:tbl>
              <a:tblPr firstRow="1" bandRow="1">
                <a:tableStyleId>{5C22544A-7EE6-4342-B048-85BDC9FD1C3A}</a:tableStyleId>
              </a:tblPr>
              <a:tblGrid>
                <a:gridCol w="8107528">
                  <a:extLst>
                    <a:ext uri="{9D8B030D-6E8A-4147-A177-3AD203B41FA5}">
                      <a16:colId xmlns:a16="http://schemas.microsoft.com/office/drawing/2014/main" val="3081052142"/>
                    </a:ext>
                  </a:extLst>
                </a:gridCol>
              </a:tblGrid>
              <a:tr h="1961744">
                <a:tc>
                  <a:txBody>
                    <a:bodyPr/>
                    <a:lstStyle/>
                    <a:p>
                      <a:pPr marL="0" indent="0">
                        <a:lnSpc>
                          <a:spcPct val="150000"/>
                        </a:lnSpc>
                        <a:spcBef>
                          <a:spcPts val="100"/>
                        </a:spcBef>
                        <a:buFont typeface="+mj-lt"/>
                        <a:buNone/>
                      </a:pPr>
                      <a:r>
                        <a:rPr lang="en-IN" sz="2000" b="0" dirty="0">
                          <a:solidFill>
                            <a:srgbClr val="000000"/>
                          </a:solidFill>
                          <a:latin typeface="Calibri Light" panose="020F0302020204030204" pitchFamily="34" charset="0"/>
                          <a:cs typeface="Calibri Light" panose="020F0302020204030204" pitchFamily="34" charset="0"/>
                        </a:rPr>
                        <a:t>Risk history records the following in a </a:t>
                      </a:r>
                      <a:r>
                        <a:rPr lang="en-IN" sz="2000" b="0" u="sng" dirty="0">
                          <a:solidFill>
                            <a:srgbClr val="000000"/>
                          </a:solidFill>
                          <a:latin typeface="Calibri Light" panose="020F0302020204030204" pitchFamily="34" charset="0"/>
                          <a:cs typeface="Calibri Light" panose="020F0302020204030204" pitchFamily="34" charset="0"/>
                        </a:rPr>
                        <a:t>timeline view</a:t>
                      </a:r>
                      <a:r>
                        <a:rPr lang="en-IN" sz="2000" b="0" dirty="0">
                          <a:solidFill>
                            <a:srgbClr val="000000"/>
                          </a:solidFill>
                          <a:latin typeface="Calibri Light" panose="020F0302020204030204" pitchFamily="34" charset="0"/>
                          <a:cs typeface="Calibri Light" panose="020F0302020204030204" pitchFamily="34" charset="0"/>
                        </a:rPr>
                        <a:t>:</a:t>
                      </a:r>
                    </a:p>
                    <a:p>
                      <a:pPr marL="618226" lvl="1" indent="-228600">
                        <a:lnSpc>
                          <a:spcPct val="150000"/>
                        </a:lnSpc>
                        <a:spcBef>
                          <a:spcPts val="100"/>
                        </a:spcBef>
                        <a:buFont typeface="+mj-lt"/>
                        <a:buAutoNum type="alphaLcParenR"/>
                      </a:pPr>
                      <a:r>
                        <a:rPr lang="en-IN" sz="2000" b="0" dirty="0">
                          <a:solidFill>
                            <a:srgbClr val="000000"/>
                          </a:solidFill>
                          <a:latin typeface="Calibri Light" panose="020F0302020204030204" pitchFamily="34" charset="0"/>
                          <a:cs typeface="Calibri Light" panose="020F0302020204030204" pitchFamily="34" charset="0"/>
                        </a:rPr>
                        <a:t>Version of the model to be run </a:t>
                      </a:r>
                    </a:p>
                    <a:p>
                      <a:pPr marL="618226" lvl="1" indent="-228600">
                        <a:lnSpc>
                          <a:spcPct val="150000"/>
                        </a:lnSpc>
                        <a:spcBef>
                          <a:spcPts val="100"/>
                        </a:spcBef>
                        <a:buFont typeface="+mj-lt"/>
                        <a:buAutoNum type="alphaLcParenR"/>
                      </a:pPr>
                      <a:r>
                        <a:rPr lang="en-IN" sz="2000" b="0" dirty="0">
                          <a:solidFill>
                            <a:srgbClr val="000000"/>
                          </a:solidFill>
                          <a:latin typeface="Calibri Light" panose="020F0302020204030204" pitchFamily="34" charset="0"/>
                          <a:cs typeface="Calibri Light" panose="020F0302020204030204" pitchFamily="34" charset="0"/>
                        </a:rPr>
                        <a:t>Complete audit trail of running a risk model covering:</a:t>
                      </a:r>
                    </a:p>
                    <a:p>
                      <a:pPr marL="1065002" lvl="2" indent="-285750">
                        <a:lnSpc>
                          <a:spcPct val="150000"/>
                        </a:lnSpc>
                        <a:spcBef>
                          <a:spcPts val="100"/>
                        </a:spcBef>
                        <a:buFont typeface="Courier New" panose="02070309020205020404" pitchFamily="49" charset="0"/>
                        <a:buChar char="o"/>
                      </a:pPr>
                      <a:r>
                        <a:rPr lang="en-IN" sz="2000" b="0" dirty="0">
                          <a:solidFill>
                            <a:srgbClr val="000000"/>
                          </a:solidFill>
                          <a:latin typeface="Calibri Light" panose="020F0302020204030204" pitchFamily="34" charset="0"/>
                          <a:cs typeface="Calibri Light" panose="020F0302020204030204" pitchFamily="34" charset="0"/>
                        </a:rPr>
                        <a:t>Model version, with parameters, weights, intervals, scores</a:t>
                      </a:r>
                    </a:p>
                    <a:p>
                      <a:pPr marL="1065002" lvl="2" indent="-285750">
                        <a:lnSpc>
                          <a:spcPct val="150000"/>
                        </a:lnSpc>
                        <a:spcBef>
                          <a:spcPts val="100"/>
                        </a:spcBef>
                        <a:buFont typeface="Courier New" panose="02070309020205020404" pitchFamily="49" charset="0"/>
                        <a:buChar char="o"/>
                      </a:pPr>
                      <a:r>
                        <a:rPr lang="en-IN" sz="2000" b="0" dirty="0">
                          <a:solidFill>
                            <a:srgbClr val="000000"/>
                          </a:solidFill>
                          <a:latin typeface="Calibri Light" panose="020F0302020204030204" pitchFamily="34" charset="0"/>
                          <a:cs typeface="Calibri Light" panose="020F0302020204030204" pitchFamily="34" charset="0"/>
                        </a:rPr>
                        <a:t>Value of each parameter for an entity being risk scored</a:t>
                      </a:r>
                    </a:p>
                    <a:p>
                      <a:pPr marL="1065002" lvl="2" indent="-285750">
                        <a:lnSpc>
                          <a:spcPct val="150000"/>
                        </a:lnSpc>
                        <a:spcBef>
                          <a:spcPts val="100"/>
                        </a:spcBef>
                        <a:buFont typeface="Courier New" panose="02070309020205020404" pitchFamily="49" charset="0"/>
                        <a:buChar char="o"/>
                      </a:pPr>
                      <a:r>
                        <a:rPr lang="en-IN" sz="2000" b="0" dirty="0">
                          <a:solidFill>
                            <a:srgbClr val="000000"/>
                          </a:solidFill>
                          <a:latin typeface="Calibri Light" panose="020F0302020204030204" pitchFamily="34" charset="0"/>
                          <a:cs typeface="Calibri Light" panose="020F0302020204030204" pitchFamily="34" charset="0"/>
                        </a:rPr>
                        <a:t>Value of the total risk and risk score assigned</a:t>
                      </a:r>
                    </a:p>
                    <a:p>
                      <a:pPr marL="732526" lvl="1" indent="-342900">
                        <a:lnSpc>
                          <a:spcPct val="150000"/>
                        </a:lnSpc>
                        <a:spcBef>
                          <a:spcPts val="100"/>
                        </a:spcBef>
                        <a:buFont typeface="+mj-lt"/>
                        <a:buAutoNum type="alphaLcParenR"/>
                      </a:pPr>
                      <a:endParaRPr lang="en-IN" sz="2000" b="0" dirty="0">
                        <a:solidFill>
                          <a:srgbClr val="000000"/>
                        </a:solidFill>
                        <a:latin typeface="Calibri Light" panose="020F0302020204030204" pitchFamily="34" charset="0"/>
                        <a:cs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5828224"/>
                  </a:ext>
                </a:extLst>
              </a:tr>
            </a:tbl>
          </a:graphicData>
        </a:graphic>
      </p:graphicFrame>
    </p:spTree>
    <p:extLst>
      <p:ext uri="{BB962C8B-B14F-4D97-AF65-F5344CB8AC3E}">
        <p14:creationId xmlns:p14="http://schemas.microsoft.com/office/powerpoint/2010/main" val="2843271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A1750-6ADB-499A-839B-5637F3DBDCA3}"/>
              </a:ext>
            </a:extLst>
          </p:cNvPr>
          <p:cNvSpPr>
            <a:spLocks noGrp="1"/>
          </p:cNvSpPr>
          <p:nvPr>
            <p:ph type="title"/>
          </p:nvPr>
        </p:nvSpPr>
        <p:spPr>
          <a:xfrm>
            <a:off x="269878" y="148857"/>
            <a:ext cx="8024283" cy="369332"/>
          </a:xfrm>
        </p:spPr>
        <p:txBody>
          <a:bodyPr/>
          <a:lstStyle/>
          <a:p>
            <a:r>
              <a:rPr lang="en-IN" sz="2400" b="1" kern="1200" dirty="0">
                <a:latin typeface="Calibri Light (Headings)"/>
              </a:rPr>
              <a:t>Risk Model design principles (4/5) – ‘Outcomes’</a:t>
            </a:r>
          </a:p>
        </p:txBody>
      </p:sp>
      <p:graphicFrame>
        <p:nvGraphicFramePr>
          <p:cNvPr id="7" name="Table 6">
            <a:extLst>
              <a:ext uri="{FF2B5EF4-FFF2-40B4-BE49-F238E27FC236}">
                <a16:creationId xmlns:a16="http://schemas.microsoft.com/office/drawing/2014/main" id="{DB13A017-A72A-4BEB-86C5-3AEF810EEA09}"/>
              </a:ext>
            </a:extLst>
          </p:cNvPr>
          <p:cNvGraphicFramePr>
            <a:graphicFrameLocks noGrp="1"/>
          </p:cNvGraphicFramePr>
          <p:nvPr>
            <p:extLst>
              <p:ext uri="{D42A27DB-BD31-4B8C-83A1-F6EECF244321}">
                <p14:modId xmlns:p14="http://schemas.microsoft.com/office/powerpoint/2010/main" val="2724993166"/>
              </p:ext>
            </p:extLst>
          </p:nvPr>
        </p:nvGraphicFramePr>
        <p:xfrm>
          <a:off x="269878" y="584614"/>
          <a:ext cx="8637902" cy="4110170"/>
        </p:xfrm>
        <a:graphic>
          <a:graphicData uri="http://schemas.openxmlformats.org/drawingml/2006/table">
            <a:tbl>
              <a:tblPr firstRow="1" bandRow="1">
                <a:tableStyleId>{5C22544A-7EE6-4342-B048-85BDC9FD1C3A}</a:tableStyleId>
              </a:tblPr>
              <a:tblGrid>
                <a:gridCol w="1009383">
                  <a:extLst>
                    <a:ext uri="{9D8B030D-6E8A-4147-A177-3AD203B41FA5}">
                      <a16:colId xmlns:a16="http://schemas.microsoft.com/office/drawing/2014/main" val="1921432669"/>
                    </a:ext>
                  </a:extLst>
                </a:gridCol>
                <a:gridCol w="7628519">
                  <a:extLst>
                    <a:ext uri="{9D8B030D-6E8A-4147-A177-3AD203B41FA5}">
                      <a16:colId xmlns:a16="http://schemas.microsoft.com/office/drawing/2014/main" val="3081052142"/>
                    </a:ext>
                  </a:extLst>
                </a:gridCol>
              </a:tblGrid>
              <a:tr h="299295">
                <a:tc>
                  <a:txBody>
                    <a:bodyPr/>
                    <a:lstStyle/>
                    <a:p>
                      <a:pPr>
                        <a:spcBef>
                          <a:spcPts val="100"/>
                        </a:spcBef>
                      </a:pPr>
                      <a:r>
                        <a:rPr lang="en-IN" sz="1200" dirty="0">
                          <a:latin typeface="Calibri Light" panose="020F0302020204030204" pitchFamily="34" charset="0"/>
                          <a:cs typeface="Calibri Light" panose="020F0302020204030204" pitchFamily="34" charset="0"/>
                        </a:rPr>
                        <a:t>Outcome</a:t>
                      </a:r>
                    </a:p>
                  </a:txBody>
                  <a:tcPr anchor="ctr">
                    <a:lnB w="12700" cap="flat" cmpd="sng" algn="ctr">
                      <a:solidFill>
                        <a:schemeClr val="tx1"/>
                      </a:solidFill>
                      <a:prstDash val="solid"/>
                      <a:round/>
                      <a:headEnd type="none" w="med" len="med"/>
                      <a:tailEnd type="none" w="med" len="med"/>
                    </a:lnB>
                  </a:tcPr>
                </a:tc>
                <a:tc>
                  <a:txBody>
                    <a:bodyPr/>
                    <a:lstStyle/>
                    <a:p>
                      <a:pPr>
                        <a:spcBef>
                          <a:spcPts val="100"/>
                        </a:spcBef>
                      </a:pPr>
                      <a:r>
                        <a:rPr lang="en-IN" sz="1200" dirty="0">
                          <a:latin typeface="Calibri Light" panose="020F0302020204030204" pitchFamily="34" charset="0"/>
                          <a:cs typeface="Calibri Light" panose="020F0302020204030204" pitchFamily="34" charset="0"/>
                        </a:rPr>
                        <a:t>Description</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309208"/>
                  </a:ext>
                </a:extLst>
              </a:tr>
              <a:tr h="2454045">
                <a:tc>
                  <a:txBody>
                    <a:bodyPr/>
                    <a:lstStyle/>
                    <a:p>
                      <a:pPr>
                        <a:spcBef>
                          <a:spcPts val="100"/>
                        </a:spcBef>
                      </a:pPr>
                      <a:r>
                        <a:rPr lang="en-IN" sz="1600" dirty="0">
                          <a:solidFill>
                            <a:srgbClr val="000000"/>
                          </a:solidFill>
                          <a:latin typeface="Calibri Light" panose="020F0302020204030204" pitchFamily="34" charset="0"/>
                          <a:cs typeface="Calibri Light" panose="020F0302020204030204" pitchFamily="34" charset="0"/>
                        </a:rPr>
                        <a:t>Risk report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28600" marR="0" lvl="0" indent="-228600" algn="l" defTabSz="779252" rtl="0" eaLnBrk="1" fontAlgn="auto" latinLnBrk="0" hangingPunct="1">
                        <a:lnSpc>
                          <a:spcPct val="100000"/>
                        </a:lnSpc>
                        <a:spcBef>
                          <a:spcPts val="100"/>
                        </a:spcBef>
                        <a:spcAft>
                          <a:spcPts val="600"/>
                        </a:spcAft>
                        <a:buClrTx/>
                        <a:buSzTx/>
                        <a:buFont typeface="+mj-lt"/>
                        <a:buAutoNum type="arabicPeriod"/>
                        <a:tabLst/>
                        <a:defRPr/>
                      </a:pPr>
                      <a:r>
                        <a:rPr lang="en-IN" sz="1600" b="0" i="0" kern="1200" dirty="0">
                          <a:solidFill>
                            <a:srgbClr val="000000"/>
                          </a:solidFill>
                          <a:latin typeface="Calibri Light" panose="020F0302020204030204" pitchFamily="34" charset="0"/>
                          <a:ea typeface="+mn-ea"/>
                          <a:cs typeface="Calibri Light" panose="020F0302020204030204" pitchFamily="34" charset="0"/>
                        </a:rPr>
                        <a:t>The analysts would also have the flexibility of generating their own reports or queries using parameters and filters</a:t>
                      </a:r>
                    </a:p>
                    <a:p>
                      <a:pPr marL="228600" indent="-228600">
                        <a:spcBef>
                          <a:spcPts val="100"/>
                        </a:spcBef>
                        <a:spcAft>
                          <a:spcPts val="600"/>
                        </a:spcAft>
                        <a:buFont typeface="+mj-lt"/>
                        <a:buAutoNum type="arabicPeriod"/>
                      </a:pPr>
                      <a:r>
                        <a:rPr lang="en-IN" sz="1600" dirty="0">
                          <a:solidFill>
                            <a:srgbClr val="000000"/>
                          </a:solidFill>
                          <a:latin typeface="Calibri Light" panose="020F0302020204030204" pitchFamily="34" charset="0"/>
                          <a:cs typeface="Calibri Light" panose="020F0302020204030204" pitchFamily="34" charset="0"/>
                        </a:rPr>
                        <a:t>The system will generate a risk report at the end of every month to be circulated to FIU officials</a:t>
                      </a:r>
                    </a:p>
                    <a:p>
                      <a:pPr marL="228600" indent="-228600">
                        <a:spcBef>
                          <a:spcPts val="100"/>
                        </a:spcBef>
                        <a:spcAft>
                          <a:spcPts val="600"/>
                        </a:spcAft>
                        <a:buFont typeface="+mj-lt"/>
                        <a:buAutoNum type="arabicPeriod"/>
                      </a:pPr>
                      <a:r>
                        <a:rPr lang="en-IN" sz="1600" dirty="0">
                          <a:solidFill>
                            <a:srgbClr val="000000"/>
                          </a:solidFill>
                          <a:latin typeface="Calibri Light" panose="020F0302020204030204" pitchFamily="34" charset="0"/>
                          <a:cs typeface="Calibri Light" panose="020F0302020204030204" pitchFamily="34" charset="0"/>
                        </a:rPr>
                        <a:t>The report would specifically highlight:</a:t>
                      </a:r>
                    </a:p>
                    <a:p>
                      <a:pPr marL="618226" lvl="1" indent="-228600" algn="l" defTabSz="779252" rtl="0" eaLnBrk="1" latinLnBrk="0" hangingPunct="1">
                        <a:lnSpc>
                          <a:spcPct val="110000"/>
                        </a:lnSpc>
                        <a:spcBef>
                          <a:spcPts val="100"/>
                        </a:spcBef>
                        <a:spcAft>
                          <a:spcPts val="600"/>
                        </a:spcAft>
                        <a:buFont typeface="+mj-lt"/>
                        <a:buAutoNum type="alphaLcParenR"/>
                      </a:pPr>
                      <a:r>
                        <a:rPr lang="en-IN" sz="1600" kern="1200" dirty="0">
                          <a:solidFill>
                            <a:srgbClr val="000000"/>
                          </a:solidFill>
                          <a:latin typeface="Calibri Light" panose="020F0302020204030204" pitchFamily="34" charset="0"/>
                          <a:ea typeface="+mn-ea"/>
                          <a:cs typeface="Calibri Light" panose="020F0302020204030204" pitchFamily="34" charset="0"/>
                        </a:rPr>
                        <a:t>Major changes to risk scores of entities and individuals</a:t>
                      </a:r>
                    </a:p>
                    <a:p>
                      <a:pPr marL="618226" lvl="1" indent="-228600" algn="l" defTabSz="779252" rtl="0" eaLnBrk="1" latinLnBrk="0" hangingPunct="1">
                        <a:lnSpc>
                          <a:spcPct val="110000"/>
                        </a:lnSpc>
                        <a:spcBef>
                          <a:spcPts val="100"/>
                        </a:spcBef>
                        <a:spcAft>
                          <a:spcPts val="600"/>
                        </a:spcAft>
                        <a:buFont typeface="+mj-lt"/>
                        <a:buAutoNum type="alphaLcParenR"/>
                      </a:pPr>
                      <a:r>
                        <a:rPr lang="en-IN" sz="1600" kern="1200" dirty="0">
                          <a:solidFill>
                            <a:srgbClr val="000000"/>
                          </a:solidFill>
                          <a:latin typeface="Calibri Light" panose="020F0302020204030204" pitchFamily="34" charset="0"/>
                          <a:ea typeface="+mn-ea"/>
                          <a:cs typeface="Calibri Light" panose="020F0302020204030204" pitchFamily="34" charset="0"/>
                        </a:rPr>
                        <a:t>High risk reports submitted in the past cycle</a:t>
                      </a:r>
                    </a:p>
                    <a:p>
                      <a:pPr marL="618226" lvl="1" indent="-228600" algn="l" defTabSz="779252" rtl="0" eaLnBrk="1" latinLnBrk="0" hangingPunct="1">
                        <a:lnSpc>
                          <a:spcPct val="110000"/>
                        </a:lnSpc>
                        <a:spcBef>
                          <a:spcPts val="100"/>
                        </a:spcBef>
                        <a:spcAft>
                          <a:spcPts val="600"/>
                        </a:spcAft>
                        <a:buFont typeface="+mj-lt"/>
                        <a:buAutoNum type="alphaLcParenR"/>
                      </a:pPr>
                      <a:r>
                        <a:rPr lang="en-IN" sz="1600" kern="1200" dirty="0">
                          <a:solidFill>
                            <a:srgbClr val="000000"/>
                          </a:solidFill>
                          <a:latin typeface="Calibri Light" panose="020F0302020204030204" pitchFamily="34" charset="0"/>
                          <a:ea typeface="+mn-ea"/>
                          <a:cs typeface="Calibri Light" panose="020F0302020204030204" pitchFamily="34" charset="0"/>
                        </a:rPr>
                        <a:t>High risk entities would be flagged / alerted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0564260"/>
                  </a:ext>
                </a:extLst>
              </a:tr>
              <a:tr h="1264525">
                <a:tc>
                  <a:txBody>
                    <a:bodyPr/>
                    <a:lstStyle/>
                    <a:p>
                      <a:pPr marL="0" marR="0" lvl="0" indent="0" algn="l" defTabSz="779252" rtl="0" eaLnBrk="1" fontAlgn="auto" latinLnBrk="0" hangingPunct="1">
                        <a:lnSpc>
                          <a:spcPct val="100000"/>
                        </a:lnSpc>
                        <a:spcBef>
                          <a:spcPts val="100"/>
                        </a:spcBef>
                        <a:spcAft>
                          <a:spcPts val="0"/>
                        </a:spcAft>
                        <a:buClrTx/>
                        <a:buSzTx/>
                        <a:buFontTx/>
                        <a:buNone/>
                        <a:tabLst/>
                        <a:defRPr/>
                      </a:pPr>
                      <a:r>
                        <a:rPr lang="en-IN" sz="1600" kern="1200" dirty="0">
                          <a:solidFill>
                            <a:srgbClr val="000000"/>
                          </a:solidFill>
                          <a:latin typeface="Calibri Light" panose="020F0302020204030204" pitchFamily="34" charset="0"/>
                          <a:ea typeface="+mn-ea"/>
                          <a:cs typeface="Calibri Light" panose="020F0302020204030204" pitchFamily="34" charset="0"/>
                        </a:rPr>
                        <a:t>Ad-hoc case creation</a:t>
                      </a:r>
                    </a:p>
                    <a:p>
                      <a:pPr>
                        <a:spcBef>
                          <a:spcPts val="100"/>
                        </a:spcBef>
                      </a:pPr>
                      <a:endParaRPr lang="en-IN" sz="1600" dirty="0">
                        <a:solidFill>
                          <a:srgbClr val="000000"/>
                        </a:solidFill>
                        <a:latin typeface="Calibri Light" panose="020F0302020204030204" pitchFamily="34" charset="0"/>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28600" indent="-228600">
                        <a:spcBef>
                          <a:spcPts val="100"/>
                        </a:spcBef>
                        <a:spcAft>
                          <a:spcPts val="600"/>
                        </a:spcAft>
                        <a:buFont typeface="+mj-lt"/>
                        <a:buAutoNum type="arabicPeriod"/>
                      </a:pPr>
                      <a:r>
                        <a:rPr lang="en-IN" sz="1600" kern="1200" dirty="0">
                          <a:solidFill>
                            <a:srgbClr val="000000"/>
                          </a:solidFill>
                          <a:latin typeface="Calibri Light" panose="020F0302020204030204" pitchFamily="34" charset="0"/>
                          <a:ea typeface="+mn-ea"/>
                          <a:cs typeface="Calibri Light" panose="020F0302020204030204" pitchFamily="34" charset="0"/>
                        </a:rPr>
                        <a:t>The FIU analyst would be able to directly create a case from the risk screen itself</a:t>
                      </a:r>
                    </a:p>
                    <a:p>
                      <a:pPr marL="618226" lvl="1" indent="-228600">
                        <a:spcBef>
                          <a:spcPts val="100"/>
                        </a:spcBef>
                        <a:spcAft>
                          <a:spcPts val="600"/>
                        </a:spcAft>
                        <a:buFont typeface="+mj-lt"/>
                        <a:buAutoNum type="alphaLcParenR"/>
                      </a:pPr>
                      <a:r>
                        <a:rPr lang="en-IN" sz="1600" kern="1200" dirty="0">
                          <a:solidFill>
                            <a:srgbClr val="000000"/>
                          </a:solidFill>
                          <a:latin typeface="Calibri Light" panose="020F0302020204030204" pitchFamily="34" charset="0"/>
                          <a:ea typeface="+mn-ea"/>
                          <a:cs typeface="Calibri Light" panose="020F0302020204030204" pitchFamily="34" charset="0"/>
                        </a:rPr>
                        <a:t>A case can be created on a basis of a high risk report (STR) and the entities therein</a:t>
                      </a:r>
                    </a:p>
                    <a:p>
                      <a:pPr marL="618226" lvl="1" indent="-228600">
                        <a:spcBef>
                          <a:spcPts val="100"/>
                        </a:spcBef>
                        <a:spcAft>
                          <a:spcPts val="600"/>
                        </a:spcAft>
                        <a:buFont typeface="+mj-lt"/>
                        <a:buAutoNum type="alphaLcParenR"/>
                      </a:pPr>
                      <a:r>
                        <a:rPr lang="en-IN" sz="1600" kern="1200" dirty="0">
                          <a:solidFill>
                            <a:srgbClr val="000000"/>
                          </a:solidFill>
                          <a:latin typeface="Calibri Light" panose="020F0302020204030204" pitchFamily="34" charset="0"/>
                          <a:ea typeface="+mn-ea"/>
                          <a:cs typeface="Calibri Light" panose="020F0302020204030204" pitchFamily="34" charset="0"/>
                        </a:rPr>
                        <a:t>Case can also be created on the basis of high risk entities found as a result of the risk scoring – e.g. individuals found in high risk CTRs / CBWTRs (i.e. non STRs)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061381"/>
                  </a:ext>
                </a:extLst>
              </a:tr>
            </a:tbl>
          </a:graphicData>
        </a:graphic>
      </p:graphicFrame>
    </p:spTree>
    <p:extLst>
      <p:ext uri="{BB962C8B-B14F-4D97-AF65-F5344CB8AC3E}">
        <p14:creationId xmlns:p14="http://schemas.microsoft.com/office/powerpoint/2010/main" val="2826758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146C-FE81-4D36-8828-62E6F1E9CDD9}"/>
              </a:ext>
            </a:extLst>
          </p:cNvPr>
          <p:cNvSpPr>
            <a:spLocks noGrp="1"/>
          </p:cNvSpPr>
          <p:nvPr>
            <p:ph type="title"/>
          </p:nvPr>
        </p:nvSpPr>
        <p:spPr>
          <a:xfrm>
            <a:off x="269878" y="99237"/>
            <a:ext cx="8594260" cy="369332"/>
          </a:xfrm>
        </p:spPr>
        <p:txBody>
          <a:bodyPr/>
          <a:lstStyle/>
          <a:p>
            <a:r>
              <a:rPr lang="en-IN" sz="2400" b="1" kern="1200" dirty="0">
                <a:latin typeface="Calibri Light (Headings)"/>
              </a:rPr>
              <a:t>Risk Model design principles (5/5) – ‘Model Framework’</a:t>
            </a:r>
            <a:endParaRPr lang="en-IN" sz="2400" dirty="0"/>
          </a:p>
        </p:txBody>
      </p:sp>
      <p:pic>
        <p:nvPicPr>
          <p:cNvPr id="11" name="Picture 10">
            <a:extLst>
              <a:ext uri="{FF2B5EF4-FFF2-40B4-BE49-F238E27FC236}">
                <a16:creationId xmlns:a16="http://schemas.microsoft.com/office/drawing/2014/main" id="{E940C7B1-4B59-49BE-B67E-480F4AB1E289}"/>
              </a:ext>
            </a:extLst>
          </p:cNvPr>
          <p:cNvPicPr>
            <a:picLocks noChangeAspect="1"/>
          </p:cNvPicPr>
          <p:nvPr/>
        </p:nvPicPr>
        <p:blipFill>
          <a:blip r:embed="rId2"/>
          <a:stretch>
            <a:fillRect/>
          </a:stretch>
        </p:blipFill>
        <p:spPr>
          <a:xfrm>
            <a:off x="76146" y="609600"/>
            <a:ext cx="8991707" cy="4172373"/>
          </a:xfrm>
          <a:prstGeom prst="rect">
            <a:avLst/>
          </a:prstGeom>
        </p:spPr>
      </p:pic>
    </p:spTree>
    <p:extLst>
      <p:ext uri="{BB962C8B-B14F-4D97-AF65-F5344CB8AC3E}">
        <p14:creationId xmlns:p14="http://schemas.microsoft.com/office/powerpoint/2010/main" val="4133819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F79560-6AA6-4306-918F-573E671BFB8B}"/>
              </a:ext>
            </a:extLst>
          </p:cNvPr>
          <p:cNvSpPr/>
          <p:nvPr/>
        </p:nvSpPr>
        <p:spPr>
          <a:xfrm>
            <a:off x="4412973" y="0"/>
            <a:ext cx="4793146" cy="5143500"/>
          </a:xfrm>
          <a:prstGeom prst="rect">
            <a:avLst/>
          </a:prstGeom>
          <a:solidFill>
            <a:srgbClr val="2E2E38"/>
          </a:solidFill>
          <a:ln w="9525" cap="flat" cmpd="sng" algn="ctr">
            <a:noFill/>
            <a:prstDash val="solid"/>
          </a:ln>
          <a:effectLst/>
        </p:spPr>
        <p:txBody>
          <a:bodyPr rtlCol="0" anchor="t" anchorCtr="0"/>
          <a:lstStyle/>
          <a:p>
            <a:pPr defTabSz="685800" fontAlgn="auto">
              <a:spcBef>
                <a:spcPts val="0"/>
              </a:spcBef>
              <a:spcAft>
                <a:spcPts val="0"/>
              </a:spcAft>
              <a:defRPr/>
            </a:pPr>
            <a:endParaRPr lang="en-IN" sz="851" kern="0" dirty="0">
              <a:solidFill>
                <a:srgbClr val="000000"/>
              </a:solidFill>
              <a:latin typeface="Calibri Light" panose="020F0302020204030204" pitchFamily="34" charset="0"/>
              <a:ea typeface="+mn-ea"/>
            </a:endParaRPr>
          </a:p>
        </p:txBody>
      </p:sp>
      <p:sp>
        <p:nvSpPr>
          <p:cNvPr id="11" name="Title 2">
            <a:extLst>
              <a:ext uri="{FF2B5EF4-FFF2-40B4-BE49-F238E27FC236}">
                <a16:creationId xmlns:a16="http://schemas.microsoft.com/office/drawing/2014/main" id="{C99C638E-1995-4B98-96F3-F2BF8E52F709}"/>
              </a:ext>
            </a:extLst>
          </p:cNvPr>
          <p:cNvSpPr txBox="1">
            <a:spLocks/>
          </p:cNvSpPr>
          <p:nvPr/>
        </p:nvSpPr>
        <p:spPr>
          <a:xfrm>
            <a:off x="5599329" y="193251"/>
            <a:ext cx="2674095" cy="564568"/>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1800" b="0" kern="1200">
                <a:solidFill>
                  <a:schemeClr val="bg1">
                    <a:lumMod val="50000"/>
                  </a:schemeClr>
                </a:solidFill>
                <a:latin typeface="EYInterstate Light" panose="02000506000000020004" pitchFamily="2" charset="0"/>
                <a:ea typeface="+mj-ea"/>
                <a:cs typeface="Arial" pitchFamily="34" charset="0"/>
              </a:defRPr>
            </a:lvl1pPr>
          </a:lstStyle>
          <a:p>
            <a:pPr marL="243261" indent="-243261" algn="ctr" defTabSz="685800" fontAlgn="auto">
              <a:spcAft>
                <a:spcPts val="0"/>
              </a:spcAft>
              <a:defRPr/>
            </a:pPr>
            <a:r>
              <a:rPr lang="en-US" altLang="en-US" sz="3600" dirty="0">
                <a:solidFill>
                  <a:srgbClr val="FFFFFF"/>
                </a:solidFill>
                <a:latin typeface="Calibri Light (Headings)"/>
                <a:cs typeface="Calibri Light" panose="020F0302020204030204" pitchFamily="34" charset="0"/>
              </a:rPr>
              <a:t>Agenda</a:t>
            </a:r>
          </a:p>
        </p:txBody>
      </p:sp>
      <p:sp>
        <p:nvSpPr>
          <p:cNvPr id="12" name="Content Placeholder 3">
            <a:extLst>
              <a:ext uri="{FF2B5EF4-FFF2-40B4-BE49-F238E27FC236}">
                <a16:creationId xmlns:a16="http://schemas.microsoft.com/office/drawing/2014/main" id="{C8BF3142-1B37-4199-84F9-DE93D29819BD}"/>
              </a:ext>
            </a:extLst>
          </p:cNvPr>
          <p:cNvSpPr txBox="1">
            <a:spLocks/>
          </p:cNvSpPr>
          <p:nvPr/>
        </p:nvSpPr>
        <p:spPr bwMode="auto">
          <a:xfrm>
            <a:off x="4509881" y="757819"/>
            <a:ext cx="4575337" cy="4075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70000"/>
              <a:buFont typeface="Arial" panose="020B0604020202020204" pitchFamily="34" charset="0"/>
              <a:buChar char="►"/>
              <a:defRPr sz="2400">
                <a:solidFill>
                  <a:schemeClr val="bg1"/>
                </a:solidFill>
                <a:latin typeface="Arial" panose="020B0604020202020204" pitchFamily="34" charset="0"/>
              </a:defRPr>
            </a:lvl1pPr>
            <a:lvl2pPr marL="357188" indent="-357188">
              <a:spcBef>
                <a:spcPct val="20000"/>
              </a:spcBef>
              <a:buClr>
                <a:schemeClr val="accent2"/>
              </a:buClr>
              <a:buSzPct val="70000"/>
              <a:buFont typeface="Arial" panose="020B0604020202020204" pitchFamily="34" charset="0"/>
              <a:buChar char="►"/>
              <a:defRPr sz="2000">
                <a:solidFill>
                  <a:schemeClr val="bg1"/>
                </a:solidFill>
                <a:latin typeface="Arial" panose="020B0604020202020204" pitchFamily="34" charset="0"/>
              </a:defRPr>
            </a:lvl2pPr>
            <a:lvl3pPr marL="725488" indent="-357188">
              <a:spcBef>
                <a:spcPct val="20000"/>
              </a:spcBef>
              <a:buClr>
                <a:schemeClr val="accent2"/>
              </a:buClr>
              <a:buSzPct val="70000"/>
              <a:buFont typeface="Arial" panose="020B0604020202020204" pitchFamily="34" charset="0"/>
              <a:buChar char="►"/>
              <a:defRPr>
                <a:solidFill>
                  <a:schemeClr val="bg1"/>
                </a:solidFill>
                <a:latin typeface="Arial" panose="020B0604020202020204" pitchFamily="34" charset="0"/>
              </a:defRPr>
            </a:lvl3pPr>
            <a:lvl4pPr marL="1433513" indent="-355600">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4pPr>
            <a:lvl5pPr marL="1787525" indent="-354013">
              <a:spcBef>
                <a:spcPct val="20000"/>
              </a:spcBef>
              <a:buClr>
                <a:schemeClr val="accent2"/>
              </a:buClr>
              <a:buSzPct val="70000"/>
              <a:buFont typeface="Arial" panose="020B0604020202020204" pitchFamily="34" charset="0"/>
              <a:buChar char="►"/>
              <a:defRPr sz="1600">
                <a:solidFill>
                  <a:schemeClr val="bg1"/>
                </a:solidFill>
                <a:latin typeface="Arial" panose="020B0604020202020204" pitchFamily="34" charset="0"/>
              </a:defRPr>
            </a:lvl5pPr>
            <a:lvl6pPr marL="22447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6pPr>
            <a:lvl7pPr marL="27019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7pPr>
            <a:lvl8pPr marL="31591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8pPr>
            <a:lvl9pPr marL="3616325" indent="-354013" eaLnBrk="0" fontAlgn="base" hangingPunct="0">
              <a:spcBef>
                <a:spcPct val="20000"/>
              </a:spcBef>
              <a:spcAft>
                <a:spcPct val="0"/>
              </a:spcAft>
              <a:buClr>
                <a:schemeClr val="accent2"/>
              </a:buClr>
              <a:buSzPct val="70000"/>
              <a:buFont typeface="Arial" panose="020B0604020202020204" pitchFamily="34" charset="0"/>
              <a:buChar char="►"/>
              <a:defRPr sz="1600">
                <a:solidFill>
                  <a:schemeClr val="bg1"/>
                </a:solidFill>
                <a:latin typeface="Arial" panose="020B0604020202020204" pitchFamily="34" charset="0"/>
              </a:defRPr>
            </a:lvl9pPr>
          </a:lstStyle>
          <a:p>
            <a:pPr marL="457200" lvl="1" indent="-274638" algn="l">
              <a:lnSpc>
                <a:spcPct val="150000"/>
              </a:lnSpc>
              <a:spcBef>
                <a:spcPts val="568"/>
              </a:spcBef>
              <a:spcAft>
                <a:spcPts val="568"/>
              </a:spcAft>
              <a:buClr>
                <a:schemeClr val="tx1"/>
              </a:buClr>
              <a:buSzPct val="100000"/>
              <a:buFont typeface="+mj-lt"/>
              <a:buAutoNum type="arabicPeriod"/>
            </a:pPr>
            <a:r>
              <a:rPr lang="en-IN" altLang="en-US" dirty="0">
                <a:solidFill>
                  <a:schemeClr val="accent2"/>
                </a:solidFill>
                <a:latin typeface="Calibri Light" panose="020F0302020204030204" pitchFamily="34" charset="0"/>
                <a:ea typeface="+mn-ea"/>
              </a:rPr>
              <a:t>Design Principles</a:t>
            </a:r>
          </a:p>
          <a:p>
            <a:pPr marL="457200" lvl="1" indent="-274638" algn="l">
              <a:lnSpc>
                <a:spcPct val="150000"/>
              </a:lnSpc>
              <a:spcBef>
                <a:spcPts val="568"/>
              </a:spcBef>
              <a:spcAft>
                <a:spcPts val="568"/>
              </a:spcAft>
              <a:buClr>
                <a:schemeClr val="bg1"/>
              </a:buClr>
              <a:buSzPct val="100000"/>
              <a:buFont typeface="+mj-lt"/>
              <a:buAutoNum type="arabicPeriod"/>
            </a:pPr>
            <a:r>
              <a:rPr lang="en-IN" altLang="en-US" dirty="0">
                <a:latin typeface="Calibri Light" panose="020F0302020204030204" pitchFamily="34" charset="0"/>
                <a:ea typeface="+mn-ea"/>
              </a:rPr>
              <a:t>Entity/ Individual Risk Scoring</a:t>
            </a:r>
          </a:p>
          <a:p>
            <a:pPr marL="457200" lvl="1" indent="-274638" algn="l">
              <a:lnSpc>
                <a:spcPct val="150000"/>
              </a:lnSpc>
              <a:spcBef>
                <a:spcPts val="568"/>
              </a:spcBef>
              <a:spcAft>
                <a:spcPts val="568"/>
              </a:spcAft>
              <a:buClr>
                <a:schemeClr val="tx1"/>
              </a:buClr>
              <a:buSzPct val="100000"/>
              <a:buFont typeface="+mj-lt"/>
              <a:buAutoNum type="arabicPeriod"/>
            </a:pPr>
            <a:r>
              <a:rPr lang="en-IN" altLang="en-US" dirty="0">
                <a:solidFill>
                  <a:schemeClr val="accent2"/>
                </a:solidFill>
                <a:latin typeface="Calibri Light" panose="020F0302020204030204" pitchFamily="34" charset="0"/>
                <a:ea typeface="+mn-ea"/>
              </a:rPr>
              <a:t>Transaction Risk Scoring</a:t>
            </a:r>
          </a:p>
          <a:p>
            <a:pPr marL="457200" lvl="1" indent="-274638" algn="l">
              <a:lnSpc>
                <a:spcPct val="150000"/>
              </a:lnSpc>
              <a:spcBef>
                <a:spcPts val="568"/>
              </a:spcBef>
              <a:spcAft>
                <a:spcPts val="568"/>
              </a:spcAft>
              <a:buClr>
                <a:schemeClr val="tx1"/>
              </a:buClr>
              <a:buSzPct val="100000"/>
              <a:buFont typeface="+mj-lt"/>
              <a:buAutoNum type="arabicPeriod"/>
            </a:pPr>
            <a:r>
              <a:rPr lang="en-IN" altLang="en-US" dirty="0">
                <a:solidFill>
                  <a:schemeClr val="accent2"/>
                </a:solidFill>
                <a:latin typeface="Calibri Light" panose="020F0302020204030204" pitchFamily="34" charset="0"/>
                <a:ea typeface="+mn-ea"/>
              </a:rPr>
              <a:t>Report Risk Scoring</a:t>
            </a:r>
          </a:p>
          <a:p>
            <a:pPr marL="457200" lvl="1" indent="-274638" algn="l">
              <a:lnSpc>
                <a:spcPct val="150000"/>
              </a:lnSpc>
              <a:spcBef>
                <a:spcPts val="568"/>
              </a:spcBef>
              <a:spcAft>
                <a:spcPts val="568"/>
              </a:spcAft>
              <a:buClr>
                <a:schemeClr val="tx1"/>
              </a:buClr>
              <a:buSzPct val="100000"/>
              <a:buFont typeface="+mj-lt"/>
              <a:buAutoNum type="arabicPeriod"/>
            </a:pPr>
            <a:r>
              <a:rPr lang="en-IN" altLang="en-US" dirty="0">
                <a:solidFill>
                  <a:schemeClr val="accent2"/>
                </a:solidFill>
                <a:latin typeface="Calibri Light" panose="020F0302020204030204" pitchFamily="34" charset="0"/>
                <a:ea typeface="+mn-ea"/>
              </a:rPr>
              <a:t>GoS Risk</a:t>
            </a:r>
          </a:p>
          <a:p>
            <a:pPr marL="457200" lvl="1" indent="-274638" algn="l">
              <a:lnSpc>
                <a:spcPct val="150000"/>
              </a:lnSpc>
              <a:spcBef>
                <a:spcPts val="568"/>
              </a:spcBef>
              <a:spcAft>
                <a:spcPts val="568"/>
              </a:spcAft>
              <a:buClr>
                <a:schemeClr val="tx1"/>
              </a:buClr>
              <a:buSzPct val="100000"/>
              <a:buFont typeface="+mj-lt"/>
              <a:buAutoNum type="arabicPeriod"/>
            </a:pPr>
            <a:r>
              <a:rPr lang="en-IN" altLang="en-US" dirty="0">
                <a:solidFill>
                  <a:schemeClr val="accent2"/>
                </a:solidFill>
                <a:latin typeface="Calibri Light" panose="020F0302020204030204" pitchFamily="34" charset="0"/>
                <a:ea typeface="+mn-ea"/>
              </a:rPr>
              <a:t>Network Risk</a:t>
            </a:r>
          </a:p>
          <a:p>
            <a:pPr marL="457200" lvl="1" indent="-274638" algn="l">
              <a:lnSpc>
                <a:spcPct val="150000"/>
              </a:lnSpc>
              <a:spcBef>
                <a:spcPts val="568"/>
              </a:spcBef>
              <a:spcAft>
                <a:spcPts val="568"/>
              </a:spcAft>
              <a:buClr>
                <a:schemeClr val="tx1"/>
              </a:buClr>
              <a:buSzPct val="100000"/>
              <a:buFont typeface="+mj-lt"/>
              <a:buAutoNum type="arabicPeriod"/>
            </a:pPr>
            <a:r>
              <a:rPr lang="en-IN" altLang="en-US" dirty="0">
                <a:solidFill>
                  <a:schemeClr val="accent2"/>
                </a:solidFill>
                <a:latin typeface="Calibri Light" panose="020F0302020204030204" pitchFamily="34" charset="0"/>
                <a:ea typeface="+mn-ea"/>
              </a:rPr>
              <a:t>Case Risk</a:t>
            </a:r>
          </a:p>
          <a:p>
            <a:pPr marL="0" lvl="1" indent="0" algn="l">
              <a:lnSpc>
                <a:spcPct val="150000"/>
              </a:lnSpc>
              <a:spcBef>
                <a:spcPts val="426"/>
              </a:spcBef>
              <a:spcAft>
                <a:spcPts val="426"/>
              </a:spcAft>
              <a:buClr>
                <a:schemeClr val="bg1"/>
              </a:buClr>
              <a:buSzPct val="100000"/>
              <a:buNone/>
            </a:pPr>
            <a:endParaRPr lang="en-IN" altLang="en-US" sz="1800" dirty="0">
              <a:latin typeface="Calibri Light" panose="020F0302020204030204" pitchFamily="34" charset="0"/>
            </a:endParaRPr>
          </a:p>
        </p:txBody>
      </p:sp>
      <p:pic>
        <p:nvPicPr>
          <p:cNvPr id="6" name="Picture 5">
            <a:extLst>
              <a:ext uri="{FF2B5EF4-FFF2-40B4-BE49-F238E27FC236}">
                <a16:creationId xmlns:a16="http://schemas.microsoft.com/office/drawing/2014/main" id="{74FA2934-B077-4283-B858-8EB8C52839E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4572000" cy="5147379"/>
          </a:xfrm>
          <a:prstGeom prst="rect">
            <a:avLst/>
          </a:prstGeom>
        </p:spPr>
      </p:pic>
    </p:spTree>
    <p:extLst>
      <p:ext uri="{BB962C8B-B14F-4D97-AF65-F5344CB8AC3E}">
        <p14:creationId xmlns:p14="http://schemas.microsoft.com/office/powerpoint/2010/main" val="2008044062"/>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extLst>
    <a:ext uri="{05A4C25C-085E-4340-85A3-A5531E510DB2}">
      <thm15:themeFamily xmlns:thm15="http://schemas.microsoft.com/office/thememl/2012/main" name="blanks" id="{73A2CC62-241F-42EB-98D3-60529F600B2F}" vid="{D8D679E5-4CB0-43F7-89B6-5B5902725F3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s" id="{73A2CC62-241F-42EB-98D3-60529F600B2F}" vid="{D769BB0D-BB31-4AE5-9538-E958B1AB70D6}"/>
    </a:ext>
  </a:extLst>
</a:theme>
</file>

<file path=ppt/theme/theme3.xml><?xml version="1.0" encoding="utf-8"?>
<a:theme xmlns:a="http://schemas.openxmlformats.org/drawingml/2006/main" name="1_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42D483E18F4564B9BCB8F44B58F91A4" ma:contentTypeVersion="12" ma:contentTypeDescription="Create a new document." ma:contentTypeScope="" ma:versionID="9d071682637ae8b25ad84fb913195db7">
  <xsd:schema xmlns:xsd="http://www.w3.org/2001/XMLSchema" xmlns:xs="http://www.w3.org/2001/XMLSchema" xmlns:p="http://schemas.microsoft.com/office/2006/metadata/properties" xmlns:ns3="da2bd622-d50d-4a74-b0ee-0408397a6fa3" xmlns:ns4="fb3760e6-e5e3-4222-9d08-d83dc9a0b9f4" targetNamespace="http://schemas.microsoft.com/office/2006/metadata/properties" ma:root="true" ma:fieldsID="38275c547ec3cab4e20659fa9d4323e6" ns3:_="" ns4:_="">
    <xsd:import namespace="da2bd622-d50d-4a74-b0ee-0408397a6fa3"/>
    <xsd:import namespace="fb3760e6-e5e3-4222-9d08-d83dc9a0b9f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2bd622-d50d-4a74-b0ee-0408397a6f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3760e6-e5e3-4222-9d08-d83dc9a0b9f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2.xml><?xml version="1.0" encoding="utf-8"?>
<ds:datastoreItem xmlns:ds="http://schemas.openxmlformats.org/officeDocument/2006/customXml" ds:itemID="{0ECF8E12-5A31-47C1-8C7E-9EED45967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a2bd622-d50d-4a74-b0ee-0408397a6fa3"/>
    <ds:schemaRef ds:uri="fb3760e6-e5e3-4222-9d08-d83dc9a0b9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4559248-63FA-4C6E-A37D-96FF4426E5C5}">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blank</Template>
  <TotalTime>25519</TotalTime>
  <Words>4346</Words>
  <Application>Microsoft Office PowerPoint</Application>
  <PresentationFormat>On-screen Show (16:9)</PresentationFormat>
  <Paragraphs>823</Paragraphs>
  <Slides>47</Slides>
  <Notes>4</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47</vt:i4>
      </vt:variant>
    </vt:vector>
  </HeadingPairs>
  <TitlesOfParts>
    <vt:vector size="60" baseType="lpstr">
      <vt:lpstr>Arial</vt:lpstr>
      <vt:lpstr>Calibiri</vt:lpstr>
      <vt:lpstr>Calibiri light</vt:lpstr>
      <vt:lpstr>Calibri</vt:lpstr>
      <vt:lpstr>Calibri Light</vt:lpstr>
      <vt:lpstr>Calibri Light (Headings)</vt:lpstr>
      <vt:lpstr>Courier New</vt:lpstr>
      <vt:lpstr>Georgia</vt:lpstr>
      <vt:lpstr>Symbol</vt:lpstr>
      <vt:lpstr>Wingdings</vt:lpstr>
      <vt:lpstr>L&amp;T Infotech</vt:lpstr>
      <vt:lpstr>Custom Design</vt:lpstr>
      <vt:lpstr>1_L&amp;T Infotech</vt:lpstr>
      <vt:lpstr>PowerPoint Presentation</vt:lpstr>
      <vt:lpstr>PowerPoint Presentation</vt:lpstr>
      <vt:lpstr>PowerPoint Presentation</vt:lpstr>
      <vt:lpstr>Risk Model design principles (1/5) – ‘Model construction’</vt:lpstr>
      <vt:lpstr>Risk Model design principles (2/5) – ‘Risk events’</vt:lpstr>
      <vt:lpstr>Risk Model design principles (3/5) – ‘Risk history’</vt:lpstr>
      <vt:lpstr>Risk Model design principles (4/5) – ‘Outcomes’</vt:lpstr>
      <vt:lpstr>Risk Model design principles (5/5) – ‘Model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Transaction risk of the Entity/Report</vt:lpstr>
      <vt:lpstr>Examples of Transaction Risk Computation (1/7)</vt:lpstr>
      <vt:lpstr>Transaction Risk Computation (2/7)</vt:lpstr>
      <vt:lpstr> Transaction Risk Computation (3/7)</vt:lpstr>
      <vt:lpstr>Transaction Risk Computation (4/7)</vt:lpstr>
      <vt:lpstr>Transaction Risk Computation (5/7)</vt:lpstr>
      <vt:lpstr> Transaction Risk Computation (6/7)</vt:lpstr>
      <vt:lpstr> Transaction Risk Computation (7/7)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Report Risk Aggregation</vt:lpstr>
      <vt:lpstr>PowerPoint Presentation</vt:lpstr>
      <vt:lpstr>GoS Risk Approach</vt:lpstr>
      <vt:lpstr>GoS risk – Tags based Scoring</vt:lpstr>
      <vt:lpstr>PowerPoint Presentation</vt:lpstr>
      <vt:lpstr>PowerPoint Presentation</vt:lpstr>
      <vt:lpstr>Network risk assessment steps</vt:lpstr>
      <vt:lpstr>Step 1 – Creating the Graph DB</vt:lpstr>
      <vt:lpstr>Step 1 – Creating the Graph DB</vt:lpstr>
      <vt:lpstr>Step 2 – Identification of network of FIU’s ‘entities of interest’ </vt:lpstr>
      <vt:lpstr>Step 2 – Identification of network of FIU’s ‘entities of interest’ </vt:lpstr>
      <vt:lpstr>Step 3 – Computation of network risk </vt:lpstr>
      <vt:lpstr>Step 3 – Computation of network risk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 - An Introduction</dc:title>
  <dc:creator>Jk Kar</dc:creator>
  <cp:lastModifiedBy>LTI</cp:lastModifiedBy>
  <cp:revision>859</cp:revision>
  <cp:lastPrinted>2015-11-28T12:28:20Z</cp:lastPrinted>
  <dcterms:created xsi:type="dcterms:W3CDTF">2017-09-11T08:00:32Z</dcterms:created>
  <dcterms:modified xsi:type="dcterms:W3CDTF">2023-06-14T06:33:24Z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0x010100C42D483E18F4564B9BCB8F44B58F91A4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