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Proxima Nova"/>
      <p:regular r:id="rId24"/>
      <p:bold r:id="rId25"/>
      <p:italic r:id="rId26"/>
      <p:boldItalic r:id="rId27"/>
    </p:embeddedFont>
    <p:embeddedFont>
      <p:font typeface="Proxima Nova Semibold"/>
      <p:regular r:id="rId28"/>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ProximaNova-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ProximaNovaSemibold-regular.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Semibold-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26b9f9750_1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26b9f9750_1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26b9f9750_1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26b9f9750_1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26b9f9750_1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26b9f9750_1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26b9f9750_1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26b9f9750_1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6b9f9750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26b9f9750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26b9f9750_1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26b9f9750_1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26b9f9750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26b9f9750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26b9f9750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26b9f9750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26b9f9750_1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26b9f9750_1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26b9f9750_1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26b9f9750_1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26b9f9750_1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26b9f9750_1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26b9f9750_1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26b9f9750_1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26b9f9750_1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26b9f9750_1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422800"/>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5000">
                <a:latin typeface="Proxima Nova"/>
                <a:ea typeface="Proxima Nova"/>
                <a:cs typeface="Proxima Nova"/>
                <a:sym typeface="Proxima Nova"/>
              </a:rPr>
              <a:t>DocVision</a:t>
            </a:r>
            <a:endParaRPr b="1" sz="5000">
              <a:latin typeface="Proxima Nova"/>
              <a:ea typeface="Proxima Nova"/>
              <a:cs typeface="Proxima Nova"/>
              <a:sym typeface="Proxima Nova"/>
            </a:endParaRPr>
          </a:p>
        </p:txBody>
      </p:sp>
      <p:sp>
        <p:nvSpPr>
          <p:cNvPr id="68" name="Google Shape;68;p13"/>
          <p:cNvSpPr txBox="1"/>
          <p:nvPr>
            <p:ph idx="1" type="subTitle"/>
          </p:nvPr>
        </p:nvSpPr>
        <p:spPr>
          <a:xfrm>
            <a:off x="390525" y="2699650"/>
            <a:ext cx="3535800" cy="1542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400"/>
              <a:t>Submitted by:</a:t>
            </a:r>
            <a:endParaRPr b="1" sz="1400"/>
          </a:p>
          <a:p>
            <a:pPr indent="0" lvl="0" marL="457200" rtl="0" algn="l">
              <a:spcBef>
                <a:spcPts val="0"/>
              </a:spcBef>
              <a:spcAft>
                <a:spcPts val="0"/>
              </a:spcAft>
              <a:buNone/>
            </a:pPr>
            <a:r>
              <a:t/>
            </a:r>
            <a:endParaRPr b="1" sz="1400"/>
          </a:p>
          <a:p>
            <a:pPr indent="0" lvl="0" marL="457200" rtl="0" algn="l">
              <a:spcBef>
                <a:spcPts val="0"/>
              </a:spcBef>
              <a:spcAft>
                <a:spcPts val="0"/>
              </a:spcAft>
              <a:buNone/>
            </a:pPr>
            <a:r>
              <a:rPr b="1" lang="en" sz="1600">
                <a:latin typeface="Proxima Nova"/>
                <a:ea typeface="Proxima Nova"/>
                <a:cs typeface="Proxima Nova"/>
                <a:sym typeface="Proxima Nova"/>
              </a:rPr>
              <a:t>Omkar Amilkanthwar (31403)</a:t>
            </a:r>
            <a:endParaRPr b="1" sz="1600">
              <a:latin typeface="Proxima Nova"/>
              <a:ea typeface="Proxima Nova"/>
              <a:cs typeface="Proxima Nova"/>
              <a:sym typeface="Proxima Nova"/>
            </a:endParaRPr>
          </a:p>
          <a:p>
            <a:pPr indent="0" lvl="0" marL="457200" rtl="0" algn="l">
              <a:spcBef>
                <a:spcPts val="0"/>
              </a:spcBef>
              <a:spcAft>
                <a:spcPts val="0"/>
              </a:spcAft>
              <a:buNone/>
            </a:pPr>
            <a:r>
              <a:rPr b="1" lang="en" sz="1600">
                <a:latin typeface="Proxima Nova"/>
                <a:ea typeface="Proxima Nova"/>
                <a:cs typeface="Proxima Nova"/>
                <a:sym typeface="Proxima Nova"/>
              </a:rPr>
              <a:t>Aniruddha Deshmukh (31405)</a:t>
            </a:r>
            <a:endParaRPr b="1" sz="1600">
              <a:latin typeface="Proxima Nova"/>
              <a:ea typeface="Proxima Nova"/>
              <a:cs typeface="Proxima Nova"/>
              <a:sym typeface="Proxima Nova"/>
            </a:endParaRPr>
          </a:p>
          <a:p>
            <a:pPr indent="0" lvl="0" marL="457200" rtl="0" algn="l">
              <a:spcBef>
                <a:spcPts val="0"/>
              </a:spcBef>
              <a:spcAft>
                <a:spcPts val="0"/>
              </a:spcAft>
              <a:buNone/>
            </a:pPr>
            <a:r>
              <a:rPr b="1" lang="en" sz="1600">
                <a:latin typeface="Proxima Nova"/>
                <a:ea typeface="Proxima Nova"/>
                <a:cs typeface="Proxima Nova"/>
                <a:sym typeface="Proxima Nova"/>
              </a:rPr>
              <a:t>Atharva Satpute (31409)</a:t>
            </a:r>
            <a:endParaRPr b="1" sz="1600">
              <a:latin typeface="Proxima Nova"/>
              <a:ea typeface="Proxima Nova"/>
              <a:cs typeface="Proxima Nova"/>
              <a:sym typeface="Proxima Nova"/>
            </a:endParaRPr>
          </a:p>
          <a:p>
            <a:pPr indent="0" lvl="0" marL="457200" rtl="0" algn="l">
              <a:spcBef>
                <a:spcPts val="0"/>
              </a:spcBef>
              <a:spcAft>
                <a:spcPts val="0"/>
              </a:spcAft>
              <a:buNone/>
            </a:pPr>
            <a:r>
              <a:rPr b="1" lang="en" sz="1600">
                <a:latin typeface="Proxima Nova"/>
                <a:ea typeface="Proxima Nova"/>
                <a:cs typeface="Proxima Nova"/>
                <a:sym typeface="Proxima Nova"/>
              </a:rPr>
              <a:t>Pranav Deshmukh (31416)</a:t>
            </a:r>
            <a:endParaRPr b="1" sz="16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1" lang="en" sz="2400">
                <a:latin typeface="Proxima Nova"/>
                <a:ea typeface="Proxima Nova"/>
                <a:cs typeface="Proxima Nova"/>
                <a:sym typeface="Proxima Nova"/>
              </a:rPr>
              <a:t>RESULTS</a:t>
            </a:r>
            <a:endParaRPr b="1" sz="4200"/>
          </a:p>
        </p:txBody>
      </p:sp>
      <p:pic>
        <p:nvPicPr>
          <p:cNvPr id="126" name="Google Shape;126;p22"/>
          <p:cNvPicPr preferRelativeResize="0"/>
          <p:nvPr/>
        </p:nvPicPr>
        <p:blipFill>
          <a:blip r:embed="rId3">
            <a:alphaModFix/>
          </a:blip>
          <a:stretch>
            <a:fillRect/>
          </a:stretch>
        </p:blipFill>
        <p:spPr>
          <a:xfrm>
            <a:off x="714050" y="1827450"/>
            <a:ext cx="7660775" cy="321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1" lang="en" sz="2400">
                <a:latin typeface="Proxima Nova"/>
                <a:ea typeface="Proxima Nova"/>
                <a:cs typeface="Proxima Nova"/>
                <a:sym typeface="Proxima Nova"/>
              </a:rPr>
              <a:t>API CALLS</a:t>
            </a:r>
            <a:endParaRPr b="1" sz="4200"/>
          </a:p>
        </p:txBody>
      </p:sp>
      <p:pic>
        <p:nvPicPr>
          <p:cNvPr id="132" name="Google Shape;132;p23"/>
          <p:cNvPicPr preferRelativeResize="0"/>
          <p:nvPr/>
        </p:nvPicPr>
        <p:blipFill>
          <a:blip r:embed="rId3">
            <a:alphaModFix/>
          </a:blip>
          <a:stretch>
            <a:fillRect/>
          </a:stretch>
        </p:blipFill>
        <p:spPr>
          <a:xfrm>
            <a:off x="217850" y="1754850"/>
            <a:ext cx="8786300" cy="326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2400"/>
              </a:spcBef>
              <a:spcAft>
                <a:spcPts val="0"/>
              </a:spcAft>
              <a:buNone/>
            </a:pPr>
            <a:r>
              <a:rPr b="1" lang="en" sz="2400">
                <a:latin typeface="Proxima Nova"/>
                <a:ea typeface="Proxima Nova"/>
                <a:cs typeface="Proxima Nova"/>
                <a:sym typeface="Proxima Nova"/>
              </a:rPr>
              <a:t>CONCLUSION </a:t>
            </a:r>
            <a:endParaRPr sz="4200"/>
          </a:p>
        </p:txBody>
      </p:sp>
      <p:sp>
        <p:nvSpPr>
          <p:cNvPr id="138" name="Google Shape;138;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Proxima Nova Semibold"/>
                <a:ea typeface="Proxima Nova Semibold"/>
                <a:cs typeface="Proxima Nova Semibold"/>
                <a:sym typeface="Proxima Nova Semibold"/>
              </a:rPr>
              <a:t>We have successfully implemented DocVision app which will help to generate PDF from images. We have added some basic image processing lik</a:t>
            </a:r>
            <a:r>
              <a:rPr lang="en">
                <a:solidFill>
                  <a:srgbClr val="000000"/>
                </a:solidFill>
                <a:latin typeface="Proxima Nova Semibold"/>
                <a:ea typeface="Proxima Nova Semibold"/>
                <a:cs typeface="Proxima Nova Semibold"/>
                <a:sym typeface="Proxima Nova Semibold"/>
              </a:rPr>
              <a:t>e thresholding, color space conversions, etc. We have also added OCR (Optical Character Recognition) which will detect text from images. We have</a:t>
            </a:r>
            <a:r>
              <a:rPr lang="en" sz="2000">
                <a:solidFill>
                  <a:srgbClr val="000000"/>
                </a:solidFill>
                <a:latin typeface="Proxima Nova Semibold"/>
                <a:ea typeface="Proxima Nova Semibold"/>
                <a:cs typeface="Proxima Nova Semibold"/>
                <a:sym typeface="Proxima Nova Semibold"/>
              </a:rPr>
              <a:t> used Tesseract OCR for the same. We have also built a FLASK server to do heavy work like recognizing text, dealing with larger image sizes.</a:t>
            </a:r>
            <a:endParaRPr sz="2500">
              <a:latin typeface="Proxima Nova Semibold"/>
              <a:ea typeface="Proxima Nova Semibold"/>
              <a:cs typeface="Proxima Nova Semibold"/>
              <a:sym typeface="Proxima Nova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t>FUTURE SCOPE</a:t>
            </a:r>
            <a:endParaRPr b="1" sz="2400"/>
          </a:p>
        </p:txBody>
      </p:sp>
      <p:sp>
        <p:nvSpPr>
          <p:cNvPr id="144" name="Google Shape;144;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Proxima Nova Semibold"/>
                <a:ea typeface="Proxima Nova Semibold"/>
                <a:cs typeface="Proxima Nova Semibold"/>
                <a:sym typeface="Proxima Nova Semibold"/>
              </a:rPr>
              <a:t>We will try to improve the app by more use of  Machine Learning. We can add functionalities like recognizing languages, language conversion, recognizing tables and converting into csv, editing PDFs, we will try to improve accuracy of text recognition models, auto detecting documents and aligning perspective. We will try to make the server efficient to handle multiple requests at a time, we will improve privacy by adding encryption of every image going to the servers.</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PROBLEM STATEMENT</a:t>
            </a:r>
            <a:endParaRPr sz="4200"/>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Proxima Nova Semibold"/>
                <a:ea typeface="Proxima Nova Semibold"/>
                <a:cs typeface="Proxima Nova Semibold"/>
                <a:sym typeface="Proxima Nova Semibold"/>
              </a:rPr>
              <a:t>To design an android app that provides the user to do some basic image processing, to let the user generate PDF from images.</a:t>
            </a:r>
            <a:endParaRPr b="1" sz="2000">
              <a:solidFill>
                <a:srgbClr val="2A3990"/>
              </a:solidFill>
              <a:latin typeface="Proxima Nova"/>
              <a:ea typeface="Proxima Nova"/>
              <a:cs typeface="Proxima Nova"/>
              <a:sym typeface="Proxima Nova"/>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642950"/>
            <a:ext cx="8222100" cy="889500"/>
          </a:xfrm>
          <a:prstGeom prst="rect">
            <a:avLst/>
          </a:prstGeom>
        </p:spPr>
        <p:txBody>
          <a:bodyPr anchorCtr="0" anchor="b" bIns="91425" lIns="91425" spcFirstLastPara="1" rIns="91425" wrap="square" tIns="91425">
            <a:noAutofit/>
          </a:bodyPr>
          <a:lstStyle/>
          <a:p>
            <a:pPr indent="0" lvl="0" marL="0" rtl="0" algn="l">
              <a:spcBef>
                <a:spcPts val="2400"/>
              </a:spcBef>
              <a:spcAft>
                <a:spcPts val="0"/>
              </a:spcAft>
              <a:buNone/>
            </a:pPr>
            <a:r>
              <a:rPr b="1" lang="en" sz="2400">
                <a:latin typeface="Proxima Nova"/>
                <a:ea typeface="Proxima Nova"/>
                <a:cs typeface="Proxima Nova"/>
                <a:sym typeface="Proxima Nova"/>
              </a:rPr>
              <a:t>MOTIVATION</a:t>
            </a:r>
            <a:endParaRPr sz="4200"/>
          </a:p>
        </p:txBody>
      </p:sp>
      <p:sp>
        <p:nvSpPr>
          <p:cNvPr id="80" name="Google Shape;80;p15"/>
          <p:cNvSpPr txBox="1"/>
          <p:nvPr>
            <p:ph idx="1" type="body"/>
          </p:nvPr>
        </p:nvSpPr>
        <p:spPr>
          <a:xfrm>
            <a:off x="311700" y="1821650"/>
            <a:ext cx="8520600" cy="274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Proxima Nova Semibold"/>
                <a:ea typeface="Proxima Nova Semibold"/>
                <a:cs typeface="Proxima Nova Semibold"/>
                <a:sym typeface="Proxima Nova Semibold"/>
              </a:rPr>
              <a:t>Since the Government of India has banned some of the Chinese apps like Camscanner there is a gap in industry. From this project we are trying to fill this gap. The motivation behind this app is to produce an application with the functionality of scanning and modifying PDFs.</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2400"/>
              </a:spcBef>
              <a:spcAft>
                <a:spcPts val="0"/>
              </a:spcAft>
              <a:buNone/>
            </a:pPr>
            <a:r>
              <a:rPr b="1" lang="en" sz="2400">
                <a:latin typeface="Proxima Nova"/>
                <a:ea typeface="Proxima Nova"/>
                <a:cs typeface="Proxima Nova"/>
                <a:sym typeface="Proxima Nova"/>
              </a:rPr>
              <a:t>H/W AND S/W REQUIREMENTS</a:t>
            </a:r>
            <a:endParaRPr sz="4200"/>
          </a:p>
        </p:txBody>
      </p:sp>
      <p:sp>
        <p:nvSpPr>
          <p:cNvPr id="86" name="Google Shape;86;p16"/>
          <p:cNvSpPr txBox="1"/>
          <p:nvPr>
            <p:ph idx="1" type="body"/>
          </p:nvPr>
        </p:nvSpPr>
        <p:spPr>
          <a:xfrm>
            <a:off x="471900" y="1718525"/>
            <a:ext cx="8222100" cy="2910600"/>
          </a:xfrm>
          <a:prstGeom prst="rect">
            <a:avLst/>
          </a:prstGeom>
        </p:spPr>
        <p:txBody>
          <a:bodyPr anchorCtr="0" anchor="t" bIns="91425" lIns="91425" spcFirstLastPara="1" rIns="91425" wrap="square" tIns="91425">
            <a:noAutofit/>
          </a:bodyPr>
          <a:lstStyle/>
          <a:p>
            <a:pPr indent="-349250" lvl="0" marL="457200" rtl="0" algn="l">
              <a:lnSpc>
                <a:spcPct val="130000"/>
              </a:lnSpc>
              <a:spcBef>
                <a:spcPts val="1000"/>
              </a:spcBef>
              <a:spcAft>
                <a:spcPts val="0"/>
              </a:spcAft>
              <a:buClr>
                <a:srgbClr val="353744"/>
              </a:buClr>
              <a:buSzPts val="1900"/>
              <a:buFont typeface="Proxima Nova Semibold"/>
              <a:buAutoNum type="arabicPeriod"/>
            </a:pPr>
            <a:r>
              <a:rPr lang="en" sz="1900">
                <a:solidFill>
                  <a:srgbClr val="353744"/>
                </a:solidFill>
                <a:latin typeface="Proxima Nova Semibold"/>
                <a:ea typeface="Proxima Nova Semibold"/>
                <a:cs typeface="Proxima Nova Semibold"/>
                <a:sym typeface="Proxima Nova Semibold"/>
              </a:rPr>
              <a:t>Hardware required: </a:t>
            </a:r>
            <a:endParaRPr sz="1900">
              <a:solidFill>
                <a:srgbClr val="353744"/>
              </a:solidFill>
              <a:latin typeface="Proxima Nova Semibold"/>
              <a:ea typeface="Proxima Nova Semibold"/>
              <a:cs typeface="Proxima Nova Semibold"/>
              <a:sym typeface="Proxima Nova Semibold"/>
            </a:endParaRPr>
          </a:p>
          <a:p>
            <a:pPr indent="-349250" lvl="1" marL="914400" rtl="0" algn="l">
              <a:lnSpc>
                <a:spcPct val="130000"/>
              </a:lnSpc>
              <a:spcBef>
                <a:spcPts val="0"/>
              </a:spcBef>
              <a:spcAft>
                <a:spcPts val="0"/>
              </a:spcAft>
              <a:buClr>
                <a:srgbClr val="353744"/>
              </a:buClr>
              <a:buSzPts val="1900"/>
              <a:buFont typeface="Proxima Nova Semibold"/>
              <a:buAutoNum type="alphaLcPeriod"/>
            </a:pPr>
            <a:r>
              <a:rPr lang="en" sz="1900">
                <a:solidFill>
                  <a:srgbClr val="353744"/>
                </a:solidFill>
                <a:latin typeface="Proxima Nova Semibold"/>
                <a:ea typeface="Proxima Nova Semibold"/>
                <a:cs typeface="Proxima Nova Semibold"/>
                <a:sym typeface="Proxima Nova Semibold"/>
              </a:rPr>
              <a:t>Computer with intel i5 and above processor</a:t>
            </a:r>
            <a:endParaRPr sz="1900">
              <a:solidFill>
                <a:srgbClr val="353744"/>
              </a:solidFill>
              <a:latin typeface="Proxima Nova Semibold"/>
              <a:ea typeface="Proxima Nova Semibold"/>
              <a:cs typeface="Proxima Nova Semibold"/>
              <a:sym typeface="Proxima Nova Semibold"/>
            </a:endParaRPr>
          </a:p>
          <a:p>
            <a:pPr indent="-349250" lvl="1" marL="914400" rtl="0" algn="l">
              <a:lnSpc>
                <a:spcPct val="130000"/>
              </a:lnSpc>
              <a:spcBef>
                <a:spcPts val="0"/>
              </a:spcBef>
              <a:spcAft>
                <a:spcPts val="0"/>
              </a:spcAft>
              <a:buClr>
                <a:srgbClr val="353744"/>
              </a:buClr>
              <a:buSzPts val="1900"/>
              <a:buFont typeface="Proxima Nova Semibold"/>
              <a:buAutoNum type="alphaLcPeriod"/>
            </a:pPr>
            <a:r>
              <a:rPr lang="en" sz="1900">
                <a:solidFill>
                  <a:srgbClr val="353744"/>
                </a:solidFill>
                <a:latin typeface="Proxima Nova Semibold"/>
                <a:ea typeface="Proxima Nova Semibold"/>
                <a:cs typeface="Proxima Nova Semibold"/>
                <a:sym typeface="Proxima Nova Semibold"/>
              </a:rPr>
              <a:t>Mobile phone with working camera</a:t>
            </a:r>
            <a:endParaRPr sz="1900">
              <a:solidFill>
                <a:srgbClr val="353744"/>
              </a:solidFill>
              <a:latin typeface="Proxima Nova Semibold"/>
              <a:ea typeface="Proxima Nova Semibold"/>
              <a:cs typeface="Proxima Nova Semibold"/>
              <a:sym typeface="Proxima Nova Semibold"/>
            </a:endParaRPr>
          </a:p>
          <a:p>
            <a:pPr indent="-349250" lvl="0" marL="457200" rtl="0" algn="l">
              <a:lnSpc>
                <a:spcPct val="130000"/>
              </a:lnSpc>
              <a:spcBef>
                <a:spcPts val="0"/>
              </a:spcBef>
              <a:spcAft>
                <a:spcPts val="0"/>
              </a:spcAft>
              <a:buClr>
                <a:srgbClr val="353744"/>
              </a:buClr>
              <a:buSzPts val="1900"/>
              <a:buFont typeface="Proxima Nova Semibold"/>
              <a:buAutoNum type="arabicPeriod"/>
            </a:pPr>
            <a:r>
              <a:rPr lang="en" sz="1900">
                <a:solidFill>
                  <a:srgbClr val="353744"/>
                </a:solidFill>
                <a:latin typeface="Proxima Nova Semibold"/>
                <a:ea typeface="Proxima Nova Semibold"/>
                <a:cs typeface="Proxima Nova Semibold"/>
                <a:sym typeface="Proxima Nova Semibold"/>
              </a:rPr>
              <a:t>APIs and Libraries:</a:t>
            </a:r>
            <a:endParaRPr sz="1900">
              <a:solidFill>
                <a:srgbClr val="353744"/>
              </a:solidFill>
              <a:latin typeface="Proxima Nova Semibold"/>
              <a:ea typeface="Proxima Nova Semibold"/>
              <a:cs typeface="Proxima Nova Semibold"/>
              <a:sym typeface="Proxima Nova Semibold"/>
            </a:endParaRPr>
          </a:p>
          <a:p>
            <a:pPr indent="-349250" lvl="1" marL="914400" rtl="0" algn="l">
              <a:lnSpc>
                <a:spcPct val="130000"/>
              </a:lnSpc>
              <a:spcBef>
                <a:spcPts val="0"/>
              </a:spcBef>
              <a:spcAft>
                <a:spcPts val="0"/>
              </a:spcAft>
              <a:buClr>
                <a:srgbClr val="353744"/>
              </a:buClr>
              <a:buSzPts val="1900"/>
              <a:buFont typeface="Proxima Nova Semibold"/>
              <a:buAutoNum type="alphaLcPeriod"/>
            </a:pPr>
            <a:r>
              <a:rPr lang="en" sz="1900">
                <a:solidFill>
                  <a:srgbClr val="353744"/>
                </a:solidFill>
                <a:latin typeface="Proxima Nova Semibold"/>
                <a:ea typeface="Proxima Nova Semibold"/>
                <a:cs typeface="Proxima Nova Semibold"/>
                <a:sym typeface="Proxima Nova Semibold"/>
              </a:rPr>
              <a:t>Design dependencies: ‘com.google.android.material:material:1.2.1’</a:t>
            </a:r>
            <a:endParaRPr sz="1900">
              <a:solidFill>
                <a:srgbClr val="353744"/>
              </a:solidFill>
              <a:latin typeface="Proxima Nova Semibold"/>
              <a:ea typeface="Proxima Nova Semibold"/>
              <a:cs typeface="Proxima Nova Semibold"/>
              <a:sym typeface="Proxima Nova Semibold"/>
            </a:endParaRPr>
          </a:p>
          <a:p>
            <a:pPr indent="-349250" lvl="1" marL="914400" rtl="0" algn="l">
              <a:lnSpc>
                <a:spcPct val="130000"/>
              </a:lnSpc>
              <a:spcBef>
                <a:spcPts val="0"/>
              </a:spcBef>
              <a:spcAft>
                <a:spcPts val="0"/>
              </a:spcAft>
              <a:buClr>
                <a:srgbClr val="353744"/>
              </a:buClr>
              <a:buSzPts val="1900"/>
              <a:buFont typeface="Proxima Nova Semibold"/>
              <a:buAutoNum type="alphaLcPeriod"/>
            </a:pPr>
            <a:r>
              <a:rPr lang="en" sz="1900">
                <a:solidFill>
                  <a:srgbClr val="353744"/>
                </a:solidFill>
                <a:latin typeface="Proxima Nova Semibold"/>
                <a:ea typeface="Proxima Nova Semibold"/>
                <a:cs typeface="Proxima Nova Semibold"/>
                <a:sym typeface="Proxima Nova Semibold"/>
              </a:rPr>
              <a:t>Pytesseract API, Flask API</a:t>
            </a:r>
            <a:endParaRPr sz="1900">
              <a:solidFill>
                <a:srgbClr val="353744"/>
              </a:solidFill>
              <a:latin typeface="Proxima Nova Semibold"/>
              <a:ea typeface="Proxima Nova Semibold"/>
              <a:cs typeface="Proxima Nova Semibold"/>
              <a:sym typeface="Proxima Nova Semibold"/>
            </a:endParaRPr>
          </a:p>
          <a:p>
            <a:pPr indent="-349250" lvl="1" marL="914400" rtl="0" algn="l">
              <a:lnSpc>
                <a:spcPct val="130000"/>
              </a:lnSpc>
              <a:spcBef>
                <a:spcPts val="0"/>
              </a:spcBef>
              <a:spcAft>
                <a:spcPts val="0"/>
              </a:spcAft>
              <a:buClr>
                <a:srgbClr val="353744"/>
              </a:buClr>
              <a:buSzPts val="1900"/>
              <a:buFont typeface="Proxima Nova Semibold"/>
              <a:buAutoNum type="alphaLcPeriod"/>
            </a:pPr>
            <a:r>
              <a:rPr lang="en" sz="1900">
                <a:solidFill>
                  <a:srgbClr val="353744"/>
                </a:solidFill>
                <a:latin typeface="Proxima Nova Semibold"/>
                <a:ea typeface="Proxima Nova Semibold"/>
                <a:cs typeface="Proxima Nova Semibold"/>
                <a:sym typeface="Proxima Nova Semibold"/>
              </a:rPr>
              <a:t>Deep Learning Libraries: Tensorflow, Keras, OpenCV</a:t>
            </a:r>
            <a:endParaRPr sz="1900">
              <a:solidFill>
                <a:srgbClr val="353744"/>
              </a:solidFill>
              <a:latin typeface="Proxima Nova Semibold"/>
              <a:ea typeface="Proxima Nova Semibold"/>
              <a:cs typeface="Proxima Nova Semibold"/>
              <a:sym typeface="Proxima Nova Semibold"/>
            </a:endParaRPr>
          </a:p>
          <a:p>
            <a:pPr indent="-349250" lvl="1" marL="914400" rtl="0" algn="l">
              <a:lnSpc>
                <a:spcPct val="130000"/>
              </a:lnSpc>
              <a:spcBef>
                <a:spcPts val="0"/>
              </a:spcBef>
              <a:spcAft>
                <a:spcPts val="0"/>
              </a:spcAft>
              <a:buClr>
                <a:srgbClr val="353744"/>
              </a:buClr>
              <a:buSzPts val="1900"/>
              <a:buFont typeface="Proxima Nova Semibold"/>
              <a:buAutoNum type="alphaLcPeriod"/>
            </a:pPr>
            <a:r>
              <a:rPr lang="en" sz="1900">
                <a:solidFill>
                  <a:srgbClr val="353744"/>
                </a:solidFill>
                <a:latin typeface="Proxima Nova Semibold"/>
                <a:ea typeface="Proxima Nova Semibold"/>
                <a:cs typeface="Proxima Nova Semibold"/>
                <a:sym typeface="Proxima Nova Semibold"/>
              </a:rPr>
              <a:t>Helper Libraries: Numpy, matplotlib</a:t>
            </a:r>
            <a:endParaRPr sz="1700">
              <a:solidFill>
                <a:srgbClr val="000000"/>
              </a:solidFill>
              <a:latin typeface="Proxima Nova Semibold"/>
              <a:ea typeface="Proxima Nova Semibold"/>
              <a:cs typeface="Proxima Nova Semibold"/>
              <a:sym typeface="Proxima Nova Semibold"/>
            </a:endParaRPr>
          </a:p>
          <a:p>
            <a:pPr indent="0" lvl="0" marL="0" rtl="0" algn="l">
              <a:spcBef>
                <a:spcPts val="0"/>
              </a:spcBef>
              <a:spcAft>
                <a:spcPts val="16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Proxima Nova Semibold"/>
                <a:ea typeface="Proxima Nova Semibold"/>
                <a:cs typeface="Proxima Nova Semibold"/>
                <a:sym typeface="Proxima Nova Semibold"/>
              </a:rPr>
              <a:t>Frontend: Java, XML, Android Studio</a:t>
            </a:r>
            <a:endParaRPr sz="2000">
              <a:solidFill>
                <a:srgbClr val="000000"/>
              </a:solidFill>
              <a:latin typeface="Proxima Nova Semibold"/>
              <a:ea typeface="Proxima Nova Semibold"/>
              <a:cs typeface="Proxima Nova Semibold"/>
              <a:sym typeface="Proxima Nova Semibold"/>
            </a:endParaRPr>
          </a:p>
          <a:p>
            <a:pPr indent="0" lvl="0" marL="0" rtl="0" algn="l">
              <a:spcBef>
                <a:spcPts val="1600"/>
              </a:spcBef>
              <a:spcAft>
                <a:spcPts val="0"/>
              </a:spcAft>
              <a:buNone/>
            </a:pPr>
            <a:r>
              <a:rPr lang="en" sz="2000">
                <a:solidFill>
                  <a:srgbClr val="000000"/>
                </a:solidFill>
                <a:latin typeface="Proxima Nova Semibold"/>
                <a:ea typeface="Proxima Nova Semibold"/>
                <a:cs typeface="Proxima Nova Semibold"/>
                <a:sym typeface="Proxima Nova Semibold"/>
              </a:rPr>
              <a:t>Backend: Flask</a:t>
            </a:r>
            <a:endParaRPr sz="2000">
              <a:solidFill>
                <a:srgbClr val="000000"/>
              </a:solidFill>
              <a:latin typeface="Proxima Nova Semibold"/>
              <a:ea typeface="Proxima Nova Semibold"/>
              <a:cs typeface="Proxima Nova Semibold"/>
              <a:sym typeface="Proxima Nova Semibold"/>
            </a:endParaRPr>
          </a:p>
          <a:p>
            <a:pPr indent="0" lvl="0" marL="0" rtl="0" algn="l">
              <a:spcBef>
                <a:spcPts val="1600"/>
              </a:spcBef>
              <a:spcAft>
                <a:spcPts val="1600"/>
              </a:spcAft>
              <a:buNone/>
            </a:pPr>
            <a:r>
              <a:rPr lang="en" sz="2000">
                <a:solidFill>
                  <a:srgbClr val="000000"/>
                </a:solidFill>
                <a:latin typeface="Proxima Nova Semibold"/>
                <a:ea typeface="Proxima Nova Semibold"/>
                <a:cs typeface="Proxima Nova Semibold"/>
                <a:sym typeface="Proxima Nova Semibold"/>
              </a:rPr>
              <a:t>ML Libraries: Tensorflow, Keras, pytesseract</a:t>
            </a:r>
            <a:endParaRPr sz="2000">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2400"/>
              </a:spcBef>
              <a:spcAft>
                <a:spcPts val="0"/>
              </a:spcAft>
              <a:buNone/>
            </a:pPr>
            <a:r>
              <a:rPr b="1" lang="en" sz="2400">
                <a:latin typeface="Proxima Nova"/>
                <a:ea typeface="Proxima Nova"/>
                <a:cs typeface="Proxima Nova"/>
                <a:sym typeface="Proxima Nova"/>
              </a:rPr>
              <a:t>USE CASE DIAGRAM</a:t>
            </a:r>
            <a:endParaRPr sz="2400"/>
          </a:p>
        </p:txBody>
      </p:sp>
      <p:pic>
        <p:nvPicPr>
          <p:cNvPr id="98" name="Google Shape;98;p18"/>
          <p:cNvPicPr preferRelativeResize="0"/>
          <p:nvPr/>
        </p:nvPicPr>
        <p:blipFill>
          <a:blip r:embed="rId3">
            <a:alphaModFix/>
          </a:blip>
          <a:stretch>
            <a:fillRect/>
          </a:stretch>
        </p:blipFill>
        <p:spPr>
          <a:xfrm>
            <a:off x="1294925" y="1803250"/>
            <a:ext cx="6208500" cy="326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15000"/>
              </a:lnSpc>
              <a:spcBef>
                <a:spcPts val="2400"/>
              </a:spcBef>
              <a:spcAft>
                <a:spcPts val="600"/>
              </a:spcAft>
              <a:buNone/>
            </a:pPr>
            <a:r>
              <a:rPr b="1" lang="en" sz="2400">
                <a:latin typeface="Proxima Nova"/>
                <a:ea typeface="Proxima Nova"/>
                <a:cs typeface="Proxima Nova"/>
                <a:sym typeface="Proxima Nova"/>
              </a:rPr>
              <a:t>ALGORITHMS/API</a:t>
            </a:r>
            <a:endParaRPr sz="2400"/>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228600" lvl="0" marL="457200" rtl="0" algn="l">
              <a:spcBef>
                <a:spcPts val="1200"/>
              </a:spcBef>
              <a:spcAft>
                <a:spcPts val="0"/>
              </a:spcAft>
              <a:buNone/>
            </a:pPr>
            <a:r>
              <a:rPr lang="en" sz="2000">
                <a:solidFill>
                  <a:srgbClr val="000000"/>
                </a:solidFill>
                <a:latin typeface="Proxima Nova Semibold"/>
                <a:ea typeface="Proxima Nova Semibold"/>
                <a:cs typeface="Proxima Nova Semibold"/>
                <a:sym typeface="Proxima Nova Semibold"/>
              </a:rPr>
              <a:t>1.   Adaptive Thresholding</a:t>
            </a:r>
            <a:endParaRPr sz="2000">
              <a:solidFill>
                <a:srgbClr val="000000"/>
              </a:solidFill>
              <a:latin typeface="Proxima Nova Semibold"/>
              <a:ea typeface="Proxima Nova Semibold"/>
              <a:cs typeface="Proxima Nova Semibold"/>
              <a:sym typeface="Proxima Nova Semibold"/>
            </a:endParaRPr>
          </a:p>
          <a:p>
            <a:pPr indent="-228600" lvl="0" marL="457200" rtl="0" algn="l">
              <a:spcBef>
                <a:spcPts val="1200"/>
              </a:spcBef>
              <a:spcAft>
                <a:spcPts val="0"/>
              </a:spcAft>
              <a:buNone/>
            </a:pPr>
            <a:r>
              <a:rPr lang="en" sz="2000">
                <a:solidFill>
                  <a:srgbClr val="000000"/>
                </a:solidFill>
                <a:latin typeface="Proxima Nova Semibold"/>
                <a:ea typeface="Proxima Nova Semibold"/>
                <a:cs typeface="Proxima Nova Semibold"/>
                <a:sym typeface="Proxima Nova Semibold"/>
              </a:rPr>
              <a:t>2.   Optical Character Recognition (OCR) </a:t>
            </a:r>
            <a:endParaRPr sz="2000">
              <a:solidFill>
                <a:srgbClr val="1155CC"/>
              </a:solidFill>
              <a:latin typeface="Proxima Nova Semibold"/>
              <a:ea typeface="Proxima Nova Semibold"/>
              <a:cs typeface="Proxima Nova Semibold"/>
              <a:sym typeface="Proxima Nova Semibold"/>
            </a:endParaRPr>
          </a:p>
          <a:p>
            <a:pPr indent="-228600" lvl="0" marL="457200" rtl="0" algn="l">
              <a:spcBef>
                <a:spcPts val="1200"/>
              </a:spcBef>
              <a:spcAft>
                <a:spcPts val="1200"/>
              </a:spcAft>
              <a:buNone/>
            </a:pPr>
            <a:r>
              <a:rPr lang="en" sz="2000">
                <a:solidFill>
                  <a:srgbClr val="000000"/>
                </a:solidFill>
                <a:latin typeface="Proxima Nova Semibold"/>
                <a:ea typeface="Proxima Nova Semibold"/>
                <a:cs typeface="Proxima Nova Semibold"/>
                <a:sym typeface="Proxima Nova Semibold"/>
              </a:rPr>
              <a:t>3.   Flask Server</a:t>
            </a:r>
            <a:endParaRPr sz="2000">
              <a:latin typeface="Proxima Nova Semibold"/>
              <a:ea typeface="Proxima Nova Semibold"/>
              <a:cs typeface="Proxima Nova Semibold"/>
              <a:sym typeface="Proxima Nova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2400"/>
              </a:spcBef>
              <a:spcAft>
                <a:spcPts val="600"/>
              </a:spcAft>
              <a:buNone/>
            </a:pPr>
            <a:r>
              <a:rPr b="1" lang="en" sz="2400">
                <a:latin typeface="Proxima Nova"/>
                <a:ea typeface="Proxima Nova"/>
                <a:cs typeface="Proxima Nova"/>
                <a:sym typeface="Proxima Nova"/>
              </a:rPr>
              <a:t>HIGH LEVEL DESIGN</a:t>
            </a:r>
            <a:endParaRPr sz="2400"/>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11" name="Google Shape;111;p20"/>
          <p:cNvPicPr preferRelativeResize="0"/>
          <p:nvPr/>
        </p:nvPicPr>
        <p:blipFill>
          <a:blip r:embed="rId3">
            <a:alphaModFix/>
          </a:blip>
          <a:stretch>
            <a:fillRect/>
          </a:stretch>
        </p:blipFill>
        <p:spPr>
          <a:xfrm>
            <a:off x="1853501" y="2101100"/>
            <a:ext cx="5993750" cy="1959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1" lang="en" sz="2400">
                <a:latin typeface="Proxima Nova"/>
                <a:ea typeface="Proxima Nova"/>
                <a:cs typeface="Proxima Nova"/>
                <a:sym typeface="Proxima Nova"/>
              </a:rPr>
              <a:t>SCREENSHOTS</a:t>
            </a:r>
            <a:endParaRPr b="1" sz="4200"/>
          </a:p>
        </p:txBody>
      </p:sp>
      <p:sp>
        <p:nvSpPr>
          <p:cNvPr id="117" name="Google Shape;117;p21"/>
          <p:cNvSpPr txBox="1"/>
          <p:nvPr>
            <p:ph idx="1" type="body"/>
          </p:nvPr>
        </p:nvSpPr>
        <p:spPr>
          <a:xfrm>
            <a:off x="460950" y="17625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18" name="Google Shape;118;p21"/>
          <p:cNvPicPr preferRelativeResize="0"/>
          <p:nvPr/>
        </p:nvPicPr>
        <p:blipFill>
          <a:blip r:embed="rId3">
            <a:alphaModFix/>
          </a:blip>
          <a:stretch>
            <a:fillRect/>
          </a:stretch>
        </p:blipFill>
        <p:spPr>
          <a:xfrm>
            <a:off x="893175" y="1762583"/>
            <a:ext cx="1532821" cy="3175073"/>
          </a:xfrm>
          <a:prstGeom prst="rect">
            <a:avLst/>
          </a:prstGeom>
          <a:noFill/>
          <a:ln>
            <a:noFill/>
          </a:ln>
        </p:spPr>
      </p:pic>
      <p:pic>
        <p:nvPicPr>
          <p:cNvPr id="119" name="Google Shape;119;p21"/>
          <p:cNvPicPr preferRelativeResize="0"/>
          <p:nvPr/>
        </p:nvPicPr>
        <p:blipFill>
          <a:blip r:embed="rId4">
            <a:alphaModFix/>
          </a:blip>
          <a:stretch>
            <a:fillRect/>
          </a:stretch>
        </p:blipFill>
        <p:spPr>
          <a:xfrm>
            <a:off x="3940623" y="1750825"/>
            <a:ext cx="1532821" cy="3198600"/>
          </a:xfrm>
          <a:prstGeom prst="rect">
            <a:avLst/>
          </a:prstGeom>
          <a:noFill/>
          <a:ln>
            <a:noFill/>
          </a:ln>
        </p:spPr>
      </p:pic>
      <p:pic>
        <p:nvPicPr>
          <p:cNvPr id="120" name="Google Shape;120;p21"/>
          <p:cNvPicPr preferRelativeResize="0"/>
          <p:nvPr/>
        </p:nvPicPr>
        <p:blipFill>
          <a:blip r:embed="rId5">
            <a:alphaModFix/>
          </a:blip>
          <a:stretch>
            <a:fillRect/>
          </a:stretch>
        </p:blipFill>
        <p:spPr>
          <a:xfrm>
            <a:off x="6932529" y="1762570"/>
            <a:ext cx="1532821" cy="31751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