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0"/>
          <c:y val="0.03532882011043471"/>
          <c:w val="0.7161978835713141"/>
          <c:h val="0.8207737053149388"/>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0.0</c:v>
              </c:pt>
              <c:pt idx="20">
                <c:v>6.0</c:v>
              </c:pt>
            </c:numLit>
          </c:val>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0.0</c:v>
              </c:pt>
              <c:pt idx="20">
                <c:v>6.0</c:v>
              </c:pt>
            </c:numLit>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8/30/2024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37"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8"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40" name="Footer Placeholder 4"/>
          <p:cNvSpPr>
            <a:spLocks noGrp="1"/>
          </p:cNvSpPr>
          <p:nvPr>
            <p:ph type="ftr" sz="quarter" idx="11"/>
          </p:nvPr>
        </p:nvSpPr>
        <p:spPr/>
        <p:txBody>
          <a:bodyPr/>
          <a:p>
            <a:endParaRPr dirty="0" lang="en-US"/>
          </a:p>
        </p:txBody>
      </p:sp>
      <p:sp>
        <p:nvSpPr>
          <p:cNvPr id="104864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32"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3"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4"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3"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8"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9"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48"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9"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dirty="0" lang="en-US"/>
          </a:p>
        </p:txBody>
      </p:sp>
      <p:sp>
        <p:nvSpPr>
          <p:cNvPr id="104870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8"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52647F38-B617-4D2F-AE0A-013F0C4D2C57}" type="datetimeFigureOut">
              <a:rPr dirty="0" lang="en-US"/>
              <a:t>8/30/2024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54"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5"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7" name="Footer Placeholder 4"/>
          <p:cNvSpPr>
            <a:spLocks noGrp="1"/>
          </p:cNvSpPr>
          <p:nvPr>
            <p:ph type="ftr" sz="quarter" idx="11"/>
          </p:nvPr>
        </p:nvSpPr>
        <p:spPr/>
        <p:txBody>
          <a:bodyPr/>
          <a:p>
            <a:endParaRPr dirty="0" lang="en-US"/>
          </a:p>
        </p:txBody>
      </p:sp>
      <p:sp>
        <p:nvSpPr>
          <p:cNvPr id="104865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05BFA754-D5C3-4E66-96A6-867B257F58DC}" type="datetimeFigureOut">
              <a:rPr dirty="0" lang="en-US"/>
              <a:t>8/30/2024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59" name="Title 1"/>
          <p:cNvSpPr>
            <a:spLocks noGrp="1"/>
          </p:cNvSpPr>
          <p:nvPr>
            <p:ph type="title"/>
          </p:nvPr>
        </p:nvSpPr>
        <p:spPr/>
        <p:txBody>
          <a:bodyPr/>
          <a:p>
            <a:r>
              <a:rPr lang="en-US"/>
              <a:t>Click to edit Master title style</a:t>
            </a:r>
            <a:endParaRPr dirty="0" lang="en-US"/>
          </a:p>
        </p:txBody>
      </p:sp>
      <p:sp>
        <p:nvSpPr>
          <p:cNvPr id="1048660"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2"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6"/>
          <p:cNvSpPr>
            <a:spLocks noGrp="1"/>
          </p:cNvSpPr>
          <p:nvPr>
            <p:ph type="dt" sz="half" idx="10"/>
          </p:nvPr>
        </p:nvSpPr>
        <p:spPr/>
        <p:txBody>
          <a:bodyPr/>
          <a:p>
            <a:fld id="{B61BEF0D-F0BB-DE4B-95CE-6DB70DBA9567}" type="datetimeFigureOut">
              <a:rPr dirty="0" lang="en-US"/>
              <a:t>8/30/2024</a:t>
            </a:fld>
            <a:endParaRPr dirty="0" lang="en-US"/>
          </a:p>
        </p:txBody>
      </p:sp>
      <p:sp>
        <p:nvSpPr>
          <p:cNvPr id="1048665" name="Footer Placeholder 7"/>
          <p:cNvSpPr>
            <a:spLocks noGrp="1"/>
          </p:cNvSpPr>
          <p:nvPr>
            <p:ph type="ftr" sz="quarter" idx="11"/>
          </p:nvPr>
        </p:nvSpPr>
        <p:spPr/>
        <p:txBody>
          <a:bodyPr/>
          <a:p>
            <a:endParaRPr dirty="0" lang="en-US"/>
          </a:p>
        </p:txBody>
      </p:sp>
      <p:sp>
        <p:nvSpPr>
          <p:cNvPr id="1048666"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B61BEF0D-F0BB-DE4B-95CE-6DB70DBA9567}" type="datetimeFigureOut">
              <a:rPr dirty="0" lang="en-US"/>
              <a:t>8/30/2024</a:t>
            </a:fld>
            <a:endParaRPr dirty="0" lang="en-US"/>
          </a:p>
        </p:txBody>
      </p:sp>
      <p:sp>
        <p:nvSpPr>
          <p:cNvPr id="1048630" name="Footer Placeholder 3"/>
          <p:cNvSpPr>
            <a:spLocks noGrp="1"/>
          </p:cNvSpPr>
          <p:nvPr>
            <p:ph type="ftr" sz="quarter" idx="11"/>
          </p:nvPr>
        </p:nvSpPr>
        <p:spPr/>
        <p:txBody>
          <a:bodyPr/>
          <a:p>
            <a:endParaRPr dirty="0" lang="en-US"/>
          </a:p>
        </p:txBody>
      </p:sp>
      <p:sp>
        <p:nvSpPr>
          <p:cNvPr id="1048631"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21" name="Date Placeholder 1"/>
          <p:cNvSpPr>
            <a:spLocks noGrp="1"/>
          </p:cNvSpPr>
          <p:nvPr>
            <p:ph type="dt" sz="half" idx="10"/>
          </p:nvPr>
        </p:nvSpPr>
        <p:spPr/>
        <p:txBody>
          <a:bodyPr/>
          <a:p>
            <a:fld id="{B61BEF0D-F0BB-DE4B-95CE-6DB70DBA9567}" type="datetimeFigureOut">
              <a:rPr dirty="0" lang="en-US"/>
              <a:t>8/30/2024</a:t>
            </a:fld>
            <a:endParaRPr dirty="0" lang="en-US"/>
          </a:p>
        </p:txBody>
      </p:sp>
      <p:sp>
        <p:nvSpPr>
          <p:cNvPr id="1048622" name="Footer Placeholder 2"/>
          <p:cNvSpPr>
            <a:spLocks noGrp="1"/>
          </p:cNvSpPr>
          <p:nvPr>
            <p:ph type="ftr" sz="quarter" idx="11"/>
          </p:nvPr>
        </p:nvSpPr>
        <p:spPr/>
        <p:txBody>
          <a:bodyPr/>
          <a:p>
            <a:endParaRPr dirty="0" lang="en-US"/>
          </a:p>
        </p:txBody>
      </p:sp>
      <p:sp>
        <p:nvSpPr>
          <p:cNvPr id="104862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1"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42"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4"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8/30/2024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p>
        </p:txBody>
      </p:sp>
      <p:sp>
        <p:nvSpPr>
          <p:cNvPr id="1048589" name="Subtitle 4"/>
          <p:cNvSpPr>
            <a:spLocks noGrp="1"/>
          </p:cNvSpPr>
          <p:nvPr>
            <p:ph type="subTitle" idx="1"/>
          </p:nvPr>
        </p:nvSpPr>
        <p:spPr>
          <a:xfrm>
            <a:off x="2692398" y="3657597"/>
            <a:ext cx="6815669" cy="1647466"/>
          </a:xfrm>
        </p:spPr>
        <p:txBody>
          <a:bodyPr>
            <a:normAutofit fontScale="100000" lnSpcReduction="20000"/>
          </a:bodyPr>
          <a:p>
            <a:r>
              <a:rPr b="1" dirty="0" lang="en-US"/>
              <a:t>Name : </a:t>
            </a:r>
            <a:r>
              <a:rPr b="1" dirty="0" lang="en-US"/>
              <a:t>S</a:t>
            </a:r>
            <a:r>
              <a:rPr b="1" dirty="0" lang="en-US"/>
              <a:t>.</a:t>
            </a:r>
            <a:r>
              <a:rPr b="1" dirty="0" lang="en-US"/>
              <a:t>P</a:t>
            </a:r>
            <a:r>
              <a:rPr b="1" dirty="0" lang="en-US"/>
              <a:t>r</a:t>
            </a:r>
            <a:r>
              <a:rPr b="1" dirty="0" lang="en-US"/>
              <a:t>a</a:t>
            </a:r>
            <a:r>
              <a:rPr b="1" dirty="0" lang="en-US"/>
              <a:t>n</a:t>
            </a:r>
            <a:r>
              <a:rPr b="1" dirty="0" lang="en-US"/>
              <a:t>a</a:t>
            </a:r>
            <a:r>
              <a:rPr b="1" dirty="0" lang="en-US"/>
              <a:t>v</a:t>
            </a:r>
            <a:endParaRPr altLang="en-US" lang="zh-CN"/>
          </a:p>
          <a:p>
            <a:r>
              <a:rPr b="1" dirty="0" lang="en-US"/>
              <a:t>Register No : User ID –</a:t>
            </a:r>
            <a:r>
              <a:rPr b="1" dirty="0" lang="en-US"/>
              <a:t>asunm110312201171</a:t>
            </a:r>
            <a:endParaRPr altLang="en-US" lang="zh-CN"/>
          </a:p>
          <a:p>
            <a:r>
              <a:rPr b="1" dirty="0" lang="en-US"/>
              <a:t>Department : III B. Com </a:t>
            </a:r>
            <a:r>
              <a:rPr b="1" dirty="0" lang="en-US"/>
              <a:t>B</a:t>
            </a:r>
            <a:r>
              <a:rPr b="1" dirty="0" lang="en-US"/>
              <a:t>a</a:t>
            </a:r>
            <a:r>
              <a:rPr b="1" dirty="0" lang="en-US"/>
              <a:t>n</a:t>
            </a:r>
            <a:r>
              <a:rPr b="1" dirty="0" lang="en-US"/>
              <a:t>k</a:t>
            </a:r>
            <a:r>
              <a:rPr b="1" dirty="0" lang="en-US"/>
              <a:t> </a:t>
            </a:r>
            <a:r>
              <a:rPr b="1" dirty="0" lang="en-US"/>
              <a:t>m</a:t>
            </a:r>
            <a:r>
              <a:rPr b="1" dirty="0" lang="en-US"/>
              <a:t>a</a:t>
            </a:r>
            <a:r>
              <a:rPr b="1" dirty="0" lang="en-US"/>
              <a:t>nagement </a:t>
            </a:r>
            <a:endParaRPr altLang="en-US" lang="zh-CN"/>
          </a:p>
          <a:p>
            <a:r>
              <a:rPr b="1" dirty="0" lang="en-US"/>
              <a:t>College : DRBCCC Hindu College, Pattabiram </a:t>
            </a:r>
          </a:p>
          <a:p>
            <a:endParaRPr b="1"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p>
        </p:txBody>
      </p:sp>
      <p:sp>
        <p:nvSpPr>
          <p:cNvPr id="1048614" name="TextBox 4"/>
          <p:cNvSpPr txBox="1"/>
          <p:nvPr/>
        </p:nvSpPr>
        <p:spPr>
          <a:xfrm>
            <a:off x="1295402" y="2736547"/>
            <a:ext cx="9381510" cy="30251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pic>
        <p:nvPicPr>
          <p:cNvPr id="2097165" name="Picture 6"/>
          <p:cNvPicPr>
            <a:picLocks noChangeAspect="1"/>
          </p:cNvPicPr>
          <p:nvPr/>
        </p:nvPicPr>
        <p:blipFill>
          <a:blip xmlns:r="http://schemas.openxmlformats.org/officeDocument/2006/relationships" r:embed="rId1"/>
          <a:stretch>
            <a:fillRect/>
          </a:stretch>
        </p:blipFill>
        <p:spPr>
          <a:xfrm>
            <a:off x="7361544" y="3455739"/>
            <a:ext cx="3725332" cy="24201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p>
        </p:txBody>
      </p:sp>
      <p:sp>
        <p:nvSpPr>
          <p:cNvPr id="1048616" name="TextBox 4"/>
          <p:cNvSpPr txBox="1"/>
          <p:nvPr/>
        </p:nvSpPr>
        <p:spPr>
          <a:xfrm>
            <a:off x="1295402" y="2510654"/>
            <a:ext cx="9601196" cy="1691641"/>
          </a:xfrm>
          <a:prstGeom prst="rect"/>
          <a:noFill/>
        </p:spPr>
        <p:txBody>
          <a:bodyPr wrap="square">
            <a:sp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p:txBody>
      </p:sp>
      <p:sp>
        <p:nvSpPr>
          <p:cNvPr id="1048617" name="TextBox 6"/>
          <p:cNvSpPr txBox="1"/>
          <p:nvPr/>
        </p:nvSpPr>
        <p:spPr>
          <a:xfrm>
            <a:off x="1429086" y="4264980"/>
            <a:ext cx="9601196" cy="1691640"/>
          </a:xfrm>
          <a:prstGeom prst="rect"/>
          <a:noFill/>
        </p:spPr>
        <p:txBody>
          <a:bodyPr wrap="square">
            <a:spAutoFit/>
          </a:bodyPr>
          <a:p>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Modelling Approach </a:t>
            </a:r>
          </a:p>
        </p:txBody>
      </p:sp>
      <p:sp>
        <p:nvSpPr>
          <p:cNvPr id="1048619" name="TextBox 4"/>
          <p:cNvSpPr txBox="1"/>
          <p:nvPr/>
        </p:nvSpPr>
        <p:spPr>
          <a:xfrm>
            <a:off x="1134980" y="2413337"/>
            <a:ext cx="9761617" cy="2225041"/>
          </a:xfrm>
          <a:prstGeom prst="rect"/>
          <a:noFill/>
        </p:spPr>
        <p:txBody>
          <a:bodyPr wrap="square">
            <a:sp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p:txBody>
      </p:sp>
      <p:sp>
        <p:nvSpPr>
          <p:cNvPr id="1048620" name="TextBox 8"/>
          <p:cNvSpPr txBox="1"/>
          <p:nvPr/>
        </p:nvSpPr>
        <p:spPr>
          <a:xfrm>
            <a:off x="1134980" y="4848999"/>
            <a:ext cx="9761617" cy="1158240"/>
          </a:xfrm>
          <a:prstGeom prst="rect"/>
          <a:noFill/>
        </p:spPr>
        <p:txBody>
          <a:bodyPr wrap="square">
            <a:spAutoFit/>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4" name="TextBox 2"/>
          <p:cNvSpPr txBox="1"/>
          <p:nvPr/>
        </p:nvSpPr>
        <p:spPr>
          <a:xfrm>
            <a:off x="9049680" y="2039077"/>
            <a:ext cx="2049824" cy="1767841"/>
          </a:xfrm>
          <a:prstGeom prst="rect"/>
          <a:noFill/>
        </p:spPr>
        <p:txBody>
          <a:bodyPr rtlCol="0" wrap="square">
            <a:spAutoFit/>
          </a:bodyPr>
          <a:p>
            <a:pPr algn="l"/>
            <a:r>
              <a:rPr b="1" dirty="0" sz="2800" lang="en-US" u="sng"/>
              <a:t>Count Of Employee Department Using Chart</a:t>
            </a:r>
          </a:p>
        </p:txBody>
      </p:sp>
      <p:sp>
        <p:nvSpPr>
          <p:cNvPr id="1048625" name="TextBox 3"/>
          <p:cNvSpPr txBox="1"/>
          <p:nvPr/>
        </p:nvSpPr>
        <p:spPr>
          <a:xfrm>
            <a:off x="8758495" y="719666"/>
            <a:ext cx="6653909" cy="993140"/>
          </a:xfrm>
          <a:prstGeom prst="rect"/>
          <a:noFill/>
        </p:spPr>
        <p:txBody>
          <a:bodyPr rtlCol="0" wrap="square">
            <a:spAutoFit/>
          </a:bodyPr>
          <a:p>
            <a:pPr algn="l"/>
            <a:r>
              <a:rPr b="1" dirty="0" sz="6000" lang="en-US" u="sng"/>
              <a:t>Result:</a:t>
            </a:r>
          </a:p>
        </p:txBody>
      </p:sp>
      <p:graphicFrame>
        <p:nvGraphicFramePr>
          <p:cNvPr id="4194304" name="Chart 8"/>
          <p:cNvGraphicFramePr>
            <a:graphicFrameLocks/>
          </p:cNvGraphicFramePr>
          <p:nvPr/>
        </p:nvGraphicFramePr>
        <p:xfrm>
          <a:off x="835250" y="1469914"/>
          <a:ext cx="8001179" cy="450467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6" name="Title 1"/>
          <p:cNvSpPr>
            <a:spLocks noGrp="1"/>
          </p:cNvSpPr>
          <p:nvPr>
            <p:ph type="title"/>
          </p:nvPr>
        </p:nvSpPr>
        <p:spPr>
          <a:xfrm>
            <a:off x="1295402" y="982132"/>
            <a:ext cx="9601196" cy="1381329"/>
          </a:xfrm>
        </p:spPr>
        <p:txBody>
          <a:bodyPr/>
          <a:p>
            <a:r>
              <a:rPr b="1" dirty="0" lang="en-US"/>
              <a:t>Conclusion </a:t>
            </a:r>
          </a:p>
        </p:txBody>
      </p:sp>
      <p:sp>
        <p:nvSpPr>
          <p:cNvPr id="1048627" name="TextBox 3"/>
          <p:cNvSpPr txBox="1"/>
          <p:nvPr/>
        </p:nvSpPr>
        <p:spPr>
          <a:xfrm>
            <a:off x="1295401" y="2601714"/>
            <a:ext cx="9601195" cy="3444240"/>
          </a:xfrm>
          <a:prstGeom prst="rect"/>
          <a:noFill/>
        </p:spPr>
        <p:txBody>
          <a:bodyPr wrap="square">
            <a:spAutoFit/>
          </a:bodyPr>
          <a:p>
            <a:r>
              <a:rPr b="1" dirty="0" sz="2000" lang="en-US" u="sng"/>
              <a:t>Conclusion: </a:t>
            </a:r>
          </a:p>
          <a:p>
            <a:endParaRPr b="1" dirty="0" sz="2000" lang="en-US"/>
          </a:p>
          <a:p>
            <a:r>
              <a:rPr b="1" dirty="0" sz="20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p>
        </p:txBody>
      </p:sp>
      <p:sp>
        <p:nvSpPr>
          <p:cNvPr id="1048596" name="Content Placeholder 2"/>
          <p:cNvSpPr>
            <a:spLocks noGrp="1"/>
          </p:cNvSpPr>
          <p:nvPr>
            <p:ph idx="1"/>
          </p:nvPr>
        </p:nvSpPr>
        <p:spPr/>
        <p:txBody>
          <a:bodyPr/>
          <a:p>
            <a:pPr indent="0" marL="0">
              <a:buNone/>
            </a:pPr>
            <a:endParaRPr dirty="0" lang="en-US"/>
          </a:p>
          <a:p>
            <a:pPr algn="ctr" indent="0" marL="0">
              <a:buNone/>
            </a:pPr>
            <a:r>
              <a:rPr b="1" dirty="0" sz="4000" lang="en-US"/>
              <a:t>Employee Type Analysis Using Excel &amp; </a:t>
            </a:r>
          </a:p>
          <a:p>
            <a:pPr algn="ctr" indent="0" marL="0">
              <a:buNone/>
            </a:pPr>
            <a:r>
              <a:rPr b="1" dirty="0" sz="4000" lang="en-US"/>
              <a:t>Employee Department Count Analysis </a:t>
            </a:r>
            <a:r>
              <a:rPr b="1" sz="4000" lang="en-US"/>
              <a:t>Using Excel </a:t>
            </a:r>
            <a:endParaRPr b="1" dirty="0" lang="en-US"/>
          </a:p>
          <a:p>
            <a:pPr indent="0" marL="0">
              <a:buNone/>
            </a:pP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Ajenda</a:t>
            </a:r>
          </a:p>
        </p:txBody>
      </p:sp>
      <p:sp>
        <p:nvSpPr>
          <p:cNvPr id="1048598" name="Content Placeholder 2"/>
          <p:cNvSpPr>
            <a:spLocks noGrp="1"/>
          </p:cNvSpPr>
          <p:nvPr>
            <p:ph idx="1"/>
          </p:nvPr>
        </p:nvSpPr>
        <p:spPr>
          <a:xfrm>
            <a:off x="1295402" y="2851931"/>
            <a:ext cx="8775474" cy="3440141"/>
          </a:xfrm>
        </p:spPr>
        <p:txBody>
          <a:bodyPr>
            <a:normAutofit fontScale="1000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p:txBody>
      </p:sp>
      <p:sp>
        <p:nvSpPr>
          <p:cNvPr id="1048599" name="TextBox 3"/>
          <p:cNvSpPr txBox="1"/>
          <p:nvPr/>
        </p:nvSpPr>
        <p:spPr>
          <a:xfrm>
            <a:off x="5181600" y="2516828"/>
            <a:ext cx="1828800" cy="383540"/>
          </a:xfrm>
          <a:prstGeom prst="rect"/>
          <a:noFill/>
        </p:spPr>
        <p:txBody>
          <a:bodyPr rtlCol="0" wrap="square">
            <a:spAutoFit/>
          </a:bodyPr>
          <a:p>
            <a:pPr algn="l"/>
            <a:endParaRPr dirty="0" lang="en-US"/>
          </a:p>
        </p:txBody>
      </p:sp>
      <p:pic>
        <p:nvPicPr>
          <p:cNvPr id="2097158" name="Picture 5"/>
          <p:cNvPicPr>
            <a:picLocks noChangeAspect="1"/>
          </p:cNvPicPr>
          <p:nvPr/>
        </p:nvPicPr>
        <p:blipFill>
          <a:blip xmlns:r="http://schemas.openxmlformats.org/officeDocument/2006/relationships" r:embed="rId1"/>
          <a:stretch>
            <a:fillRect/>
          </a:stretch>
        </p:blipFill>
        <p:spPr>
          <a:xfrm>
            <a:off x="5775158" y="2625557"/>
            <a:ext cx="4438316" cy="344014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Problem Statement </a:t>
            </a:r>
          </a:p>
        </p:txBody>
      </p:sp>
      <p:pic>
        <p:nvPicPr>
          <p:cNvPr id="2097159" name="Picture 4"/>
          <p:cNvPicPr>
            <a:picLocks noChangeAspect="1" noGrp="1"/>
          </p:cNvPicPr>
          <p:nvPr>
            <p:ph idx="1"/>
          </p:nvPr>
        </p:nvPicPr>
        <p:blipFill>
          <a:blip xmlns:r="http://schemas.openxmlformats.org/officeDocument/2006/relationships" r:embed="rId1"/>
          <a:stretch>
            <a:fillRect/>
          </a:stretch>
        </p:blipFill>
        <p:spPr>
          <a:xfrm>
            <a:off x="8196666" y="2557993"/>
            <a:ext cx="2699932" cy="3317875"/>
          </a:xfrm>
        </p:spPr>
      </p:pic>
      <p:sp>
        <p:nvSpPr>
          <p:cNvPr id="1048601" name="TextBox 4"/>
          <p:cNvSpPr txBox="1"/>
          <p:nvPr/>
        </p:nvSpPr>
        <p:spPr>
          <a:xfrm>
            <a:off x="1295402" y="2618151"/>
            <a:ext cx="6743475" cy="1920240"/>
          </a:xfrm>
          <a:prstGeom prst="rect"/>
          <a:noFill/>
        </p:spPr>
        <p:txBody>
          <a:bodyPr anchor="t" wrap="square">
            <a:spAutoFit/>
          </a:bodyPr>
          <a:p>
            <a:pPr rtl="1"/>
            <a:r>
              <a:rPr b="1" dirty="0" sz="20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1048602" name="TextBox 6"/>
          <p:cNvSpPr txBox="1"/>
          <p:nvPr/>
        </p:nvSpPr>
        <p:spPr>
          <a:xfrm>
            <a:off x="1295402" y="4345174"/>
            <a:ext cx="6618703" cy="1615440"/>
          </a:xfrm>
          <a:prstGeom prst="rect"/>
          <a:noFill/>
        </p:spPr>
        <p:txBody>
          <a:bodyPr wrap="square">
            <a:spAutoFit/>
          </a:bodyPr>
          <a:p>
            <a:r>
              <a:rPr b="1" dirty="0" sz="2000" lang="en-US"/>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Project Overview</a:t>
            </a:r>
          </a:p>
        </p:txBody>
      </p:sp>
      <p:pic>
        <p:nvPicPr>
          <p:cNvPr id="2097160" name="Picture 4"/>
          <p:cNvPicPr>
            <a:picLocks noChangeAspect="1" noGrp="1"/>
          </p:cNvPicPr>
          <p:nvPr>
            <p:ph idx="1"/>
          </p:nvPr>
        </p:nvPicPr>
        <p:blipFill>
          <a:blip xmlns:r="http://schemas.openxmlformats.org/officeDocument/2006/relationships" r:embed="rId1"/>
          <a:stretch>
            <a:fillRect/>
          </a:stretch>
        </p:blipFill>
        <p:spPr>
          <a:xfrm>
            <a:off x="8466667" y="2547003"/>
            <a:ext cx="2429931" cy="3317875"/>
          </a:xfrm>
        </p:spPr>
      </p:pic>
      <p:sp>
        <p:nvSpPr>
          <p:cNvPr id="1048604" name="TextBox 4"/>
          <p:cNvSpPr txBox="1"/>
          <p:nvPr/>
        </p:nvSpPr>
        <p:spPr>
          <a:xfrm>
            <a:off x="1295402" y="2547003"/>
            <a:ext cx="7171265" cy="3444240"/>
          </a:xfrm>
          <a:prstGeom prst="rect"/>
          <a:noFill/>
        </p:spPr>
        <p:txBody>
          <a:bodyPr wrap="square">
            <a:spAutoFit/>
          </a:bodyPr>
          <a:p>
            <a:r>
              <a:rPr b="1" dirty="0" sz="20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p>
        </p:txBody>
      </p:sp>
      <p:pic>
        <p:nvPicPr>
          <p:cNvPr id="2097161" name="Picture 4"/>
          <p:cNvPicPr>
            <a:picLocks noChangeAspect="1" noGrp="1"/>
          </p:cNvPicPr>
          <p:nvPr>
            <p:ph idx="1"/>
          </p:nvPr>
        </p:nvPicPr>
        <p:blipFill>
          <a:blip xmlns:r="http://schemas.openxmlformats.org/officeDocument/2006/relationships" r:embed="rId1"/>
          <a:stretch>
            <a:fillRect/>
          </a:stretch>
        </p:blipFill>
        <p:spPr>
          <a:xfrm>
            <a:off x="6612912" y="2557993"/>
            <a:ext cx="4283686" cy="3317875"/>
          </a:xfrm>
        </p:spPr>
      </p:pic>
      <p:sp>
        <p:nvSpPr>
          <p:cNvPr id="1048606" name="TextBox 4"/>
          <p:cNvSpPr txBox="1"/>
          <p:nvPr/>
        </p:nvSpPr>
        <p:spPr>
          <a:xfrm>
            <a:off x="1295402" y="2557993"/>
            <a:ext cx="5513580" cy="3291841"/>
          </a:xfrm>
          <a:prstGeom prst="rect"/>
          <a:noFill/>
        </p:spPr>
        <p:txBody>
          <a:bodyPr wrap="square">
            <a:spAutoFit/>
          </a:bodyPr>
          <a:p>
            <a:r>
              <a:rPr b="1" dirty="0" lang="en-US"/>
              <a:t>* </a:t>
            </a:r>
            <a:r>
              <a:rPr b="1" dirty="0" lang="en-US" u="sng"/>
              <a:t>Human Resources (HR) Team:</a:t>
            </a:r>
            <a:r>
              <a:rPr b="1" dirty="0" lang="en-US"/>
              <a:t> They will use the analysis to make informed decisions about hiring, workforce planning, and contract management.</a:t>
            </a:r>
          </a:p>
          <a:p>
            <a:pPr indent="-285750" marL="285750">
              <a:buFont typeface="Arial" panose="020B0604020202020204" pitchFamily="34" charset="0"/>
              <a:buChar char="•"/>
            </a:pPr>
            <a:endParaRPr b="1" dirty="0" lang="en-US"/>
          </a:p>
          <a:p>
            <a:r>
              <a:rPr b="1" dirty="0" lang="en-US" u="sng"/>
              <a:t>* Department Managers:</a:t>
            </a:r>
            <a:r>
              <a:rPr b="1" dirty="0" lang="en-US"/>
              <a:t> They will benefit from insights into workforce composition and its impact </a:t>
            </a:r>
          </a:p>
          <a:p>
            <a:r>
              <a:rPr b="1" dirty="0" lang="en-US"/>
              <a:t>on departmental performance, helping them allocate resources more effectively.</a:t>
            </a:r>
          </a:p>
          <a:p>
            <a:endParaRPr b="1" dirty="0" lang="en-US"/>
          </a:p>
          <a:p>
            <a:r>
              <a:rPr b="1" dirty="0" lang="en-US"/>
              <a:t>* </a:t>
            </a:r>
            <a:r>
              <a:rPr b="1" dirty="0" lang="en-US" u="sng"/>
              <a:t>Senior Management/Executives: </a:t>
            </a:r>
            <a:r>
              <a:rPr b="1" dirty="0" lang="en-US"/>
              <a:t>They will use the findings to align workforce strategies with overall business goals and improve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Who are the End Users?</a:t>
            </a:r>
          </a:p>
        </p:txBody>
      </p:sp>
      <p:pic>
        <p:nvPicPr>
          <p:cNvPr id="2097162" name="Picture 4"/>
          <p:cNvPicPr>
            <a:picLocks noChangeAspect="1" noGrp="1"/>
          </p:cNvPicPr>
          <p:nvPr>
            <p:ph idx="1"/>
          </p:nvPr>
        </p:nvPicPr>
        <p:blipFill>
          <a:blip xmlns:r="http://schemas.openxmlformats.org/officeDocument/2006/relationships" r:embed="rId1"/>
          <a:stretch>
            <a:fillRect/>
          </a:stretch>
        </p:blipFill>
        <p:spPr>
          <a:xfrm>
            <a:off x="6666387" y="2700060"/>
            <a:ext cx="4230212" cy="3317875"/>
          </a:xfrm>
        </p:spPr>
      </p:pic>
      <p:sp>
        <p:nvSpPr>
          <p:cNvPr id="1048608" name="TextBox 5"/>
          <p:cNvSpPr txBox="1"/>
          <p:nvPr/>
        </p:nvSpPr>
        <p:spPr>
          <a:xfrm>
            <a:off x="1295402" y="2413337"/>
            <a:ext cx="5370984" cy="3558540"/>
          </a:xfrm>
          <a:prstGeom prst="rect"/>
          <a:noFill/>
        </p:spPr>
        <p:txBody>
          <a:bodyPr wrap="square">
            <a:spAutoFit/>
          </a:bodyPr>
          <a:p>
            <a:r>
              <a:rPr b="1" dirty="0" lang="en-US" u="sng"/>
              <a:t>* The Organization:</a:t>
            </a:r>
            <a:r>
              <a:rPr b="1" dirty="0" lang="en-US"/>
              <a:t> By optimizing the mix of employee types, the organization can improve productivity, cost management, and overall efficiency.</a:t>
            </a:r>
          </a:p>
          <a:p>
            <a:endParaRPr b="1" dirty="0" lang="en-US"/>
          </a:p>
          <a:p>
            <a:r>
              <a:rPr b="1" dirty="0" lang="en-US" u="sng"/>
              <a:t>* Employees: </a:t>
            </a:r>
            <a:r>
              <a:rPr b="1" dirty="0" lang="en-US"/>
              <a:t>Improved workforce management can lead to better job satisfaction, as resources are allocated more effectively, and workloads are balanced.</a:t>
            </a:r>
          </a:p>
          <a:p>
            <a:endParaRPr b="1" dirty="0" lang="en-US"/>
          </a:p>
          <a:p>
            <a:r>
              <a:rPr b="1" dirty="0" lang="en-US" u="sng"/>
              <a:t>* HR and Management Teams: </a:t>
            </a:r>
            <a:r>
              <a:rPr b="1" dirty="0" lang="en-US"/>
              <a:t>They benefit from having data-driven insights that guide strategic decisions and improve departmental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Our Solution &amp; Value Preposition </a:t>
            </a:r>
          </a:p>
        </p:txBody>
      </p:sp>
      <p:sp>
        <p:nvSpPr>
          <p:cNvPr id="1048610" name="TextBox 4"/>
          <p:cNvSpPr txBox="1"/>
          <p:nvPr/>
        </p:nvSpPr>
        <p:spPr>
          <a:xfrm>
            <a:off x="1015999" y="2584561"/>
            <a:ext cx="7682388" cy="32918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pic>
        <p:nvPicPr>
          <p:cNvPr id="2097163" name="Picture 8"/>
          <p:cNvPicPr>
            <a:picLocks noChangeAspect="1"/>
          </p:cNvPicPr>
          <p:nvPr/>
        </p:nvPicPr>
        <p:blipFill>
          <a:blip xmlns:r="http://schemas.openxmlformats.org/officeDocument/2006/relationships" r:embed="rId1"/>
          <a:stretch>
            <a:fillRect/>
          </a:stretch>
        </p:blipFill>
        <p:spPr>
          <a:xfrm>
            <a:off x="8698386" y="2584561"/>
            <a:ext cx="2620209" cy="354708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Dataset Description </a:t>
            </a:r>
          </a:p>
        </p:txBody>
      </p:sp>
      <p:sp>
        <p:nvSpPr>
          <p:cNvPr id="1048612" name="TextBox 6"/>
          <p:cNvSpPr txBox="1"/>
          <p:nvPr/>
        </p:nvSpPr>
        <p:spPr>
          <a:xfrm>
            <a:off x="1051650" y="2513315"/>
            <a:ext cx="8056702" cy="3558540"/>
          </a:xfrm>
          <a:prstGeom prst="rect"/>
          <a:noFill/>
        </p:spPr>
        <p:txBody>
          <a:bodyPr wrap="square">
            <a:sp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sanjaykannadasan1712@gmail.com</dc:creator>
  <cp:lastModifiedBy>Lokesh D</cp:lastModifiedBy>
  <dcterms:created xsi:type="dcterms:W3CDTF">2024-08-23T10:00:27Z</dcterms:created>
  <dcterms:modified xsi:type="dcterms:W3CDTF">2024-09-19T08:12:46Z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8ff1be9f4de14e7dada1f3d07633e3fa</vt:lpwstr>
  </property>
</Properties>
</file>