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0" r:id="rId6"/>
    <p:sldId id="261" r:id="rId7"/>
    <p:sldId id="267" r:id="rId8"/>
    <p:sldId id="262" r:id="rId9"/>
    <p:sldId id="268" r:id="rId10"/>
    <p:sldId id="265" r:id="rId11"/>
    <p:sldId id="269" r:id="rId12"/>
    <p:sldId id="264"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C1F7A4-F762-4F47-B69D-2C6723F6373F}" v="573" dt="2022-12-15T04:21:22.634"/>
    <p1510:client id="{E6DEF7F6-C4D8-319A-2B72-9F730C8C9FC1}" v="16" dt="2022-12-15T04:33:58.1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3704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12/14/2022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6358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12/14/2022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5352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92722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038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4843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978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03902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9701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1330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207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12/14/2022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18638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8929" y="639097"/>
            <a:ext cx="6253317" cy="3686015"/>
          </a:xfrm>
        </p:spPr>
        <p:txBody>
          <a:bodyPr>
            <a:normAutofit/>
          </a:bodyPr>
          <a:lstStyle/>
          <a:p>
            <a:r>
              <a:rPr lang="en-US" dirty="0">
                <a:cs typeface="Calibri Light"/>
              </a:rPr>
              <a:t>DLS Final Project</a:t>
            </a:r>
            <a:endParaRPr lang="en-US" dirty="0"/>
          </a:p>
        </p:txBody>
      </p:sp>
      <p:sp>
        <p:nvSpPr>
          <p:cNvPr id="3" name="Subtitle 2"/>
          <p:cNvSpPr>
            <a:spLocks noGrp="1"/>
          </p:cNvSpPr>
          <p:nvPr>
            <p:ph type="subTitle" idx="1"/>
          </p:nvPr>
        </p:nvSpPr>
        <p:spPr>
          <a:xfrm>
            <a:off x="632899" y="4672739"/>
            <a:ext cx="6269347" cy="1021498"/>
          </a:xfrm>
        </p:spPr>
        <p:txBody>
          <a:bodyPr vert="horz" lIns="91440" tIns="45720" rIns="91440" bIns="45720" rtlCol="0" anchor="t">
            <a:normAutofit/>
          </a:bodyPr>
          <a:lstStyle/>
          <a:p>
            <a:pPr>
              <a:lnSpc>
                <a:spcPct val="90000"/>
              </a:lnSpc>
            </a:pPr>
            <a:r>
              <a:rPr lang="en-US" sz="1300" dirty="0">
                <a:solidFill>
                  <a:schemeClr val="tx1">
                    <a:lumMod val="85000"/>
                    <a:lumOff val="15000"/>
                  </a:schemeClr>
                </a:solidFill>
                <a:cs typeface="Calibri"/>
              </a:rPr>
              <a:t>Srinivas Yashvanth </a:t>
            </a:r>
            <a:r>
              <a:rPr lang="en-US" sz="1300" dirty="0" err="1">
                <a:solidFill>
                  <a:schemeClr val="tx1">
                    <a:lumMod val="85000"/>
                    <a:lumOff val="15000"/>
                  </a:schemeClr>
                </a:solidFill>
                <a:cs typeface="Calibri"/>
              </a:rPr>
              <a:t>ValavalA</a:t>
            </a:r>
            <a:r>
              <a:rPr lang="en-US" sz="1300" dirty="0">
                <a:solidFill>
                  <a:schemeClr val="tx1">
                    <a:lumMod val="85000"/>
                    <a:lumOff val="15000"/>
                  </a:schemeClr>
                </a:solidFill>
                <a:cs typeface="Calibri"/>
              </a:rPr>
              <a:t>   - </a:t>
            </a:r>
            <a:r>
              <a:rPr lang="en-US" sz="1300" dirty="0" err="1">
                <a:solidFill>
                  <a:schemeClr val="tx1">
                    <a:lumMod val="85000"/>
                    <a:lumOff val="15000"/>
                  </a:schemeClr>
                </a:solidFill>
                <a:cs typeface="Calibri"/>
              </a:rPr>
              <a:t>svalaval</a:t>
            </a:r>
            <a:endParaRPr lang="en-US" sz="1300" dirty="0">
              <a:solidFill>
                <a:schemeClr val="tx1">
                  <a:lumMod val="85000"/>
                  <a:lumOff val="15000"/>
                </a:schemeClr>
              </a:solidFill>
              <a:cs typeface="Calibri"/>
            </a:endParaRPr>
          </a:p>
          <a:p>
            <a:pPr>
              <a:lnSpc>
                <a:spcPct val="90000"/>
              </a:lnSpc>
            </a:pPr>
            <a:r>
              <a:rPr lang="en-US" sz="1300" dirty="0">
                <a:solidFill>
                  <a:schemeClr val="tx1">
                    <a:lumMod val="85000"/>
                    <a:lumOff val="15000"/>
                  </a:schemeClr>
                </a:solidFill>
                <a:cs typeface="Calibri"/>
              </a:rPr>
              <a:t>Sri Venkata Sai Anoop Bulusu  - </a:t>
            </a:r>
            <a:r>
              <a:rPr lang="en-US" sz="1300" dirty="0" err="1">
                <a:solidFill>
                  <a:schemeClr val="tx1">
                    <a:lumMod val="85000"/>
                    <a:lumOff val="15000"/>
                  </a:schemeClr>
                </a:solidFill>
                <a:cs typeface="Calibri"/>
              </a:rPr>
              <a:t>Srbulusu</a:t>
            </a:r>
            <a:endParaRPr lang="en-US" sz="1300" dirty="0">
              <a:solidFill>
                <a:schemeClr val="tx1">
                  <a:lumMod val="85000"/>
                  <a:lumOff val="15000"/>
                </a:schemeClr>
              </a:solidFill>
              <a:cs typeface="Calibri"/>
            </a:endParaRPr>
          </a:p>
          <a:p>
            <a:pPr>
              <a:lnSpc>
                <a:spcPct val="90000"/>
              </a:lnSpc>
            </a:pPr>
            <a:r>
              <a:rPr lang="en-US" sz="1300" dirty="0">
                <a:solidFill>
                  <a:schemeClr val="tx1">
                    <a:lumMod val="85000"/>
                    <a:lumOff val="15000"/>
                  </a:schemeClr>
                </a:solidFill>
                <a:cs typeface="Calibri"/>
              </a:rPr>
              <a:t>Pranav Mahajan                       - </a:t>
            </a:r>
            <a:r>
              <a:rPr lang="en-US" sz="1300" dirty="0" err="1">
                <a:solidFill>
                  <a:schemeClr val="tx1">
                    <a:lumMod val="85000"/>
                    <a:lumOff val="15000"/>
                  </a:schemeClr>
                </a:solidFill>
                <a:cs typeface="Calibri"/>
              </a:rPr>
              <a:t>pmahaja</a:t>
            </a:r>
          </a:p>
        </p:txBody>
      </p:sp>
      <p:cxnSp>
        <p:nvCxnSpPr>
          <p:cNvPr id="11"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3">
            <a:extLst>
              <a:ext uri="{FF2B5EF4-FFF2-40B4-BE49-F238E27FC236}">
                <a16:creationId xmlns:a16="http://schemas.microsoft.com/office/drawing/2014/main" id="{93846B01-E243-9ECE-3A0D-98E2B1B3A585}"/>
              </a:ext>
            </a:extLst>
          </p:cNvPr>
          <p:cNvPicPr>
            <a:picLocks noChangeAspect="1"/>
          </p:cNvPicPr>
          <p:nvPr/>
        </p:nvPicPr>
        <p:blipFill rotWithShape="1">
          <a:blip r:embed="rId2"/>
          <a:srcRect l="59242" r="-1" b="-1"/>
          <a:stretch/>
        </p:blipFill>
        <p:spPr>
          <a:xfrm>
            <a:off x="7556686" y="1"/>
            <a:ext cx="4635315" cy="6857999"/>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B78-E6D1-8F89-2E6A-9B0A1C7D95A1}"/>
              </a:ext>
            </a:extLst>
          </p:cNvPr>
          <p:cNvSpPr>
            <a:spLocks noGrp="1"/>
          </p:cNvSpPr>
          <p:nvPr>
            <p:ph type="title"/>
          </p:nvPr>
        </p:nvSpPr>
        <p:spPr/>
        <p:txBody>
          <a:bodyPr/>
          <a:lstStyle/>
          <a:p>
            <a:r>
              <a:rPr lang="en-US" dirty="0">
                <a:cs typeface="Calibri Light"/>
              </a:rPr>
              <a:t>Performance Comparision</a:t>
            </a:r>
            <a:endParaRPr lang="en-US" dirty="0"/>
          </a:p>
        </p:txBody>
      </p:sp>
      <p:pic>
        <p:nvPicPr>
          <p:cNvPr id="5" name="Picture 5" descr="Chart, histogram&#10;&#10;Description automatically generated">
            <a:extLst>
              <a:ext uri="{FF2B5EF4-FFF2-40B4-BE49-F238E27FC236}">
                <a16:creationId xmlns:a16="http://schemas.microsoft.com/office/drawing/2014/main" id="{51D5F378-D0D3-8512-C2A1-1BC25ED7F816}"/>
              </a:ext>
            </a:extLst>
          </p:cNvPr>
          <p:cNvPicPr>
            <a:picLocks noChangeAspect="1"/>
          </p:cNvPicPr>
          <p:nvPr/>
        </p:nvPicPr>
        <p:blipFill>
          <a:blip r:embed="rId2"/>
          <a:stretch>
            <a:fillRect/>
          </a:stretch>
        </p:blipFill>
        <p:spPr>
          <a:xfrm>
            <a:off x="1571625" y="2124794"/>
            <a:ext cx="3495675" cy="3389462"/>
          </a:xfrm>
          <a:prstGeom prst="rect">
            <a:avLst/>
          </a:prstGeom>
        </p:spPr>
      </p:pic>
      <p:pic>
        <p:nvPicPr>
          <p:cNvPr id="7" name="Picture 7" descr="Chart, line chart&#10;&#10;Description automatically generated">
            <a:extLst>
              <a:ext uri="{FF2B5EF4-FFF2-40B4-BE49-F238E27FC236}">
                <a16:creationId xmlns:a16="http://schemas.microsoft.com/office/drawing/2014/main" id="{B02D9924-B98C-9BE3-3F54-E7CCA030047E}"/>
              </a:ext>
            </a:extLst>
          </p:cNvPr>
          <p:cNvPicPr>
            <a:picLocks noGrp="1" noChangeAspect="1"/>
          </p:cNvPicPr>
          <p:nvPr>
            <p:ph idx="1"/>
          </p:nvPr>
        </p:nvPicPr>
        <p:blipFill>
          <a:blip r:embed="rId3"/>
          <a:stretch>
            <a:fillRect/>
          </a:stretch>
        </p:blipFill>
        <p:spPr>
          <a:xfrm>
            <a:off x="6943718" y="2031194"/>
            <a:ext cx="3770814" cy="3583338"/>
          </a:xfrm>
        </p:spPr>
      </p:pic>
    </p:spTree>
    <p:extLst>
      <p:ext uri="{BB962C8B-B14F-4D97-AF65-F5344CB8AC3E}">
        <p14:creationId xmlns:p14="http://schemas.microsoft.com/office/powerpoint/2010/main" val="1593253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96988-9B8C-345F-EDE4-0662F6A284E1}"/>
              </a:ext>
            </a:extLst>
          </p:cNvPr>
          <p:cNvSpPr>
            <a:spLocks noGrp="1"/>
          </p:cNvSpPr>
          <p:nvPr>
            <p:ph type="title"/>
          </p:nvPr>
        </p:nvSpPr>
        <p:spPr/>
        <p:txBody>
          <a:bodyPr/>
          <a:lstStyle/>
          <a:p>
            <a:r>
              <a:rPr lang="en-US" dirty="0">
                <a:cs typeface="Calibri Light"/>
              </a:rPr>
              <a:t>Results</a:t>
            </a:r>
            <a:endParaRPr lang="en-US" dirty="0"/>
          </a:p>
        </p:txBody>
      </p:sp>
      <p:sp>
        <p:nvSpPr>
          <p:cNvPr id="3" name="Content Placeholder 2">
            <a:extLst>
              <a:ext uri="{FF2B5EF4-FFF2-40B4-BE49-F238E27FC236}">
                <a16:creationId xmlns:a16="http://schemas.microsoft.com/office/drawing/2014/main" id="{55C0B4D0-7E43-1FD0-4130-61B2FD084D7B}"/>
              </a:ext>
            </a:extLst>
          </p:cNvPr>
          <p:cNvSpPr>
            <a:spLocks noGrp="1"/>
          </p:cNvSpPr>
          <p:nvPr>
            <p:ph idx="1"/>
          </p:nvPr>
        </p:nvSpPr>
        <p:spPr/>
        <p:txBody>
          <a:bodyPr vert="horz" lIns="0" tIns="45720" rIns="0" bIns="45720" rtlCol="0" anchor="t">
            <a:normAutofit/>
          </a:bodyPr>
          <a:lstStyle/>
          <a:p>
            <a:r>
              <a:rPr lang="en-US" dirty="0">
                <a:ea typeface="+mn-lt"/>
                <a:cs typeface="+mn-lt"/>
              </a:rPr>
              <a:t>Our use case is recommending users a playlist of music depending on the music they were already listening to, which doesn’t require very high levels of accuracy to work. Instead, it only requires that similar music is recommended. </a:t>
            </a:r>
            <a:endParaRPr lang="en-US">
              <a:ea typeface="+mn-lt"/>
              <a:cs typeface="+mn-lt"/>
            </a:endParaRPr>
          </a:p>
          <a:p>
            <a:r>
              <a:rPr lang="en-US" dirty="0">
                <a:ea typeface="+mn-lt"/>
                <a:cs typeface="+mn-lt"/>
              </a:rPr>
              <a:t> Also, some inaccuracy might be rather beneficial in our case to provide a wider variation of music to the user. </a:t>
            </a:r>
          </a:p>
          <a:p>
            <a:r>
              <a:rPr lang="en-US" dirty="0">
                <a:ea typeface="+mn-lt"/>
                <a:cs typeface="+mn-lt"/>
              </a:rPr>
              <a:t>The two approaches used by us are a regular CNN and a pre-trained ResNet18 model. The CNN achieved an accuracy of about 60 percent while the pre-trained ResNet model was able to achieve a test accuracy of about 71 percent. Overall, both models learn the patterns in the audios.</a:t>
            </a:r>
            <a:endParaRPr lang="en-US">
              <a:cs typeface="Calibri"/>
            </a:endParaRPr>
          </a:p>
        </p:txBody>
      </p:sp>
    </p:spTree>
    <p:extLst>
      <p:ext uri="{BB962C8B-B14F-4D97-AF65-F5344CB8AC3E}">
        <p14:creationId xmlns:p14="http://schemas.microsoft.com/office/powerpoint/2010/main" val="3063095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1BF46-BCE7-4A7F-51A6-FD7FFFC7EA9D}"/>
              </a:ext>
            </a:extLst>
          </p:cNvPr>
          <p:cNvSpPr>
            <a:spLocks noGrp="1"/>
          </p:cNvSpPr>
          <p:nvPr>
            <p:ph type="title"/>
          </p:nvPr>
        </p:nvSpPr>
        <p:spPr/>
        <p:txBody>
          <a:bodyPr/>
          <a:lstStyle/>
          <a:p>
            <a:r>
              <a:rPr lang="en-US" dirty="0">
                <a:cs typeface="Calibri Light"/>
              </a:rPr>
              <a:t>Conclusion</a:t>
            </a:r>
            <a:endParaRPr lang="en-US" dirty="0"/>
          </a:p>
        </p:txBody>
      </p:sp>
      <p:sp>
        <p:nvSpPr>
          <p:cNvPr id="3" name="Content Placeholder 2">
            <a:extLst>
              <a:ext uri="{FF2B5EF4-FFF2-40B4-BE49-F238E27FC236}">
                <a16:creationId xmlns:a16="http://schemas.microsoft.com/office/drawing/2014/main" id="{63812142-47B0-DC4D-6B28-F530D8549589}"/>
              </a:ext>
            </a:extLst>
          </p:cNvPr>
          <p:cNvSpPr>
            <a:spLocks noGrp="1"/>
          </p:cNvSpPr>
          <p:nvPr>
            <p:ph idx="1"/>
          </p:nvPr>
        </p:nvSpPr>
        <p:spPr/>
        <p:txBody>
          <a:bodyPr vert="horz" lIns="0" tIns="45720" rIns="0" bIns="45720" rtlCol="0" anchor="t">
            <a:normAutofit/>
          </a:bodyPr>
          <a:lstStyle/>
          <a:p>
            <a:r>
              <a:rPr lang="en-US" dirty="0">
                <a:ea typeface="+mn-lt"/>
                <a:cs typeface="+mn-lt"/>
              </a:rPr>
              <a:t>Both of our models achieve decent accuracy for our use case. As discussed earlier this use case can benefit from being not fully accurate. </a:t>
            </a:r>
            <a:endParaRPr lang="en-US">
              <a:cs typeface="Calibri" panose="020F0502020204030204"/>
            </a:endParaRPr>
          </a:p>
          <a:p>
            <a:r>
              <a:rPr lang="en-US" dirty="0">
                <a:ea typeface="+mn-lt"/>
                <a:cs typeface="+mn-lt"/>
              </a:rPr>
              <a:t>This thought process gives rise to one future implementation that is controlling a variable that helps us bring more variety to what is being recommended to the user. In other words, we are able to control how close to the original songs are the songs that are recommended. </a:t>
            </a:r>
            <a:endParaRPr lang="en-US" dirty="0" err="1">
              <a:ea typeface="+mn-lt"/>
              <a:cs typeface="+mn-lt"/>
            </a:endParaRPr>
          </a:p>
          <a:p>
            <a:r>
              <a:rPr lang="en-US" dirty="0">
                <a:ea typeface="+mn-lt"/>
                <a:cs typeface="+mn-lt"/>
              </a:rPr>
              <a:t>Another future implementation would be using more data and a bigger data set involving a higher number of genres for the training. </a:t>
            </a:r>
            <a:endParaRPr lang="en-US">
              <a:ea typeface="+mn-lt"/>
              <a:cs typeface="+mn-lt"/>
            </a:endParaRPr>
          </a:p>
          <a:p>
            <a:r>
              <a:rPr lang="en-US" dirty="0">
                <a:ea typeface="+mn-lt"/>
                <a:cs typeface="+mn-lt"/>
              </a:rPr>
              <a:t>Using data augmentation we can increase our data set by using the following transformations.</a:t>
            </a:r>
            <a:endParaRPr lang="en-US" dirty="0">
              <a:cs typeface="Calibri"/>
            </a:endParaRPr>
          </a:p>
        </p:txBody>
      </p:sp>
    </p:spTree>
    <p:extLst>
      <p:ext uri="{BB962C8B-B14F-4D97-AF65-F5344CB8AC3E}">
        <p14:creationId xmlns:p14="http://schemas.microsoft.com/office/powerpoint/2010/main" val="1868991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F3B3B6C5-748F-437C-AE76-DB11FEA9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97CEB5D-9BB2-475C-BA8D-AC88BB8C97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9F1582-8B88-DAB6-435C-B0AFDA178960}"/>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6000" dirty="0">
                <a:solidFill>
                  <a:schemeClr val="tx1">
                    <a:lumMod val="85000"/>
                    <a:lumOff val="15000"/>
                  </a:schemeClr>
                </a:solidFill>
                <a:cs typeface="Calibri Light"/>
              </a:rPr>
              <a:t>Thank You !</a:t>
            </a:r>
            <a:endParaRPr lang="en-US" sz="6000" dirty="0">
              <a:solidFill>
                <a:schemeClr val="tx1">
                  <a:lumMod val="85000"/>
                  <a:lumOff val="15000"/>
                </a:schemeClr>
              </a:solidFill>
            </a:endParaRPr>
          </a:p>
        </p:txBody>
      </p:sp>
      <p:cxnSp>
        <p:nvCxnSpPr>
          <p:cNvPr id="16" name="Straight Connector 15">
            <a:extLst>
              <a:ext uri="{FF2B5EF4-FFF2-40B4-BE49-F238E27FC236}">
                <a16:creationId xmlns:a16="http://schemas.microsoft.com/office/drawing/2014/main" id="{BB14AD1F-ADD5-46E7-966F-4C0290232F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2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5B6EE-3688-0B8A-EFA4-F7D09086BF61}"/>
              </a:ext>
            </a:extLst>
          </p:cNvPr>
          <p:cNvSpPr>
            <a:spLocks noGrp="1"/>
          </p:cNvSpPr>
          <p:nvPr>
            <p:ph type="title"/>
          </p:nvPr>
        </p:nvSpPr>
        <p:spPr/>
        <p:txBody>
          <a:bodyPr/>
          <a:lstStyle/>
          <a:p>
            <a:r>
              <a:rPr lang="en-US" dirty="0">
                <a:cs typeface="Calibri Light"/>
              </a:rPr>
              <a:t>Abstract</a:t>
            </a:r>
            <a:endParaRPr lang="en-US" dirty="0"/>
          </a:p>
        </p:txBody>
      </p:sp>
      <p:sp>
        <p:nvSpPr>
          <p:cNvPr id="3" name="Content Placeholder 2">
            <a:extLst>
              <a:ext uri="{FF2B5EF4-FFF2-40B4-BE49-F238E27FC236}">
                <a16:creationId xmlns:a16="http://schemas.microsoft.com/office/drawing/2014/main" id="{DC0FAF6E-F883-C0CF-9583-A82A0AD271B6}"/>
              </a:ext>
            </a:extLst>
          </p:cNvPr>
          <p:cNvSpPr>
            <a:spLocks noGrp="1"/>
          </p:cNvSpPr>
          <p:nvPr>
            <p:ph idx="1"/>
          </p:nvPr>
        </p:nvSpPr>
        <p:spPr/>
        <p:txBody>
          <a:bodyPr vert="horz" lIns="0" tIns="45720" rIns="0" bIns="45720" rtlCol="0" anchor="t">
            <a:normAutofit/>
          </a:bodyPr>
          <a:lstStyle/>
          <a:p>
            <a:endParaRPr lang="en-US" dirty="0">
              <a:ea typeface="+mn-lt"/>
              <a:cs typeface="+mn-lt"/>
            </a:endParaRPr>
          </a:p>
          <a:p>
            <a:endParaRPr lang="en-US" dirty="0">
              <a:ea typeface="+mn-lt"/>
              <a:cs typeface="+mn-lt"/>
            </a:endParaRPr>
          </a:p>
          <a:p>
            <a:r>
              <a:rPr lang="en-US" dirty="0">
                <a:ea typeface="+mn-lt"/>
                <a:cs typeface="+mn-lt"/>
              </a:rPr>
              <a:t>We developed a CNN and RESNET to classify the genre of musical audio samples. The model was trained on a large dataset of musical audio samples, each labeled with a specific genre.</a:t>
            </a:r>
            <a:endParaRPr lang="en-US">
              <a:cs typeface="Calibri"/>
            </a:endParaRPr>
          </a:p>
          <a:p>
            <a:r>
              <a:rPr lang="en-US" dirty="0">
                <a:ea typeface="+mn-lt"/>
                <a:cs typeface="+mn-lt"/>
              </a:rPr>
              <a:t>We used the models to classify the genres of a new set of musical audio samples. We then used the classification results to generate a custom playlist for the user, based on the distribution of genres they had been listening to.</a:t>
            </a:r>
            <a:endParaRPr lang="en-US" dirty="0">
              <a:cs typeface="Calibri" panose="020F0502020204030204"/>
            </a:endParaRPr>
          </a:p>
          <a:p>
            <a:endParaRPr lang="en-US" dirty="0"/>
          </a:p>
        </p:txBody>
      </p:sp>
    </p:spTree>
    <p:extLst>
      <p:ext uri="{BB962C8B-B14F-4D97-AF65-F5344CB8AC3E}">
        <p14:creationId xmlns:p14="http://schemas.microsoft.com/office/powerpoint/2010/main" val="1030613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2D6E6A-63C0-A7DC-AB3D-AF3301DCE5C4}"/>
              </a:ext>
            </a:extLst>
          </p:cNvPr>
          <p:cNvSpPr>
            <a:spLocks noGrp="1"/>
          </p:cNvSpPr>
          <p:nvPr>
            <p:ph type="title"/>
          </p:nvPr>
        </p:nvSpPr>
        <p:spPr>
          <a:xfrm>
            <a:off x="1097280" y="286603"/>
            <a:ext cx="10058400" cy="1450757"/>
          </a:xfrm>
        </p:spPr>
        <p:txBody>
          <a:bodyPr>
            <a:normAutofit/>
          </a:bodyPr>
          <a:lstStyle/>
          <a:p>
            <a:r>
              <a:rPr lang="en-US" dirty="0">
                <a:cs typeface="Calibri Light"/>
              </a:rPr>
              <a:t>About the Dataset</a:t>
            </a:r>
            <a:endParaRPr lang="en-US" dirty="0"/>
          </a:p>
        </p:txBody>
      </p:sp>
      <p:cxnSp>
        <p:nvCxnSpPr>
          <p:cNvPr id="11"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3D13F4C-EC8C-2243-BA9D-386E96BE1336}"/>
              </a:ext>
            </a:extLst>
          </p:cNvPr>
          <p:cNvSpPr>
            <a:spLocks noGrp="1"/>
          </p:cNvSpPr>
          <p:nvPr>
            <p:ph idx="1"/>
          </p:nvPr>
        </p:nvSpPr>
        <p:spPr>
          <a:xfrm>
            <a:off x="1097280" y="2108201"/>
            <a:ext cx="5575367" cy="3760891"/>
          </a:xfrm>
        </p:spPr>
        <p:txBody>
          <a:bodyPr vert="horz" lIns="0" tIns="45720" rIns="0" bIns="45720" rtlCol="0">
            <a:normAutofit/>
          </a:bodyPr>
          <a:lstStyle/>
          <a:p>
            <a:r>
              <a:rPr lang="en-US" dirty="0">
                <a:cs typeface="Calibri"/>
              </a:rPr>
              <a:t>For this project we have used the GTZAN dataset.</a:t>
            </a:r>
          </a:p>
          <a:p>
            <a:r>
              <a:rPr lang="en-US" dirty="0">
                <a:cs typeface="Calibri"/>
              </a:rPr>
              <a:t>The dataset consists of audio samples of 10 different genres.</a:t>
            </a:r>
          </a:p>
          <a:p>
            <a:r>
              <a:rPr lang="en-US" dirty="0">
                <a:cs typeface="Calibri"/>
              </a:rPr>
              <a:t>Each genre consists of 100 samples each, having length of 30 seconds.</a:t>
            </a:r>
          </a:p>
          <a:p>
            <a:r>
              <a:rPr lang="en-US" dirty="0">
                <a:cs typeface="Calibri"/>
              </a:rPr>
              <a:t>We then converted all the audio samples into </a:t>
            </a:r>
            <a:r>
              <a:rPr lang="en-US" dirty="0" err="1">
                <a:cs typeface="Calibri"/>
              </a:rPr>
              <a:t>spectograms</a:t>
            </a:r>
            <a:r>
              <a:rPr lang="en-US" dirty="0">
                <a:cs typeface="Calibri"/>
              </a:rPr>
              <a:t>. </a:t>
            </a:r>
          </a:p>
          <a:p>
            <a:endParaRPr lang="en-US" dirty="0">
              <a:cs typeface="Calibri"/>
            </a:endParaRPr>
          </a:p>
          <a:p>
            <a:pPr marL="0" indent="0">
              <a:buNone/>
            </a:pPr>
            <a:endParaRPr lang="en-US" dirty="0">
              <a:cs typeface="Calibri"/>
            </a:endParaRPr>
          </a:p>
          <a:p>
            <a:endParaRPr lang="en-US" dirty="0">
              <a:cs typeface="Calibri"/>
            </a:endParaRPr>
          </a:p>
        </p:txBody>
      </p:sp>
      <p:pic>
        <p:nvPicPr>
          <p:cNvPr id="4" name="Picture 4" descr="A picture containing text, indoor&#10;&#10;Description automatically generated">
            <a:extLst>
              <a:ext uri="{FF2B5EF4-FFF2-40B4-BE49-F238E27FC236}">
                <a16:creationId xmlns:a16="http://schemas.microsoft.com/office/drawing/2014/main" id="{DF703FBB-30A7-7487-FE7E-964366B871B6}"/>
              </a:ext>
            </a:extLst>
          </p:cNvPr>
          <p:cNvPicPr>
            <a:picLocks noChangeAspect="1"/>
          </p:cNvPicPr>
          <p:nvPr/>
        </p:nvPicPr>
        <p:blipFill rotWithShape="1">
          <a:blip r:embed="rId2"/>
          <a:srcRect l="15843" r="14264" b="1"/>
          <a:stretch/>
        </p:blipFill>
        <p:spPr>
          <a:xfrm>
            <a:off x="7534656" y="2108200"/>
            <a:ext cx="3621024" cy="3600613"/>
          </a:xfrm>
          <a:prstGeom prst="rect">
            <a:avLst/>
          </a:prstGeom>
        </p:spPr>
      </p:pic>
      <p:sp>
        <p:nvSpPr>
          <p:cNvPr id="13" name="Rectangle 12">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97919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6342A-266D-AA00-6868-9D995BDB3644}"/>
              </a:ext>
            </a:extLst>
          </p:cNvPr>
          <p:cNvSpPr>
            <a:spLocks noGrp="1"/>
          </p:cNvSpPr>
          <p:nvPr>
            <p:ph type="title"/>
          </p:nvPr>
        </p:nvSpPr>
        <p:spPr/>
        <p:txBody>
          <a:bodyPr/>
          <a:lstStyle/>
          <a:p>
            <a:r>
              <a:rPr lang="en-US" dirty="0">
                <a:cs typeface="Calibri Light"/>
              </a:rPr>
              <a:t>Approach</a:t>
            </a:r>
            <a:endParaRPr lang="en-US" dirty="0"/>
          </a:p>
        </p:txBody>
      </p:sp>
      <p:pic>
        <p:nvPicPr>
          <p:cNvPr id="4" name="Picture 4" descr="Diagram&#10;&#10;Description automatically generated">
            <a:extLst>
              <a:ext uri="{FF2B5EF4-FFF2-40B4-BE49-F238E27FC236}">
                <a16:creationId xmlns:a16="http://schemas.microsoft.com/office/drawing/2014/main" id="{DE16366F-5D10-60CD-826E-EEB76B3B4031}"/>
              </a:ext>
            </a:extLst>
          </p:cNvPr>
          <p:cNvPicPr>
            <a:picLocks noGrp="1" noChangeAspect="1"/>
          </p:cNvPicPr>
          <p:nvPr>
            <p:ph idx="1"/>
          </p:nvPr>
        </p:nvPicPr>
        <p:blipFill>
          <a:blip r:embed="rId2"/>
          <a:stretch>
            <a:fillRect/>
          </a:stretch>
        </p:blipFill>
        <p:spPr>
          <a:xfrm>
            <a:off x="3429275" y="2108201"/>
            <a:ext cx="5394409" cy="3760891"/>
          </a:xfrm>
        </p:spPr>
      </p:pic>
    </p:spTree>
    <p:extLst>
      <p:ext uri="{BB962C8B-B14F-4D97-AF65-F5344CB8AC3E}">
        <p14:creationId xmlns:p14="http://schemas.microsoft.com/office/powerpoint/2010/main" val="3464223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FBC2B-D747-BAC6-B150-C32C1CFF4DBD}"/>
              </a:ext>
            </a:extLst>
          </p:cNvPr>
          <p:cNvSpPr>
            <a:spLocks noGrp="1"/>
          </p:cNvSpPr>
          <p:nvPr>
            <p:ph type="title"/>
          </p:nvPr>
        </p:nvSpPr>
        <p:spPr/>
        <p:txBody>
          <a:bodyPr/>
          <a:lstStyle/>
          <a:p>
            <a:r>
              <a:rPr lang="en-US" dirty="0">
                <a:cs typeface="Calibri Light"/>
              </a:rPr>
              <a:t>Networks We Used</a:t>
            </a:r>
            <a:endParaRPr lang="en-US" dirty="0"/>
          </a:p>
        </p:txBody>
      </p:sp>
      <p:sp>
        <p:nvSpPr>
          <p:cNvPr id="6" name="Content Placeholder 5">
            <a:extLst>
              <a:ext uri="{FF2B5EF4-FFF2-40B4-BE49-F238E27FC236}">
                <a16:creationId xmlns:a16="http://schemas.microsoft.com/office/drawing/2014/main" id="{A774717C-6C1F-54C3-65DE-011BC3C7B3CA}"/>
              </a:ext>
            </a:extLst>
          </p:cNvPr>
          <p:cNvSpPr>
            <a:spLocks noGrp="1"/>
          </p:cNvSpPr>
          <p:nvPr>
            <p:ph idx="1"/>
          </p:nvPr>
        </p:nvSpPr>
        <p:spPr/>
        <p:txBody>
          <a:bodyPr vert="horz" lIns="0" tIns="45720" rIns="0" bIns="45720" rtlCol="0" anchor="t">
            <a:normAutofit/>
          </a:bodyPr>
          <a:lstStyle/>
          <a:p>
            <a:r>
              <a:rPr lang="en-US" dirty="0">
                <a:cs typeface="Calibri"/>
              </a:rPr>
              <a:t>CNN :</a:t>
            </a:r>
          </a:p>
          <a:p>
            <a:r>
              <a:rPr lang="en-US" dirty="0">
                <a:ea typeface="+mn-lt"/>
                <a:cs typeface="+mn-lt"/>
              </a:rPr>
              <a:t>Convolutional neural networks (CNN) are a deep learning technique that is commonly used for image classification tasks and tasks that require pixel processing. In our case, we use it for the classification of music data by first converting them into an appropriate image format.</a:t>
            </a:r>
            <a:endParaRPr lang="en-US" dirty="0">
              <a:cs typeface="Calibri"/>
            </a:endParaRPr>
          </a:p>
          <a:p>
            <a:r>
              <a:rPr lang="en-US" dirty="0">
                <a:cs typeface="Calibri"/>
              </a:rPr>
              <a:t>ResNet : </a:t>
            </a:r>
          </a:p>
          <a:p>
            <a:r>
              <a:rPr lang="en-US" dirty="0">
                <a:ea typeface="+mn-lt"/>
                <a:cs typeface="+mn-lt"/>
              </a:rPr>
              <a:t>We also implemented ResNet18 model using transfer learning. </a:t>
            </a:r>
            <a:r>
              <a:rPr lang="en-US" dirty="0" err="1">
                <a:ea typeface="+mn-lt"/>
                <a:cs typeface="+mn-lt"/>
              </a:rPr>
              <a:t>ResNets</a:t>
            </a:r>
            <a:r>
              <a:rPr lang="en-US" dirty="0">
                <a:ea typeface="+mn-lt"/>
                <a:cs typeface="+mn-lt"/>
              </a:rPr>
              <a:t> solve the problem of the vanishing/exploding gradient by introducing Residual Blocks and can improve upon the accuracy of traditional CNNs.</a:t>
            </a:r>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1915826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44C75-5304-760F-5C0F-3DB91FBE86CE}"/>
              </a:ext>
            </a:extLst>
          </p:cNvPr>
          <p:cNvSpPr>
            <a:spLocks noGrp="1"/>
          </p:cNvSpPr>
          <p:nvPr>
            <p:ph type="title"/>
          </p:nvPr>
        </p:nvSpPr>
        <p:spPr/>
        <p:txBody>
          <a:bodyPr/>
          <a:lstStyle/>
          <a:p>
            <a:r>
              <a:rPr lang="en-US" dirty="0">
                <a:cs typeface="Calibri Light"/>
              </a:rPr>
              <a:t>CNN</a:t>
            </a:r>
            <a:endParaRPr lang="en-US" dirty="0"/>
          </a:p>
        </p:txBody>
      </p:sp>
      <p:pic>
        <p:nvPicPr>
          <p:cNvPr id="7" name="Picture 7" descr="Text&#10;&#10;Description automatically generated">
            <a:extLst>
              <a:ext uri="{FF2B5EF4-FFF2-40B4-BE49-F238E27FC236}">
                <a16:creationId xmlns:a16="http://schemas.microsoft.com/office/drawing/2014/main" id="{C8602D8F-DD81-E506-0825-85AC421A5D89}"/>
              </a:ext>
            </a:extLst>
          </p:cNvPr>
          <p:cNvPicPr>
            <a:picLocks noGrp="1" noChangeAspect="1"/>
          </p:cNvPicPr>
          <p:nvPr>
            <p:ph idx="1"/>
          </p:nvPr>
        </p:nvPicPr>
        <p:blipFill>
          <a:blip r:embed="rId2"/>
          <a:stretch>
            <a:fillRect/>
          </a:stretch>
        </p:blipFill>
        <p:spPr>
          <a:xfrm>
            <a:off x="1097280" y="2172546"/>
            <a:ext cx="10058400" cy="3632200"/>
          </a:xfrm>
        </p:spPr>
      </p:pic>
    </p:spTree>
    <p:extLst>
      <p:ext uri="{BB962C8B-B14F-4D97-AF65-F5344CB8AC3E}">
        <p14:creationId xmlns:p14="http://schemas.microsoft.com/office/powerpoint/2010/main" val="2647438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AD9D9D-AC22-F4B9-7A0C-F44EFBFF6CA8}"/>
              </a:ext>
            </a:extLst>
          </p:cNvPr>
          <p:cNvSpPr>
            <a:spLocks noGrp="1"/>
          </p:cNvSpPr>
          <p:nvPr>
            <p:ph type="title"/>
          </p:nvPr>
        </p:nvSpPr>
        <p:spPr>
          <a:xfrm>
            <a:off x="878911" y="643468"/>
            <a:ext cx="3177847" cy="1674180"/>
          </a:xfrm>
        </p:spPr>
        <p:txBody>
          <a:bodyPr>
            <a:normAutofit/>
          </a:bodyPr>
          <a:lstStyle/>
          <a:p>
            <a:r>
              <a:rPr lang="en-US" sz="4000">
                <a:cs typeface="Calibri Light"/>
              </a:rPr>
              <a:t>CNN Performance </a:t>
            </a:r>
            <a:endParaRPr lang="en-US" sz="4000"/>
          </a:p>
        </p:txBody>
      </p:sp>
      <p:cxnSp>
        <p:nvCxnSpPr>
          <p:cNvPr id="47" name="Straight Connector 46">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D5E2E0C1-3064-EE87-57E5-78355530194D}"/>
              </a:ext>
            </a:extLst>
          </p:cNvPr>
          <p:cNvSpPr>
            <a:spLocks noGrp="1"/>
          </p:cNvSpPr>
          <p:nvPr>
            <p:ph idx="1"/>
          </p:nvPr>
        </p:nvSpPr>
        <p:spPr>
          <a:xfrm>
            <a:off x="858064" y="2639380"/>
            <a:ext cx="3205049" cy="3229714"/>
          </a:xfrm>
        </p:spPr>
        <p:txBody>
          <a:bodyPr vert="horz" lIns="0" tIns="45720" rIns="0" bIns="45720" rtlCol="0" anchor="t">
            <a:normAutofit/>
          </a:bodyPr>
          <a:lstStyle/>
          <a:p>
            <a:endParaRPr lang="en-US" dirty="0">
              <a:cs typeface="Calibri"/>
            </a:endParaRPr>
          </a:p>
          <a:p>
            <a:r>
              <a:rPr lang="en-US" dirty="0">
                <a:cs typeface="Calibri"/>
              </a:rPr>
              <a:t>We got a Model Test Accuracy of 66%.</a:t>
            </a:r>
            <a:endParaRPr lang="en-US" dirty="0"/>
          </a:p>
          <a:p>
            <a:r>
              <a:rPr lang="en-US" dirty="0">
                <a:cs typeface="Calibri"/>
              </a:rPr>
              <a:t>But we can clearly observe that the model is overfitting.</a:t>
            </a:r>
          </a:p>
        </p:txBody>
      </p:sp>
      <p:pic>
        <p:nvPicPr>
          <p:cNvPr id="3" name="Picture 4" descr="Chart, line chart&#10;&#10;Description automatically generated">
            <a:extLst>
              <a:ext uri="{FF2B5EF4-FFF2-40B4-BE49-F238E27FC236}">
                <a16:creationId xmlns:a16="http://schemas.microsoft.com/office/drawing/2014/main" id="{1BE4B3F7-8ADC-1A38-8860-FFE205B8433B}"/>
              </a:ext>
            </a:extLst>
          </p:cNvPr>
          <p:cNvPicPr>
            <a:picLocks noChangeAspect="1"/>
          </p:cNvPicPr>
          <p:nvPr/>
        </p:nvPicPr>
        <p:blipFill>
          <a:blip r:embed="rId2"/>
          <a:stretch>
            <a:fillRect/>
          </a:stretch>
        </p:blipFill>
        <p:spPr>
          <a:xfrm>
            <a:off x="5356619" y="643466"/>
            <a:ext cx="5486216" cy="5225621"/>
          </a:xfrm>
          <a:prstGeom prst="rect">
            <a:avLst/>
          </a:prstGeom>
        </p:spPr>
      </p:pic>
      <p:sp>
        <p:nvSpPr>
          <p:cNvPr id="49" name="Rectangle 48">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09879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025E0B-2281-23C6-F821-B93FFF8EB8A0}"/>
              </a:ext>
            </a:extLst>
          </p:cNvPr>
          <p:cNvSpPr>
            <a:spLocks noGrp="1"/>
          </p:cNvSpPr>
          <p:nvPr>
            <p:ph type="title"/>
          </p:nvPr>
        </p:nvSpPr>
        <p:spPr>
          <a:xfrm>
            <a:off x="878911" y="643468"/>
            <a:ext cx="3177847" cy="1674180"/>
          </a:xfrm>
        </p:spPr>
        <p:txBody>
          <a:bodyPr>
            <a:normAutofit/>
          </a:bodyPr>
          <a:lstStyle/>
          <a:p>
            <a:r>
              <a:rPr lang="en-US" sz="4000">
                <a:cs typeface="Calibri Light"/>
              </a:rPr>
              <a:t>Resnet</a:t>
            </a:r>
            <a:endParaRPr lang="en-US" sz="4000"/>
          </a:p>
        </p:txBody>
      </p:sp>
      <p:cxnSp>
        <p:nvCxnSpPr>
          <p:cNvPr id="13" name="Straight Connector 12">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4DD8D3E6-4F75-5B55-AC6B-50ADD4EB767A}"/>
              </a:ext>
            </a:extLst>
          </p:cNvPr>
          <p:cNvSpPr>
            <a:spLocks noGrp="1"/>
          </p:cNvSpPr>
          <p:nvPr>
            <p:ph idx="1"/>
          </p:nvPr>
        </p:nvSpPr>
        <p:spPr>
          <a:xfrm>
            <a:off x="858064" y="2639380"/>
            <a:ext cx="3205049" cy="3229714"/>
          </a:xfrm>
        </p:spPr>
        <p:txBody>
          <a:bodyPr>
            <a:normAutofit/>
          </a:bodyPr>
          <a:lstStyle/>
          <a:p>
            <a:endParaRPr lang="en-US"/>
          </a:p>
        </p:txBody>
      </p:sp>
      <p:pic>
        <p:nvPicPr>
          <p:cNvPr id="4" name="Picture 4" descr="Diagram&#10;&#10;Description automatically generated">
            <a:extLst>
              <a:ext uri="{FF2B5EF4-FFF2-40B4-BE49-F238E27FC236}">
                <a16:creationId xmlns:a16="http://schemas.microsoft.com/office/drawing/2014/main" id="{0BE3EFAC-6BD4-8F61-0E5A-C58566121FE5}"/>
              </a:ext>
            </a:extLst>
          </p:cNvPr>
          <p:cNvPicPr>
            <a:picLocks noChangeAspect="1"/>
          </p:cNvPicPr>
          <p:nvPr/>
        </p:nvPicPr>
        <p:blipFill>
          <a:blip r:embed="rId2"/>
          <a:stretch>
            <a:fillRect/>
          </a:stretch>
        </p:blipFill>
        <p:spPr>
          <a:xfrm>
            <a:off x="6902189" y="643466"/>
            <a:ext cx="2395076" cy="5225621"/>
          </a:xfrm>
          <a:prstGeom prst="rect">
            <a:avLst/>
          </a:prstGeom>
        </p:spPr>
      </p:pic>
      <p:sp>
        <p:nvSpPr>
          <p:cNvPr id="15" name="Rectangle 14">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33721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0DB299-E394-AE9C-D46A-02AB53FB5804}"/>
              </a:ext>
            </a:extLst>
          </p:cNvPr>
          <p:cNvSpPr>
            <a:spLocks noGrp="1"/>
          </p:cNvSpPr>
          <p:nvPr>
            <p:ph type="title"/>
          </p:nvPr>
        </p:nvSpPr>
        <p:spPr>
          <a:xfrm>
            <a:off x="878911" y="643468"/>
            <a:ext cx="3177847" cy="1674180"/>
          </a:xfrm>
        </p:spPr>
        <p:txBody>
          <a:bodyPr>
            <a:normAutofit/>
          </a:bodyPr>
          <a:lstStyle/>
          <a:p>
            <a:r>
              <a:rPr lang="en-US" sz="4000">
                <a:cs typeface="Calibri Light"/>
              </a:rPr>
              <a:t>Resnet Performance</a:t>
            </a:r>
            <a:endParaRPr lang="en-US" sz="4000"/>
          </a:p>
        </p:txBody>
      </p:sp>
      <p:cxnSp>
        <p:nvCxnSpPr>
          <p:cNvPr id="13" name="Straight Connector 12">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212F04C0-7AA0-67B9-A879-7A82B711023F}"/>
              </a:ext>
            </a:extLst>
          </p:cNvPr>
          <p:cNvSpPr>
            <a:spLocks noGrp="1"/>
          </p:cNvSpPr>
          <p:nvPr>
            <p:ph idx="1"/>
          </p:nvPr>
        </p:nvSpPr>
        <p:spPr>
          <a:xfrm>
            <a:off x="858064" y="2639380"/>
            <a:ext cx="3205049" cy="3229714"/>
          </a:xfrm>
        </p:spPr>
        <p:txBody>
          <a:bodyPr vert="horz" lIns="0" tIns="45720" rIns="0" bIns="45720" rtlCol="0" anchor="t">
            <a:normAutofit/>
          </a:bodyPr>
          <a:lstStyle/>
          <a:p>
            <a:endParaRPr lang="en-US" dirty="0">
              <a:cs typeface="Calibri"/>
            </a:endParaRPr>
          </a:p>
          <a:p>
            <a:r>
              <a:rPr lang="en-US" dirty="0">
                <a:cs typeface="Calibri"/>
              </a:rPr>
              <a:t>We achieved a test accuracy around 71%.</a:t>
            </a:r>
            <a:endParaRPr lang="en-US">
              <a:cs typeface="Calibri"/>
            </a:endParaRPr>
          </a:p>
          <a:p>
            <a:endParaRPr lang="en-US" dirty="0">
              <a:cs typeface="Calibri"/>
            </a:endParaRPr>
          </a:p>
        </p:txBody>
      </p:sp>
      <p:pic>
        <p:nvPicPr>
          <p:cNvPr id="4" name="Picture 4" descr="Chart, histogram&#10;&#10;Description automatically generated">
            <a:extLst>
              <a:ext uri="{FF2B5EF4-FFF2-40B4-BE49-F238E27FC236}">
                <a16:creationId xmlns:a16="http://schemas.microsoft.com/office/drawing/2014/main" id="{550A6981-C587-93F5-946C-F23A7001478A}"/>
              </a:ext>
            </a:extLst>
          </p:cNvPr>
          <p:cNvPicPr>
            <a:picLocks noChangeAspect="1"/>
          </p:cNvPicPr>
          <p:nvPr/>
        </p:nvPicPr>
        <p:blipFill>
          <a:blip r:embed="rId2"/>
          <a:stretch>
            <a:fillRect/>
          </a:stretch>
        </p:blipFill>
        <p:spPr>
          <a:xfrm>
            <a:off x="5413032" y="643466"/>
            <a:ext cx="5373390" cy="5225621"/>
          </a:xfrm>
          <a:prstGeom prst="rect">
            <a:avLst/>
          </a:prstGeom>
        </p:spPr>
      </p:pic>
      <p:sp>
        <p:nvSpPr>
          <p:cNvPr id="15" name="Rectangle 14">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5843049"/>
      </p:ext>
    </p:extLst>
  </p:cSld>
  <p:clrMapOvr>
    <a:masterClrMapping/>
  </p:clrMapOvr>
</p:sld>
</file>

<file path=ppt/theme/theme1.xml><?xml version="1.0" encoding="utf-8"?>
<a:theme xmlns:a="http://schemas.openxmlformats.org/drawingml/2006/main" name="RetrospectVTI">
  <a:themeElements>
    <a:clrScheme name="AnalogousFromRegularSeedRightStep">
      <a:dk1>
        <a:srgbClr val="000000"/>
      </a:dk1>
      <a:lt1>
        <a:srgbClr val="FFFFFF"/>
      </a:lt1>
      <a:dk2>
        <a:srgbClr val="2F1B30"/>
      </a:dk2>
      <a:lt2>
        <a:srgbClr val="F3F1F0"/>
      </a:lt2>
      <a:accent1>
        <a:srgbClr val="33AFC2"/>
      </a:accent1>
      <a:accent2>
        <a:srgbClr val="276EC5"/>
      </a:accent2>
      <a:accent3>
        <a:srgbClr val="393ED7"/>
      </a:accent3>
      <a:accent4>
        <a:srgbClr val="662AC6"/>
      </a:accent4>
      <a:accent5>
        <a:srgbClr val="B839D7"/>
      </a:accent5>
      <a:accent6>
        <a:srgbClr val="C527A2"/>
      </a:accent6>
      <a:hlink>
        <a:srgbClr val="BF513F"/>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RetrospectVTI</vt:lpstr>
      <vt:lpstr>DLS Final Project</vt:lpstr>
      <vt:lpstr>Abstract</vt:lpstr>
      <vt:lpstr>About the Dataset</vt:lpstr>
      <vt:lpstr>Approach</vt:lpstr>
      <vt:lpstr>Networks We Used</vt:lpstr>
      <vt:lpstr>CNN</vt:lpstr>
      <vt:lpstr>CNN Performance </vt:lpstr>
      <vt:lpstr>Resnet</vt:lpstr>
      <vt:lpstr>Resnet Performance</vt:lpstr>
      <vt:lpstr>Performance Comparision</vt:lpstr>
      <vt:lpstr>Results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198</cp:revision>
  <dcterms:created xsi:type="dcterms:W3CDTF">2022-12-14T22:01:15Z</dcterms:created>
  <dcterms:modified xsi:type="dcterms:W3CDTF">2022-12-15T04:40:19Z</dcterms:modified>
</cp:coreProperties>
</file>