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9" r:id="rId20"/>
    <p:sldId id="278"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CDCB-6A81-A905-C8A7-A0FEF0BED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37FEFF-8A7D-67D6-E6EA-8EBD8E763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D7EC63-A370-E7CF-BE4F-6F4501AB73D5}"/>
              </a:ext>
            </a:extLst>
          </p:cNvPr>
          <p:cNvSpPr>
            <a:spLocks noGrp="1"/>
          </p:cNvSpPr>
          <p:nvPr>
            <p:ph type="dt" sz="half" idx="10"/>
          </p:nvPr>
        </p:nvSpPr>
        <p:spPr/>
        <p:txBody>
          <a:bodyPr/>
          <a:lstStyle/>
          <a:p>
            <a:fld id="{73C3BD54-29B9-3D42-B178-776ED395AA85}" type="datetimeFigureOut">
              <a:rPr lang="en-US" smtClean="0"/>
              <a:pPr/>
              <a:t>12/12/2023</a:t>
            </a:fld>
            <a:endParaRPr lang="en-US" sz="1400"/>
          </a:p>
        </p:txBody>
      </p:sp>
      <p:sp>
        <p:nvSpPr>
          <p:cNvPr id="5" name="Footer Placeholder 4">
            <a:extLst>
              <a:ext uri="{FF2B5EF4-FFF2-40B4-BE49-F238E27FC236}">
                <a16:creationId xmlns:a16="http://schemas.microsoft.com/office/drawing/2014/main" id="{5146FF94-E4C0-AD45-2344-39FAFE22E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157EC-4EC4-8F0D-9E87-9F3DAFCA4F4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35834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BA0D-8744-D9B1-B9E6-F1C335CAC4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9149BC-57A6-D75D-1B8B-319B3DEB7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18C5E-533B-58C2-FC28-F5E9BDD3EBD4}"/>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5" name="Footer Placeholder 4">
            <a:extLst>
              <a:ext uri="{FF2B5EF4-FFF2-40B4-BE49-F238E27FC236}">
                <a16:creationId xmlns:a16="http://schemas.microsoft.com/office/drawing/2014/main" id="{199019DC-F931-333E-4815-08DE4138F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3C1A8-D1F0-6F72-9FC3-1081B25FBA6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0111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810CC-EDCA-B3AD-86B7-96A7ACAE94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4A9CA-1477-2428-B426-A0FB26B1F3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303CB-D284-A1CD-B11D-1DF2422742E8}"/>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5" name="Footer Placeholder 4">
            <a:extLst>
              <a:ext uri="{FF2B5EF4-FFF2-40B4-BE49-F238E27FC236}">
                <a16:creationId xmlns:a16="http://schemas.microsoft.com/office/drawing/2014/main" id="{EA8611AD-BBF5-F481-48EE-19973F003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BC86C-6E30-C747-9E2C-F5D4C78217E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38353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CE96-31C9-39E9-2F5A-09064A2EEA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BA66F-B4C4-F586-9B70-E2872638E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62A9C-11B1-CE04-32AA-FA68DDD2036D}"/>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5" name="Footer Placeholder 4">
            <a:extLst>
              <a:ext uri="{FF2B5EF4-FFF2-40B4-BE49-F238E27FC236}">
                <a16:creationId xmlns:a16="http://schemas.microsoft.com/office/drawing/2014/main" id="{D2F1A369-7747-D557-5D46-62EBDA258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4FA6F-087E-3F00-D9DD-8A49F2A8F53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1013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EF31-8DE0-75F1-5A36-9E11DBA4D9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F145A5-4124-DED4-11B6-00288AEEB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DE9D0-B953-FE3F-2993-7CB831DD72AA}"/>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5" name="Footer Placeholder 4">
            <a:extLst>
              <a:ext uri="{FF2B5EF4-FFF2-40B4-BE49-F238E27FC236}">
                <a16:creationId xmlns:a16="http://schemas.microsoft.com/office/drawing/2014/main" id="{8F23E857-C27D-FF70-83E8-E48E00454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EEFE1-F313-01A8-F1CC-F0E90A6F1C1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1700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1DB0-1638-A5C2-2B95-089EA63E0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DAA43-ED25-AEB2-3CA6-00E572470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B2D39C-EFC0-5DD6-6BC2-C862776F8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ECDAD7-B004-7847-92A2-C0853E25B37A}"/>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6" name="Footer Placeholder 5">
            <a:extLst>
              <a:ext uri="{FF2B5EF4-FFF2-40B4-BE49-F238E27FC236}">
                <a16:creationId xmlns:a16="http://schemas.microsoft.com/office/drawing/2014/main" id="{7F0AE35F-5878-75A5-2343-DD19952BC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5D67E-67C8-EDBD-218D-107B5705A1F5}"/>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033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9E35-2BE3-4B50-E097-6B25A32312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DD5940-40D9-F093-D9A2-5A53F1419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57742-C8E3-6C3E-AD05-EF9159E2BA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F234F-9DDB-E411-8C42-BC76CF7CB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7C834-0EAC-8CB1-51BD-449AB1F74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50AA92-121A-8272-328B-65A0A3341FFD}"/>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8" name="Footer Placeholder 7">
            <a:extLst>
              <a:ext uri="{FF2B5EF4-FFF2-40B4-BE49-F238E27FC236}">
                <a16:creationId xmlns:a16="http://schemas.microsoft.com/office/drawing/2014/main" id="{826C7CB2-F606-FB85-DD4E-65914FEDCE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207E5-E4FF-3C14-A572-996FE611A9B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63553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D996-07F9-85DA-4BA3-D141E53F77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6EB38E-78FC-8933-6AA1-12D2EBD19A5A}"/>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4" name="Footer Placeholder 3">
            <a:extLst>
              <a:ext uri="{FF2B5EF4-FFF2-40B4-BE49-F238E27FC236}">
                <a16:creationId xmlns:a16="http://schemas.microsoft.com/office/drawing/2014/main" id="{8CB1D397-48A3-2A9D-6A16-59E61816A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0BC24-5733-4119-A92F-F0ABCD93776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478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84395-5A97-467A-BC40-E0980DB3FC2D}"/>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3" name="Footer Placeholder 2">
            <a:extLst>
              <a:ext uri="{FF2B5EF4-FFF2-40B4-BE49-F238E27FC236}">
                <a16:creationId xmlns:a16="http://schemas.microsoft.com/office/drawing/2014/main" id="{6322A55C-D851-879A-69BC-9F19ABCC14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643CD-DEAE-1F5A-0327-2269654514D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9124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259D-443C-56F6-EF1A-D24AE32FB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7A37AD-8D16-394A-C11F-F76BFFCAD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8586C7-2FDC-BF1A-1410-D26EEC140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B197D-0D62-852E-C1A2-4CBFB91EB768}"/>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6" name="Footer Placeholder 5">
            <a:extLst>
              <a:ext uri="{FF2B5EF4-FFF2-40B4-BE49-F238E27FC236}">
                <a16:creationId xmlns:a16="http://schemas.microsoft.com/office/drawing/2014/main" id="{B312E04C-1200-5302-1436-608A6B421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29354-47C3-D169-F09A-E6A7B3F7880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8837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ECE6-9CBF-EA6A-E9BC-C9574DD11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587566-AE8A-6F5E-8566-77B616AD6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003392-46EE-7CE3-A9C1-F79B5AD10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AD6C6-AD99-B365-17B0-AB618F645CFE}"/>
              </a:ext>
            </a:extLst>
          </p:cNvPr>
          <p:cNvSpPr>
            <a:spLocks noGrp="1"/>
          </p:cNvSpPr>
          <p:nvPr>
            <p:ph type="dt" sz="half" idx="10"/>
          </p:nvPr>
        </p:nvSpPr>
        <p:spPr/>
        <p:txBody>
          <a:bodyPr/>
          <a:lstStyle/>
          <a:p>
            <a:fld id="{73C3BD54-29B9-3D42-B178-776ED395AA85}" type="datetimeFigureOut">
              <a:rPr lang="en-US" smtClean="0"/>
              <a:t>12/12/2023</a:t>
            </a:fld>
            <a:endParaRPr lang="en-US"/>
          </a:p>
        </p:txBody>
      </p:sp>
      <p:sp>
        <p:nvSpPr>
          <p:cNvPr id="6" name="Footer Placeholder 5">
            <a:extLst>
              <a:ext uri="{FF2B5EF4-FFF2-40B4-BE49-F238E27FC236}">
                <a16:creationId xmlns:a16="http://schemas.microsoft.com/office/drawing/2014/main" id="{E6973DFE-793D-C476-544B-093D1DB35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20809-1502-B5D0-6648-6B3B195C94C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6261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699C2-0C8D-8586-FC70-AA14F6BF4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128DFA-44F5-C67B-1FA2-6422613F6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F2CCB-4172-C219-FE3E-49DFC3CEA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12/12/2023</a:t>
            </a:fld>
            <a:endParaRPr lang="en-US" dirty="0"/>
          </a:p>
        </p:txBody>
      </p:sp>
      <p:sp>
        <p:nvSpPr>
          <p:cNvPr id="5" name="Footer Placeholder 4">
            <a:extLst>
              <a:ext uri="{FF2B5EF4-FFF2-40B4-BE49-F238E27FC236}">
                <a16:creationId xmlns:a16="http://schemas.microsoft.com/office/drawing/2014/main" id="{00CF7FA2-D47C-4754-1710-FF201255A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F0F1FDC-282C-4C29-8544-50F39385B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9142347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8CB-0461-D14E-FCE3-159324BC7995}"/>
              </a:ext>
            </a:extLst>
          </p:cNvPr>
          <p:cNvSpPr>
            <a:spLocks noGrp="1"/>
          </p:cNvSpPr>
          <p:nvPr>
            <p:ph type="ctrTitle"/>
          </p:nvPr>
        </p:nvSpPr>
        <p:spPr>
          <a:xfrm>
            <a:off x="797106" y="1625608"/>
            <a:ext cx="3882844" cy="2722164"/>
          </a:xfrm>
        </p:spPr>
        <p:txBody>
          <a:bodyPr>
            <a:normAutofit fontScale="90000"/>
          </a:bodyPr>
          <a:lstStyle/>
          <a:p>
            <a:pPr>
              <a:lnSpc>
                <a:spcPct val="90000"/>
              </a:lnSpc>
            </a:pPr>
            <a:r>
              <a:rPr lang="en-US" sz="4200" b="0" i="0">
                <a:effectLst/>
                <a:latin typeface="Söhne"/>
              </a:rPr>
              <a:t>Predicting Heart Failure: A Machine Learning Approach</a:t>
            </a:r>
            <a:endParaRPr lang="en-IN" sz="4200" dirty="0"/>
          </a:p>
        </p:txBody>
      </p:sp>
      <p:sp>
        <p:nvSpPr>
          <p:cNvPr id="3" name="Subtitle 2">
            <a:extLst>
              <a:ext uri="{FF2B5EF4-FFF2-40B4-BE49-F238E27FC236}">
                <a16:creationId xmlns:a16="http://schemas.microsoft.com/office/drawing/2014/main" id="{1F6C350F-8292-0EAE-0DCB-47F98381C456}"/>
              </a:ext>
            </a:extLst>
          </p:cNvPr>
          <p:cNvSpPr>
            <a:spLocks noGrp="1"/>
          </p:cNvSpPr>
          <p:nvPr>
            <p:ph type="subTitle" idx="1"/>
          </p:nvPr>
        </p:nvSpPr>
        <p:spPr>
          <a:xfrm>
            <a:off x="797106" y="4942344"/>
            <a:ext cx="3882844" cy="1570216"/>
          </a:xfrm>
        </p:spPr>
        <p:txBody>
          <a:bodyPr>
            <a:normAutofit/>
          </a:bodyPr>
          <a:lstStyle/>
          <a:p>
            <a:r>
              <a:rPr lang="en-US" dirty="0"/>
              <a:t>Pranav </a:t>
            </a:r>
            <a:r>
              <a:rPr lang="en-US" dirty="0" err="1"/>
              <a:t>Anthireddy</a:t>
            </a:r>
            <a:endParaRPr lang="en-US" dirty="0"/>
          </a:p>
          <a:p>
            <a:r>
              <a:rPr lang="en-IN" dirty="0" err="1"/>
              <a:t>Vignan</a:t>
            </a:r>
            <a:r>
              <a:rPr lang="en-IN" dirty="0"/>
              <a:t> </a:t>
            </a:r>
            <a:r>
              <a:rPr lang="en-IN" dirty="0" err="1"/>
              <a:t>Kasam</a:t>
            </a:r>
            <a:endParaRPr lang="en-IN" dirty="0"/>
          </a:p>
          <a:p>
            <a:r>
              <a:rPr lang="en-IN" dirty="0" err="1"/>
              <a:t>Kvs</a:t>
            </a:r>
            <a:r>
              <a:rPr lang="en-IN" dirty="0"/>
              <a:t> Rohith</a:t>
            </a:r>
          </a:p>
        </p:txBody>
      </p:sp>
      <p:pic>
        <p:nvPicPr>
          <p:cNvPr id="5" name="Picture 4" descr="A close-up of a human heart&#10;&#10;Description automatically generated">
            <a:extLst>
              <a:ext uri="{FF2B5EF4-FFF2-40B4-BE49-F238E27FC236}">
                <a16:creationId xmlns:a16="http://schemas.microsoft.com/office/drawing/2014/main" id="{BD92B3E6-5557-F3A1-C10E-1C31ED7FC740}"/>
              </a:ext>
            </a:extLst>
          </p:cNvPr>
          <p:cNvPicPr>
            <a:picLocks noChangeAspect="1"/>
          </p:cNvPicPr>
          <p:nvPr/>
        </p:nvPicPr>
        <p:blipFill rotWithShape="1">
          <a:blip r:embed="rId2"/>
          <a:srcRect l="469" r="473" b="2"/>
          <a:stretch/>
        </p:blipFill>
        <p:spPr>
          <a:xfrm>
            <a:off x="5224242" y="10"/>
            <a:ext cx="6967758" cy="6857990"/>
          </a:xfrm>
          <a:prstGeom prst="rect">
            <a:avLst/>
          </a:prstGeom>
        </p:spPr>
      </p:pic>
    </p:spTree>
    <p:extLst>
      <p:ext uri="{BB962C8B-B14F-4D97-AF65-F5344CB8AC3E}">
        <p14:creationId xmlns:p14="http://schemas.microsoft.com/office/powerpoint/2010/main" val="330439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1E1D9E-E96E-4F75-7F5F-58A5E5D71CE0}"/>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i="0" dirty="0">
                <a:effectLst/>
              </a:rPr>
              <a:t>Distribution of Death Events by </a:t>
            </a:r>
            <a:r>
              <a:rPr lang="en-US" sz="2200" b="1" i="0" dirty="0" err="1">
                <a:effectLst/>
              </a:rPr>
              <a:t>anaemia</a:t>
            </a:r>
            <a:endParaRPr lang="en-US" sz="2200" dirty="0"/>
          </a:p>
        </p:txBody>
      </p:sp>
      <p:pic>
        <p:nvPicPr>
          <p:cNvPr id="5" name="Content Placeholder 4">
            <a:extLst>
              <a:ext uri="{FF2B5EF4-FFF2-40B4-BE49-F238E27FC236}">
                <a16:creationId xmlns:a16="http://schemas.microsoft.com/office/drawing/2014/main" id="{6A8C2812-CA02-FB12-B432-651EE915CD02}"/>
              </a:ext>
            </a:extLst>
          </p:cNvPr>
          <p:cNvPicPr>
            <a:picLocks noGrp="1" noChangeAspect="1"/>
          </p:cNvPicPr>
          <p:nvPr>
            <p:ph idx="1"/>
          </p:nvPr>
        </p:nvPicPr>
        <p:blipFill rotWithShape="1">
          <a:blip r:embed="rId2"/>
          <a:srcRect r="947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8978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64181-EE93-9813-7D29-ED15D942FF96}"/>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i="0" dirty="0">
                <a:effectLst/>
              </a:rPr>
              <a:t>Distribution of Death Events by </a:t>
            </a:r>
            <a:r>
              <a:rPr lang="en-US" sz="2200" b="1" dirty="0" err="1"/>
              <a:t>high_blood_pressure</a:t>
            </a:r>
            <a:endParaRPr lang="en-US" sz="2200" dirty="0"/>
          </a:p>
        </p:txBody>
      </p:sp>
      <p:pic>
        <p:nvPicPr>
          <p:cNvPr id="5" name="Content Placeholder 4">
            <a:extLst>
              <a:ext uri="{FF2B5EF4-FFF2-40B4-BE49-F238E27FC236}">
                <a16:creationId xmlns:a16="http://schemas.microsoft.com/office/drawing/2014/main" id="{7C652199-2D5E-07B3-069B-2B2EF537929F}"/>
              </a:ext>
            </a:extLst>
          </p:cNvPr>
          <p:cNvPicPr>
            <a:picLocks noGrp="1" noChangeAspect="1"/>
          </p:cNvPicPr>
          <p:nvPr>
            <p:ph idx="1"/>
          </p:nvPr>
        </p:nvPicPr>
        <p:blipFill rotWithShape="1">
          <a:blip r:embed="rId2"/>
          <a:srcRect r="646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1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7004AC-C20D-2361-C9B4-4F24FDCBF483}"/>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i="0" dirty="0">
                <a:effectLst/>
              </a:rPr>
              <a:t>Distribution of Death Events by smoking</a:t>
            </a:r>
            <a:endParaRPr lang="en-US" sz="2200" dirty="0"/>
          </a:p>
        </p:txBody>
      </p:sp>
      <p:pic>
        <p:nvPicPr>
          <p:cNvPr id="5" name="Content Placeholder 4">
            <a:extLst>
              <a:ext uri="{FF2B5EF4-FFF2-40B4-BE49-F238E27FC236}">
                <a16:creationId xmlns:a16="http://schemas.microsoft.com/office/drawing/2014/main" id="{92856DA0-6F34-2961-5DDE-FF6DC31049D8}"/>
              </a:ext>
            </a:extLst>
          </p:cNvPr>
          <p:cNvPicPr>
            <a:picLocks noGrp="1" noChangeAspect="1"/>
          </p:cNvPicPr>
          <p:nvPr>
            <p:ph idx="1"/>
          </p:nvPr>
        </p:nvPicPr>
        <p:blipFill rotWithShape="1">
          <a:blip r:embed="rId2"/>
          <a:srcRect r="596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0254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4083D7B-98E4-727D-F0D3-6F74D859F52F}"/>
              </a:ext>
            </a:extLst>
          </p:cNvPr>
          <p:cNvPicPr>
            <a:picLocks noGrp="1" noChangeAspect="1"/>
          </p:cNvPicPr>
          <p:nvPr>
            <p:ph idx="1"/>
          </p:nvPr>
        </p:nvPicPr>
        <p:blipFill>
          <a:blip r:embed="rId2"/>
          <a:stretch>
            <a:fillRect/>
          </a:stretch>
        </p:blipFill>
        <p:spPr>
          <a:xfrm>
            <a:off x="630936" y="1497891"/>
            <a:ext cx="5458968" cy="3862218"/>
          </a:xfrm>
          <a:prstGeom prst="rect">
            <a:avLst/>
          </a:prstGeom>
        </p:spPr>
      </p:pic>
      <p:sp>
        <p:nvSpPr>
          <p:cNvPr id="1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00DB25-6DF2-21FB-9020-7C5B218D8C40}"/>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dirty="0"/>
              <a:t>Distribution of Age</a:t>
            </a:r>
            <a:endParaRPr lang="en-US" sz="2200" dirty="0"/>
          </a:p>
        </p:txBody>
      </p:sp>
    </p:spTree>
    <p:extLst>
      <p:ext uri="{BB962C8B-B14F-4D97-AF65-F5344CB8AC3E}">
        <p14:creationId xmlns:p14="http://schemas.microsoft.com/office/powerpoint/2010/main" val="273425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3C70EB-F56B-2BA3-7C33-2A202F48D008}"/>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i="0" dirty="0">
                <a:effectLst/>
              </a:rPr>
              <a:t>Mean Age by Death Event</a:t>
            </a:r>
            <a:endParaRPr lang="en-US" sz="2200" dirty="0"/>
          </a:p>
        </p:txBody>
      </p:sp>
      <p:pic>
        <p:nvPicPr>
          <p:cNvPr id="5" name="Content Placeholder 4">
            <a:extLst>
              <a:ext uri="{FF2B5EF4-FFF2-40B4-BE49-F238E27FC236}">
                <a16:creationId xmlns:a16="http://schemas.microsoft.com/office/drawing/2014/main" id="{8E279F64-3511-0E88-5169-A48BE7772198}"/>
              </a:ext>
            </a:extLst>
          </p:cNvPr>
          <p:cNvPicPr>
            <a:picLocks noGrp="1" noChangeAspect="1"/>
          </p:cNvPicPr>
          <p:nvPr>
            <p:ph idx="1"/>
          </p:nvPr>
        </p:nvPicPr>
        <p:blipFill>
          <a:blip r:embed="rId2"/>
          <a:stretch>
            <a:fillRect/>
          </a:stretch>
        </p:blipFill>
        <p:spPr>
          <a:xfrm>
            <a:off x="6099048" y="1497891"/>
            <a:ext cx="5458968" cy="3862218"/>
          </a:xfrm>
          <a:prstGeom prst="rect">
            <a:avLst/>
          </a:prstGeom>
        </p:spPr>
      </p:pic>
    </p:spTree>
    <p:extLst>
      <p:ext uri="{BB962C8B-B14F-4D97-AF65-F5344CB8AC3E}">
        <p14:creationId xmlns:p14="http://schemas.microsoft.com/office/powerpoint/2010/main" val="71863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B04D9C-5FE5-2600-4C2A-7CB8C55DEA9C}"/>
              </a:ext>
            </a:extLst>
          </p:cNvPr>
          <p:cNvSpPr txBox="1"/>
          <p:nvPr/>
        </p:nvSpPr>
        <p:spPr>
          <a:xfrm>
            <a:off x="643278" y="1263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200" b="1" dirty="0"/>
              <a:t>HEATMAP</a:t>
            </a:r>
          </a:p>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endParaRPr lang="en-US" sz="2200" b="1" dirty="0"/>
          </a:p>
          <a:p>
            <a:pPr>
              <a:lnSpc>
                <a:spcPct val="90000"/>
              </a:lnSpc>
              <a:spcAft>
                <a:spcPts val="600"/>
              </a:spcAft>
            </a:pPr>
            <a:r>
              <a:rPr lang="en-US" sz="2200" dirty="0"/>
              <a:t>Correlations between variables.</a:t>
            </a:r>
          </a:p>
        </p:txBody>
      </p:sp>
      <p:pic>
        <p:nvPicPr>
          <p:cNvPr id="5" name="Content Placeholder 4">
            <a:extLst>
              <a:ext uri="{FF2B5EF4-FFF2-40B4-BE49-F238E27FC236}">
                <a16:creationId xmlns:a16="http://schemas.microsoft.com/office/drawing/2014/main" id="{483990BE-002D-9DF1-57DF-F43A8D104A18}"/>
              </a:ext>
            </a:extLst>
          </p:cNvPr>
          <p:cNvPicPr>
            <a:picLocks noGrp="1" noChangeAspect="1"/>
          </p:cNvPicPr>
          <p:nvPr>
            <p:ph idx="1"/>
          </p:nvPr>
        </p:nvPicPr>
        <p:blipFill>
          <a:blip r:embed="rId2"/>
          <a:stretch>
            <a:fillRect/>
          </a:stretch>
        </p:blipFill>
        <p:spPr>
          <a:xfrm>
            <a:off x="5090160" y="640080"/>
            <a:ext cx="6429679" cy="5577840"/>
          </a:xfrm>
          <a:prstGeom prst="rect">
            <a:avLst/>
          </a:prstGeom>
        </p:spPr>
      </p:pic>
    </p:spTree>
    <p:extLst>
      <p:ext uri="{BB962C8B-B14F-4D97-AF65-F5344CB8AC3E}">
        <p14:creationId xmlns:p14="http://schemas.microsoft.com/office/powerpoint/2010/main" val="145070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9150C-50B1-A07B-B670-E2B2B2226A06}"/>
              </a:ext>
            </a:extLst>
          </p:cNvPr>
          <p:cNvSpPr>
            <a:spLocks noGrp="1"/>
          </p:cNvSpPr>
          <p:nvPr>
            <p:ph type="title"/>
          </p:nvPr>
        </p:nvSpPr>
        <p:spPr>
          <a:xfrm>
            <a:off x="7331384" y="679730"/>
            <a:ext cx="4171994" cy="3932729"/>
          </a:xfrm>
        </p:spPr>
        <p:txBody>
          <a:bodyPr vert="horz" lIns="91440" tIns="45720" rIns="91440" bIns="45720" rtlCol="0" anchor="b">
            <a:normAutofit/>
          </a:bodyPr>
          <a:lstStyle/>
          <a:p>
            <a:r>
              <a:rPr lang="en-US" sz="3300" kern="1200">
                <a:solidFill>
                  <a:schemeClr val="tx1"/>
                </a:solidFill>
                <a:latin typeface="+mj-lt"/>
                <a:ea typeface="+mj-ea"/>
                <a:cs typeface="+mj-cs"/>
              </a:rPr>
              <a:t>Correlation with respect to output variable(Death_event)</a:t>
            </a:r>
          </a:p>
        </p:txBody>
      </p:sp>
      <p:grpSp>
        <p:nvGrpSpPr>
          <p:cNvPr id="26" name="Group 2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2" name="Straight Connector 2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3D9476-1157-77A1-0ACF-F5424223001A}"/>
              </a:ext>
            </a:extLst>
          </p:cNvPr>
          <p:cNvPicPr>
            <a:picLocks noChangeAspect="1"/>
          </p:cNvPicPr>
          <p:nvPr/>
        </p:nvPicPr>
        <p:blipFill>
          <a:blip r:embed="rId2"/>
          <a:stretch>
            <a:fillRect/>
          </a:stretch>
        </p:blipFill>
        <p:spPr>
          <a:xfrm>
            <a:off x="942597" y="1478804"/>
            <a:ext cx="5608830" cy="3900392"/>
          </a:xfrm>
          <a:prstGeom prst="rect">
            <a:avLst/>
          </a:prstGeom>
        </p:spPr>
      </p:pic>
    </p:spTree>
    <p:extLst>
      <p:ext uri="{BB962C8B-B14F-4D97-AF65-F5344CB8AC3E}">
        <p14:creationId xmlns:p14="http://schemas.microsoft.com/office/powerpoint/2010/main" val="222960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3811A11-D53A-EFC7-E359-490A80B6BD3B}"/>
              </a:ext>
            </a:extLst>
          </p:cNvPr>
          <p:cNvSpPr>
            <a:spLocks noGrp="1"/>
          </p:cNvSpPr>
          <p:nvPr>
            <p:ph type="title"/>
          </p:nvPr>
        </p:nvSpPr>
        <p:spPr>
          <a:xfrm>
            <a:off x="838199" y="3981660"/>
            <a:ext cx="3981854" cy="2216513"/>
          </a:xfrm>
        </p:spPr>
        <p:txBody>
          <a:bodyPr>
            <a:normAutofit/>
          </a:bodyPr>
          <a:lstStyle/>
          <a:p>
            <a:r>
              <a:rPr lang="en-US" dirty="0"/>
              <a:t>Splitting the Dataset</a:t>
            </a:r>
            <a:endParaRPr lang="en-IN"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B491AB5-9A30-F48C-401F-499B895E5D86}"/>
              </a:ext>
            </a:extLst>
          </p:cNvPr>
          <p:cNvPicPr>
            <a:picLocks noChangeAspect="1"/>
          </p:cNvPicPr>
          <p:nvPr/>
        </p:nvPicPr>
        <p:blipFill>
          <a:blip r:embed="rId2"/>
          <a:stretch>
            <a:fillRect/>
          </a:stretch>
        </p:blipFill>
        <p:spPr>
          <a:xfrm>
            <a:off x="659914" y="1490138"/>
            <a:ext cx="10872172" cy="138620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7840688-1BB2-337B-525B-99DCC6361E07}"/>
              </a:ext>
            </a:extLst>
          </p:cNvPr>
          <p:cNvSpPr>
            <a:spLocks noGrp="1"/>
          </p:cNvSpPr>
          <p:nvPr>
            <p:ph idx="1"/>
          </p:nvPr>
        </p:nvSpPr>
        <p:spPr>
          <a:xfrm>
            <a:off x="4970835" y="3998019"/>
            <a:ext cx="6382966" cy="2216512"/>
          </a:xfrm>
        </p:spPr>
        <p:txBody>
          <a:bodyPr>
            <a:normAutofit/>
          </a:bodyPr>
          <a:lstStyle/>
          <a:p>
            <a:r>
              <a:rPr lang="en-US" sz="2400"/>
              <a:t>After performing data preprocessing and EDA, we then split the dataset into training and testing datasets so that, we can use the training dataset to train the data and the testing dataset to evaluate the model performance.</a:t>
            </a:r>
            <a:endParaRPr lang="en-IN" sz="2400"/>
          </a:p>
        </p:txBody>
      </p:sp>
    </p:spTree>
    <p:extLst>
      <p:ext uri="{BB962C8B-B14F-4D97-AF65-F5344CB8AC3E}">
        <p14:creationId xmlns:p14="http://schemas.microsoft.com/office/powerpoint/2010/main" val="134634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BE3E0-7F8C-2748-2CCB-449CBD038C8E}"/>
              </a:ext>
            </a:extLst>
          </p:cNvPr>
          <p:cNvSpPr>
            <a:spLocks noGrp="1"/>
          </p:cNvSpPr>
          <p:nvPr>
            <p:ph type="title"/>
          </p:nvPr>
        </p:nvSpPr>
        <p:spPr>
          <a:xfrm>
            <a:off x="1289305" y="3415754"/>
            <a:ext cx="9471956" cy="1137111"/>
          </a:xfrm>
        </p:spPr>
        <p:txBody>
          <a:bodyPr>
            <a:normAutofit/>
          </a:bodyPr>
          <a:lstStyle/>
          <a:p>
            <a:r>
              <a:rPr lang="en-US" sz="5400" dirty="0"/>
              <a:t>Scaling:</a:t>
            </a:r>
            <a:endParaRPr lang="en-IN" sz="5400" dirty="0"/>
          </a:p>
        </p:txBody>
      </p:sp>
      <p:pic>
        <p:nvPicPr>
          <p:cNvPr id="5" name="Picture 4">
            <a:extLst>
              <a:ext uri="{FF2B5EF4-FFF2-40B4-BE49-F238E27FC236}">
                <a16:creationId xmlns:a16="http://schemas.microsoft.com/office/drawing/2014/main" id="{C1E3B2D4-CFF9-7B32-10A0-832AA3A9E856}"/>
              </a:ext>
            </a:extLst>
          </p:cNvPr>
          <p:cNvPicPr>
            <a:picLocks noChangeAspect="1"/>
          </p:cNvPicPr>
          <p:nvPr/>
        </p:nvPicPr>
        <p:blipFill>
          <a:blip r:embed="rId2"/>
          <a:stretch>
            <a:fillRect/>
          </a:stretch>
        </p:blipFill>
        <p:spPr>
          <a:xfrm>
            <a:off x="1289304" y="1445938"/>
            <a:ext cx="7745969" cy="1521530"/>
          </a:xfrm>
          <a:prstGeom prst="rect">
            <a:avLst/>
          </a:prstGeom>
        </p:spPr>
      </p:pic>
      <p:sp>
        <p:nvSpPr>
          <p:cNvPr id="3" name="Content Placeholder 2">
            <a:extLst>
              <a:ext uri="{FF2B5EF4-FFF2-40B4-BE49-F238E27FC236}">
                <a16:creationId xmlns:a16="http://schemas.microsoft.com/office/drawing/2014/main" id="{FB961502-353E-0BD7-8FFA-B5E4DB06396E}"/>
              </a:ext>
            </a:extLst>
          </p:cNvPr>
          <p:cNvSpPr>
            <a:spLocks noGrp="1"/>
          </p:cNvSpPr>
          <p:nvPr>
            <p:ph idx="1"/>
          </p:nvPr>
        </p:nvSpPr>
        <p:spPr>
          <a:xfrm>
            <a:off x="1289304" y="4612943"/>
            <a:ext cx="7745969" cy="1408222"/>
          </a:xfrm>
        </p:spPr>
        <p:txBody>
          <a:bodyPr anchor="t">
            <a:normAutofit/>
          </a:bodyPr>
          <a:lstStyle/>
          <a:p>
            <a:r>
              <a:rPr lang="en-US" sz="2000" dirty="0"/>
              <a:t>We used Min-Max scaling to normalize the values of our feature variables before applying Machine Learning Models.</a:t>
            </a:r>
            <a:br>
              <a:rPr lang="en-US" sz="2000" dirty="0"/>
            </a:br>
            <a:endParaRPr lang="en-IN" sz="2000" dirty="0"/>
          </a:p>
        </p:txBody>
      </p:sp>
    </p:spTree>
    <p:extLst>
      <p:ext uri="{BB962C8B-B14F-4D97-AF65-F5344CB8AC3E}">
        <p14:creationId xmlns:p14="http://schemas.microsoft.com/office/powerpoint/2010/main" val="341055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9B3-1F91-6ABD-27E9-C8CE21D89794}"/>
              </a:ext>
            </a:extLst>
          </p:cNvPr>
          <p:cNvSpPr>
            <a:spLocks noGrp="1"/>
          </p:cNvSpPr>
          <p:nvPr>
            <p:ph type="title"/>
          </p:nvPr>
        </p:nvSpPr>
        <p:spPr/>
        <p:txBody>
          <a:bodyPr/>
          <a:lstStyle/>
          <a:p>
            <a:r>
              <a:rPr lang="en-US" dirty="0"/>
              <a:t>Machine Learning Models</a:t>
            </a:r>
            <a:endParaRPr lang="en-IN" dirty="0"/>
          </a:p>
        </p:txBody>
      </p:sp>
      <p:sp>
        <p:nvSpPr>
          <p:cNvPr id="3" name="Content Placeholder 2">
            <a:extLst>
              <a:ext uri="{FF2B5EF4-FFF2-40B4-BE49-F238E27FC236}">
                <a16:creationId xmlns:a16="http://schemas.microsoft.com/office/drawing/2014/main" id="{8A2E0AC6-EB8C-F100-4EB7-E2BCD3417FF4}"/>
              </a:ext>
            </a:extLst>
          </p:cNvPr>
          <p:cNvSpPr>
            <a:spLocks noGrp="1"/>
          </p:cNvSpPr>
          <p:nvPr>
            <p:ph idx="1"/>
          </p:nvPr>
        </p:nvSpPr>
        <p:spPr/>
        <p:txBody>
          <a:bodyPr/>
          <a:lstStyle/>
          <a:p>
            <a:r>
              <a:rPr lang="en-US" dirty="0"/>
              <a:t>After performing data preprocessing and doing exploratory data analysis, we then applied four machine learning, they are Logistic Regression, Decision Tree, Random Forest, and </a:t>
            </a:r>
            <a:r>
              <a:rPr lang="en-US" dirty="0" err="1"/>
              <a:t>Xgboost</a:t>
            </a:r>
            <a:r>
              <a:rPr lang="en-US" dirty="0"/>
              <a:t>.</a:t>
            </a:r>
          </a:p>
          <a:p>
            <a:pPr marL="0" indent="0">
              <a:buNone/>
            </a:pPr>
            <a:endParaRPr lang="en-US" dirty="0"/>
          </a:p>
          <a:p>
            <a:pPr marL="0" indent="0">
              <a:buNone/>
            </a:pPr>
            <a:endParaRPr lang="en-IN" dirty="0"/>
          </a:p>
        </p:txBody>
      </p:sp>
      <p:pic>
        <p:nvPicPr>
          <p:cNvPr id="4" name="Picture 3" descr="A red and blue heart&#10;&#10;Description automatically generated">
            <a:extLst>
              <a:ext uri="{FF2B5EF4-FFF2-40B4-BE49-F238E27FC236}">
                <a16:creationId xmlns:a16="http://schemas.microsoft.com/office/drawing/2014/main" id="{0B4E5E9B-D433-C935-DBAF-8A2B1EC873C5}"/>
              </a:ext>
            </a:extLst>
          </p:cNvPr>
          <p:cNvPicPr>
            <a:picLocks noChangeAspect="1"/>
          </p:cNvPicPr>
          <p:nvPr/>
        </p:nvPicPr>
        <p:blipFill>
          <a:blip r:embed="rId2">
            <a:alphaModFix amt="22000"/>
            <a:extLst>
              <a:ext uri="{28A0092B-C50C-407E-A947-70E740481C1C}">
                <a14:useLocalDpi xmlns:a14="http://schemas.microsoft.com/office/drawing/2010/main" val="0"/>
              </a:ext>
            </a:extLst>
          </a:blip>
          <a:stretch>
            <a:fillRect/>
          </a:stretch>
        </p:blipFill>
        <p:spPr>
          <a:xfrm>
            <a:off x="1206500" y="81280"/>
            <a:ext cx="10287000" cy="6858000"/>
          </a:xfrm>
          <a:prstGeom prst="rect">
            <a:avLst/>
          </a:prstGeom>
        </p:spPr>
      </p:pic>
    </p:spTree>
    <p:extLst>
      <p:ext uri="{BB962C8B-B14F-4D97-AF65-F5344CB8AC3E}">
        <p14:creationId xmlns:p14="http://schemas.microsoft.com/office/powerpoint/2010/main" val="102702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C865-7176-D97A-D069-A4E95F0B2207}"/>
              </a:ext>
            </a:extLst>
          </p:cNvPr>
          <p:cNvSpPr>
            <a:spLocks noGrp="1"/>
          </p:cNvSpPr>
          <p:nvPr>
            <p:ph type="title"/>
          </p:nvPr>
        </p:nvSpPr>
        <p:spPr>
          <a:xfrm>
            <a:off x="565149" y="372048"/>
            <a:ext cx="8267296" cy="144655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C41BA71-2F39-F2DD-5B9E-8B405C120ED2}"/>
              </a:ext>
            </a:extLst>
          </p:cNvPr>
          <p:cNvSpPr>
            <a:spLocks noGrp="1"/>
          </p:cNvSpPr>
          <p:nvPr>
            <p:ph idx="1"/>
          </p:nvPr>
        </p:nvSpPr>
        <p:spPr>
          <a:xfrm>
            <a:off x="565149" y="1523958"/>
            <a:ext cx="8267296" cy="4633002"/>
          </a:xfrm>
        </p:spPr>
        <p:txBody>
          <a:bodyPr>
            <a:normAutofit fontScale="85000" lnSpcReduction="10000"/>
          </a:bodyPr>
          <a:lstStyle/>
          <a:p>
            <a:pPr marL="0" indent="0">
              <a:buNone/>
            </a:pPr>
            <a:r>
              <a:rPr lang="en-US" dirty="0"/>
              <a:t>Heart failure is a widespread and urgent health issue that affects a large proportion of the global population. The capacity to recognize and anticipate heart failure episodes in real time is critical for providing effective therapy and improving patient outcomes.</a:t>
            </a:r>
          </a:p>
          <a:p>
            <a:pPr marL="0" indent="0">
              <a:buNone/>
            </a:pPr>
            <a:r>
              <a:rPr lang="en-US" dirty="0"/>
              <a:t>Accurate categorization is critical in the field of cardiovascular health. It enables us to classify patients depending on their risk of developing heart failure episodes, allowing for focused therapies and tailored treatment programs.</a:t>
            </a:r>
          </a:p>
          <a:p>
            <a:pPr marL="0" indent="0">
              <a:buNone/>
            </a:pPr>
            <a:r>
              <a:rPr lang="en-US" dirty="0"/>
              <a:t>In this project, We performed a thorough Exploratory Data Analysis (EDA) to get deep insights into the "</a:t>
            </a:r>
            <a:r>
              <a:rPr lang="en-US" dirty="0" err="1"/>
              <a:t>heart_failure_clinical_records</a:t>
            </a:r>
            <a:r>
              <a:rPr lang="en-US" dirty="0"/>
              <a:t>" dataset.</a:t>
            </a:r>
          </a:p>
          <a:p>
            <a:pPr marL="0" indent="0">
              <a:buNone/>
            </a:pPr>
            <a:r>
              <a:rPr lang="en-US" dirty="0"/>
              <a:t>Following that, we applied four machine-learning models to do classification. </a:t>
            </a:r>
            <a:endParaRPr lang="en-IN" dirty="0"/>
          </a:p>
        </p:txBody>
      </p:sp>
      <p:pic>
        <p:nvPicPr>
          <p:cNvPr id="5" name="Picture 4" descr="A red and blue heart&#10;&#10;Description automatically generated">
            <a:extLst>
              <a:ext uri="{FF2B5EF4-FFF2-40B4-BE49-F238E27FC236}">
                <a16:creationId xmlns:a16="http://schemas.microsoft.com/office/drawing/2014/main" id="{ABBD83F5-0BC6-001F-3BF4-A1C5390E8D6E}"/>
              </a:ext>
            </a:extLst>
          </p:cNvPr>
          <p:cNvPicPr>
            <a:picLocks noChangeAspect="1"/>
          </p:cNvPicPr>
          <p:nvPr/>
        </p:nvPicPr>
        <p:blipFill>
          <a:blip r:embed="rId2">
            <a:alphaModFix amt="22000"/>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428942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356EA-12DF-A727-9FD6-5B80D0C2B8D7}"/>
              </a:ext>
            </a:extLst>
          </p:cNvPr>
          <p:cNvSpPr>
            <a:spLocks noGrp="1"/>
          </p:cNvSpPr>
          <p:nvPr>
            <p:ph type="title"/>
          </p:nvPr>
        </p:nvSpPr>
        <p:spPr>
          <a:xfrm>
            <a:off x="612648" y="181928"/>
            <a:ext cx="5032744" cy="3365646"/>
          </a:xfrm>
        </p:spPr>
        <p:txBody>
          <a:bodyPr vert="horz" lIns="91440" tIns="45720" rIns="91440" bIns="45720" rtlCol="0" anchor="b">
            <a:normAutofit/>
          </a:bodyPr>
          <a:lstStyle/>
          <a:p>
            <a:r>
              <a:rPr lang="en-US" sz="3200" dirty="0"/>
              <a:t>Logistic Regression</a:t>
            </a:r>
          </a:p>
        </p:txBody>
      </p:sp>
      <p:sp>
        <p:nvSpPr>
          <p:cNvPr id="4" name="TextBox 3">
            <a:extLst>
              <a:ext uri="{FF2B5EF4-FFF2-40B4-BE49-F238E27FC236}">
                <a16:creationId xmlns:a16="http://schemas.microsoft.com/office/drawing/2014/main" id="{18A0C8CC-8329-0651-C394-1880702891BE}"/>
              </a:ext>
            </a:extLst>
          </p:cNvPr>
          <p:cNvSpPr txBox="1"/>
          <p:nvPr/>
        </p:nvSpPr>
        <p:spPr>
          <a:xfrm>
            <a:off x="612648" y="4164506"/>
            <a:ext cx="5032744" cy="1845282"/>
          </a:xfrm>
          <a:prstGeom prst="rect">
            <a:avLst/>
          </a:prstGeom>
        </p:spPr>
        <p:txBody>
          <a:bodyPr vert="horz" lIns="91440" tIns="45720" rIns="91440" bIns="45720" rtlCol="0">
            <a:normAutofit/>
          </a:bodyPr>
          <a:lstStyle/>
          <a:p>
            <a:pPr>
              <a:lnSpc>
                <a:spcPct val="90000"/>
              </a:lnSpc>
              <a:spcBef>
                <a:spcPts val="1000"/>
              </a:spcBef>
            </a:pPr>
            <a:r>
              <a:rPr lang="en-US" sz="2000" dirty="0"/>
              <a:t>For binary classification issues, logistic regression is utilized. It estimates the likelihood that an instance belongs to a specific class and uses a logistic function to convert expected values to probabilities.</a:t>
            </a:r>
          </a:p>
        </p:txBody>
      </p:sp>
      <p:sp>
        <p:nvSpPr>
          <p:cNvPr id="26"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DB7C87-FBA6-03CB-9580-FCF9A97944FC}"/>
              </a:ext>
            </a:extLst>
          </p:cNvPr>
          <p:cNvPicPr>
            <a:picLocks noGrp="1" noChangeAspect="1"/>
          </p:cNvPicPr>
          <p:nvPr>
            <p:ph idx="1"/>
          </p:nvPr>
        </p:nvPicPr>
        <p:blipFill>
          <a:blip r:embed="rId2"/>
          <a:stretch>
            <a:fillRect/>
          </a:stretch>
        </p:blipFill>
        <p:spPr>
          <a:xfrm>
            <a:off x="6258040" y="833120"/>
            <a:ext cx="5032744" cy="5176668"/>
          </a:xfrm>
          <a:prstGeom prst="rect">
            <a:avLst/>
          </a:prstGeom>
        </p:spPr>
      </p:pic>
      <p:sp>
        <p:nvSpPr>
          <p:cNvPr id="7" name="TextBox 6">
            <a:extLst>
              <a:ext uri="{FF2B5EF4-FFF2-40B4-BE49-F238E27FC236}">
                <a16:creationId xmlns:a16="http://schemas.microsoft.com/office/drawing/2014/main" id="{F29C49ED-D5AA-9FA5-736B-8BA1C33F507A}"/>
              </a:ext>
            </a:extLst>
          </p:cNvPr>
          <p:cNvSpPr txBox="1"/>
          <p:nvPr/>
        </p:nvSpPr>
        <p:spPr>
          <a:xfrm>
            <a:off x="471331" y="1233864"/>
            <a:ext cx="4443154" cy="3492868"/>
          </a:xfrm>
          <a:prstGeom prst="rect">
            <a:avLst/>
          </a:prstGeom>
        </p:spPr>
        <p:txBody>
          <a:bodyPr vert="horz" lIns="91440" tIns="45720" rIns="91440" bIns="45720" rtlCol="0">
            <a:normAutofit/>
          </a:bodyPr>
          <a:lstStyle/>
          <a:p>
            <a:pPr>
              <a:lnSpc>
                <a:spcPct val="90000"/>
              </a:lnSpc>
              <a:spcAft>
                <a:spcPts val="600"/>
              </a:spcAft>
            </a:pPr>
            <a:r>
              <a:rPr lang="en-US" sz="4000" dirty="0"/>
              <a:t>RESULTS</a:t>
            </a:r>
            <a:r>
              <a:rPr lang="en-US" sz="3600" dirty="0"/>
              <a:t>:</a:t>
            </a:r>
          </a:p>
        </p:txBody>
      </p:sp>
    </p:spTree>
    <p:extLst>
      <p:ext uri="{BB962C8B-B14F-4D97-AF65-F5344CB8AC3E}">
        <p14:creationId xmlns:p14="http://schemas.microsoft.com/office/powerpoint/2010/main" val="189259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26315-83CE-22EC-296E-100FED060CC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Decision Tree</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F269AFA-D2C1-F8D2-6371-2C3BDDF15AFD}"/>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A tree-like model in which each node indicates a feature-based decision that leads to future nodes or leaves with class labels. Decision trees can handle both classification and regression tasks and are interpretable.</a:t>
            </a:r>
          </a:p>
        </p:txBody>
      </p:sp>
      <p:pic>
        <p:nvPicPr>
          <p:cNvPr id="5" name="Content Placeholder 4">
            <a:extLst>
              <a:ext uri="{FF2B5EF4-FFF2-40B4-BE49-F238E27FC236}">
                <a16:creationId xmlns:a16="http://schemas.microsoft.com/office/drawing/2014/main" id="{581E2BAA-5950-C3DB-489B-823E09A454F3}"/>
              </a:ext>
            </a:extLst>
          </p:cNvPr>
          <p:cNvPicPr>
            <a:picLocks noChangeAspect="1"/>
          </p:cNvPicPr>
          <p:nvPr/>
        </p:nvPicPr>
        <p:blipFill>
          <a:blip r:embed="rId2"/>
          <a:stretch>
            <a:fillRect/>
          </a:stretch>
        </p:blipFill>
        <p:spPr>
          <a:xfrm>
            <a:off x="6099048" y="992935"/>
            <a:ext cx="5458968" cy="4872129"/>
          </a:xfrm>
          <a:prstGeom prst="rect">
            <a:avLst/>
          </a:prstGeom>
        </p:spPr>
      </p:pic>
    </p:spTree>
    <p:extLst>
      <p:ext uri="{BB962C8B-B14F-4D97-AF65-F5344CB8AC3E}">
        <p14:creationId xmlns:p14="http://schemas.microsoft.com/office/powerpoint/2010/main" val="197610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CCED9-0D81-5BEF-4667-759D2D320E7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Random Forest</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2D3BA14-2092-3A53-124E-265B540344B2}"/>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An ensemble learning approach that integrates the predictions of many decision trees. It boosts accuracy and resilience by avoiding overfitting and capturing more complicated data connections.</a:t>
            </a:r>
          </a:p>
        </p:txBody>
      </p:sp>
      <p:pic>
        <p:nvPicPr>
          <p:cNvPr id="5" name="Content Placeholder 4">
            <a:extLst>
              <a:ext uri="{FF2B5EF4-FFF2-40B4-BE49-F238E27FC236}">
                <a16:creationId xmlns:a16="http://schemas.microsoft.com/office/drawing/2014/main" id="{E24C6E80-74D9-5FAA-CBEB-BC564D32F400}"/>
              </a:ext>
            </a:extLst>
          </p:cNvPr>
          <p:cNvPicPr>
            <a:picLocks noChangeAspect="1"/>
          </p:cNvPicPr>
          <p:nvPr/>
        </p:nvPicPr>
        <p:blipFill>
          <a:blip r:embed="rId2"/>
          <a:stretch>
            <a:fillRect/>
          </a:stretch>
        </p:blipFill>
        <p:spPr>
          <a:xfrm>
            <a:off x="6099048" y="1054349"/>
            <a:ext cx="5458968" cy="4749302"/>
          </a:xfrm>
          <a:prstGeom prst="rect">
            <a:avLst/>
          </a:prstGeom>
        </p:spPr>
      </p:pic>
    </p:spTree>
    <p:extLst>
      <p:ext uri="{BB962C8B-B14F-4D97-AF65-F5344CB8AC3E}">
        <p14:creationId xmlns:p14="http://schemas.microsoft.com/office/powerpoint/2010/main" val="2062465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DA69D-0DE6-3FD6-E1DD-05665CF3BE9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err="1">
                <a:solidFill>
                  <a:schemeClr val="tx1"/>
                </a:solidFill>
                <a:latin typeface="+mj-lt"/>
                <a:ea typeface="+mj-ea"/>
                <a:cs typeface="+mj-cs"/>
              </a:rPr>
              <a:t>XGBoost</a:t>
            </a:r>
            <a:endParaRPr lang="en-US" sz="5400" kern="1200" dirty="0">
              <a:solidFill>
                <a:schemeClr val="tx1"/>
              </a:solidFill>
              <a:latin typeface="+mj-lt"/>
              <a:ea typeface="+mj-ea"/>
              <a:cs typeface="+mj-cs"/>
            </a:endParaRP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5D8D5B-7E68-F5E2-9C01-444C1BAEB609}"/>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t>XGBoost</a:t>
            </a:r>
            <a:r>
              <a:rPr lang="en-US" sz="2000" dirty="0"/>
              <a:t> is an ML model most commonly used for classification and regression problems. It creates an ensemble of weak learners, often decision trees, progressively, maximizing their contributions for accuracy and resilience.</a:t>
            </a:r>
          </a:p>
        </p:txBody>
      </p:sp>
      <p:pic>
        <p:nvPicPr>
          <p:cNvPr id="5" name="Content Placeholder 4">
            <a:extLst>
              <a:ext uri="{FF2B5EF4-FFF2-40B4-BE49-F238E27FC236}">
                <a16:creationId xmlns:a16="http://schemas.microsoft.com/office/drawing/2014/main" id="{E3CD6C45-BA2A-D95C-B8E4-09CBEB63852B}"/>
              </a:ext>
            </a:extLst>
          </p:cNvPr>
          <p:cNvPicPr>
            <a:picLocks noChangeAspect="1"/>
          </p:cNvPicPr>
          <p:nvPr/>
        </p:nvPicPr>
        <p:blipFill>
          <a:blip r:embed="rId2"/>
          <a:stretch>
            <a:fillRect/>
          </a:stretch>
        </p:blipFill>
        <p:spPr>
          <a:xfrm>
            <a:off x="6099048" y="917875"/>
            <a:ext cx="5458968" cy="5022249"/>
          </a:xfrm>
          <a:prstGeom prst="rect">
            <a:avLst/>
          </a:prstGeom>
        </p:spPr>
      </p:pic>
    </p:spTree>
    <p:extLst>
      <p:ext uri="{BB962C8B-B14F-4D97-AF65-F5344CB8AC3E}">
        <p14:creationId xmlns:p14="http://schemas.microsoft.com/office/powerpoint/2010/main" val="153672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FCFFB-EB45-E2DE-163A-A6F6FC339411}"/>
              </a:ext>
            </a:extLst>
          </p:cNvPr>
          <p:cNvSpPr>
            <a:spLocks noGrp="1"/>
          </p:cNvSpPr>
          <p:nvPr>
            <p:ph type="title"/>
          </p:nvPr>
        </p:nvSpPr>
        <p:spPr>
          <a:xfrm>
            <a:off x="630936" y="640080"/>
            <a:ext cx="4818888" cy="1481328"/>
          </a:xfrm>
        </p:spPr>
        <p:txBody>
          <a:bodyPr anchor="b">
            <a:normAutofit/>
          </a:bodyPr>
          <a:lstStyle/>
          <a:p>
            <a:r>
              <a:rPr lang="en-US" sz="5400" dirty="0"/>
              <a:t>CONCLUSION:</a:t>
            </a:r>
            <a:endParaRPr lang="en-IN" sz="5400" dirty="0"/>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AD90474-D68B-C36C-41A6-802C40996532}"/>
              </a:ext>
            </a:extLst>
          </p:cNvPr>
          <p:cNvSpPr>
            <a:spLocks noGrp="1"/>
          </p:cNvSpPr>
          <p:nvPr>
            <p:ph idx="1"/>
          </p:nvPr>
        </p:nvSpPr>
        <p:spPr>
          <a:xfrm>
            <a:off x="630936" y="2660904"/>
            <a:ext cx="4818888" cy="3547872"/>
          </a:xfrm>
        </p:spPr>
        <p:txBody>
          <a:bodyPr anchor="t">
            <a:normAutofit/>
          </a:bodyPr>
          <a:lstStyle/>
          <a:p>
            <a:r>
              <a:rPr lang="en-US" sz="2400" dirty="0">
                <a:latin typeface="Times New Roman" panose="02020603050405020304" pitchFamily="18" charset="0"/>
                <a:cs typeface="Times New Roman" panose="02020603050405020304" pitchFamily="18" charset="0"/>
              </a:rPr>
              <a:t>Logistic </a:t>
            </a:r>
            <a:r>
              <a:rPr lang="en-US" sz="2400" dirty="0" err="1">
                <a:latin typeface="Times New Roman" panose="02020603050405020304" pitchFamily="18" charset="0"/>
                <a:cs typeface="Times New Roman" panose="02020603050405020304" pitchFamily="18" charset="0"/>
              </a:rPr>
              <a:t>Regression:Accuracy</a:t>
            </a:r>
            <a:r>
              <a:rPr lang="en-US" sz="2400" dirty="0">
                <a:latin typeface="Times New Roman" panose="02020603050405020304" pitchFamily="18" charset="0"/>
                <a:cs typeface="Times New Roman" panose="02020603050405020304" pitchFamily="18" charset="0"/>
              </a:rPr>
              <a:t>: 86.67%</a:t>
            </a:r>
          </a:p>
          <a:p>
            <a:r>
              <a:rPr lang="en-US" sz="2400" dirty="0">
                <a:latin typeface="Times New Roman" panose="02020603050405020304" pitchFamily="18" charset="0"/>
                <a:cs typeface="Times New Roman" panose="02020603050405020304" pitchFamily="18" charset="0"/>
              </a:rPr>
              <a:t>.Decision </a:t>
            </a:r>
            <a:r>
              <a:rPr lang="en-US" sz="2400" dirty="0" err="1">
                <a:latin typeface="Times New Roman" panose="02020603050405020304" pitchFamily="18" charset="0"/>
                <a:cs typeface="Times New Roman" panose="02020603050405020304" pitchFamily="18" charset="0"/>
              </a:rPr>
              <a:t>Tree:Accuracy</a:t>
            </a:r>
            <a:r>
              <a:rPr lang="en-US" sz="2400" dirty="0">
                <a:latin typeface="Times New Roman" panose="02020603050405020304" pitchFamily="18" charset="0"/>
                <a:cs typeface="Times New Roman" panose="02020603050405020304" pitchFamily="18" charset="0"/>
              </a:rPr>
              <a:t>: 83.33%.</a:t>
            </a:r>
          </a:p>
          <a:p>
            <a:r>
              <a:rPr lang="en-US" sz="2400" dirty="0">
                <a:latin typeface="Times New Roman" panose="02020603050405020304" pitchFamily="18" charset="0"/>
                <a:cs typeface="Times New Roman" panose="02020603050405020304" pitchFamily="18" charset="0"/>
              </a:rPr>
              <a:t>Random </a:t>
            </a:r>
            <a:r>
              <a:rPr lang="en-US" sz="2400" dirty="0" err="1">
                <a:latin typeface="Times New Roman" panose="02020603050405020304" pitchFamily="18" charset="0"/>
                <a:cs typeface="Times New Roman" panose="02020603050405020304" pitchFamily="18" charset="0"/>
              </a:rPr>
              <a:t>Forest:Accuracy</a:t>
            </a:r>
            <a:r>
              <a:rPr lang="en-US" sz="2400" dirty="0">
                <a:latin typeface="Times New Roman" panose="02020603050405020304" pitchFamily="18" charset="0"/>
                <a:cs typeface="Times New Roman" panose="02020603050405020304" pitchFamily="18" charset="0"/>
              </a:rPr>
              <a:t>: 91.67%.</a:t>
            </a:r>
          </a:p>
          <a:p>
            <a:r>
              <a:rPr lang="en-US" sz="2400" dirty="0" err="1">
                <a:latin typeface="Times New Roman" panose="02020603050405020304" pitchFamily="18" charset="0"/>
                <a:cs typeface="Times New Roman" panose="02020603050405020304" pitchFamily="18" charset="0"/>
              </a:rPr>
              <a:t>XGBoost:Accuracy</a:t>
            </a:r>
            <a:r>
              <a:rPr lang="en-US" sz="2400" dirty="0">
                <a:latin typeface="Times New Roman" panose="02020603050405020304" pitchFamily="18" charset="0"/>
                <a:cs typeface="Times New Roman" panose="02020603050405020304" pitchFamily="18" charset="0"/>
              </a:rPr>
              <a:t>: 88.33%</a:t>
            </a:r>
          </a:p>
          <a:p>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 random forest model stands out for its high accuracy and robust performance.</a:t>
            </a:r>
            <a:endParaRPr lang="en-US" sz="2400" dirty="0">
              <a:latin typeface="Times New Roman" panose="02020603050405020304" pitchFamily="18" charset="0"/>
              <a:cs typeface="Times New Roman" panose="02020603050405020304" pitchFamily="18" charset="0"/>
            </a:endParaRPr>
          </a:p>
        </p:txBody>
      </p:sp>
      <p:pic>
        <p:nvPicPr>
          <p:cNvPr id="5" name="Content Placeholder 4" descr="A graph showing different colored rectangles&#10;&#10;Description automatically generated">
            <a:extLst>
              <a:ext uri="{FF2B5EF4-FFF2-40B4-BE49-F238E27FC236}">
                <a16:creationId xmlns:a16="http://schemas.microsoft.com/office/drawing/2014/main" id="{7D1536B3-47AC-CF1E-6756-D06410E405FE}"/>
              </a:ext>
            </a:extLst>
          </p:cNvPr>
          <p:cNvPicPr>
            <a:picLocks noChangeAspect="1"/>
          </p:cNvPicPr>
          <p:nvPr/>
        </p:nvPicPr>
        <p:blipFill>
          <a:blip r:embed="rId2"/>
          <a:stretch>
            <a:fillRect/>
          </a:stretch>
        </p:blipFill>
        <p:spPr>
          <a:xfrm>
            <a:off x="6099048" y="1572951"/>
            <a:ext cx="5458968" cy="3712098"/>
          </a:xfrm>
          <a:prstGeom prst="rect">
            <a:avLst/>
          </a:prstGeom>
        </p:spPr>
      </p:pic>
    </p:spTree>
    <p:extLst>
      <p:ext uri="{BB962C8B-B14F-4D97-AF65-F5344CB8AC3E}">
        <p14:creationId xmlns:p14="http://schemas.microsoft.com/office/powerpoint/2010/main" val="128753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C1A3-E3A1-0A6B-C6D9-981717BE3C39}"/>
              </a:ext>
            </a:extLst>
          </p:cNvPr>
          <p:cNvSpPr>
            <a:spLocks noGrp="1"/>
          </p:cNvSpPr>
          <p:nvPr>
            <p:ph type="title"/>
          </p:nvPr>
        </p:nvSpPr>
        <p:spPr>
          <a:xfrm>
            <a:off x="565149" y="1204721"/>
            <a:ext cx="6886726" cy="1446550"/>
          </a:xfrm>
        </p:spPr>
        <p:txBody>
          <a:bodyPr>
            <a:normAutofit/>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453102CA-2893-D953-77B5-36A0A68240C1}"/>
              </a:ext>
            </a:extLst>
          </p:cNvPr>
          <p:cNvSpPr>
            <a:spLocks noGrp="1"/>
          </p:cNvSpPr>
          <p:nvPr>
            <p:ph idx="1"/>
          </p:nvPr>
        </p:nvSpPr>
        <p:spPr>
          <a:xfrm>
            <a:off x="565150" y="2691638"/>
            <a:ext cx="6886726" cy="3188586"/>
          </a:xfrm>
        </p:spPr>
        <p:txBody>
          <a:bodyPr>
            <a:normAutofit/>
          </a:bodyPr>
          <a:lstStyle/>
          <a:p>
            <a:pPr marL="0" indent="0">
              <a:buNone/>
            </a:pPr>
            <a:r>
              <a:rPr lang="en-US" dirty="0"/>
              <a:t>The dataset "</a:t>
            </a:r>
            <a:r>
              <a:rPr lang="en-US" dirty="0" err="1"/>
              <a:t>heart_failure_clinical_records</a:t>
            </a:r>
            <a:r>
              <a:rPr lang="en-US" dirty="0"/>
              <a:t>" was utilized. This patient-rich dataset serves as the foundation for training and assessing our classification model. Age, gender, and medical history are all important factors in our prediction analysis.</a:t>
            </a:r>
            <a:endParaRPr lang="en-IN" dirty="0"/>
          </a:p>
        </p:txBody>
      </p:sp>
      <p:pic>
        <p:nvPicPr>
          <p:cNvPr id="8" name="Picture 7">
            <a:extLst>
              <a:ext uri="{FF2B5EF4-FFF2-40B4-BE49-F238E27FC236}">
                <a16:creationId xmlns:a16="http://schemas.microsoft.com/office/drawing/2014/main" id="{F2DA06CC-82DA-9091-028F-EDAC403CC687}"/>
              </a:ext>
            </a:extLst>
          </p:cNvPr>
          <p:cNvPicPr>
            <a:picLocks noChangeAspect="1"/>
          </p:cNvPicPr>
          <p:nvPr/>
        </p:nvPicPr>
        <p:blipFill>
          <a:blip r:embed="rId2"/>
          <a:stretch>
            <a:fillRect/>
          </a:stretch>
        </p:blipFill>
        <p:spPr>
          <a:xfrm>
            <a:off x="8425541" y="1821062"/>
            <a:ext cx="2792794" cy="3479545"/>
          </a:xfrm>
          <a:prstGeom prst="rect">
            <a:avLst/>
          </a:prstGeom>
        </p:spPr>
      </p:pic>
      <p:pic>
        <p:nvPicPr>
          <p:cNvPr id="4" name="Picture 3" descr="A red and blue heart&#10;&#10;Description automatically generated">
            <a:extLst>
              <a:ext uri="{FF2B5EF4-FFF2-40B4-BE49-F238E27FC236}">
                <a16:creationId xmlns:a16="http://schemas.microsoft.com/office/drawing/2014/main" id="{3B2E7D1B-5BA3-F156-2C56-16CCAE1DFC70}"/>
              </a:ext>
            </a:extLst>
          </p:cNvPr>
          <p:cNvPicPr>
            <a:picLocks noChangeAspect="1"/>
          </p:cNvPicPr>
          <p:nvPr/>
        </p:nvPicPr>
        <p:blipFill>
          <a:blip r:embed="rId3">
            <a:alphaModFix amt="22000"/>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157929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435E-D932-ADB9-C9DB-7BC22A352651}"/>
              </a:ext>
            </a:extLst>
          </p:cNvPr>
          <p:cNvSpPr>
            <a:spLocks noGrp="1"/>
          </p:cNvSpPr>
          <p:nvPr>
            <p:ph type="title"/>
          </p:nvPr>
        </p:nvSpPr>
        <p:spPr>
          <a:xfrm>
            <a:off x="565150" y="702521"/>
            <a:ext cx="6886726" cy="1446550"/>
          </a:xfrm>
        </p:spPr>
        <p:txBody>
          <a:bodyPr>
            <a:normAutofit/>
          </a:bodyPr>
          <a:lstStyle/>
          <a:p>
            <a:pPr>
              <a:lnSpc>
                <a:spcPct val="90000"/>
              </a:lnSpc>
            </a:pPr>
            <a:r>
              <a:rPr lang="en-US" sz="3700" dirty="0"/>
              <a:t>STEPS INVOLVED IN DATA PREPROCESSING </a:t>
            </a:r>
            <a:endParaRPr lang="en-IN" sz="3700" dirty="0"/>
          </a:p>
        </p:txBody>
      </p:sp>
      <p:sp>
        <p:nvSpPr>
          <p:cNvPr id="3" name="Content Placeholder 2">
            <a:extLst>
              <a:ext uri="{FF2B5EF4-FFF2-40B4-BE49-F238E27FC236}">
                <a16:creationId xmlns:a16="http://schemas.microsoft.com/office/drawing/2014/main" id="{1A7C36AB-287E-782C-8BCB-0C830EAE5BCD}"/>
              </a:ext>
            </a:extLst>
          </p:cNvPr>
          <p:cNvSpPr>
            <a:spLocks noGrp="1"/>
          </p:cNvSpPr>
          <p:nvPr>
            <p:ph idx="1"/>
          </p:nvPr>
        </p:nvSpPr>
        <p:spPr>
          <a:xfrm>
            <a:off x="565150" y="2307148"/>
            <a:ext cx="6886726" cy="3188586"/>
          </a:xfrm>
        </p:spPr>
        <p:txBody>
          <a:bodyPr>
            <a:normAutofit lnSpcReduction="10000"/>
          </a:bodyPr>
          <a:lstStyle/>
          <a:p>
            <a:pPr marL="0" indent="0">
              <a:buNone/>
            </a:pPr>
            <a:r>
              <a:rPr lang="en-US" dirty="0"/>
              <a:t>Data Loading and Initial Exploration:</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  Load the dataset from a CSV file into a Pandas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br>
              <a:rPr lang="en-US"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effectLst/>
                <a:latin typeface="Times New Roman" panose="02020603050405020304" pitchFamily="18" charset="0"/>
                <a:ea typeface="Calibri" panose="020F0502020204030204" pitchFamily="34" charset="0"/>
                <a:cs typeface="Times New Roman" panose="02020603050405020304" pitchFamily="18" charset="0"/>
              </a:rPr>
              <a:t>(ii) Use df.info() to get basic information about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including data types and missing values.</a:t>
            </a:r>
            <a:br>
              <a:rPr lang="en-US"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effectLst/>
                <a:latin typeface="Times New Roman" panose="02020603050405020304" pitchFamily="18" charset="0"/>
                <a:ea typeface="Calibri" panose="020F0502020204030204" pitchFamily="34" charset="0"/>
                <a:cs typeface="Times New Roman" panose="02020603050405020304" pitchFamily="18" charset="0"/>
              </a:rPr>
              <a:t>(iii) Use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df.head</a:t>
            </a:r>
            <a:r>
              <a:rPr lang="en-US" dirty="0">
                <a:effectLst/>
                <a:latin typeface="Times New Roman" panose="02020603050405020304" pitchFamily="18" charset="0"/>
                <a:ea typeface="Calibri" panose="020F0502020204030204" pitchFamily="34" charset="0"/>
                <a:cs typeface="Times New Roman" panose="02020603050405020304" pitchFamily="18" charset="0"/>
              </a:rPr>
              <a:t>() to display the first few rows of the dataset to get a sense of its structure</a:t>
            </a:r>
            <a:endParaRPr lang="en-US" dirty="0"/>
          </a:p>
          <a:p>
            <a:pPr marL="0" indent="0">
              <a:buNone/>
            </a:pPr>
            <a:endParaRPr lang="en-IN" dirty="0"/>
          </a:p>
        </p:txBody>
      </p:sp>
      <p:pic>
        <p:nvPicPr>
          <p:cNvPr id="5" name="Picture 4">
            <a:extLst>
              <a:ext uri="{FF2B5EF4-FFF2-40B4-BE49-F238E27FC236}">
                <a16:creationId xmlns:a16="http://schemas.microsoft.com/office/drawing/2014/main" id="{032FDB48-93AE-05AF-00D6-504FEF83FDCF}"/>
              </a:ext>
            </a:extLst>
          </p:cNvPr>
          <p:cNvPicPr>
            <a:picLocks noChangeAspect="1"/>
          </p:cNvPicPr>
          <p:nvPr/>
        </p:nvPicPr>
        <p:blipFill>
          <a:blip r:embed="rId2"/>
          <a:stretch>
            <a:fillRect/>
          </a:stretch>
        </p:blipFill>
        <p:spPr>
          <a:xfrm>
            <a:off x="7538720" y="3901441"/>
            <a:ext cx="4521199" cy="2062480"/>
          </a:xfrm>
          <a:prstGeom prst="rect">
            <a:avLst/>
          </a:prstGeom>
        </p:spPr>
      </p:pic>
      <p:pic>
        <p:nvPicPr>
          <p:cNvPr id="4" name="Picture 3">
            <a:extLst>
              <a:ext uri="{FF2B5EF4-FFF2-40B4-BE49-F238E27FC236}">
                <a16:creationId xmlns:a16="http://schemas.microsoft.com/office/drawing/2014/main" id="{EFAE8C75-D59F-78E9-2A33-E31D401E9EA1}"/>
              </a:ext>
            </a:extLst>
          </p:cNvPr>
          <p:cNvPicPr>
            <a:picLocks noChangeAspect="1"/>
          </p:cNvPicPr>
          <p:nvPr/>
        </p:nvPicPr>
        <p:blipFill>
          <a:blip r:embed="rId3"/>
          <a:stretch>
            <a:fillRect/>
          </a:stretch>
        </p:blipFill>
        <p:spPr>
          <a:xfrm>
            <a:off x="7975600" y="702521"/>
            <a:ext cx="3120422" cy="2804160"/>
          </a:xfrm>
          <a:prstGeom prst="rect">
            <a:avLst/>
          </a:prstGeom>
        </p:spPr>
      </p:pic>
      <p:pic>
        <p:nvPicPr>
          <p:cNvPr id="6" name="Picture 5" descr="A red and blue heart&#10;&#10;Description automatically generated">
            <a:extLst>
              <a:ext uri="{FF2B5EF4-FFF2-40B4-BE49-F238E27FC236}">
                <a16:creationId xmlns:a16="http://schemas.microsoft.com/office/drawing/2014/main" id="{7FED8950-846E-E0C8-12B5-A297AF99047A}"/>
              </a:ext>
            </a:extLst>
          </p:cNvPr>
          <p:cNvPicPr>
            <a:picLocks noChangeAspect="1"/>
          </p:cNvPicPr>
          <p:nvPr/>
        </p:nvPicPr>
        <p:blipFill>
          <a:blip r:embed="rId4">
            <a:alphaModFix amt="22000"/>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183301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694F1-46C5-0E7F-2692-42EE31038FA4}"/>
              </a:ext>
            </a:extLst>
          </p:cNvPr>
          <p:cNvSpPr>
            <a:spLocks noGrp="1"/>
          </p:cNvSpPr>
          <p:nvPr>
            <p:ph idx="1"/>
          </p:nvPr>
        </p:nvSpPr>
        <p:spPr/>
        <p:txBody>
          <a:bodyPr/>
          <a:lstStyle/>
          <a:p>
            <a:pPr marL="0" indent="0">
              <a:buNone/>
            </a:pPr>
            <a:r>
              <a:rPr lang="en-US" dirty="0"/>
              <a:t>Checking for missing values:</a:t>
            </a:r>
          </a:p>
          <a:p>
            <a:pPr marL="0" indent="0">
              <a:buNone/>
            </a:pPr>
            <a:r>
              <a:rPr lang="en-US" dirty="0"/>
              <a:t> </a:t>
            </a:r>
          </a:p>
          <a:p>
            <a:pPr marL="0" indent="0">
              <a:buNone/>
            </a:pPr>
            <a:r>
              <a:rPr lang="en-US" dirty="0"/>
              <a:t>Found no missing values in the dataset.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0D91703-2A1F-FBC0-53FB-83DDC9932B35}"/>
              </a:ext>
            </a:extLst>
          </p:cNvPr>
          <p:cNvPicPr>
            <a:picLocks noChangeAspect="1"/>
          </p:cNvPicPr>
          <p:nvPr/>
        </p:nvPicPr>
        <p:blipFill>
          <a:blip r:embed="rId2"/>
          <a:stretch>
            <a:fillRect/>
          </a:stretch>
        </p:blipFill>
        <p:spPr>
          <a:xfrm>
            <a:off x="6807200" y="1825625"/>
            <a:ext cx="3051862" cy="2799769"/>
          </a:xfrm>
          <a:prstGeom prst="rect">
            <a:avLst/>
          </a:prstGeom>
        </p:spPr>
      </p:pic>
      <p:pic>
        <p:nvPicPr>
          <p:cNvPr id="2" name="Picture 1" descr="A red and blue heart&#10;&#10;Description automatically generated">
            <a:extLst>
              <a:ext uri="{FF2B5EF4-FFF2-40B4-BE49-F238E27FC236}">
                <a16:creationId xmlns:a16="http://schemas.microsoft.com/office/drawing/2014/main" id="{3A422C3F-B7CD-EE71-5BCE-B275BD908E44}"/>
              </a:ext>
            </a:extLst>
          </p:cNvPr>
          <p:cNvPicPr>
            <a:picLocks noChangeAspect="1"/>
          </p:cNvPicPr>
          <p:nvPr/>
        </p:nvPicPr>
        <p:blipFill>
          <a:blip r:embed="rId3">
            <a:alphaModFix amt="22000"/>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5969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262C-71AA-F3BD-5853-FC859D2EA8E9}"/>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13FD6CAF-CE8A-E05C-88F8-A54F80B94449}"/>
              </a:ext>
            </a:extLst>
          </p:cNvPr>
          <p:cNvSpPr>
            <a:spLocks noGrp="1"/>
          </p:cNvSpPr>
          <p:nvPr>
            <p:ph idx="1"/>
          </p:nvPr>
        </p:nvSpPr>
        <p:spPr/>
        <p:txBody>
          <a:bodyPr/>
          <a:lstStyle/>
          <a:p>
            <a:r>
              <a:rPr lang="en-US" b="1" dirty="0"/>
              <a:t>Count plot of the Target Variable(</a:t>
            </a:r>
            <a:r>
              <a:rPr lang="en-US" b="1" dirty="0" err="1"/>
              <a:t>death_event</a:t>
            </a:r>
            <a:r>
              <a:rPr lang="en-US" b="1" dirty="0"/>
              <a:t>):</a:t>
            </a:r>
          </a:p>
          <a:p>
            <a:pPr marL="0" indent="0">
              <a:buNone/>
            </a:pPr>
            <a:endParaRPr lang="en-IN" dirty="0"/>
          </a:p>
        </p:txBody>
      </p:sp>
      <p:pic>
        <p:nvPicPr>
          <p:cNvPr id="5" name="Picture 4">
            <a:extLst>
              <a:ext uri="{FF2B5EF4-FFF2-40B4-BE49-F238E27FC236}">
                <a16:creationId xmlns:a16="http://schemas.microsoft.com/office/drawing/2014/main" id="{F6E59A3C-69DD-08EE-8A4D-1903DC6444C1}"/>
              </a:ext>
            </a:extLst>
          </p:cNvPr>
          <p:cNvPicPr>
            <a:picLocks noChangeAspect="1"/>
          </p:cNvPicPr>
          <p:nvPr/>
        </p:nvPicPr>
        <p:blipFill>
          <a:blip r:embed="rId2"/>
          <a:stretch>
            <a:fillRect/>
          </a:stretch>
        </p:blipFill>
        <p:spPr>
          <a:xfrm>
            <a:off x="3131071" y="2519680"/>
            <a:ext cx="4641329" cy="3657283"/>
          </a:xfrm>
          <a:prstGeom prst="rect">
            <a:avLst/>
          </a:prstGeom>
        </p:spPr>
      </p:pic>
    </p:spTree>
    <p:extLst>
      <p:ext uri="{BB962C8B-B14F-4D97-AF65-F5344CB8AC3E}">
        <p14:creationId xmlns:p14="http://schemas.microsoft.com/office/powerpoint/2010/main" val="62213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9AC8BE-9C45-EF6F-2EBD-5017833767F2}"/>
              </a:ext>
            </a:extLst>
          </p:cNvPr>
          <p:cNvSpPr>
            <a:spLocks noGrp="1"/>
          </p:cNvSpPr>
          <p:nvPr>
            <p:ph idx="1"/>
          </p:nvPr>
        </p:nvSpPr>
        <p:spPr>
          <a:xfrm>
            <a:off x="630936" y="2807208"/>
            <a:ext cx="3429000" cy="3410712"/>
          </a:xfrm>
        </p:spPr>
        <p:txBody>
          <a:bodyPr anchor="t">
            <a:normAutofit/>
          </a:bodyPr>
          <a:lstStyle/>
          <a:p>
            <a:r>
              <a:rPr lang="en-US" sz="2200" b="1" dirty="0" err="1"/>
              <a:t>Histplot</a:t>
            </a:r>
            <a:r>
              <a:rPr lang="en-US" sz="2200" b="1" dirty="0"/>
              <a:t> of all features</a:t>
            </a:r>
            <a:r>
              <a:rPr lang="en-US" sz="2200" dirty="0"/>
              <a:t>:</a:t>
            </a:r>
          </a:p>
          <a:p>
            <a:pPr marL="0" indent="0">
              <a:buNone/>
            </a:pPr>
            <a:endParaRPr lang="en-IN" sz="2200" dirty="0"/>
          </a:p>
        </p:txBody>
      </p:sp>
      <p:pic>
        <p:nvPicPr>
          <p:cNvPr id="7" name="Picture 6">
            <a:extLst>
              <a:ext uri="{FF2B5EF4-FFF2-40B4-BE49-F238E27FC236}">
                <a16:creationId xmlns:a16="http://schemas.microsoft.com/office/drawing/2014/main" id="{9261AAD2-BD61-FFBB-4470-CC2715C8E11E}"/>
              </a:ext>
            </a:extLst>
          </p:cNvPr>
          <p:cNvPicPr>
            <a:picLocks noChangeAspect="1"/>
          </p:cNvPicPr>
          <p:nvPr/>
        </p:nvPicPr>
        <p:blipFill>
          <a:blip r:embed="rId2"/>
          <a:stretch>
            <a:fillRect/>
          </a:stretch>
        </p:blipFill>
        <p:spPr>
          <a:xfrm>
            <a:off x="4541650" y="741680"/>
            <a:ext cx="6766429" cy="5163312"/>
          </a:xfrm>
          <a:prstGeom prst="rect">
            <a:avLst/>
          </a:prstGeom>
        </p:spPr>
      </p:pic>
    </p:spTree>
    <p:extLst>
      <p:ext uri="{BB962C8B-B14F-4D97-AF65-F5344CB8AC3E}">
        <p14:creationId xmlns:p14="http://schemas.microsoft.com/office/powerpoint/2010/main" val="27067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413272-8FE1-F64C-4F45-FB4EC36244D5}"/>
              </a:ext>
            </a:extLst>
          </p:cNvPr>
          <p:cNvSpPr>
            <a:spLocks noGrp="1"/>
          </p:cNvSpPr>
          <p:nvPr>
            <p:ph idx="1"/>
          </p:nvPr>
        </p:nvSpPr>
        <p:spPr>
          <a:xfrm>
            <a:off x="630936" y="2807208"/>
            <a:ext cx="3429000" cy="3410712"/>
          </a:xfrm>
        </p:spPr>
        <p:txBody>
          <a:bodyPr anchor="t">
            <a:normAutofit/>
          </a:bodyPr>
          <a:lstStyle/>
          <a:p>
            <a:r>
              <a:rPr lang="en-US" sz="2200" b="1" i="0" dirty="0">
                <a:effectLst/>
                <a:latin typeface="Söhne"/>
              </a:rPr>
              <a:t>Distribution of Death Events by Gender</a:t>
            </a:r>
            <a:endParaRPr lang="en-IN" sz="2200" dirty="0"/>
          </a:p>
        </p:txBody>
      </p:sp>
      <p:pic>
        <p:nvPicPr>
          <p:cNvPr id="5" name="Picture 4">
            <a:extLst>
              <a:ext uri="{FF2B5EF4-FFF2-40B4-BE49-F238E27FC236}">
                <a16:creationId xmlns:a16="http://schemas.microsoft.com/office/drawing/2014/main" id="{77B70E56-12C6-33A6-7567-F2CA671804C2}"/>
              </a:ext>
            </a:extLst>
          </p:cNvPr>
          <p:cNvPicPr>
            <a:picLocks noChangeAspect="1"/>
          </p:cNvPicPr>
          <p:nvPr/>
        </p:nvPicPr>
        <p:blipFill>
          <a:blip r:embed="rId2"/>
          <a:stretch>
            <a:fillRect/>
          </a:stretch>
        </p:blipFill>
        <p:spPr>
          <a:xfrm>
            <a:off x="5359070" y="640080"/>
            <a:ext cx="5494172" cy="5577840"/>
          </a:xfrm>
          <a:prstGeom prst="rect">
            <a:avLst/>
          </a:prstGeom>
        </p:spPr>
      </p:pic>
    </p:spTree>
    <p:extLst>
      <p:ext uri="{BB962C8B-B14F-4D97-AF65-F5344CB8AC3E}">
        <p14:creationId xmlns:p14="http://schemas.microsoft.com/office/powerpoint/2010/main" val="333432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527F08-77E9-9C00-35B9-13C51944970C}"/>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i="0" dirty="0">
                <a:effectLst/>
              </a:rPr>
              <a:t>Distribution of Death Events by </a:t>
            </a:r>
            <a:r>
              <a:rPr lang="en-US" sz="2200" b="1" dirty="0"/>
              <a:t>Diabetes</a:t>
            </a:r>
            <a:endParaRPr lang="en-US" sz="2200" dirty="0"/>
          </a:p>
        </p:txBody>
      </p:sp>
      <p:pic>
        <p:nvPicPr>
          <p:cNvPr id="5" name="Content Placeholder 4">
            <a:extLst>
              <a:ext uri="{FF2B5EF4-FFF2-40B4-BE49-F238E27FC236}">
                <a16:creationId xmlns:a16="http://schemas.microsoft.com/office/drawing/2014/main" id="{53525CF2-A73B-EB44-EB90-1F87DC720BF2}"/>
              </a:ext>
            </a:extLst>
          </p:cNvPr>
          <p:cNvPicPr>
            <a:picLocks noGrp="1" noChangeAspect="1"/>
          </p:cNvPicPr>
          <p:nvPr>
            <p:ph idx="1"/>
          </p:nvPr>
        </p:nvPicPr>
        <p:blipFill rotWithShape="1">
          <a:blip r:embed="rId2"/>
          <a:srcRect t="3044" r="-1" b="-1"/>
          <a:stretch/>
        </p:blipFill>
        <p:spPr>
          <a:xfrm>
            <a:off x="5313225" y="168666"/>
            <a:ext cx="6878775" cy="668933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81756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7223C631FE1A49A900E4961A92E550" ma:contentTypeVersion="3" ma:contentTypeDescription="Create a new document." ma:contentTypeScope="" ma:versionID="440b74d16ace04330b3a59cd00bfb5f0">
  <xsd:schema xmlns:xsd="http://www.w3.org/2001/XMLSchema" xmlns:xs="http://www.w3.org/2001/XMLSchema" xmlns:p="http://schemas.microsoft.com/office/2006/metadata/properties" xmlns:ns3="8e72797c-f425-4ec4-b3db-080c6b51ebee" targetNamespace="http://schemas.microsoft.com/office/2006/metadata/properties" ma:root="true" ma:fieldsID="3aae2b6a25fecef325d4162a510865f1" ns3:_="">
    <xsd:import namespace="8e72797c-f425-4ec4-b3db-080c6b51ebe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72797c-f425-4ec4-b3db-080c6b51eb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10048A-FBD1-42E1-B403-ADD164B9B5AF}">
  <ds:schemaRefs>
    <ds:schemaRef ds:uri="http://schemas.microsoft.com/sharepoint/v3/contenttype/forms"/>
  </ds:schemaRefs>
</ds:datastoreItem>
</file>

<file path=customXml/itemProps2.xml><?xml version="1.0" encoding="utf-8"?>
<ds:datastoreItem xmlns:ds="http://schemas.openxmlformats.org/officeDocument/2006/customXml" ds:itemID="{A268517A-A176-4FD7-AB8B-442B10B4B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72797c-f425-4ec4-b3db-080c6b51eb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ADD834-C5AB-4819-82B9-DFDDC3F00760}">
  <ds:schemaRefs>
    <ds:schemaRef ds:uri="http://schemas.microsoft.com/office/infopath/2007/PartnerControls"/>
    <ds:schemaRef ds:uri="http://purl.org/dc/elements/1.1/"/>
    <ds:schemaRef ds:uri="http://purl.org/dc/dcmitype/"/>
    <ds:schemaRef ds:uri="http://schemas.microsoft.com/office/2006/documentManagement/types"/>
    <ds:schemaRef ds:uri="http://schemas.microsoft.com/office/2006/metadata/properties"/>
    <ds:schemaRef ds:uri="http://schemas.openxmlformats.org/package/2006/metadata/core-properties"/>
    <ds:schemaRef ds:uri="8e72797c-f425-4ec4-b3db-080c6b51ebee"/>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191</TotalTime>
  <Words>633</Words>
  <Application>Microsoft Office PowerPoint</Application>
  <PresentationFormat>Widescreen</PresentationFormat>
  <Paragraphs>54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Söhne</vt:lpstr>
      <vt:lpstr>Times New Roman</vt:lpstr>
      <vt:lpstr>Office Theme</vt:lpstr>
      <vt:lpstr>Predicting Heart Failure: A Machine Learning Approach</vt:lpstr>
      <vt:lpstr>INTRODUCTION</vt:lpstr>
      <vt:lpstr>DATASET OVERVIEW</vt:lpstr>
      <vt:lpstr>STEPS INVOLVED IN DATA PREPROCESSING </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with respect to output variable(Death_event)</vt:lpstr>
      <vt:lpstr>Splitting the Dataset</vt:lpstr>
      <vt:lpstr>Scaling:</vt:lpstr>
      <vt:lpstr>Machine Learning Models</vt:lpstr>
      <vt:lpstr>Logistic Regression</vt:lpstr>
      <vt:lpstr>Decision Tree</vt:lpstr>
      <vt:lpstr>Random Forest</vt:lpstr>
      <vt:lpstr>XGBoost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Failure: A Machine Learning Approach</dc:title>
  <dc:creator>Pranav reddy</dc:creator>
  <cp:lastModifiedBy>Pranav reddy</cp:lastModifiedBy>
  <cp:revision>23</cp:revision>
  <dcterms:created xsi:type="dcterms:W3CDTF">2023-12-13T00:03:28Z</dcterms:created>
  <dcterms:modified xsi:type="dcterms:W3CDTF">2023-12-13T04:51:45Z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0x010100107223C631FE1A49A900E4961A92E550</vt:lpwstr>
  </property>
</Properties>
</file>