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9144000" cy="5143500" type="screen16x9"/>
  <p:notesSz cx="6858000" cy="9144000"/>
  <p:embeddedFontLst>
    <p:embeddedFont>
      <p:font typeface="Cambria" panose="02040503050406030204" pitchFamily="18" charset="0"/>
      <p:regular r:id="rId19"/>
      <p:bold r:id="rId20"/>
      <p:italic r:id="rId21"/>
      <p:boldItalic r:id="rId22"/>
    </p:embeddedFont>
    <p:embeddedFont>
      <p:font typeface="Maven Pro" panose="020B0604020202020204" charset="0"/>
      <p:regular r:id="rId23"/>
      <p:bold r:id="rId24"/>
    </p:embeddedFont>
    <p:embeddedFont>
      <p:font typeface="Noto Serif Gujarati" panose="020B0604020202020204" charset="0"/>
      <p:regular r:id="rId25"/>
      <p:bold r:id="rId26"/>
    </p:embeddedFont>
    <p:embeddedFont>
      <p:font typeface="Nunito" pitchFamily="2" charset="0"/>
      <p:regular r:id="rId27"/>
      <p:bold r:id="rId28"/>
      <p:italic r:id="rId29"/>
      <p:boldItalic r:id="rId30"/>
    </p:embeddedFont>
    <p:embeddedFont>
      <p:font typeface="Roboto Condensed"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413d3b11f_2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35413d3b11f_2_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5413d3b11f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g35413d3b11f_2_3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413d3b11f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35413d3b11f_2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5413d3b11f_2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35413d3b11f_2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5413d3b11f_2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35413d3b11f_2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a:extLst>
            <a:ext uri="{FF2B5EF4-FFF2-40B4-BE49-F238E27FC236}">
              <a16:creationId xmlns:a16="http://schemas.microsoft.com/office/drawing/2014/main" id="{A79091F1-0C49-68A2-8295-2F17536FAC0E}"/>
            </a:ext>
          </a:extLst>
        </p:cNvPr>
        <p:cNvGrpSpPr/>
        <p:nvPr/>
      </p:nvGrpSpPr>
      <p:grpSpPr>
        <a:xfrm>
          <a:off x="0" y="0"/>
          <a:ext cx="0" cy="0"/>
          <a:chOff x="0" y="0"/>
          <a:chExt cx="0" cy="0"/>
        </a:xfrm>
      </p:grpSpPr>
      <p:sp>
        <p:nvSpPr>
          <p:cNvPr id="410" name="Google Shape;410;g35413d3b11f_2_349:notes">
            <a:extLst>
              <a:ext uri="{FF2B5EF4-FFF2-40B4-BE49-F238E27FC236}">
                <a16:creationId xmlns:a16="http://schemas.microsoft.com/office/drawing/2014/main" id="{8BA18EB5-2B86-9897-941E-A09313C395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35413d3b11f_2_349:notes">
            <a:extLst>
              <a:ext uri="{FF2B5EF4-FFF2-40B4-BE49-F238E27FC236}">
                <a16:creationId xmlns:a16="http://schemas.microsoft.com/office/drawing/2014/main" id="{7115515F-1C66-11FD-86D8-C6B8CDCC66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037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5413d3b11f_2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35413d3b11f_2_3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413d3b11f_2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35413d3b11f_2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413d3b11f_2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35413d3b11f_2_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413d3b11f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35413d3b11f_2_2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413d3b11f_2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35413d3b11f_2_3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413d3b11f_2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g35413d3b11f_2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413d3b11f_2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35413d3b11f_2_3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413d3b11f_2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35413d3b11f_2_3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413d3b11f_2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35413d3b11f_2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2"/>
              <a:chOff x="7343003" y="4453711"/>
              <a:chExt cx="316800" cy="688512"/>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14"/>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4"/>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6866714" y="1255"/>
            <a:ext cx="2267380" cy="2601741"/>
            <a:chOff x="6790514" y="1255"/>
            <a:chExt cx="2267380" cy="2601741"/>
          </a:xfrm>
        </p:grpSpPr>
        <p:grpSp>
          <p:nvGrpSpPr>
            <p:cNvPr id="96" name="Google Shape;96;p15"/>
            <p:cNvGrpSpPr/>
            <p:nvPr/>
          </p:nvGrpSpPr>
          <p:grpSpPr>
            <a:xfrm>
              <a:off x="7067536" y="1255"/>
              <a:ext cx="1990358" cy="1990303"/>
              <a:chOff x="7067536" y="1255"/>
              <a:chExt cx="1990358" cy="1990303"/>
            </a:xfrm>
          </p:grpSpPr>
          <p:sp>
            <p:nvSpPr>
              <p:cNvPr id="97" name="Google Shape;97;p15"/>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 name="Google Shape;100;p15"/>
            <p:cNvGrpSpPr/>
            <p:nvPr/>
          </p:nvGrpSpPr>
          <p:grpSpPr>
            <a:xfrm>
              <a:off x="8207126" y="1807997"/>
              <a:ext cx="795000" cy="795000"/>
              <a:chOff x="8207126" y="1807997"/>
              <a:chExt cx="795000" cy="795000"/>
            </a:xfrm>
          </p:grpSpPr>
          <p:sp>
            <p:nvSpPr>
              <p:cNvPr id="101" name="Google Shape;101;p15"/>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 name="Google Shape;104;p15"/>
            <p:cNvGrpSpPr/>
            <p:nvPr/>
          </p:nvGrpSpPr>
          <p:grpSpPr>
            <a:xfrm>
              <a:off x="6790514" y="118857"/>
              <a:ext cx="548700" cy="548700"/>
              <a:chOff x="6790514" y="118857"/>
              <a:chExt cx="548700" cy="548700"/>
            </a:xfrm>
          </p:grpSpPr>
          <p:sp>
            <p:nvSpPr>
              <p:cNvPr id="105" name="Google Shape;105;p15"/>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 name="Google Shape;107;p15"/>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8" name="Google Shape;108;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9"/>
        <p:cNvGrpSpPr/>
        <p:nvPr/>
      </p:nvGrpSpPr>
      <p:grpSpPr>
        <a:xfrm>
          <a:off x="0" y="0"/>
          <a:ext cx="0" cy="0"/>
          <a:chOff x="0" y="0"/>
          <a:chExt cx="0" cy="0"/>
        </a:xfrm>
      </p:grpSpPr>
      <p:grpSp>
        <p:nvGrpSpPr>
          <p:cNvPr id="110" name="Google Shape;110;p16"/>
          <p:cNvGrpSpPr/>
          <p:nvPr/>
        </p:nvGrpSpPr>
        <p:grpSpPr>
          <a:xfrm>
            <a:off x="146769" y="3406"/>
            <a:ext cx="1233214" cy="1384535"/>
            <a:chOff x="146769" y="3406"/>
            <a:chExt cx="1233214" cy="1384535"/>
          </a:xfrm>
        </p:grpSpPr>
        <p:grpSp>
          <p:nvGrpSpPr>
            <p:cNvPr id="111" name="Google Shape;111;p16"/>
            <p:cNvGrpSpPr/>
            <p:nvPr/>
          </p:nvGrpSpPr>
          <p:grpSpPr>
            <a:xfrm>
              <a:off x="1063183" y="3406"/>
              <a:ext cx="316800" cy="688513"/>
              <a:chOff x="1063183" y="3406"/>
              <a:chExt cx="316800" cy="688513"/>
            </a:xfrm>
          </p:grpSpPr>
          <p:sp>
            <p:nvSpPr>
              <p:cNvPr id="112" name="Google Shape;112;p16"/>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16"/>
            <p:cNvGrpSpPr/>
            <p:nvPr/>
          </p:nvGrpSpPr>
          <p:grpSpPr>
            <a:xfrm>
              <a:off x="604976" y="3406"/>
              <a:ext cx="316800" cy="1036524"/>
              <a:chOff x="604976" y="3406"/>
              <a:chExt cx="316800" cy="1036524"/>
            </a:xfrm>
          </p:grpSpPr>
          <p:sp>
            <p:nvSpPr>
              <p:cNvPr id="115" name="Google Shape;115;p16"/>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16"/>
            <p:cNvGrpSpPr/>
            <p:nvPr/>
          </p:nvGrpSpPr>
          <p:grpSpPr>
            <a:xfrm>
              <a:off x="146769" y="3406"/>
              <a:ext cx="316800" cy="1384535"/>
              <a:chOff x="146769" y="3406"/>
              <a:chExt cx="316800" cy="1384535"/>
            </a:xfrm>
          </p:grpSpPr>
          <p:sp>
            <p:nvSpPr>
              <p:cNvPr id="119" name="Google Shape;119;p16"/>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3" name="Google Shape;123;p16"/>
          <p:cNvGrpSpPr/>
          <p:nvPr/>
        </p:nvGrpSpPr>
        <p:grpSpPr>
          <a:xfrm>
            <a:off x="6775084" y="2904008"/>
            <a:ext cx="2186147" cy="2239500"/>
            <a:chOff x="6775084" y="2904008"/>
            <a:chExt cx="2186147" cy="2239500"/>
          </a:xfrm>
        </p:grpSpPr>
        <p:grpSp>
          <p:nvGrpSpPr>
            <p:cNvPr id="124" name="Google Shape;124;p16"/>
            <p:cNvGrpSpPr/>
            <p:nvPr/>
          </p:nvGrpSpPr>
          <p:grpSpPr>
            <a:xfrm>
              <a:off x="6775084" y="4253708"/>
              <a:ext cx="409500" cy="889800"/>
              <a:chOff x="6775084" y="4253708"/>
              <a:chExt cx="409500" cy="889800"/>
            </a:xfrm>
          </p:grpSpPr>
          <p:sp>
            <p:nvSpPr>
              <p:cNvPr id="125" name="Google Shape;125;p16"/>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6"/>
            <p:cNvGrpSpPr/>
            <p:nvPr/>
          </p:nvGrpSpPr>
          <p:grpSpPr>
            <a:xfrm>
              <a:off x="7367299" y="3804008"/>
              <a:ext cx="409500" cy="1339500"/>
              <a:chOff x="7367299" y="3804008"/>
              <a:chExt cx="409500" cy="1339500"/>
            </a:xfrm>
          </p:grpSpPr>
          <p:sp>
            <p:nvSpPr>
              <p:cNvPr id="128" name="Google Shape;128;p16"/>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16"/>
            <p:cNvGrpSpPr/>
            <p:nvPr/>
          </p:nvGrpSpPr>
          <p:grpSpPr>
            <a:xfrm>
              <a:off x="7959516" y="3354008"/>
              <a:ext cx="409500" cy="1789500"/>
              <a:chOff x="7959516" y="3354008"/>
              <a:chExt cx="409500" cy="1789500"/>
            </a:xfrm>
          </p:grpSpPr>
          <p:sp>
            <p:nvSpPr>
              <p:cNvPr id="132" name="Google Shape;132;p16"/>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16"/>
            <p:cNvGrpSpPr/>
            <p:nvPr/>
          </p:nvGrpSpPr>
          <p:grpSpPr>
            <a:xfrm>
              <a:off x="8551731" y="2904008"/>
              <a:ext cx="409500" cy="2239500"/>
              <a:chOff x="8551731" y="2904008"/>
              <a:chExt cx="409500" cy="2239500"/>
            </a:xfrm>
          </p:grpSpPr>
          <p:sp>
            <p:nvSpPr>
              <p:cNvPr id="137" name="Google Shape;137;p16"/>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2" name="Google Shape;142;p16"/>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43" name="Google Shape;143;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4"/>
        <p:cNvGrpSpPr/>
        <p:nvPr/>
      </p:nvGrpSpPr>
      <p:grpSpPr>
        <a:xfrm>
          <a:off x="0" y="0"/>
          <a:ext cx="0" cy="0"/>
          <a:chOff x="0" y="0"/>
          <a:chExt cx="0" cy="0"/>
        </a:xfrm>
      </p:grpSpPr>
      <p:grpSp>
        <p:nvGrpSpPr>
          <p:cNvPr id="145" name="Google Shape;145;p17"/>
          <p:cNvGrpSpPr/>
          <p:nvPr/>
        </p:nvGrpSpPr>
        <p:grpSpPr>
          <a:xfrm>
            <a:off x="625966" y="299376"/>
            <a:ext cx="999312" cy="999312"/>
            <a:chOff x="348199" y="179450"/>
            <a:chExt cx="1116300" cy="1116300"/>
          </a:xfrm>
        </p:grpSpPr>
        <p:sp>
          <p:nvSpPr>
            <p:cNvPr id="146" name="Google Shape;146;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9" name="Google Shape;149;p17"/>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0" name="Google Shape;150;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1"/>
        <p:cNvGrpSpPr/>
        <p:nvPr/>
      </p:nvGrpSpPr>
      <p:grpSpPr>
        <a:xfrm>
          <a:off x="0" y="0"/>
          <a:ext cx="0" cy="0"/>
          <a:chOff x="0" y="0"/>
          <a:chExt cx="0" cy="0"/>
        </a:xfrm>
      </p:grpSpPr>
      <p:grpSp>
        <p:nvGrpSpPr>
          <p:cNvPr id="152" name="Google Shape;152;p18"/>
          <p:cNvGrpSpPr/>
          <p:nvPr/>
        </p:nvGrpSpPr>
        <p:grpSpPr>
          <a:xfrm>
            <a:off x="625966" y="299376"/>
            <a:ext cx="999312" cy="999312"/>
            <a:chOff x="348199" y="179450"/>
            <a:chExt cx="1116300" cy="1116300"/>
          </a:xfrm>
        </p:grpSpPr>
        <p:sp>
          <p:nvSpPr>
            <p:cNvPr id="153" name="Google Shape;153;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 name="Google Shape;155;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6" name="Google Shape;156;p18"/>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7" name="Google Shape;157;p18"/>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8" name="Google Shape;158;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grpSp>
        <p:nvGrpSpPr>
          <p:cNvPr id="160" name="Google Shape;160;p19"/>
          <p:cNvGrpSpPr/>
          <p:nvPr/>
        </p:nvGrpSpPr>
        <p:grpSpPr>
          <a:xfrm>
            <a:off x="625966" y="299376"/>
            <a:ext cx="999312" cy="999312"/>
            <a:chOff x="348199" y="179450"/>
            <a:chExt cx="1116300" cy="1116300"/>
          </a:xfrm>
        </p:grpSpPr>
        <p:sp>
          <p:nvSpPr>
            <p:cNvPr id="161" name="Google Shape;161;p1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Google Shape;163;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4" name="Google Shape;164;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5"/>
        <p:cNvGrpSpPr/>
        <p:nvPr/>
      </p:nvGrpSpPr>
      <p:grpSpPr>
        <a:xfrm>
          <a:off x="0" y="0"/>
          <a:ext cx="0" cy="0"/>
          <a:chOff x="0" y="0"/>
          <a:chExt cx="0" cy="0"/>
        </a:xfrm>
      </p:grpSpPr>
      <p:grpSp>
        <p:nvGrpSpPr>
          <p:cNvPr id="166" name="Google Shape;166;p20"/>
          <p:cNvGrpSpPr/>
          <p:nvPr/>
        </p:nvGrpSpPr>
        <p:grpSpPr>
          <a:xfrm>
            <a:off x="625966" y="299376"/>
            <a:ext cx="999312" cy="999312"/>
            <a:chOff x="348199" y="179450"/>
            <a:chExt cx="1116300" cy="1116300"/>
          </a:xfrm>
        </p:grpSpPr>
        <p:sp>
          <p:nvSpPr>
            <p:cNvPr id="167" name="Google Shape;167;p2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 name="Google Shape;169;p20"/>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0" name="Google Shape;170;p20"/>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21"/>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4" name="Google Shape;184;p22"/>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0" y="42175"/>
            <a:ext cx="6088800" cy="1908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GB"/>
              <a:t>Question Answering Using Encoder-Decoder</a:t>
            </a:r>
            <a:endParaRPr/>
          </a:p>
        </p:txBody>
      </p:sp>
      <p:sp>
        <p:nvSpPr>
          <p:cNvPr id="323" name="Google Shape;323;p25"/>
          <p:cNvSpPr txBox="1">
            <a:spLocks noGrp="1"/>
          </p:cNvSpPr>
          <p:nvPr>
            <p:ph type="subTitle" idx="1"/>
          </p:nvPr>
        </p:nvSpPr>
        <p:spPr>
          <a:xfrm>
            <a:off x="6185650" y="4017300"/>
            <a:ext cx="2793600" cy="9468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0"/>
              </a:spcAft>
              <a:buSzPct val="142857"/>
              <a:buNone/>
            </a:pPr>
            <a:r>
              <a:rPr lang="en-GB">
                <a:solidFill>
                  <a:srgbClr val="F3F3F3"/>
                </a:solidFill>
              </a:rPr>
              <a:t>Presented by:</a:t>
            </a:r>
            <a:endParaRPr>
              <a:solidFill>
                <a:srgbClr val="F3F3F3"/>
              </a:solidFill>
            </a:endParaRPr>
          </a:p>
          <a:p>
            <a:pPr marL="0" lvl="0" indent="0" algn="l" rtl="0">
              <a:lnSpc>
                <a:spcPct val="100000"/>
              </a:lnSpc>
              <a:spcBef>
                <a:spcPts val="0"/>
              </a:spcBef>
              <a:spcAft>
                <a:spcPts val="0"/>
              </a:spcAft>
              <a:buSzPct val="142857"/>
              <a:buNone/>
            </a:pPr>
            <a:r>
              <a:rPr lang="en-GB">
                <a:solidFill>
                  <a:srgbClr val="F3F3F3"/>
                </a:solidFill>
              </a:rPr>
              <a:t>Pranav Khatavkar           202201090028</a:t>
            </a:r>
            <a:br>
              <a:rPr lang="en-GB">
                <a:solidFill>
                  <a:srgbClr val="F3F3F3"/>
                </a:solidFill>
              </a:rPr>
            </a:br>
            <a:r>
              <a:rPr lang="en-GB">
                <a:solidFill>
                  <a:srgbClr val="F3F3F3"/>
                </a:solidFill>
              </a:rPr>
              <a:t>Aditya Sawleshwarkar  202201090045</a:t>
            </a:r>
            <a:br>
              <a:rPr lang="en-GB">
                <a:solidFill>
                  <a:srgbClr val="F3F3F3"/>
                </a:solidFill>
              </a:rPr>
            </a:br>
            <a:r>
              <a:rPr lang="en-GB">
                <a:solidFill>
                  <a:srgbClr val="F3F3F3"/>
                </a:solidFill>
              </a:rPr>
              <a:t>Omkar Karlekar              202201090088</a:t>
            </a:r>
            <a:endParaRPr>
              <a:solidFill>
                <a:srgbClr val="F3F3F3"/>
              </a:solidFill>
            </a:endParaRPr>
          </a:p>
        </p:txBody>
      </p:sp>
      <p:sp>
        <p:nvSpPr>
          <p:cNvPr id="324" name="Google Shape;324;p25"/>
          <p:cNvSpPr txBox="1">
            <a:spLocks noGrp="1"/>
          </p:cNvSpPr>
          <p:nvPr>
            <p:ph type="subTitle" idx="1"/>
          </p:nvPr>
        </p:nvSpPr>
        <p:spPr>
          <a:xfrm>
            <a:off x="270050" y="4321000"/>
            <a:ext cx="1890000" cy="5955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SzPct val="108108"/>
              <a:buNone/>
            </a:pPr>
            <a:r>
              <a:rPr lang="en-GB">
                <a:solidFill>
                  <a:srgbClr val="F3F3F3"/>
                </a:solidFill>
              </a:rPr>
              <a:t>Guided by:</a:t>
            </a:r>
            <a:endParaRPr>
              <a:solidFill>
                <a:srgbClr val="F3F3F3"/>
              </a:solidFill>
            </a:endParaRPr>
          </a:p>
          <a:p>
            <a:pPr marL="0" lvl="0" indent="0" algn="l" rtl="0">
              <a:lnSpc>
                <a:spcPct val="100000"/>
              </a:lnSpc>
              <a:spcBef>
                <a:spcPts val="0"/>
              </a:spcBef>
              <a:spcAft>
                <a:spcPts val="0"/>
              </a:spcAft>
              <a:buSzPct val="108108"/>
              <a:buNone/>
            </a:pPr>
            <a:r>
              <a:rPr lang="en-GB">
                <a:solidFill>
                  <a:srgbClr val="F3F3F3"/>
                </a:solidFill>
              </a:rPr>
              <a:t>Dr. Dipti Ghuse </a:t>
            </a:r>
            <a:endParaRPr>
              <a:solidFill>
                <a:srgbClr val="F3F3F3"/>
              </a:solidFill>
            </a:endParaRPr>
          </a:p>
          <a:p>
            <a:pPr marL="0" lvl="0" indent="0" algn="l" rtl="0">
              <a:lnSpc>
                <a:spcPct val="100000"/>
              </a:lnSpc>
              <a:spcBef>
                <a:spcPts val="0"/>
              </a:spcBef>
              <a:spcAft>
                <a:spcPts val="0"/>
              </a:spcAft>
              <a:buSzPct val="108108"/>
              <a:buNone/>
            </a:pPr>
            <a:endParaRPr>
              <a:solidFill>
                <a:srgbClr val="F3F3F3"/>
              </a:solidFill>
            </a:endParaRPr>
          </a:p>
        </p:txBody>
      </p:sp>
      <p:pic>
        <p:nvPicPr>
          <p:cNvPr id="325" name="Google Shape;325;p25"/>
          <p:cNvPicPr preferRelativeResize="0"/>
          <p:nvPr/>
        </p:nvPicPr>
        <p:blipFill rotWithShape="1">
          <a:blip r:embed="rId4">
            <a:alphaModFix/>
          </a:blip>
          <a:srcRect l="24902" r="25111"/>
          <a:stretch/>
        </p:blipFill>
        <p:spPr>
          <a:xfrm>
            <a:off x="7051325" y="42175"/>
            <a:ext cx="2042250" cy="151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91"/>
        <p:cNvGrpSpPr/>
        <p:nvPr/>
      </p:nvGrpSpPr>
      <p:grpSpPr>
        <a:xfrm>
          <a:off x="0" y="0"/>
          <a:ext cx="0" cy="0"/>
          <a:chOff x="0" y="0"/>
          <a:chExt cx="0" cy="0"/>
        </a:xfrm>
      </p:grpSpPr>
      <p:sp>
        <p:nvSpPr>
          <p:cNvPr id="392" name="Google Shape;392;p34"/>
          <p:cNvSpPr txBox="1">
            <a:spLocks noGrp="1"/>
          </p:cNvSpPr>
          <p:nvPr>
            <p:ph type="ctrTitle"/>
          </p:nvPr>
        </p:nvSpPr>
        <p:spPr>
          <a:xfrm>
            <a:off x="121920" y="22243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Architecture Diagram</a:t>
            </a:r>
            <a:endParaRPr sz="2600">
              <a:solidFill>
                <a:srgbClr val="F3F3F3"/>
              </a:solidFill>
            </a:endParaRPr>
          </a:p>
        </p:txBody>
      </p:sp>
      <p:sp>
        <p:nvSpPr>
          <p:cNvPr id="393" name="Google Shape;393;p34"/>
          <p:cNvSpPr txBox="1"/>
          <p:nvPr/>
        </p:nvSpPr>
        <p:spPr>
          <a:xfrm>
            <a:off x="1043940" y="700906"/>
            <a:ext cx="3649540" cy="865500"/>
          </a:xfrm>
          <a:prstGeom prst="rect">
            <a:avLst/>
          </a:prstGeom>
          <a:noFill/>
          <a:ln>
            <a:noFill/>
          </a:ln>
        </p:spPr>
        <p:txBody>
          <a:bodyPr spcFirstLastPara="1" wrap="square" lIns="91425" tIns="91425" rIns="91425" bIns="91425" anchor="t" anchorCtr="0">
            <a:normAutofit/>
          </a:bodyPr>
          <a:lstStyle/>
          <a:p>
            <a:pPr marL="0" marR="0" lvl="0" indent="0" algn="l" rtl="0">
              <a:lnSpc>
                <a:spcPct val="90000"/>
              </a:lnSpc>
              <a:spcBef>
                <a:spcPts val="0"/>
              </a:spcBef>
              <a:spcAft>
                <a:spcPts val="0"/>
              </a:spcAft>
              <a:buClr>
                <a:schemeClr val="lt1"/>
              </a:buClr>
              <a:buSzPts val="3600"/>
              <a:buFont typeface="Maven Pro"/>
              <a:buNone/>
            </a:pPr>
            <a:r>
              <a:rPr lang="en-GB" sz="1400" b="0" i="0" u="none" strike="noStrike" cap="none">
                <a:solidFill>
                  <a:srgbClr val="F3F3F3"/>
                </a:solidFill>
                <a:latin typeface="Cambria"/>
                <a:ea typeface="Cambria"/>
                <a:cs typeface="Cambria"/>
                <a:sym typeface="Cambria"/>
              </a:rPr>
              <a:t>Encoder-Decoder with Self Attention </a:t>
            </a:r>
            <a:endParaRPr sz="1400" b="0" i="0" u="none" strike="noStrike" cap="none">
              <a:solidFill>
                <a:srgbClr val="F3F3F3"/>
              </a:solidFill>
              <a:latin typeface="Cambria"/>
              <a:ea typeface="Cambria"/>
              <a:cs typeface="Cambria"/>
              <a:sym typeface="Cambria"/>
            </a:endParaRPr>
          </a:p>
        </p:txBody>
      </p:sp>
      <p:pic>
        <p:nvPicPr>
          <p:cNvPr id="394" name="Google Shape;394;p34"/>
          <p:cNvPicPr preferRelativeResize="0"/>
          <p:nvPr/>
        </p:nvPicPr>
        <p:blipFill rotWithShape="1">
          <a:blip r:embed="rId3">
            <a:alphaModFix/>
          </a:blip>
          <a:srcRect/>
          <a:stretch/>
        </p:blipFill>
        <p:spPr>
          <a:xfrm>
            <a:off x="1482610" y="1280160"/>
            <a:ext cx="6421739" cy="350520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98"/>
        <p:cNvGrpSpPr/>
        <p:nvPr/>
      </p:nvGrpSpPr>
      <p:grpSpPr>
        <a:xfrm>
          <a:off x="0" y="0"/>
          <a:ext cx="0" cy="0"/>
          <a:chOff x="0" y="0"/>
          <a:chExt cx="0" cy="0"/>
        </a:xfrm>
      </p:grpSpPr>
      <p:sp>
        <p:nvSpPr>
          <p:cNvPr id="399" name="Google Shape;399;p35"/>
          <p:cNvSpPr txBox="1">
            <a:spLocks noGrp="1"/>
          </p:cNvSpPr>
          <p:nvPr>
            <p:ph type="ctrTitle"/>
          </p:nvPr>
        </p:nvSpPr>
        <p:spPr>
          <a:xfrm>
            <a:off x="86201" y="141514"/>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Metric-wise Graphs</a:t>
            </a:r>
            <a:endParaRPr sz="2600">
              <a:solidFill>
                <a:srgbClr val="F3F3F3"/>
              </a:solidFill>
            </a:endParaRPr>
          </a:p>
        </p:txBody>
      </p:sp>
      <p:pic>
        <p:nvPicPr>
          <p:cNvPr id="401" name="Google Shape;401;p35"/>
          <p:cNvPicPr preferRelativeResize="0"/>
          <p:nvPr/>
        </p:nvPicPr>
        <p:blipFill rotWithShape="1">
          <a:blip r:embed="rId3">
            <a:alphaModFix/>
          </a:blip>
          <a:srcRect/>
          <a:stretch/>
        </p:blipFill>
        <p:spPr>
          <a:xfrm>
            <a:off x="4865370" y="678320"/>
            <a:ext cx="2495550" cy="198274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402" name="Google Shape;402;p35"/>
          <p:cNvPicPr preferRelativeResize="0"/>
          <p:nvPr/>
        </p:nvPicPr>
        <p:blipFill rotWithShape="1">
          <a:blip r:embed="rId4">
            <a:alphaModFix/>
          </a:blip>
          <a:srcRect/>
          <a:stretch/>
        </p:blipFill>
        <p:spPr>
          <a:xfrm>
            <a:off x="1447800" y="2897561"/>
            <a:ext cx="5913120" cy="214592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028" name="Picture 4">
            <a:extLst>
              <a:ext uri="{FF2B5EF4-FFF2-40B4-BE49-F238E27FC236}">
                <a16:creationId xmlns:a16="http://schemas.microsoft.com/office/drawing/2014/main" id="{D58C95D7-4A7E-B2AD-431B-DB96ADBC6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824" y="596730"/>
            <a:ext cx="3846480" cy="2145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6"/>
        <p:cNvGrpSpPr/>
        <p:nvPr/>
      </p:nvGrpSpPr>
      <p:grpSpPr>
        <a:xfrm>
          <a:off x="0" y="0"/>
          <a:ext cx="0" cy="0"/>
          <a:chOff x="0" y="0"/>
          <a:chExt cx="0" cy="0"/>
        </a:xfrm>
      </p:grpSpPr>
      <p:sp>
        <p:nvSpPr>
          <p:cNvPr id="407" name="Google Shape;407;p36"/>
          <p:cNvSpPr txBox="1">
            <a:spLocks noGrp="1"/>
          </p:cNvSpPr>
          <p:nvPr>
            <p:ph type="ctrTitle"/>
          </p:nvPr>
        </p:nvSpPr>
        <p:spPr>
          <a:xfrm>
            <a:off x="121920" y="22243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Final Analysis Table</a:t>
            </a:r>
            <a:endParaRPr sz="2600">
              <a:solidFill>
                <a:srgbClr val="F3F3F3"/>
              </a:solidFill>
            </a:endParaRPr>
          </a:p>
        </p:txBody>
      </p:sp>
      <p:pic>
        <p:nvPicPr>
          <p:cNvPr id="7" name="Picture 6">
            <a:extLst>
              <a:ext uri="{FF2B5EF4-FFF2-40B4-BE49-F238E27FC236}">
                <a16:creationId xmlns:a16="http://schemas.microsoft.com/office/drawing/2014/main" id="{755C0486-E9EC-A6E2-A125-2BDA1ECFA1BC}"/>
              </a:ext>
            </a:extLst>
          </p:cNvPr>
          <p:cNvPicPr>
            <a:picLocks noChangeAspect="1"/>
          </p:cNvPicPr>
          <p:nvPr/>
        </p:nvPicPr>
        <p:blipFill>
          <a:blip r:embed="rId3"/>
          <a:stretch>
            <a:fillRect/>
          </a:stretch>
        </p:blipFill>
        <p:spPr>
          <a:xfrm>
            <a:off x="1639071" y="1042940"/>
            <a:ext cx="5865857" cy="3057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12"/>
        <p:cNvGrpSpPr/>
        <p:nvPr/>
      </p:nvGrpSpPr>
      <p:grpSpPr>
        <a:xfrm>
          <a:off x="0" y="0"/>
          <a:ext cx="0" cy="0"/>
          <a:chOff x="0" y="0"/>
          <a:chExt cx="0" cy="0"/>
        </a:xfrm>
      </p:grpSpPr>
      <p:sp>
        <p:nvSpPr>
          <p:cNvPr id="413" name="Google Shape;413;p37"/>
          <p:cNvSpPr txBox="1">
            <a:spLocks noGrp="1"/>
          </p:cNvSpPr>
          <p:nvPr>
            <p:ph type="ctrTitle"/>
          </p:nvPr>
        </p:nvSpPr>
        <p:spPr>
          <a:xfrm>
            <a:off x="114300" y="31387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Conclusion</a:t>
            </a:r>
            <a:endParaRPr sz="2600">
              <a:solidFill>
                <a:srgbClr val="F3F3F3"/>
              </a:solidFill>
            </a:endParaRPr>
          </a:p>
        </p:txBody>
      </p:sp>
      <p:sp>
        <p:nvSpPr>
          <p:cNvPr id="414" name="Google Shape;414;p37"/>
          <p:cNvSpPr txBox="1"/>
          <p:nvPr/>
        </p:nvSpPr>
        <p:spPr>
          <a:xfrm>
            <a:off x="220950" y="1179376"/>
            <a:ext cx="8702100" cy="3170068"/>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200"/>
              </a:spcBef>
              <a:spcAft>
                <a:spcPts val="0"/>
              </a:spcAft>
              <a:buClr>
                <a:srgbClr val="000000"/>
              </a:buClr>
              <a:buSzPts val="1400"/>
              <a:buFont typeface="Arial"/>
              <a:buNone/>
            </a:pPr>
            <a:r>
              <a:rPr lang="en-GB" sz="1400" b="0" i="0" u="none" strike="noStrike" cap="none" dirty="0">
                <a:solidFill>
                  <a:srgbClr val="000000"/>
                </a:solidFill>
                <a:latin typeface="Cambria"/>
                <a:ea typeface="Cambria"/>
                <a:cs typeface="Cambria"/>
                <a:sym typeface="Cambria"/>
              </a:rPr>
              <a:t>This project explored and compared two fundamental architectures for Question Answering: an encoder-decoder LSTM model without attention and a Transformer model based on self-attention. </a:t>
            </a:r>
            <a:endParaRPr dirty="0"/>
          </a:p>
          <a:p>
            <a:pPr marL="0" marR="0" lvl="0" indent="0" algn="just" rtl="0">
              <a:lnSpc>
                <a:spcPct val="100000"/>
              </a:lnSpc>
              <a:spcBef>
                <a:spcPts val="1200"/>
              </a:spcBef>
              <a:spcAft>
                <a:spcPts val="0"/>
              </a:spcAft>
              <a:buClr>
                <a:srgbClr val="000000"/>
              </a:buClr>
              <a:buSzPts val="1400"/>
              <a:buFont typeface="Arial"/>
              <a:buNone/>
            </a:pPr>
            <a:r>
              <a:rPr lang="en-GB" sz="1400" b="0" i="0" u="none" strike="noStrike" cap="none" dirty="0">
                <a:solidFill>
                  <a:srgbClr val="000000"/>
                </a:solidFill>
                <a:latin typeface="Cambria"/>
                <a:ea typeface="Cambria"/>
                <a:cs typeface="Cambria"/>
                <a:sym typeface="Cambria"/>
              </a:rPr>
              <a:t>The LSTM-based model relies on sequential processing, where each token is processed in order, making it simple and effective for shorter inputs but limited in handling long-range dependencies due to the lack of direct connections between distant tokens. </a:t>
            </a:r>
            <a:endParaRPr dirty="0"/>
          </a:p>
          <a:p>
            <a:pPr marL="0" marR="0" lvl="0" indent="0" algn="just" rtl="0">
              <a:lnSpc>
                <a:spcPct val="100000"/>
              </a:lnSpc>
              <a:spcBef>
                <a:spcPts val="1200"/>
              </a:spcBef>
              <a:spcAft>
                <a:spcPts val="0"/>
              </a:spcAft>
              <a:buClr>
                <a:srgbClr val="000000"/>
              </a:buClr>
              <a:buSzPts val="1400"/>
              <a:buFont typeface="Arial"/>
              <a:buNone/>
            </a:pPr>
            <a:r>
              <a:rPr lang="en-GB" sz="1400" b="0" i="0" u="none" strike="noStrike" cap="none" dirty="0">
                <a:solidFill>
                  <a:srgbClr val="000000"/>
                </a:solidFill>
                <a:latin typeface="Cambria"/>
                <a:ea typeface="Cambria"/>
                <a:cs typeface="Cambria"/>
                <a:sym typeface="Cambria"/>
              </a:rPr>
              <a:t>In contrast, the Transformer model uses self-attention to capture relationships between all tokens simultaneously, enabling it to model complex dependencies and parallelize computations efficiently. </a:t>
            </a:r>
            <a:endParaRPr dirty="0"/>
          </a:p>
          <a:p>
            <a:pPr marL="0" marR="0" lvl="0" indent="0" algn="just" rtl="0">
              <a:lnSpc>
                <a:spcPct val="100000"/>
              </a:lnSpc>
              <a:spcBef>
                <a:spcPts val="1200"/>
              </a:spcBef>
              <a:spcAft>
                <a:spcPts val="0"/>
              </a:spcAft>
              <a:buClr>
                <a:srgbClr val="000000"/>
              </a:buClr>
              <a:buSzPts val="1400"/>
              <a:buFont typeface="Arial"/>
              <a:buNone/>
            </a:pPr>
            <a:r>
              <a:rPr lang="en-GB" sz="1400" b="0" i="0" u="none" strike="noStrike" cap="none" dirty="0">
                <a:solidFill>
                  <a:srgbClr val="000000"/>
                </a:solidFill>
                <a:latin typeface="Cambria"/>
                <a:ea typeface="Cambria"/>
                <a:cs typeface="Cambria"/>
                <a:sym typeface="Cambria"/>
              </a:rPr>
              <a:t>Through this implementation, the project highlighted the trade-offs between the two: LSTM offers lower complexity and is easier to train on small datasets, while Transformers, though more complex and computationally demanding, provide greater flexibility, scalability, and interpretability—making them a more modern and powerful approach for QA systems in real-world applications.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12">
          <a:extLst>
            <a:ext uri="{FF2B5EF4-FFF2-40B4-BE49-F238E27FC236}">
              <a16:creationId xmlns:a16="http://schemas.microsoft.com/office/drawing/2014/main" id="{5B0D4A9B-0B77-471F-76CF-AE4384C55A2A}"/>
            </a:ext>
          </a:extLst>
        </p:cNvPr>
        <p:cNvGrpSpPr/>
        <p:nvPr/>
      </p:nvGrpSpPr>
      <p:grpSpPr>
        <a:xfrm>
          <a:off x="0" y="0"/>
          <a:ext cx="0" cy="0"/>
          <a:chOff x="0" y="0"/>
          <a:chExt cx="0" cy="0"/>
        </a:xfrm>
      </p:grpSpPr>
      <p:sp>
        <p:nvSpPr>
          <p:cNvPr id="413" name="Google Shape;413;p37">
            <a:extLst>
              <a:ext uri="{FF2B5EF4-FFF2-40B4-BE49-F238E27FC236}">
                <a16:creationId xmlns:a16="http://schemas.microsoft.com/office/drawing/2014/main" id="{5B8AE508-4B8F-0B90-4F77-2BAC5805D2E5}"/>
              </a:ext>
            </a:extLst>
          </p:cNvPr>
          <p:cNvSpPr txBox="1">
            <a:spLocks noGrp="1"/>
          </p:cNvSpPr>
          <p:nvPr>
            <p:ph type="ctrTitle"/>
          </p:nvPr>
        </p:nvSpPr>
        <p:spPr>
          <a:xfrm>
            <a:off x="114300" y="31387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Conclusion</a:t>
            </a:r>
            <a:endParaRPr sz="2600">
              <a:solidFill>
                <a:srgbClr val="F3F3F3"/>
              </a:solidFill>
            </a:endParaRPr>
          </a:p>
        </p:txBody>
      </p:sp>
      <p:sp>
        <p:nvSpPr>
          <p:cNvPr id="414" name="Google Shape;414;p37">
            <a:extLst>
              <a:ext uri="{FF2B5EF4-FFF2-40B4-BE49-F238E27FC236}">
                <a16:creationId xmlns:a16="http://schemas.microsoft.com/office/drawing/2014/main" id="{974F10A8-041B-0867-B92E-1F9A720385F8}"/>
              </a:ext>
            </a:extLst>
          </p:cNvPr>
          <p:cNvSpPr txBox="1"/>
          <p:nvPr/>
        </p:nvSpPr>
        <p:spPr>
          <a:xfrm>
            <a:off x="220950" y="1179376"/>
            <a:ext cx="8702100" cy="2954625"/>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dirty="0">
                <a:solidFill>
                  <a:srgbClr val="000000"/>
                </a:solidFill>
                <a:latin typeface="Cambria"/>
                <a:ea typeface="Cambria"/>
                <a:cs typeface="Cambria"/>
                <a:sym typeface="Cambria"/>
              </a:rPr>
              <a:t>In this study comparing LSTM (without attention) and Transformer (self-attention) models for question answering, results showed that LSTMs significantly outperformed Transformers across all evaluation metrics—BLEU, METEOR, and ROUGE-L—despite the Transformer’s architectural advantages. </a:t>
            </a: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dirty="0">
                <a:solidFill>
                  <a:srgbClr val="000000"/>
                </a:solidFill>
                <a:latin typeface="Cambria"/>
                <a:ea typeface="Cambria"/>
                <a:cs typeface="Cambria"/>
                <a:sym typeface="Cambria"/>
              </a:rPr>
              <a:t>This performance gap is likely due to the LSTM’s simpler structure being more suitable for smaller datasets or limited training, whereas the Transformer’s complex architecture requires more data, tuning, and compute to realize its potential. </a:t>
            </a: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dirty="0">
                <a:solidFill>
                  <a:srgbClr val="000000"/>
                </a:solidFill>
                <a:latin typeface="Cambria"/>
                <a:ea typeface="Cambria"/>
                <a:cs typeface="Cambria"/>
                <a:sym typeface="Cambria"/>
              </a:rPr>
              <a:t>While Transformers offer benefits like parallelism, global context awareness, and faster inference, their high training time and sensitivity to implementation make LSTMs more effective in low-resource scenarios. </a:t>
            </a: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dirty="0">
                <a:solidFill>
                  <a:srgbClr val="000000"/>
                </a:solidFill>
                <a:latin typeface="Cambria"/>
                <a:ea typeface="Cambria"/>
                <a:cs typeface="Cambria"/>
                <a:sym typeface="Cambria"/>
              </a:rPr>
              <a:t>Ultimately, LSTMs provide stronger performance under constraints, whereas Transformers shine in well-resourced, large-scale environments.</a:t>
            </a:r>
            <a:endParaRPr lang="en-US" dirty="0"/>
          </a:p>
        </p:txBody>
      </p:sp>
    </p:spTree>
    <p:extLst>
      <p:ext uri="{BB962C8B-B14F-4D97-AF65-F5344CB8AC3E}">
        <p14:creationId xmlns:p14="http://schemas.microsoft.com/office/powerpoint/2010/main" val="252486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18"/>
        <p:cNvGrpSpPr/>
        <p:nvPr/>
      </p:nvGrpSpPr>
      <p:grpSpPr>
        <a:xfrm>
          <a:off x="0" y="0"/>
          <a:ext cx="0" cy="0"/>
          <a:chOff x="0" y="0"/>
          <a:chExt cx="0" cy="0"/>
        </a:xfrm>
      </p:grpSpPr>
      <p:sp>
        <p:nvSpPr>
          <p:cNvPr id="419" name="Google Shape;419;p38"/>
          <p:cNvSpPr txBox="1">
            <a:spLocks noGrp="1"/>
          </p:cNvSpPr>
          <p:nvPr>
            <p:ph type="title"/>
          </p:nvPr>
        </p:nvSpPr>
        <p:spPr>
          <a:xfrm>
            <a:off x="1643100" y="785100"/>
            <a:ext cx="5857800" cy="3573300"/>
          </a:xfrm>
          <a:prstGeom prst="rect">
            <a:avLst/>
          </a:prstGeom>
          <a:noFill/>
          <a:ln>
            <a:noFill/>
          </a:ln>
        </p:spPr>
        <p:txBody>
          <a:bodyPr spcFirstLastPara="1" wrap="square" lIns="91425" tIns="91425" rIns="91425" bIns="91425" anchor="ctr" anchorCtr="0">
            <a:normAutofit/>
          </a:bodyPr>
          <a:lstStyle/>
          <a:p>
            <a:pPr marL="0" lvl="0" indent="0" algn="ctr" rtl="0">
              <a:lnSpc>
                <a:spcPct val="90000"/>
              </a:lnSpc>
              <a:spcBef>
                <a:spcPts val="0"/>
              </a:spcBef>
              <a:spcAft>
                <a:spcPts val="0"/>
              </a:spcAft>
              <a:buSzPts val="3600"/>
              <a:buNone/>
            </a:pPr>
            <a:r>
              <a:rPr lang="en-GB" sz="4800">
                <a:solidFill>
                  <a:srgbClr val="F3F3F3"/>
                </a:solidFill>
                <a:latin typeface="Noto Serif Gujarati"/>
                <a:ea typeface="Noto Serif Gujarati"/>
                <a:cs typeface="Noto Serif Gujarati"/>
                <a:sym typeface="Noto Serif Gujarati"/>
              </a:rPr>
              <a:t>THANK YOU</a:t>
            </a:r>
            <a:endParaRPr sz="54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9"/>
        <p:cNvGrpSpPr/>
        <p:nvPr/>
      </p:nvGrpSpPr>
      <p:grpSpPr>
        <a:xfrm>
          <a:off x="0" y="0"/>
          <a:ext cx="0" cy="0"/>
          <a:chOff x="0" y="0"/>
          <a:chExt cx="0" cy="0"/>
        </a:xfrm>
      </p:grpSpPr>
      <p:sp>
        <p:nvSpPr>
          <p:cNvPr id="330" name="Google Shape;330;p26"/>
          <p:cNvSpPr txBox="1">
            <a:spLocks noGrp="1"/>
          </p:cNvSpPr>
          <p:nvPr>
            <p:ph type="ctrTitle"/>
          </p:nvPr>
        </p:nvSpPr>
        <p:spPr>
          <a:xfrm>
            <a:off x="81600" y="214850"/>
            <a:ext cx="2210400" cy="86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GB" sz="2800">
                <a:solidFill>
                  <a:srgbClr val="F3F3F3"/>
                </a:solidFill>
              </a:rPr>
              <a:t>Contents</a:t>
            </a:r>
            <a:endParaRPr sz="1900">
              <a:solidFill>
                <a:srgbClr val="F3F3F3"/>
              </a:solidFill>
            </a:endParaRPr>
          </a:p>
        </p:txBody>
      </p:sp>
      <p:sp>
        <p:nvSpPr>
          <p:cNvPr id="331" name="Google Shape;331;p26"/>
          <p:cNvSpPr txBox="1"/>
          <p:nvPr/>
        </p:nvSpPr>
        <p:spPr>
          <a:xfrm>
            <a:off x="2954660" y="1182350"/>
            <a:ext cx="3743700" cy="70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40"/>
              <a:buFont typeface="Arial"/>
              <a:buNone/>
            </a:pPr>
            <a:endParaRPr sz="2240" b="0" i="0" u="none" strike="noStrike" cap="none">
              <a:solidFill>
                <a:srgbClr val="000000"/>
              </a:solidFill>
              <a:latin typeface="Noto Serif Gujarati"/>
              <a:ea typeface="Noto Serif Gujarati"/>
              <a:cs typeface="Noto Serif Gujarati"/>
              <a:sym typeface="Noto Serif Gujarati"/>
            </a:endParaRPr>
          </a:p>
        </p:txBody>
      </p:sp>
      <p:sp>
        <p:nvSpPr>
          <p:cNvPr id="332" name="Google Shape;332;p26"/>
          <p:cNvSpPr txBox="1"/>
          <p:nvPr/>
        </p:nvSpPr>
        <p:spPr>
          <a:xfrm>
            <a:off x="3480978" y="966500"/>
            <a:ext cx="3168900" cy="490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GB" sz="1600" b="0" i="0" u="none" strike="noStrike" cap="none">
                <a:solidFill>
                  <a:srgbClr val="000000"/>
                </a:solidFill>
                <a:latin typeface="Noto Serif Gujarati"/>
                <a:ea typeface="Noto Serif Gujarati"/>
                <a:cs typeface="Noto Serif Gujarati"/>
                <a:sym typeface="Noto Serif Gujarati"/>
              </a:rPr>
              <a:t>Introduction</a:t>
            </a:r>
            <a:endParaRPr sz="1600" b="0" i="0" u="none" strike="noStrike" cap="none">
              <a:solidFill>
                <a:srgbClr val="000000"/>
              </a:solidFill>
              <a:latin typeface="Noto Serif Gujarati"/>
              <a:ea typeface="Noto Serif Gujarati"/>
              <a:cs typeface="Noto Serif Gujarati"/>
              <a:sym typeface="Noto Serif Gujarati"/>
            </a:endParaRPr>
          </a:p>
        </p:txBody>
      </p:sp>
      <p:sp>
        <p:nvSpPr>
          <p:cNvPr id="333" name="Google Shape;333;p26"/>
          <p:cNvSpPr txBox="1"/>
          <p:nvPr/>
        </p:nvSpPr>
        <p:spPr>
          <a:xfrm>
            <a:off x="3480978" y="1565166"/>
            <a:ext cx="3168900" cy="490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GB" sz="1600" b="0" i="0" u="none" strike="noStrike" cap="none">
                <a:solidFill>
                  <a:srgbClr val="000000"/>
                </a:solidFill>
                <a:latin typeface="Noto Serif Gujarati"/>
                <a:ea typeface="Noto Serif Gujarati"/>
                <a:cs typeface="Noto Serif Gujarati"/>
                <a:sym typeface="Noto Serif Gujarati"/>
              </a:rPr>
              <a:t>Paper Summary</a:t>
            </a:r>
            <a:endParaRPr sz="1600" b="0" i="0" u="none" strike="noStrike" cap="none">
              <a:solidFill>
                <a:srgbClr val="000000"/>
              </a:solidFill>
              <a:latin typeface="Noto Serif Gujarati"/>
              <a:ea typeface="Noto Serif Gujarati"/>
              <a:cs typeface="Noto Serif Gujarati"/>
              <a:sym typeface="Noto Serif Gujarati"/>
            </a:endParaRPr>
          </a:p>
        </p:txBody>
      </p:sp>
      <p:sp>
        <p:nvSpPr>
          <p:cNvPr id="334" name="Google Shape;334;p26"/>
          <p:cNvSpPr txBox="1"/>
          <p:nvPr/>
        </p:nvSpPr>
        <p:spPr>
          <a:xfrm>
            <a:off x="3480978" y="2163831"/>
            <a:ext cx="3168900" cy="490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GB" sz="1600" b="0" i="0" u="none" strike="noStrike" cap="none">
                <a:solidFill>
                  <a:srgbClr val="000000"/>
                </a:solidFill>
                <a:latin typeface="Noto Serif Gujarati"/>
                <a:ea typeface="Noto Serif Gujarati"/>
                <a:cs typeface="Noto Serif Gujarati"/>
                <a:sym typeface="Noto Serif Gujarati"/>
              </a:rPr>
              <a:t>Model Diagrams</a:t>
            </a:r>
            <a:endParaRPr sz="1600" b="0" i="0" u="none" strike="noStrike" cap="none">
              <a:solidFill>
                <a:srgbClr val="000000"/>
              </a:solidFill>
              <a:latin typeface="Noto Serif Gujarati"/>
              <a:ea typeface="Noto Serif Gujarati"/>
              <a:cs typeface="Noto Serif Gujarati"/>
              <a:sym typeface="Noto Serif Gujarati"/>
            </a:endParaRPr>
          </a:p>
        </p:txBody>
      </p:sp>
      <p:sp>
        <p:nvSpPr>
          <p:cNvPr id="335" name="Google Shape;335;p26"/>
          <p:cNvSpPr txBox="1"/>
          <p:nvPr/>
        </p:nvSpPr>
        <p:spPr>
          <a:xfrm>
            <a:off x="3480978" y="2762497"/>
            <a:ext cx="3168900" cy="490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GB" sz="1600" b="0" i="0" u="none" strike="noStrike" cap="none">
                <a:solidFill>
                  <a:srgbClr val="000000"/>
                </a:solidFill>
                <a:latin typeface="Noto Serif Gujarati"/>
                <a:ea typeface="Noto Serif Gujarati"/>
                <a:cs typeface="Noto Serif Gujarati"/>
                <a:sym typeface="Noto Serif Gujarati"/>
              </a:rPr>
              <a:t>Dataset Description</a:t>
            </a:r>
            <a:endParaRPr sz="1600" b="0" i="0" u="none" strike="noStrike" cap="none">
              <a:solidFill>
                <a:srgbClr val="000000"/>
              </a:solidFill>
              <a:latin typeface="Noto Serif Gujarati"/>
              <a:ea typeface="Noto Serif Gujarati"/>
              <a:cs typeface="Noto Serif Gujarati"/>
              <a:sym typeface="Noto Serif Gujarati"/>
            </a:endParaRPr>
          </a:p>
        </p:txBody>
      </p:sp>
      <p:sp>
        <p:nvSpPr>
          <p:cNvPr id="336" name="Google Shape;336;p26"/>
          <p:cNvSpPr/>
          <p:nvPr/>
        </p:nvSpPr>
        <p:spPr>
          <a:xfrm>
            <a:off x="2906100" y="978152"/>
            <a:ext cx="423600" cy="447300"/>
          </a:xfrm>
          <a:prstGeom prst="ellipse">
            <a:avLst/>
          </a:prstGeom>
          <a:noFill/>
          <a:ln w="19050" cap="flat" cmpd="sng">
            <a:solidFill>
              <a:srgbClr val="1F2D41"/>
            </a:solidFill>
            <a:prstDash val="solid"/>
            <a:round/>
            <a:headEnd type="none" w="sm" len="sm"/>
            <a:tailEnd type="none" w="sm" len="sm"/>
          </a:ln>
        </p:spPr>
        <p:txBody>
          <a:bodyPr spcFirstLastPara="1" wrap="square" lIns="4570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GB" sz="1400" b="0" i="0" u="none" strike="noStrike" cap="none">
                <a:solidFill>
                  <a:srgbClr val="000000"/>
                </a:solidFill>
                <a:latin typeface="Roboto Condensed"/>
                <a:ea typeface="Roboto Condensed"/>
                <a:cs typeface="Roboto Condensed"/>
                <a:sym typeface="Roboto Condensed"/>
              </a:rPr>
              <a:t>01</a:t>
            </a:r>
            <a:endParaRPr sz="1400" b="0" i="0" u="none" strike="noStrike" cap="none">
              <a:solidFill>
                <a:srgbClr val="000000"/>
              </a:solidFill>
              <a:latin typeface="Roboto Condensed"/>
              <a:ea typeface="Roboto Condensed"/>
              <a:cs typeface="Roboto Condensed"/>
              <a:sym typeface="Roboto Condensed"/>
            </a:endParaRPr>
          </a:p>
        </p:txBody>
      </p:sp>
      <p:sp>
        <p:nvSpPr>
          <p:cNvPr id="337" name="Google Shape;337;p26"/>
          <p:cNvSpPr/>
          <p:nvPr/>
        </p:nvSpPr>
        <p:spPr>
          <a:xfrm>
            <a:off x="2906100" y="1575379"/>
            <a:ext cx="423600" cy="447300"/>
          </a:xfrm>
          <a:prstGeom prst="ellipse">
            <a:avLst/>
          </a:prstGeom>
          <a:noFill/>
          <a:ln w="19050" cap="flat" cmpd="sng">
            <a:solidFill>
              <a:srgbClr val="1F2D41"/>
            </a:solidFill>
            <a:prstDash val="solid"/>
            <a:round/>
            <a:headEnd type="none" w="sm" len="sm"/>
            <a:tailEnd type="none" w="sm" len="sm"/>
          </a:ln>
        </p:spPr>
        <p:txBody>
          <a:bodyPr spcFirstLastPara="1" wrap="square" lIns="4570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GB" sz="1400" b="0" i="0" u="none" strike="noStrike" cap="none">
                <a:solidFill>
                  <a:srgbClr val="000000"/>
                </a:solidFill>
                <a:latin typeface="Roboto Condensed"/>
                <a:ea typeface="Roboto Condensed"/>
                <a:cs typeface="Roboto Condensed"/>
                <a:sym typeface="Roboto Condensed"/>
              </a:rPr>
              <a:t>02</a:t>
            </a:r>
            <a:endParaRPr sz="1400" b="0" i="0" u="none" strike="noStrike" cap="none">
              <a:solidFill>
                <a:srgbClr val="000000"/>
              </a:solidFill>
              <a:latin typeface="Roboto Condensed"/>
              <a:ea typeface="Roboto Condensed"/>
              <a:cs typeface="Roboto Condensed"/>
              <a:sym typeface="Roboto Condensed"/>
            </a:endParaRPr>
          </a:p>
        </p:txBody>
      </p:sp>
      <p:sp>
        <p:nvSpPr>
          <p:cNvPr id="338" name="Google Shape;338;p26"/>
          <p:cNvSpPr/>
          <p:nvPr/>
        </p:nvSpPr>
        <p:spPr>
          <a:xfrm>
            <a:off x="2906100" y="2172619"/>
            <a:ext cx="423600" cy="447300"/>
          </a:xfrm>
          <a:prstGeom prst="ellipse">
            <a:avLst/>
          </a:prstGeom>
          <a:noFill/>
          <a:ln w="19050" cap="flat" cmpd="sng">
            <a:solidFill>
              <a:srgbClr val="1F2D41"/>
            </a:solidFill>
            <a:prstDash val="solid"/>
            <a:round/>
            <a:headEnd type="none" w="sm" len="sm"/>
            <a:tailEnd type="none" w="sm" len="sm"/>
          </a:ln>
        </p:spPr>
        <p:txBody>
          <a:bodyPr spcFirstLastPara="1" wrap="square" lIns="4570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GB" sz="1400" b="0" i="0" u="none" strike="noStrike" cap="none">
                <a:solidFill>
                  <a:srgbClr val="000000"/>
                </a:solidFill>
                <a:latin typeface="Roboto Condensed"/>
                <a:ea typeface="Roboto Condensed"/>
                <a:cs typeface="Roboto Condensed"/>
                <a:sym typeface="Roboto Condensed"/>
              </a:rPr>
              <a:t>03</a:t>
            </a:r>
            <a:endParaRPr sz="1400" b="0" i="0" u="none" strike="noStrike" cap="none">
              <a:solidFill>
                <a:srgbClr val="000000"/>
              </a:solidFill>
              <a:latin typeface="Roboto Condensed"/>
              <a:ea typeface="Roboto Condensed"/>
              <a:cs typeface="Roboto Condensed"/>
              <a:sym typeface="Roboto Condensed"/>
            </a:endParaRPr>
          </a:p>
        </p:txBody>
      </p:sp>
      <p:sp>
        <p:nvSpPr>
          <p:cNvPr id="339" name="Google Shape;339;p26"/>
          <p:cNvSpPr/>
          <p:nvPr/>
        </p:nvSpPr>
        <p:spPr>
          <a:xfrm>
            <a:off x="2906100" y="2774143"/>
            <a:ext cx="423600" cy="447300"/>
          </a:xfrm>
          <a:prstGeom prst="ellipse">
            <a:avLst/>
          </a:prstGeom>
          <a:noFill/>
          <a:ln w="19050" cap="flat" cmpd="sng">
            <a:solidFill>
              <a:srgbClr val="1F2D41"/>
            </a:solidFill>
            <a:prstDash val="solid"/>
            <a:round/>
            <a:headEnd type="none" w="sm" len="sm"/>
            <a:tailEnd type="none" w="sm" len="sm"/>
          </a:ln>
        </p:spPr>
        <p:txBody>
          <a:bodyPr spcFirstLastPara="1" wrap="square" lIns="4570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GB" sz="1400" b="0" i="0" u="none" strike="noStrike" cap="none">
                <a:solidFill>
                  <a:srgbClr val="000000"/>
                </a:solidFill>
                <a:latin typeface="Roboto Condensed"/>
                <a:ea typeface="Roboto Condensed"/>
                <a:cs typeface="Roboto Condensed"/>
                <a:sym typeface="Roboto Condensed"/>
              </a:rPr>
              <a:t>04</a:t>
            </a:r>
            <a:endParaRPr sz="1400" b="0" i="0" u="none" strike="noStrike" cap="none">
              <a:solidFill>
                <a:srgbClr val="000000"/>
              </a:solidFill>
              <a:latin typeface="Roboto Condensed"/>
              <a:ea typeface="Roboto Condensed"/>
              <a:cs typeface="Roboto Condensed"/>
              <a:sym typeface="Roboto Condensed"/>
            </a:endParaRPr>
          </a:p>
        </p:txBody>
      </p:sp>
      <p:sp>
        <p:nvSpPr>
          <p:cNvPr id="340" name="Google Shape;340;p26"/>
          <p:cNvSpPr/>
          <p:nvPr/>
        </p:nvSpPr>
        <p:spPr>
          <a:xfrm>
            <a:off x="2906100" y="3375665"/>
            <a:ext cx="423600" cy="447300"/>
          </a:xfrm>
          <a:prstGeom prst="ellipse">
            <a:avLst/>
          </a:prstGeom>
          <a:noFill/>
          <a:ln w="19050" cap="flat" cmpd="sng">
            <a:solidFill>
              <a:srgbClr val="1F2D41"/>
            </a:solidFill>
            <a:prstDash val="solid"/>
            <a:round/>
            <a:headEnd type="none" w="sm" len="sm"/>
            <a:tailEnd type="none" w="sm" len="sm"/>
          </a:ln>
        </p:spPr>
        <p:txBody>
          <a:bodyPr spcFirstLastPara="1" wrap="square" lIns="4570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GB" sz="1400" b="0" i="0" u="none" strike="noStrike" cap="none">
                <a:solidFill>
                  <a:srgbClr val="000000"/>
                </a:solidFill>
                <a:latin typeface="Roboto Condensed"/>
                <a:ea typeface="Roboto Condensed"/>
                <a:cs typeface="Roboto Condensed"/>
                <a:sym typeface="Roboto Condensed"/>
              </a:rPr>
              <a:t>05</a:t>
            </a:r>
            <a:endParaRPr sz="1400" b="0" i="0" u="none" strike="noStrike" cap="none">
              <a:solidFill>
                <a:srgbClr val="000000"/>
              </a:solidFill>
              <a:latin typeface="Roboto Condensed"/>
              <a:ea typeface="Roboto Condensed"/>
              <a:cs typeface="Roboto Condensed"/>
              <a:sym typeface="Roboto Condensed"/>
            </a:endParaRPr>
          </a:p>
        </p:txBody>
      </p:sp>
      <p:sp>
        <p:nvSpPr>
          <p:cNvPr id="341" name="Google Shape;341;p26"/>
          <p:cNvSpPr txBox="1"/>
          <p:nvPr/>
        </p:nvSpPr>
        <p:spPr>
          <a:xfrm>
            <a:off x="3480978" y="3361173"/>
            <a:ext cx="3168900" cy="490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GB" sz="1600" b="0" i="0" u="none" strike="noStrike" cap="none">
                <a:solidFill>
                  <a:srgbClr val="000000"/>
                </a:solidFill>
                <a:latin typeface="Noto Serif Gujarati"/>
                <a:ea typeface="Noto Serif Gujarati"/>
                <a:cs typeface="Noto Serif Gujarati"/>
                <a:sym typeface="Noto Serif Gujarati"/>
              </a:rPr>
              <a:t>Graphs</a:t>
            </a:r>
            <a:endParaRPr sz="1600" b="0" i="0" u="none" strike="noStrike" cap="none">
              <a:solidFill>
                <a:srgbClr val="000000"/>
              </a:solidFill>
              <a:latin typeface="Noto Serif Gujarati"/>
              <a:ea typeface="Noto Serif Gujarati"/>
              <a:cs typeface="Noto Serif Gujarati"/>
              <a:sym typeface="Noto Serif Gujarati"/>
            </a:endParaRPr>
          </a:p>
        </p:txBody>
      </p:sp>
      <p:sp>
        <p:nvSpPr>
          <p:cNvPr id="342" name="Google Shape;342;p26"/>
          <p:cNvSpPr/>
          <p:nvPr/>
        </p:nvSpPr>
        <p:spPr>
          <a:xfrm>
            <a:off x="2954650" y="4049140"/>
            <a:ext cx="423600" cy="447300"/>
          </a:xfrm>
          <a:prstGeom prst="ellipse">
            <a:avLst/>
          </a:prstGeom>
          <a:noFill/>
          <a:ln w="19050" cap="flat" cmpd="sng">
            <a:solidFill>
              <a:srgbClr val="1F2D41"/>
            </a:solidFill>
            <a:prstDash val="solid"/>
            <a:round/>
            <a:headEnd type="none" w="sm" len="sm"/>
            <a:tailEnd type="none" w="sm" len="sm"/>
          </a:ln>
        </p:spPr>
        <p:txBody>
          <a:bodyPr spcFirstLastPara="1" wrap="square" lIns="4570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GB" sz="1400" b="0" i="0" u="none" strike="noStrike" cap="none">
                <a:solidFill>
                  <a:srgbClr val="000000"/>
                </a:solidFill>
                <a:latin typeface="Roboto Condensed"/>
                <a:ea typeface="Roboto Condensed"/>
                <a:cs typeface="Roboto Condensed"/>
                <a:sym typeface="Roboto Condensed"/>
              </a:rPr>
              <a:t>06</a:t>
            </a:r>
            <a:endParaRPr sz="1400" b="0" i="0" u="none" strike="noStrike" cap="none">
              <a:solidFill>
                <a:srgbClr val="000000"/>
              </a:solidFill>
              <a:latin typeface="Roboto Condensed"/>
              <a:ea typeface="Roboto Condensed"/>
              <a:cs typeface="Roboto Condensed"/>
              <a:sym typeface="Roboto Condensed"/>
            </a:endParaRPr>
          </a:p>
        </p:txBody>
      </p:sp>
      <p:sp>
        <p:nvSpPr>
          <p:cNvPr id="343" name="Google Shape;343;p26"/>
          <p:cNvSpPr txBox="1"/>
          <p:nvPr/>
        </p:nvSpPr>
        <p:spPr>
          <a:xfrm>
            <a:off x="3529453" y="4027698"/>
            <a:ext cx="3168900" cy="490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GB" sz="1600" b="0" i="0" u="none" strike="noStrike" cap="none">
                <a:solidFill>
                  <a:srgbClr val="000000"/>
                </a:solidFill>
                <a:latin typeface="Noto Serif Gujarati"/>
                <a:ea typeface="Noto Serif Gujarati"/>
                <a:cs typeface="Noto Serif Gujarati"/>
                <a:sym typeface="Noto Serif Gujarati"/>
              </a:rPr>
              <a:t>Conclusion</a:t>
            </a:r>
            <a:endParaRPr sz="1600" b="0" i="0" u="none" strike="noStrike" cap="none">
              <a:solidFill>
                <a:srgbClr val="000000"/>
              </a:solidFill>
              <a:latin typeface="Noto Serif Gujarati"/>
              <a:ea typeface="Noto Serif Gujarati"/>
              <a:cs typeface="Noto Serif Gujarati"/>
              <a:sym typeface="Noto Serif Gujarat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7"/>
        <p:cNvGrpSpPr/>
        <p:nvPr/>
      </p:nvGrpSpPr>
      <p:grpSpPr>
        <a:xfrm>
          <a:off x="0" y="0"/>
          <a:ext cx="0" cy="0"/>
          <a:chOff x="0" y="0"/>
          <a:chExt cx="0" cy="0"/>
        </a:xfrm>
      </p:grpSpPr>
      <p:sp>
        <p:nvSpPr>
          <p:cNvPr id="348" name="Google Shape;348;p27"/>
          <p:cNvSpPr txBox="1">
            <a:spLocks noGrp="1"/>
          </p:cNvSpPr>
          <p:nvPr>
            <p:ph type="ctrTitle"/>
          </p:nvPr>
        </p:nvSpPr>
        <p:spPr>
          <a:xfrm>
            <a:off x="208750" y="547000"/>
            <a:ext cx="221040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Introduction</a:t>
            </a:r>
            <a:endParaRPr sz="2600">
              <a:solidFill>
                <a:srgbClr val="F3F3F3"/>
              </a:solidFill>
            </a:endParaRPr>
          </a:p>
        </p:txBody>
      </p:sp>
      <p:sp>
        <p:nvSpPr>
          <p:cNvPr id="349" name="Google Shape;349;p27"/>
          <p:cNvSpPr txBox="1"/>
          <p:nvPr/>
        </p:nvSpPr>
        <p:spPr>
          <a:xfrm>
            <a:off x="208750" y="1641800"/>
            <a:ext cx="8702100" cy="190818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ambria"/>
                <a:ea typeface="Cambria"/>
                <a:cs typeface="Cambria"/>
                <a:sym typeface="Cambria"/>
              </a:rPr>
              <a:t>A text-to-text encoder-decoder model for question answering works by converting the question and its associated context into a single textual input, which is then processed by the encoder to produce a semantic representation of the information. The decoder then generates the answer one token at a time based on this representation, effectively "translating" the input into a relevant answer. This architecture allows the model to capture complex dependencies between the question and the context, and with the help of attention mechanisms, it can dynamically focus on the most informative parts of the input. Unlike traditional extractive methods, this approach supports both extractive and abstractive answering, making it flexible and powerful for a wide range of QA tasks, including those that require reasoning, summarization, or paraphrasing.</a:t>
            </a:r>
            <a:endParaRPr sz="1400" b="0" i="0" u="none" strike="noStrike" cap="none">
              <a:solidFill>
                <a:srgbClr val="00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3"/>
        <p:cNvGrpSpPr/>
        <p:nvPr/>
      </p:nvGrpSpPr>
      <p:grpSpPr>
        <a:xfrm>
          <a:off x="0" y="0"/>
          <a:ext cx="0" cy="0"/>
          <a:chOff x="0" y="0"/>
          <a:chExt cx="0" cy="0"/>
        </a:xfrm>
      </p:grpSpPr>
      <p:sp>
        <p:nvSpPr>
          <p:cNvPr id="354" name="Google Shape;354;p28"/>
          <p:cNvSpPr txBox="1">
            <a:spLocks noGrp="1"/>
          </p:cNvSpPr>
          <p:nvPr>
            <p:ph type="ctrTitle"/>
          </p:nvPr>
        </p:nvSpPr>
        <p:spPr>
          <a:xfrm>
            <a:off x="99500" y="59550"/>
            <a:ext cx="270750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Paper Summary</a:t>
            </a:r>
            <a:endParaRPr sz="2600">
              <a:solidFill>
                <a:srgbClr val="F3F3F3"/>
              </a:solidFill>
            </a:endParaRPr>
          </a:p>
        </p:txBody>
      </p:sp>
      <p:sp>
        <p:nvSpPr>
          <p:cNvPr id="355" name="Google Shape;355;p28"/>
          <p:cNvSpPr txBox="1"/>
          <p:nvPr/>
        </p:nvSpPr>
        <p:spPr>
          <a:xfrm>
            <a:off x="99500" y="293064"/>
            <a:ext cx="8702100" cy="5007494"/>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200"/>
              <a:buFont typeface="Arial"/>
              <a:buNone/>
            </a:pPr>
            <a:r>
              <a:rPr lang="en-GB" sz="1200" b="0" i="0" u="none" strike="noStrike" cap="none">
                <a:solidFill>
                  <a:srgbClr val="000000"/>
                </a:solidFill>
                <a:latin typeface="Cambria"/>
                <a:ea typeface="Cambria"/>
                <a:cs typeface="Cambria"/>
                <a:sym typeface="Cambria"/>
              </a:rPr>
              <a:t>This paper addresses the challenge of generating natural language questions from input text using encoder-decoder models. It aims to evaluate different encoder architectures and attention mechanisms to improve the quality and relevance of generated questions.</a:t>
            </a:r>
            <a:endParaRPr sz="1200" b="0" i="0" u="none" strike="noStrike" cap="none">
              <a:solidFill>
                <a:srgbClr val="000000"/>
              </a:solidFill>
              <a:latin typeface="Cambria"/>
              <a:ea typeface="Cambria"/>
              <a:cs typeface="Cambria"/>
              <a:sym typeface="Cambria"/>
            </a:endParaRPr>
          </a:p>
          <a:p>
            <a:pPr marL="0" marR="0" lvl="0" indent="0" algn="l" rtl="0">
              <a:lnSpc>
                <a:spcPct val="100000"/>
              </a:lnSpc>
              <a:spcBef>
                <a:spcPts val="1200"/>
              </a:spcBef>
              <a:spcAft>
                <a:spcPts val="0"/>
              </a:spcAft>
              <a:buClr>
                <a:srgbClr val="000000"/>
              </a:buClr>
              <a:buSzPts val="1200"/>
              <a:buFont typeface="Arial"/>
              <a:buNone/>
            </a:pPr>
            <a:r>
              <a:rPr lang="en-GB" sz="1200" b="1" i="0" u="none" strike="noStrike" cap="none">
                <a:solidFill>
                  <a:srgbClr val="000000"/>
                </a:solidFill>
                <a:latin typeface="Cambria"/>
                <a:ea typeface="Cambria"/>
                <a:cs typeface="Cambria"/>
                <a:sym typeface="Cambria"/>
              </a:rPr>
              <a:t>Aim and Objectives: </a:t>
            </a:r>
            <a:r>
              <a:rPr lang="en-GB" sz="1200" b="0" i="0" u="none" strike="noStrike" cap="none">
                <a:solidFill>
                  <a:srgbClr val="000000"/>
                </a:solidFill>
                <a:latin typeface="Cambria"/>
                <a:ea typeface="Cambria"/>
                <a:cs typeface="Cambria"/>
                <a:sym typeface="Cambria"/>
              </a:rPr>
              <a:t>To develop and evaluate encoder-decoder based models that automatically generate questions from textual input, leveraging recent advances in neural networks and large datasets.</a:t>
            </a:r>
            <a:br>
              <a:rPr lang="en-GB" sz="1200" b="0" i="0" u="none" strike="noStrike" cap="none">
                <a:solidFill>
                  <a:srgbClr val="000000"/>
                </a:solidFill>
                <a:latin typeface="Cambria"/>
                <a:ea typeface="Cambria"/>
                <a:cs typeface="Cambria"/>
                <a:sym typeface="Cambria"/>
              </a:rPr>
            </a:br>
            <a:endParaRPr sz="1200" b="0" i="0" u="none" strike="noStrike" cap="none">
              <a:solidFill>
                <a:srgbClr val="000000"/>
              </a:solidFill>
              <a:latin typeface="Cambria"/>
              <a:ea typeface="Cambria"/>
              <a:cs typeface="Cambria"/>
              <a:sym typeface="Cambria"/>
            </a:endParaRPr>
          </a:p>
          <a:p>
            <a:pPr marL="285750" marR="0" lvl="0" indent="-28575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Investigates and compares different encoder types: LSTM, GRU, and CNN-based encoders.</a:t>
            </a:r>
            <a:endParaRPr sz="1200" b="0" i="0" u="none" strike="noStrike" cap="none">
              <a:solidFill>
                <a:srgbClr val="000000"/>
              </a:solidFill>
              <a:latin typeface="Cambria"/>
              <a:ea typeface="Cambria"/>
              <a:cs typeface="Cambria"/>
              <a:sym typeface="Cambria"/>
            </a:endParaRPr>
          </a:p>
          <a:p>
            <a:pPr marL="285750" marR="0" lvl="0" indent="-28575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Uses attention mechanisms to improve the focus of the decoder on relevant parts of the input.</a:t>
            </a:r>
            <a:endParaRPr sz="1200" b="0" i="0" u="none" strike="noStrike" cap="none">
              <a:solidFill>
                <a:srgbClr val="000000"/>
              </a:solidFill>
              <a:latin typeface="Cambria"/>
              <a:ea typeface="Cambria"/>
              <a:cs typeface="Cambria"/>
              <a:sym typeface="Cambria"/>
            </a:endParaRPr>
          </a:p>
          <a:p>
            <a:pPr marL="285750" marR="0" lvl="0" indent="-28575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Benchmarks performance using BLEU and ROUGE scores along with training time.</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rgbClr val="000000"/>
                </a:solidFill>
                <a:latin typeface="Cambria"/>
                <a:ea typeface="Cambria"/>
                <a:cs typeface="Cambria"/>
                <a:sym typeface="Cambria"/>
              </a:rPr>
              <a:t>Methodology</a:t>
            </a:r>
            <a:endParaRPr/>
          </a:p>
          <a:p>
            <a:pPr marL="0" marR="0" lvl="8" indent="-7620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Data: Uses the SQuAD dataset, which contains question-answer pairs based on Wikipedia articles. </a:t>
            </a:r>
            <a:endParaRPr/>
          </a:p>
          <a:p>
            <a:pPr marL="0" marR="0" lvl="8" indent="-7620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Encoders: Three types evaluated: LSTM, GRU, CNN Encoder</a:t>
            </a:r>
            <a:endParaRPr/>
          </a:p>
          <a:p>
            <a:pPr marL="0" marR="0" lvl="8" indent="-7620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Decoder: A standard RNN decoder with attention, shared across experiments.</a:t>
            </a:r>
            <a:endParaRPr/>
          </a:p>
          <a:p>
            <a:pPr marL="0" marR="0" lvl="2" indent="-7620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Training:</a:t>
            </a:r>
            <a:endParaRPr/>
          </a:p>
          <a:p>
            <a:pPr marL="742950" marR="0" lvl="1" indent="-28575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Used stochastic gradient descent (SGD).</a:t>
            </a:r>
            <a:endParaRPr/>
          </a:p>
          <a:p>
            <a:pPr marL="742950" marR="0" lvl="1" indent="-28575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Pre-trained GloVe embeddings used for improved performance.</a:t>
            </a:r>
            <a:endParaRPr/>
          </a:p>
          <a:p>
            <a:pPr marL="742950" marR="0" lvl="1" indent="-28575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Cambria"/>
                <a:ea typeface="Cambria"/>
                <a:cs typeface="Cambria"/>
                <a:sym typeface="Cambria"/>
              </a:rPr>
              <a:t>Trained on GPUs with dropout and beam search decoding. </a:t>
            </a:r>
            <a:endParaRPr/>
          </a:p>
          <a:p>
            <a:pPr marL="457200" marR="0" lvl="1" indent="0" algn="just" rtl="0">
              <a:lnSpc>
                <a:spcPct val="100000"/>
              </a:lnSpc>
              <a:spcBef>
                <a:spcPts val="0"/>
              </a:spcBef>
              <a:spcAft>
                <a:spcPts val="0"/>
              </a:spcAft>
              <a:buNone/>
            </a:pPr>
            <a:endParaRPr sz="1200" b="0" i="0" u="none" strike="noStrike" cap="none">
              <a:solidFill>
                <a:srgbClr val="000000"/>
              </a:solidFill>
              <a:latin typeface="Cambria"/>
              <a:ea typeface="Cambria"/>
              <a:cs typeface="Cambria"/>
              <a:sym typeface="Cambria"/>
            </a:endParaRPr>
          </a:p>
          <a:p>
            <a:pPr marL="457200" marR="0" lvl="0" indent="0" algn="just" rtl="0">
              <a:lnSpc>
                <a:spcPct val="100000"/>
              </a:lnSpc>
              <a:spcBef>
                <a:spcPts val="0"/>
              </a:spcBef>
              <a:spcAft>
                <a:spcPts val="0"/>
              </a:spcAft>
              <a:buNone/>
            </a:pPr>
            <a:r>
              <a:rPr lang="en-GB" sz="1200" b="0" i="0" u="none" strike="noStrike" cap="none">
                <a:solidFill>
                  <a:srgbClr val="000000"/>
                </a:solidFill>
                <a:latin typeface="Cambria"/>
                <a:ea typeface="Cambria"/>
                <a:cs typeface="Cambria"/>
                <a:sym typeface="Cambria"/>
              </a:rPr>
              <a:t>The paper concluded that GRU is a viable alternative to LSTM, especially when training time is a constraint. </a:t>
            </a:r>
            <a:endParaRPr/>
          </a:p>
          <a:p>
            <a:pPr marL="457200" marR="0" lvl="0" indent="0" algn="just" rtl="0">
              <a:lnSpc>
                <a:spcPct val="100000"/>
              </a:lnSpc>
              <a:spcBef>
                <a:spcPts val="0"/>
              </a:spcBef>
              <a:spcAft>
                <a:spcPts val="0"/>
              </a:spcAft>
              <a:buNone/>
            </a:pPr>
            <a:r>
              <a:rPr lang="en-GB" sz="1200" b="0" i="0" u="none" strike="noStrike" cap="none">
                <a:solidFill>
                  <a:srgbClr val="000000"/>
                </a:solidFill>
                <a:latin typeface="Cambria"/>
                <a:ea typeface="Cambria"/>
                <a:cs typeface="Cambria"/>
                <a:sym typeface="Cambria"/>
              </a:rPr>
              <a:t>CNN-based encoders, despite lower scores, are practical for faster training with competitive performance. </a:t>
            </a:r>
            <a:endParaRPr sz="1200" b="0" i="0" u="none" strike="noStrike" cap="none">
              <a:solidFill>
                <a:srgbClr val="000000"/>
              </a:solidFill>
              <a:latin typeface="Cambria"/>
              <a:ea typeface="Cambria"/>
              <a:cs typeface="Cambria"/>
              <a:sym typeface="Cambria"/>
            </a:endParaRPr>
          </a:p>
          <a:p>
            <a:pPr marL="457200" marR="0" lvl="1" indent="0" algn="l" rtl="0">
              <a:lnSpc>
                <a:spcPct val="100000"/>
              </a:lnSpc>
              <a:spcBef>
                <a:spcPts val="0"/>
              </a:spcBef>
              <a:spcAft>
                <a:spcPts val="0"/>
              </a:spcAft>
              <a:buNone/>
            </a:pPr>
            <a:endParaRPr sz="12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9"/>
        <p:cNvGrpSpPr/>
        <p:nvPr/>
      </p:nvGrpSpPr>
      <p:grpSpPr>
        <a:xfrm>
          <a:off x="0" y="0"/>
          <a:ext cx="0" cy="0"/>
          <a:chOff x="0" y="0"/>
          <a:chExt cx="0" cy="0"/>
        </a:xfrm>
      </p:grpSpPr>
      <p:sp>
        <p:nvSpPr>
          <p:cNvPr id="360" name="Google Shape;360;p29"/>
          <p:cNvSpPr txBox="1">
            <a:spLocks noGrp="1"/>
          </p:cNvSpPr>
          <p:nvPr>
            <p:ph type="ctrTitle"/>
          </p:nvPr>
        </p:nvSpPr>
        <p:spPr>
          <a:xfrm>
            <a:off x="99500" y="373875"/>
            <a:ext cx="270750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Methodology</a:t>
            </a:r>
            <a:endParaRPr sz="2600">
              <a:solidFill>
                <a:srgbClr val="F3F3F3"/>
              </a:solidFill>
            </a:endParaRPr>
          </a:p>
        </p:txBody>
      </p:sp>
      <p:sp>
        <p:nvSpPr>
          <p:cNvPr id="361" name="Google Shape;361;p29"/>
          <p:cNvSpPr txBox="1"/>
          <p:nvPr/>
        </p:nvSpPr>
        <p:spPr>
          <a:xfrm>
            <a:off x="99500" y="1089356"/>
            <a:ext cx="8702100" cy="3631733"/>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200"/>
              </a:spcBef>
              <a:spcAft>
                <a:spcPts val="0"/>
              </a:spcAft>
              <a:buClr>
                <a:srgbClr val="000000"/>
              </a:buClr>
              <a:buSzPts val="1400"/>
              <a:buFont typeface="Arial"/>
              <a:buNone/>
            </a:pPr>
            <a:r>
              <a:rPr lang="en-GB" sz="1400" b="0" i="0" u="none" strike="noStrike" cap="none">
                <a:solidFill>
                  <a:srgbClr val="000000"/>
                </a:solidFill>
                <a:latin typeface="Cambria"/>
                <a:ea typeface="Cambria"/>
                <a:cs typeface="Cambria"/>
                <a:sym typeface="Cambria"/>
              </a:rPr>
              <a:t>The methodology involves a comprehensive implementation and evaluation plan:</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Dataset</a:t>
            </a:r>
            <a:r>
              <a:rPr lang="en-GB" sz="1400" b="0" i="0" u="none" strike="noStrike" cap="none">
                <a:solidFill>
                  <a:srgbClr val="000000"/>
                </a:solidFill>
                <a:latin typeface="Cambria"/>
                <a:ea typeface="Cambria"/>
                <a:cs typeface="Cambria"/>
                <a:sym typeface="Cambria"/>
              </a:rPr>
              <a:t>: Utilize the SQuAD v1.1 dataset, which contains over 100,000 question-answer pairs based on Wikipedia articles, where answers are text spans from passages.  </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Data Preparation</a:t>
            </a:r>
            <a:r>
              <a:rPr lang="en-GB" sz="1400" b="0" i="0" u="none" strike="noStrike" cap="none">
                <a:solidFill>
                  <a:srgbClr val="000000"/>
                </a:solidFill>
                <a:latin typeface="Cambria"/>
                <a:ea typeface="Cambria"/>
                <a:cs typeface="Cambria"/>
                <a:sym typeface="Cambria"/>
              </a:rPr>
              <a:t>: This includes tokenization and converting answers to span indices (start/end positions), followed by creating train/validation splits.</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Model Implementation</a:t>
            </a:r>
            <a:r>
              <a:rPr lang="en-GB" sz="1400" b="0" i="0" u="none" strike="noStrike" cap="none">
                <a:solidFill>
                  <a:srgbClr val="000000"/>
                </a:solidFill>
                <a:latin typeface="Cambria"/>
                <a:ea typeface="Cambria"/>
                <a:cs typeface="Cambria"/>
                <a:sym typeface="Cambria"/>
              </a:rPr>
              <a:t>: Develop the three mentioned model architectures in PyTorch.</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Training Process</a:t>
            </a:r>
            <a:r>
              <a:rPr lang="en-GB" sz="1400" b="0" i="0" u="none" strike="noStrike" cap="none">
                <a:solidFill>
                  <a:srgbClr val="000000"/>
                </a:solidFill>
                <a:latin typeface="Cambria"/>
                <a:ea typeface="Cambria"/>
                <a:cs typeface="Cambria"/>
                <a:sym typeface="Cambria"/>
              </a:rPr>
              <a:t>: Train each model using a defined configuration with epochs .</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Evaluation</a:t>
            </a:r>
            <a:r>
              <a:rPr lang="en-GB" sz="1400" b="0" i="0" u="none" strike="noStrike" cap="none">
                <a:solidFill>
                  <a:srgbClr val="000000"/>
                </a:solidFill>
                <a:latin typeface="Cambria"/>
                <a:ea typeface="Cambria"/>
                <a:cs typeface="Cambria"/>
                <a:sym typeface="Cambria"/>
              </a:rPr>
              <a:t>: Measure performance using key Question Answering metrics: BLEU, ROUGE, METEOR, Accuracy</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Analysis and Visualization</a:t>
            </a:r>
            <a:r>
              <a:rPr lang="en-GB" sz="1400" b="0" i="0" u="none" strike="noStrike" cap="none">
                <a:solidFill>
                  <a:srgbClr val="000000"/>
                </a:solidFill>
                <a:latin typeface="Cambria"/>
                <a:ea typeface="Cambria"/>
                <a:cs typeface="Cambria"/>
                <a:sym typeface="Cambria"/>
              </a:rPr>
              <a:t>: Conduct detailed analysis by plotting training loss curves, visualizing attention weights (for relevant models), comparing performance metrics in tables and charts, and analyzing time performance and model complexity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5"/>
        <p:cNvGrpSpPr/>
        <p:nvPr/>
      </p:nvGrpSpPr>
      <p:grpSpPr>
        <a:xfrm>
          <a:off x="0" y="0"/>
          <a:ext cx="0" cy="0"/>
          <a:chOff x="0" y="0"/>
          <a:chExt cx="0" cy="0"/>
        </a:xfrm>
      </p:grpSpPr>
      <p:sp>
        <p:nvSpPr>
          <p:cNvPr id="366" name="Google Shape;366;p30"/>
          <p:cNvSpPr txBox="1">
            <a:spLocks noGrp="1"/>
          </p:cNvSpPr>
          <p:nvPr>
            <p:ph type="ctrTitle"/>
          </p:nvPr>
        </p:nvSpPr>
        <p:spPr>
          <a:xfrm>
            <a:off x="99500" y="373875"/>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Dataset Description</a:t>
            </a:r>
            <a:endParaRPr sz="2600">
              <a:solidFill>
                <a:srgbClr val="F3F3F3"/>
              </a:solidFill>
            </a:endParaRPr>
          </a:p>
        </p:txBody>
      </p:sp>
      <p:sp>
        <p:nvSpPr>
          <p:cNvPr id="367" name="Google Shape;367;p30"/>
          <p:cNvSpPr txBox="1"/>
          <p:nvPr/>
        </p:nvSpPr>
        <p:spPr>
          <a:xfrm>
            <a:off x="220950" y="517856"/>
            <a:ext cx="8702100" cy="5693836"/>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200"/>
              </a:spcBef>
              <a:spcAft>
                <a:spcPts val="0"/>
              </a:spcAft>
              <a:buClr>
                <a:srgbClr val="000000"/>
              </a:buClr>
              <a:buSzPts val="1400"/>
              <a:buFont typeface="Arial"/>
              <a:buNone/>
            </a:pPr>
            <a:r>
              <a:rPr lang="en-GB" sz="1400" b="0" i="0" u="none" strike="noStrike" cap="none">
                <a:solidFill>
                  <a:srgbClr val="000000"/>
                </a:solidFill>
                <a:latin typeface="Cambria"/>
                <a:ea typeface="Cambria"/>
                <a:cs typeface="Cambria"/>
                <a:sym typeface="Cambria"/>
              </a:rPr>
              <a:t>Space QA Dataset is a domain-specific question answering dataset centered on space science, astronomy, and space exploration. It includes over 1000 QA pairs structured in SQuAD-like format, with questions based on factual context passages about planets, rockets, missions, and celestial phenomena.</a:t>
            </a:r>
            <a:endParaRPr/>
          </a:p>
          <a:p>
            <a:pPr marL="0" marR="0" lvl="0" indent="0" algn="l" rtl="0">
              <a:lnSpc>
                <a:spcPct val="100000"/>
              </a:lnSpc>
              <a:spcBef>
                <a:spcPts val="1200"/>
              </a:spcBef>
              <a:spcAft>
                <a:spcPts val="0"/>
              </a:spcAft>
              <a:buNone/>
            </a:pPr>
            <a:r>
              <a:rPr lang="en-GB" sz="1400" b="0" i="0" u="sng" strike="noStrike" cap="none">
                <a:solidFill>
                  <a:srgbClr val="000000"/>
                </a:solidFill>
                <a:latin typeface="Cambria"/>
                <a:ea typeface="Cambria"/>
                <a:cs typeface="Cambria"/>
                <a:sym typeface="Cambria"/>
              </a:rPr>
              <a:t>Key Features</a:t>
            </a:r>
            <a:r>
              <a:rPr lang="en-GB" sz="1400" b="0" i="0" u="none" strike="noStrike" cap="none">
                <a:solidFill>
                  <a:srgbClr val="000000"/>
                </a:solidFill>
                <a:latin typeface="Cambria"/>
                <a:ea typeface="Cambria"/>
                <a:cs typeface="Cambria"/>
                <a:sym typeface="Cambria"/>
              </a:rPr>
              <a:t>:</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Source: Manually constructed context passages on topics like NASA, black holes, and SpaceX.</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Answers: Mostly extractive, with text spans directly drawn from the context.</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Format: JSON (topics contain paragraphs with questions and answer lists).</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Availability: Provided as a .json file, suitable for supervised QA training.</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Preprocessing: Tokenization and input-output formatting required for encoder-decoder models.</a:t>
            </a:r>
            <a:endParaRPr/>
          </a:p>
          <a:p>
            <a:pPr marL="0" marR="0" lvl="0" indent="0" algn="just"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Why This Dataset</a:t>
            </a:r>
            <a:r>
              <a:rPr lang="en-GB" sz="1400" b="0" i="0" u="none" strike="noStrike" cap="none">
                <a:solidFill>
                  <a:srgbClr val="000000"/>
                </a:solidFill>
                <a:latin typeface="Cambria"/>
                <a:ea typeface="Cambria"/>
                <a:cs typeface="Cambria"/>
                <a:sym typeface="Cambria"/>
              </a:rPr>
              <a:t>?</a:t>
            </a:r>
            <a:endParaRPr/>
          </a:p>
          <a:p>
            <a:pPr marL="228600" marR="0" lvl="0" indent="-228600" algn="just" rtl="0">
              <a:lnSpc>
                <a:spcPct val="100000"/>
              </a:lnSpc>
              <a:spcBef>
                <a:spcPts val="1200"/>
              </a:spcBef>
              <a:spcAft>
                <a:spcPts val="0"/>
              </a:spcAft>
              <a:buClr>
                <a:srgbClr val="000000"/>
              </a:buClr>
              <a:buSzPts val="1400"/>
              <a:buFont typeface="Arial"/>
              <a:buAutoNum type="arabicPeriod"/>
            </a:pPr>
            <a:r>
              <a:rPr lang="en-GB" sz="1400" b="0" i="0" u="none" strike="noStrike" cap="none">
                <a:solidFill>
                  <a:srgbClr val="000000"/>
                </a:solidFill>
                <a:latin typeface="Cambria"/>
                <a:ea typeface="Cambria"/>
                <a:cs typeface="Cambria"/>
                <a:sym typeface="Cambria"/>
              </a:rPr>
              <a:t>Domain-specific resource for training QA systems in the space science field.</a:t>
            </a:r>
            <a:endParaRPr/>
          </a:p>
          <a:p>
            <a:pPr marL="228600" marR="0" lvl="0" indent="-228600" algn="just" rtl="0">
              <a:lnSpc>
                <a:spcPct val="100000"/>
              </a:lnSpc>
              <a:spcBef>
                <a:spcPts val="1200"/>
              </a:spcBef>
              <a:spcAft>
                <a:spcPts val="0"/>
              </a:spcAft>
              <a:buClr>
                <a:srgbClr val="000000"/>
              </a:buClr>
              <a:buSzPts val="1400"/>
              <a:buFont typeface="Arial"/>
              <a:buAutoNum type="arabicPeriod"/>
            </a:pPr>
            <a:r>
              <a:rPr lang="en-GB" sz="1400" b="0" i="0" u="none" strike="noStrike" cap="none">
                <a:solidFill>
                  <a:srgbClr val="000000"/>
                </a:solidFill>
                <a:latin typeface="Cambria"/>
                <a:ea typeface="Cambria"/>
                <a:cs typeface="Cambria"/>
                <a:sym typeface="Cambria"/>
              </a:rPr>
              <a:t>Supports both extractive and generative QA models (e.g., T5, BART).</a:t>
            </a:r>
            <a:endParaRPr/>
          </a:p>
          <a:p>
            <a:pPr marL="228600" marR="0" lvl="0" indent="-228600" algn="just" rtl="0">
              <a:lnSpc>
                <a:spcPct val="100000"/>
              </a:lnSpc>
              <a:spcBef>
                <a:spcPts val="1200"/>
              </a:spcBef>
              <a:spcAft>
                <a:spcPts val="0"/>
              </a:spcAft>
              <a:buClr>
                <a:srgbClr val="000000"/>
              </a:buClr>
              <a:buSzPts val="1400"/>
              <a:buFont typeface="Arial"/>
              <a:buAutoNum type="arabicPeriod"/>
            </a:pPr>
            <a:r>
              <a:rPr lang="en-GB" sz="1400" b="0" i="0" u="none" strike="noStrike" cap="none">
                <a:solidFill>
                  <a:srgbClr val="000000"/>
                </a:solidFill>
                <a:latin typeface="Cambria"/>
                <a:ea typeface="Cambria"/>
                <a:cs typeface="Cambria"/>
                <a:sym typeface="Cambria"/>
              </a:rPr>
              <a:t>Useful for educational, research, or science-focused AI applications</a:t>
            </a:r>
            <a:r>
              <a:rPr lang="en-GB" sz="1200" b="0" i="0" u="none" strike="noStrike" cap="none">
                <a:solidFill>
                  <a:srgbClr val="000000"/>
                </a:solidFill>
                <a:latin typeface="Cambria"/>
                <a:ea typeface="Cambria"/>
                <a:cs typeface="Cambria"/>
                <a:sym typeface="Cambria"/>
              </a:rPr>
              <a:t>.</a:t>
            </a:r>
            <a:endParaRPr/>
          </a:p>
          <a:p>
            <a:pPr marL="0" marR="0" lvl="0" indent="0" algn="just" rtl="0">
              <a:lnSpc>
                <a:spcPct val="100000"/>
              </a:lnSpc>
              <a:spcBef>
                <a:spcPts val="1200"/>
              </a:spcBef>
              <a:spcAft>
                <a:spcPts val="0"/>
              </a:spcAft>
              <a:buClr>
                <a:srgbClr val="000000"/>
              </a:buClr>
              <a:buSzPts val="1200"/>
              <a:buFont typeface="Arial"/>
              <a:buNone/>
            </a:pPr>
            <a:endParaRPr sz="1200" b="0" i="0" u="none" strike="noStrike" cap="none">
              <a:solidFill>
                <a:srgbClr val="000000"/>
              </a:solidFill>
              <a:latin typeface="Cambria"/>
              <a:ea typeface="Cambria"/>
              <a:cs typeface="Cambria"/>
              <a:sym typeface="Cambria"/>
            </a:endParaRPr>
          </a:p>
          <a:p>
            <a:pPr marL="0" marR="0" lvl="0" indent="0" algn="just" rtl="0">
              <a:lnSpc>
                <a:spcPct val="100000"/>
              </a:lnSpc>
              <a:spcBef>
                <a:spcPts val="1200"/>
              </a:spcBef>
              <a:spcAft>
                <a:spcPts val="0"/>
              </a:spcAft>
              <a:buClr>
                <a:srgbClr val="000000"/>
              </a:buClr>
              <a:buSzPts val="1200"/>
              <a:buFont typeface="Arial"/>
              <a:buNone/>
            </a:pPr>
            <a:endParaRPr sz="1200" b="0" i="0" u="none" strike="noStrike" cap="none">
              <a:solidFill>
                <a:srgbClr val="000000"/>
              </a:solidFill>
              <a:latin typeface="Cambria"/>
              <a:ea typeface="Cambria"/>
              <a:cs typeface="Cambria"/>
              <a:sym typeface="Cambria"/>
            </a:endParaRPr>
          </a:p>
          <a:p>
            <a:pPr marL="0" marR="0" lvl="0" indent="0" algn="just" rtl="0">
              <a:lnSpc>
                <a:spcPct val="100000"/>
              </a:lnSpc>
              <a:spcBef>
                <a:spcPts val="1200"/>
              </a:spcBef>
              <a:spcAft>
                <a:spcPts val="0"/>
              </a:spcAft>
              <a:buClr>
                <a:srgbClr val="000000"/>
              </a:buClr>
              <a:buSzPts val="1200"/>
              <a:buFont typeface="Arial"/>
              <a:buNone/>
            </a:pPr>
            <a:endParaRPr sz="1200" b="0" i="0" u="none" strike="noStrike" cap="none">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1"/>
        <p:cNvGrpSpPr/>
        <p:nvPr/>
      </p:nvGrpSpPr>
      <p:grpSpPr>
        <a:xfrm>
          <a:off x="0" y="0"/>
          <a:ext cx="0" cy="0"/>
          <a:chOff x="0" y="0"/>
          <a:chExt cx="0" cy="0"/>
        </a:xfrm>
      </p:grpSpPr>
      <p:sp>
        <p:nvSpPr>
          <p:cNvPr id="372" name="Google Shape;372;p31"/>
          <p:cNvSpPr txBox="1">
            <a:spLocks noGrp="1"/>
          </p:cNvSpPr>
          <p:nvPr>
            <p:ph type="ctrTitle"/>
          </p:nvPr>
        </p:nvSpPr>
        <p:spPr>
          <a:xfrm>
            <a:off x="114300" y="31387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Model Architecture</a:t>
            </a:r>
            <a:endParaRPr sz="2600">
              <a:solidFill>
                <a:srgbClr val="F3F3F3"/>
              </a:solidFill>
            </a:endParaRPr>
          </a:p>
        </p:txBody>
      </p:sp>
      <p:sp>
        <p:nvSpPr>
          <p:cNvPr id="373" name="Google Shape;373;p31"/>
          <p:cNvSpPr txBox="1"/>
          <p:nvPr/>
        </p:nvSpPr>
        <p:spPr>
          <a:xfrm>
            <a:off x="220950" y="746626"/>
            <a:ext cx="8702100" cy="390873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200"/>
              </a:spcBef>
              <a:spcAft>
                <a:spcPts val="0"/>
              </a:spcAft>
              <a:buClr>
                <a:srgbClr val="000000"/>
              </a:buClr>
              <a:buSzPts val="1400"/>
              <a:buFont typeface="Arial"/>
              <a:buNone/>
            </a:pPr>
            <a:r>
              <a:rPr lang="en-GB" sz="1400" b="0" i="0" u="none" strike="noStrike" cap="none">
                <a:solidFill>
                  <a:srgbClr val="000000"/>
                </a:solidFill>
                <a:latin typeface="Cambria"/>
                <a:ea typeface="Cambria"/>
                <a:cs typeface="Cambria"/>
                <a:sym typeface="Cambria"/>
              </a:rPr>
              <a:t>This foundational model utilizes a standard Encoder-Decoder framework to process the passage and question for question answering.</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Architecture Type: Encoder-Decoder without Attention (LSTM/GRU)   </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Encoder: Bidirectional LSTM/GRU Processes passage embeddings (GloVe or similar) as input. Outputs hidden states for each token in the passage.  </a:t>
            </a:r>
            <a:endParaRPr/>
          </a:p>
          <a:p>
            <a:pPr marL="285750" marR="0" lvl="0" indent="-285750" algn="l" rtl="0">
              <a:lnSpc>
                <a:spcPct val="100000"/>
              </a:lnSpc>
              <a:spcBef>
                <a:spcPts val="1200"/>
              </a:spcBef>
              <a:spcAft>
                <a:spcPts val="0"/>
              </a:spcAft>
              <a:buClr>
                <a:srgbClr val="000000"/>
              </a:buClr>
              <a:buSzPts val="1400"/>
              <a:buFont typeface="Arial"/>
              <a:buChar char="-"/>
            </a:pPr>
            <a:r>
              <a:rPr lang="en-GB" sz="1400" b="0" i="0" u="none" strike="noStrike" cap="none">
                <a:solidFill>
                  <a:srgbClr val="000000"/>
                </a:solidFill>
                <a:latin typeface="Cambria"/>
                <a:ea typeface="Cambria"/>
                <a:cs typeface="Cambria"/>
                <a:sym typeface="Cambria"/>
              </a:rPr>
              <a:t>Decoder: LSTM/GRU Takes question embeddings as input, Predicts the start and end positions of the answer span within the passage.  </a:t>
            </a:r>
            <a:br>
              <a:rPr lang="en-GB" sz="1400" b="0" i="0" u="none" strike="noStrike" cap="none">
                <a:solidFill>
                  <a:srgbClr val="000000"/>
                </a:solidFill>
                <a:latin typeface="Cambria"/>
                <a:ea typeface="Cambria"/>
                <a:cs typeface="Cambria"/>
                <a:sym typeface="Cambria"/>
              </a:rPr>
            </a:b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1200"/>
              </a:spcBef>
              <a:spcAft>
                <a:spcPts val="0"/>
              </a:spcAft>
              <a:buClr>
                <a:srgbClr val="000000"/>
              </a:buClr>
              <a:buSzPts val="1400"/>
              <a:buFont typeface="Arial"/>
              <a:buNone/>
            </a:pPr>
            <a:r>
              <a:rPr lang="en-GB" sz="1400" b="0" i="0" u="sng" strike="noStrike" cap="none">
                <a:solidFill>
                  <a:srgbClr val="000000"/>
                </a:solidFill>
                <a:latin typeface="Cambria"/>
                <a:ea typeface="Cambria"/>
                <a:cs typeface="Cambria"/>
                <a:sym typeface="Cambria"/>
              </a:rPr>
              <a:t>Key Components</a:t>
            </a:r>
            <a:r>
              <a:rPr lang="en-GB" sz="1400" b="0" i="0" u="none" strike="noStrike" cap="none">
                <a:solidFill>
                  <a:srgbClr val="000000"/>
                </a:solidFill>
                <a:latin typeface="Cambria"/>
                <a:ea typeface="Cambria"/>
                <a:cs typeface="Cambria"/>
                <a:sym typeface="Cambria"/>
              </a:rPr>
              <a:t>:</a:t>
            </a:r>
            <a:endParaRPr/>
          </a:p>
          <a:p>
            <a:pPr marL="0" marR="0" lvl="0" indent="0" algn="l" rtl="0">
              <a:lnSpc>
                <a:spcPct val="100000"/>
              </a:lnSpc>
              <a:spcBef>
                <a:spcPts val="1200"/>
              </a:spcBef>
              <a:spcAft>
                <a:spcPts val="0"/>
              </a:spcAft>
              <a:buClr>
                <a:srgbClr val="000000"/>
              </a:buClr>
              <a:buSzPts val="1400"/>
              <a:buFont typeface="Arial"/>
              <a:buNone/>
            </a:pPr>
            <a:r>
              <a:rPr lang="en-GB" sz="1400" b="0" i="0" u="none" strike="noStrike" cap="none">
                <a:solidFill>
                  <a:srgbClr val="000000"/>
                </a:solidFill>
                <a:latin typeface="Cambria"/>
                <a:ea typeface="Cambria"/>
                <a:cs typeface="Cambria"/>
                <a:sym typeface="Cambria"/>
              </a:rPr>
              <a:t>Embedding layer: Converts input tokens into vector representations.   </a:t>
            </a:r>
            <a:br>
              <a:rPr lang="en-GB" sz="1400" b="0" i="0" u="none" strike="noStrike" cap="none">
                <a:solidFill>
                  <a:srgbClr val="000000"/>
                </a:solidFill>
                <a:latin typeface="Cambria"/>
                <a:ea typeface="Cambria"/>
                <a:cs typeface="Cambria"/>
                <a:sym typeface="Cambria"/>
              </a:rPr>
            </a:br>
            <a:r>
              <a:rPr lang="en-GB" sz="1400" b="0" i="0" u="none" strike="noStrike" cap="none">
                <a:solidFill>
                  <a:srgbClr val="000000"/>
                </a:solidFill>
                <a:latin typeface="Cambria"/>
                <a:ea typeface="Cambria"/>
                <a:cs typeface="Cambria"/>
                <a:sym typeface="Cambria"/>
              </a:rPr>
              <a:t>Passage Encoder: A Bidirectional LSTM processing the passage.  </a:t>
            </a:r>
            <a:br>
              <a:rPr lang="en-GB" sz="1400" b="0" i="0" u="none" strike="noStrike" cap="none">
                <a:solidFill>
                  <a:srgbClr val="000000"/>
                </a:solidFill>
                <a:latin typeface="Cambria"/>
                <a:ea typeface="Cambria"/>
                <a:cs typeface="Cambria"/>
                <a:sym typeface="Cambria"/>
              </a:rPr>
            </a:br>
            <a:r>
              <a:rPr lang="en-GB" sz="1400" b="0" i="0" u="none" strike="noStrike" cap="none">
                <a:solidFill>
                  <a:srgbClr val="000000"/>
                </a:solidFill>
                <a:latin typeface="Cambria"/>
                <a:ea typeface="Cambria"/>
                <a:cs typeface="Cambria"/>
                <a:sym typeface="Cambria"/>
              </a:rPr>
              <a:t>Question Encoder: An LSTM processing the question.  </a:t>
            </a:r>
            <a:br>
              <a:rPr lang="en-GB" sz="1400" b="0" i="0" u="none" strike="noStrike" cap="none">
                <a:solidFill>
                  <a:srgbClr val="000000"/>
                </a:solidFill>
                <a:latin typeface="Cambria"/>
                <a:ea typeface="Cambria"/>
                <a:cs typeface="Cambria"/>
                <a:sym typeface="Cambria"/>
              </a:rPr>
            </a:br>
            <a:r>
              <a:rPr lang="en-GB" sz="1400" b="0" i="0" u="none" strike="noStrike" cap="none">
                <a:solidFill>
                  <a:srgbClr val="000000"/>
                </a:solidFill>
                <a:latin typeface="Cambria"/>
                <a:ea typeface="Cambria"/>
                <a:cs typeface="Cambria"/>
                <a:sym typeface="Cambria"/>
              </a:rPr>
              <a:t>Output layers: Linear layers to predict the start and end logits.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7"/>
        <p:cNvGrpSpPr/>
        <p:nvPr/>
      </p:nvGrpSpPr>
      <p:grpSpPr>
        <a:xfrm>
          <a:off x="0" y="0"/>
          <a:ext cx="0" cy="0"/>
          <a:chOff x="0" y="0"/>
          <a:chExt cx="0" cy="0"/>
        </a:xfrm>
      </p:grpSpPr>
      <p:sp>
        <p:nvSpPr>
          <p:cNvPr id="378" name="Google Shape;378;p32"/>
          <p:cNvSpPr txBox="1">
            <a:spLocks noGrp="1"/>
          </p:cNvSpPr>
          <p:nvPr>
            <p:ph type="ctrTitle"/>
          </p:nvPr>
        </p:nvSpPr>
        <p:spPr>
          <a:xfrm>
            <a:off x="121920" y="22243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Architecture Diagram</a:t>
            </a:r>
            <a:endParaRPr sz="2600">
              <a:solidFill>
                <a:srgbClr val="F3F3F3"/>
              </a:solidFill>
            </a:endParaRPr>
          </a:p>
        </p:txBody>
      </p:sp>
      <p:pic>
        <p:nvPicPr>
          <p:cNvPr id="379" name="Google Shape;379;p32" descr="Text Messages Classification using LSTM, Bi-LSTM, and GRU | by Nuzulul  Khairu Nissa | Medium"/>
          <p:cNvPicPr preferRelativeResize="0"/>
          <p:nvPr/>
        </p:nvPicPr>
        <p:blipFill rotWithShape="1">
          <a:blip r:embed="rId3">
            <a:alphaModFix/>
          </a:blip>
          <a:srcRect/>
          <a:stretch/>
        </p:blipFill>
        <p:spPr>
          <a:xfrm>
            <a:off x="1196340" y="1179376"/>
            <a:ext cx="6751320" cy="356905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80" name="Google Shape;380;p32"/>
          <p:cNvSpPr txBox="1"/>
          <p:nvPr/>
        </p:nvSpPr>
        <p:spPr>
          <a:xfrm>
            <a:off x="1043940" y="700906"/>
            <a:ext cx="3649540" cy="865500"/>
          </a:xfrm>
          <a:prstGeom prst="rect">
            <a:avLst/>
          </a:prstGeom>
          <a:noFill/>
          <a:ln>
            <a:noFill/>
          </a:ln>
        </p:spPr>
        <p:txBody>
          <a:bodyPr spcFirstLastPara="1" wrap="square" lIns="91425" tIns="91425" rIns="91425" bIns="91425" anchor="t" anchorCtr="0">
            <a:normAutofit/>
          </a:bodyPr>
          <a:lstStyle/>
          <a:p>
            <a:pPr marL="0" marR="0" lvl="0" indent="0" algn="l" rtl="0">
              <a:lnSpc>
                <a:spcPct val="90000"/>
              </a:lnSpc>
              <a:spcBef>
                <a:spcPts val="0"/>
              </a:spcBef>
              <a:spcAft>
                <a:spcPts val="0"/>
              </a:spcAft>
              <a:buClr>
                <a:schemeClr val="lt1"/>
              </a:buClr>
              <a:buSzPts val="3600"/>
              <a:buFont typeface="Maven Pro"/>
              <a:buNone/>
            </a:pPr>
            <a:r>
              <a:rPr lang="en-GB" sz="1400" b="0" i="0" u="none" strike="noStrike" cap="none">
                <a:solidFill>
                  <a:srgbClr val="F3F3F3"/>
                </a:solidFill>
                <a:latin typeface="Cambria"/>
                <a:ea typeface="Cambria"/>
                <a:cs typeface="Cambria"/>
                <a:sym typeface="Cambria"/>
              </a:rPr>
              <a:t>Encoder-Decoder without Attention (LSTM) </a:t>
            </a:r>
            <a:endParaRPr sz="1400" b="0" i="0" u="none" strike="noStrike" cap="none">
              <a:solidFill>
                <a:srgbClr val="F3F3F3"/>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84"/>
        <p:cNvGrpSpPr/>
        <p:nvPr/>
      </p:nvGrpSpPr>
      <p:grpSpPr>
        <a:xfrm>
          <a:off x="0" y="0"/>
          <a:ext cx="0" cy="0"/>
          <a:chOff x="0" y="0"/>
          <a:chExt cx="0" cy="0"/>
        </a:xfrm>
      </p:grpSpPr>
      <p:sp>
        <p:nvSpPr>
          <p:cNvPr id="385" name="Google Shape;385;p33"/>
          <p:cNvSpPr txBox="1">
            <a:spLocks noGrp="1"/>
          </p:cNvSpPr>
          <p:nvPr>
            <p:ph type="ctrTitle"/>
          </p:nvPr>
        </p:nvSpPr>
        <p:spPr>
          <a:xfrm>
            <a:off x="121920" y="222436"/>
            <a:ext cx="3649540" cy="8655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3600"/>
              <a:buNone/>
            </a:pPr>
            <a:r>
              <a:rPr lang="en-GB" sz="2300">
                <a:solidFill>
                  <a:srgbClr val="F3F3F3"/>
                </a:solidFill>
                <a:latin typeface="Noto Serif Gujarati"/>
                <a:ea typeface="Noto Serif Gujarati"/>
                <a:cs typeface="Noto Serif Gujarati"/>
                <a:sym typeface="Noto Serif Gujarati"/>
              </a:rPr>
              <a:t>Architecture Diagram</a:t>
            </a:r>
            <a:endParaRPr sz="2600">
              <a:solidFill>
                <a:srgbClr val="F3F3F3"/>
              </a:solidFill>
            </a:endParaRPr>
          </a:p>
        </p:txBody>
      </p:sp>
      <p:sp>
        <p:nvSpPr>
          <p:cNvPr id="386" name="Google Shape;386;p33"/>
          <p:cNvSpPr txBox="1"/>
          <p:nvPr/>
        </p:nvSpPr>
        <p:spPr>
          <a:xfrm>
            <a:off x="1043940" y="700906"/>
            <a:ext cx="3649540" cy="865500"/>
          </a:xfrm>
          <a:prstGeom prst="rect">
            <a:avLst/>
          </a:prstGeom>
          <a:noFill/>
          <a:ln>
            <a:noFill/>
          </a:ln>
        </p:spPr>
        <p:txBody>
          <a:bodyPr spcFirstLastPara="1" wrap="square" lIns="91425" tIns="91425" rIns="91425" bIns="91425" anchor="t" anchorCtr="0">
            <a:normAutofit/>
          </a:bodyPr>
          <a:lstStyle/>
          <a:p>
            <a:pPr marL="0" marR="0" lvl="0" indent="0" algn="l" rtl="0">
              <a:lnSpc>
                <a:spcPct val="90000"/>
              </a:lnSpc>
              <a:spcBef>
                <a:spcPts val="0"/>
              </a:spcBef>
              <a:spcAft>
                <a:spcPts val="0"/>
              </a:spcAft>
              <a:buClr>
                <a:schemeClr val="lt1"/>
              </a:buClr>
              <a:buSzPts val="3600"/>
              <a:buFont typeface="Maven Pro"/>
              <a:buNone/>
            </a:pPr>
            <a:r>
              <a:rPr lang="en-GB" sz="1400" b="0" i="0" u="none" strike="noStrike" cap="none">
                <a:solidFill>
                  <a:srgbClr val="F3F3F3"/>
                </a:solidFill>
                <a:latin typeface="Cambria"/>
                <a:ea typeface="Cambria"/>
                <a:cs typeface="Cambria"/>
                <a:sym typeface="Cambria"/>
              </a:rPr>
              <a:t>Encoder-Decoder with Bahdanau Attention </a:t>
            </a:r>
            <a:endParaRPr sz="1400" b="0" i="0" u="none" strike="noStrike" cap="none">
              <a:solidFill>
                <a:srgbClr val="F3F3F3"/>
              </a:solidFill>
              <a:latin typeface="Cambria"/>
              <a:ea typeface="Cambria"/>
              <a:cs typeface="Cambria"/>
              <a:sym typeface="Cambria"/>
            </a:endParaRPr>
          </a:p>
        </p:txBody>
      </p:sp>
      <p:pic>
        <p:nvPicPr>
          <p:cNvPr id="387" name="Google Shape;387;p33" descr="Architecture of RNNsearch (Bahdanau et al., 2015) (left) and its... |  Download Scientific Diagram"/>
          <p:cNvPicPr preferRelativeResize="0"/>
          <p:nvPr/>
        </p:nvPicPr>
        <p:blipFill rotWithShape="1">
          <a:blip r:embed="rId3">
            <a:alphaModFix/>
          </a:blip>
          <a:srcRect/>
          <a:stretch/>
        </p:blipFill>
        <p:spPr>
          <a:xfrm>
            <a:off x="1719104" y="1133656"/>
            <a:ext cx="5705792" cy="370550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1156</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Roboto Condensed</vt:lpstr>
      <vt:lpstr>Cambria</vt:lpstr>
      <vt:lpstr>Nunito</vt:lpstr>
      <vt:lpstr>Arial</vt:lpstr>
      <vt:lpstr>Maven Pro</vt:lpstr>
      <vt:lpstr>Noto Serif Gujarati</vt:lpstr>
      <vt:lpstr>Simple Light</vt:lpstr>
      <vt:lpstr>Momentum</vt:lpstr>
      <vt:lpstr>Question Answering Using Encoder-Decoder</vt:lpstr>
      <vt:lpstr>Contents</vt:lpstr>
      <vt:lpstr>Introduction</vt:lpstr>
      <vt:lpstr>Paper Summary</vt:lpstr>
      <vt:lpstr>Methodology</vt:lpstr>
      <vt:lpstr>Dataset Description</vt:lpstr>
      <vt:lpstr>Model Architecture</vt:lpstr>
      <vt:lpstr>Architecture Diagram</vt:lpstr>
      <vt:lpstr>Architecture Diagram</vt:lpstr>
      <vt:lpstr>Architecture Diagram</vt:lpstr>
      <vt:lpstr>Metric-wise Graphs</vt:lpstr>
      <vt:lpstr>Final Analysis Table</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202201090088_ Omkar</cp:lastModifiedBy>
  <cp:revision>2</cp:revision>
  <dcterms:modified xsi:type="dcterms:W3CDTF">2025-05-07T09:22:40Z</dcterms:modified>
</cp:coreProperties>
</file>