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68" r:id="rId5"/>
    <p:sldId id="287" r:id="rId6"/>
    <p:sldId id="264" r:id="rId7"/>
    <p:sldId id="259" r:id="rId8"/>
    <p:sldId id="260" r:id="rId9"/>
    <p:sldId id="256" r:id="rId10"/>
    <p:sldId id="257" r:id="rId11"/>
    <p:sldId id="258" r:id="rId12"/>
    <p:sldId id="269" r:id="rId13"/>
    <p:sldId id="270" r:id="rId14"/>
    <p:sldId id="273" r:id="rId15"/>
    <p:sldId id="274" r:id="rId16"/>
    <p:sldId id="275" r:id="rId17"/>
    <p:sldId id="276" r:id="rId18"/>
    <p:sldId id="279" r:id="rId19"/>
    <p:sldId id="278" r:id="rId20"/>
    <p:sldId id="280" r:id="rId21"/>
    <p:sldId id="281" r:id="rId22"/>
    <p:sldId id="267" r:id="rId23"/>
    <p:sldId id="282" r:id="rId24"/>
    <p:sldId id="283" r:id="rId25"/>
    <p:sldId id="284" r:id="rId26"/>
    <p:sldId id="285" r:id="rId27"/>
    <p:sldId id="286" r:id="rId28"/>
    <p:sldId id="288" r:id="rId2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4A8412-E541-4F1B-9C2F-01D5186518EA}" v="90" dt="2025-08-17T07:38:08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6327"/>
  </p:normalViewPr>
  <p:slideViewPr>
    <p:cSldViewPr snapToGrid="0">
      <p:cViewPr varScale="1">
        <p:scale>
          <a:sx n="78" d="100"/>
          <a:sy n="78" d="100"/>
        </p:scale>
        <p:origin x="869" y="7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8/17/2025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D215-BC51-04EA-D7F4-3362C2C8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52" y="1344284"/>
            <a:ext cx="11136003" cy="704088"/>
          </a:xfrm>
        </p:spPr>
        <p:txBody>
          <a:bodyPr/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sz="3600" dirty="0"/>
              <a:t>Staff  management &amp; human resources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8BEE-D1CE-ADC8-04F7-F5569099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952" y="2976662"/>
            <a:ext cx="8638649" cy="329656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Management of all staff members and HR functions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Staff Profile – Prem Sarode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Staff Role – Jaypal Kale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Department Assignments – </a:t>
            </a:r>
            <a:r>
              <a:rPr lang="en-US" dirty="0" err="1"/>
              <a:t>Ayfaz</a:t>
            </a:r>
            <a:r>
              <a:rPr lang="en-US" dirty="0"/>
              <a:t> Shaikh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Attendance and leave management – Mahesh Shinde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97286-63C5-5D9E-3DBB-D0133712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2825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93566-4440-9DB1-AF52-87DA0AF4D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A518-6DB0-E6CC-3361-15A5060B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19" y="1418858"/>
            <a:ext cx="7498080" cy="704088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AFC1C-385F-54A9-CFEF-ED4ACA9C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119" y="2983009"/>
            <a:ext cx="3881578" cy="3296563"/>
          </a:xfrm>
        </p:spPr>
        <p:txBody>
          <a:bodyPr/>
          <a:lstStyle/>
          <a:p>
            <a:r>
              <a:rPr dirty="0"/>
              <a:t>Functional Requirements:</a:t>
            </a:r>
          </a:p>
          <a:p>
            <a:r>
              <a:rPr dirty="0"/>
              <a:t>• Create, update, delete roles</a:t>
            </a:r>
          </a:p>
          <a:p>
            <a:r>
              <a:rPr dirty="0"/>
              <a:t>• Link roles with staff accounts</a:t>
            </a:r>
          </a:p>
          <a:p>
            <a:r>
              <a:rPr dirty="0"/>
              <a:t>• Role-based login access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94DB1-2661-63C9-D0B8-8305BA71AC82}"/>
              </a:ext>
            </a:extLst>
          </p:cNvPr>
          <p:cNvSpPr txBox="1"/>
          <p:nvPr/>
        </p:nvSpPr>
        <p:spPr>
          <a:xfrm>
            <a:off x="4385187" y="3036005"/>
            <a:ext cx="4100051" cy="270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sz="2200" b="1" dirty="0">
                <a:solidFill>
                  <a:schemeClr val="tx2"/>
                </a:solidFill>
              </a:rPr>
              <a:t>Non-Functional Requirements:</a:t>
            </a:r>
          </a:p>
          <a:p>
            <a:pPr>
              <a:spcAft>
                <a:spcPts val="1500"/>
              </a:spcAft>
            </a:pPr>
            <a:r>
              <a:rPr lang="en-US" sz="2200" b="1" dirty="0">
                <a:solidFill>
                  <a:schemeClr val="tx2"/>
                </a:solidFill>
              </a:rPr>
              <a:t>• Secure authentication system</a:t>
            </a:r>
          </a:p>
          <a:p>
            <a:pPr>
              <a:spcAft>
                <a:spcPts val="1500"/>
              </a:spcAft>
            </a:pPr>
            <a:r>
              <a:rPr lang="en-US" sz="2200" b="1" dirty="0">
                <a:solidFill>
                  <a:schemeClr val="tx2"/>
                </a:solidFill>
              </a:rPr>
              <a:t>• Scalable for many users</a:t>
            </a:r>
          </a:p>
          <a:p>
            <a:pPr>
              <a:spcAft>
                <a:spcPts val="1500"/>
              </a:spcAft>
            </a:pPr>
            <a:r>
              <a:rPr lang="en-US" sz="2200" b="1" dirty="0">
                <a:solidFill>
                  <a:schemeClr val="tx2"/>
                </a:solidFill>
              </a:rPr>
              <a:t>• User-friendly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A35C1-D208-C683-803D-78B2C2B303B5}"/>
              </a:ext>
            </a:extLst>
          </p:cNvPr>
          <p:cNvSpPr txBox="1"/>
          <p:nvPr/>
        </p:nvSpPr>
        <p:spPr>
          <a:xfrm>
            <a:off x="8219768" y="3036005"/>
            <a:ext cx="3677263" cy="270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sz="2200" b="1" dirty="0">
                <a:solidFill>
                  <a:schemeClr val="tx2"/>
                </a:solidFill>
              </a:rPr>
              <a:t>Technical Requirements:</a:t>
            </a:r>
          </a:p>
          <a:p>
            <a:pPr>
              <a:spcAft>
                <a:spcPts val="1500"/>
              </a:spcAft>
            </a:pPr>
            <a:r>
              <a:rPr lang="en-US" sz="2200" b="1" dirty="0">
                <a:solidFill>
                  <a:schemeClr val="tx2"/>
                </a:solidFill>
              </a:rPr>
              <a:t>• Database tables (Roles, Permissions, </a:t>
            </a:r>
            <a:r>
              <a:rPr lang="en-US" sz="2200" b="1" dirty="0" err="1">
                <a:solidFill>
                  <a:schemeClr val="tx2"/>
                </a:solidFill>
              </a:rPr>
              <a:t>Staff_Roles</a:t>
            </a:r>
            <a:r>
              <a:rPr lang="en-US" sz="2200" b="1" dirty="0">
                <a:solidFill>
                  <a:schemeClr val="tx2"/>
                </a:solidFill>
              </a:rPr>
              <a:t>)</a:t>
            </a:r>
          </a:p>
          <a:p>
            <a:pPr>
              <a:spcAft>
                <a:spcPts val="1500"/>
              </a:spcAft>
            </a:pPr>
            <a:r>
              <a:rPr lang="en-US" sz="2200" b="1" dirty="0">
                <a:solidFill>
                  <a:schemeClr val="tx2"/>
                </a:solidFill>
              </a:rPr>
              <a:t>• Backend logic for RBAC</a:t>
            </a:r>
          </a:p>
          <a:p>
            <a:pPr>
              <a:spcAft>
                <a:spcPts val="1500"/>
              </a:spcAft>
            </a:pPr>
            <a:r>
              <a:rPr lang="en-US" sz="2200" b="1" dirty="0">
                <a:solidFill>
                  <a:schemeClr val="tx2"/>
                </a:solidFill>
              </a:rPr>
              <a:t>• Frontend with forms and tables</a:t>
            </a:r>
            <a:endParaRPr lang="en-IN" sz="2200" b="1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7B1B52-A081-E319-A056-E359CA3FE58F}"/>
              </a:ext>
            </a:extLst>
          </p:cNvPr>
          <p:cNvCxnSpPr/>
          <p:nvPr/>
        </p:nvCxnSpPr>
        <p:spPr>
          <a:xfrm>
            <a:off x="4296697" y="2983009"/>
            <a:ext cx="0" cy="31266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FA1CDD-1467-7A38-B39F-925C17498833}"/>
              </a:ext>
            </a:extLst>
          </p:cNvPr>
          <p:cNvCxnSpPr/>
          <p:nvPr/>
        </p:nvCxnSpPr>
        <p:spPr>
          <a:xfrm>
            <a:off x="8037872" y="2983009"/>
            <a:ext cx="0" cy="31266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71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1D3E7-CA3E-E747-0650-6D8C906E8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BA14-B895-AC86-2D6A-422ED9A3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58" y="1300623"/>
            <a:ext cx="10556111" cy="70408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/>
              <a:t>Departmental</a:t>
            </a:r>
            <a:r>
              <a:rPr lang="en-US" sz="4400" b="1" dirty="0"/>
              <a:t>  Assignments</a:t>
            </a:r>
            <a:endParaRPr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D9BB-F8A0-DE9D-E49C-18A93D25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068" y="3205008"/>
            <a:ext cx="7470648" cy="3296563"/>
          </a:xfrm>
        </p:spPr>
        <p:txBody>
          <a:bodyPr/>
          <a:lstStyle/>
          <a:p>
            <a:r>
              <a:rPr dirty="0"/>
              <a:t>By: </a:t>
            </a:r>
            <a:r>
              <a:rPr lang="en-IN" dirty="0" err="1"/>
              <a:t>Ayfaz</a:t>
            </a:r>
            <a:r>
              <a:rPr lang="en-IN" dirty="0"/>
              <a:t> Shaikh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557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5615-DEF1-DEF8-714B-1715F5B6B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A673-CD41-25B1-6610-9BC612C6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641" y="1428316"/>
            <a:ext cx="7498080" cy="704088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DC8D-8217-7935-8289-DC625E37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641" y="3343533"/>
            <a:ext cx="7470648" cy="3296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 Computer Engineering, a department assignment usually refers to the coursework, mini-projects, 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practical tasks that the department gives you to apply what you learn in class.</a:t>
            </a:r>
          </a:p>
        </p:txBody>
      </p:sp>
    </p:spTree>
    <p:extLst>
      <p:ext uri="{BB962C8B-B14F-4D97-AF65-F5344CB8AC3E}">
        <p14:creationId xmlns:p14="http://schemas.microsoft.com/office/powerpoint/2010/main" val="1001963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E48F1-B645-685A-1506-DB6CBF17F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6E1F-0303-1AE9-FDA1-4329DD5A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425" y="1538586"/>
            <a:ext cx="8459355" cy="70408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Subject-wise  Assignments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7F15-5637-2446-CE61-6061FC4F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425" y="2555286"/>
            <a:ext cx="7470648" cy="3296563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dirty="0"/>
              <a:t>Programming tasks – writing code in C, C++, Java, Python, etc.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dirty="0"/>
              <a:t>Data structure exercises – linked lists, stacks, queues, trees, graphs.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dirty="0"/>
              <a:t>Database assignments – creating ER diagrams, SQL queries, normalization, CRUD operations.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dirty="0"/>
              <a:t>Computer Networks – socket programming, simulation of protocols.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dirty="0"/>
              <a:t>Operating Systems – CPU scheduling, memory management, file handling.</a:t>
            </a:r>
          </a:p>
        </p:txBody>
      </p:sp>
    </p:spTree>
    <p:extLst>
      <p:ext uri="{BB962C8B-B14F-4D97-AF65-F5344CB8AC3E}">
        <p14:creationId xmlns:p14="http://schemas.microsoft.com/office/powerpoint/2010/main" val="146140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F5369-B8E8-6BF1-7846-E6E003F21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DD92-A294-C57C-E006-17F486B7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400" y="1231797"/>
            <a:ext cx="7498080" cy="70408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 err="1"/>
              <a:t>Laboratorz</a:t>
            </a:r>
            <a:r>
              <a:rPr lang="en-IN" sz="3600" dirty="0"/>
              <a:t> / </a:t>
            </a:r>
            <a:r>
              <a:rPr lang="en-IN" sz="3200" dirty="0"/>
              <a:t>Practical Work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67729-0475-E538-C31E-6E7121EBE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400" y="3181023"/>
            <a:ext cx="7470648" cy="3296563"/>
          </a:xfr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IN" dirty="0"/>
              <a:t>Small experiments in labs (e.g., microprocessor coding, digital logic design, circuit simulations).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IN" dirty="0"/>
              <a:t>Implementing algorithms or hardware simulations.</a:t>
            </a:r>
          </a:p>
        </p:txBody>
      </p:sp>
    </p:spTree>
    <p:extLst>
      <p:ext uri="{BB962C8B-B14F-4D97-AF65-F5344CB8AC3E}">
        <p14:creationId xmlns:p14="http://schemas.microsoft.com/office/powerpoint/2010/main" val="1189476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5B7A0-19FF-B474-CCF0-A4D1A5BE8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0D16-8431-517C-2AD1-8CF609F3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780" y="1289670"/>
            <a:ext cx="7498080" cy="70408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Term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BF79-E9EC-BF9A-7D76-17859A4D4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9780" y="2949529"/>
            <a:ext cx="7470648" cy="3296563"/>
          </a:xfr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IN" dirty="0"/>
              <a:t>Building a small application (e.g., library management system, chat app, compiler design module).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IN" dirty="0"/>
              <a:t>Research-based assignments (exploring AI, IoT, or Machine Learning concepts).</a:t>
            </a:r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71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BC940-7C8E-A66C-D03E-36FD6DC9C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E1C6-17D1-572D-10C0-08B27BE3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672" y="1462168"/>
            <a:ext cx="9442882" cy="128103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Departmental Responsibilities</a:t>
            </a:r>
            <a:r>
              <a:rPr lang="en-IN" sz="48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90F27-A502-9E28-4A9B-F7B4A0971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672" y="2914183"/>
            <a:ext cx="7470648" cy="3296563"/>
          </a:xfr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IN" dirty="0"/>
              <a:t>Helping organize technical fests, coding competitions, seminars, or workshops.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IN" dirty="0"/>
              <a:t>Contributing to department newsletters, websites, or clubs.</a:t>
            </a:r>
          </a:p>
        </p:txBody>
      </p:sp>
    </p:spTree>
    <p:extLst>
      <p:ext uri="{BB962C8B-B14F-4D97-AF65-F5344CB8AC3E}">
        <p14:creationId xmlns:p14="http://schemas.microsoft.com/office/powerpoint/2010/main" val="297039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D4B2C-EF33-BF58-18B3-363214228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9BAC-E1FE-D7B5-A0A4-B235BD9D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178" y="1601563"/>
            <a:ext cx="10556111" cy="70408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/>
              <a:t>Attendance and Leave Management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E53D-64E8-91EC-9E8A-3ABDA0398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12" y="3362446"/>
            <a:ext cx="7470648" cy="3296563"/>
          </a:xfrm>
        </p:spPr>
        <p:txBody>
          <a:bodyPr/>
          <a:lstStyle/>
          <a:p>
            <a:r>
              <a:rPr dirty="0"/>
              <a:t>By: </a:t>
            </a:r>
            <a:r>
              <a:rPr lang="en-IN" dirty="0"/>
              <a:t>Mahesh Shinde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521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14832-D43E-F39C-DEED-8AF289263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4961-828D-6EA6-CF9B-8B99BF63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812" y="1335718"/>
            <a:ext cx="7498080" cy="704088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411C-B3A1-B588-F995-0EC95D10D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812" y="2710444"/>
            <a:ext cx="7470648" cy="3296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Staff Management &amp; Human Resources (HR) module is designed to streamline the management of employees within the ERP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covers assigning roles, responsibilities, and departmental positions for each staff member.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module also manages attendance, leave, and basic HR functions to ensure smooth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helps HR and Admin maintain transparency, improve staff coordination, and support better decision-making.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310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2F16-847D-07CB-216C-98B4B2AC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2" y="1507804"/>
            <a:ext cx="7498080" cy="704088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86B3-C045-2663-85E8-C6C5C0A3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2" y="3429000"/>
            <a:ext cx="5714999" cy="3282009"/>
          </a:xfrm>
        </p:spPr>
        <p:txBody>
          <a:bodyPr/>
          <a:lstStyle/>
          <a:p>
            <a:pPr lvl="0"/>
            <a:r>
              <a:rPr lang="en-US" dirty="0"/>
              <a:t>Automated Attendance Tracking:</a:t>
            </a:r>
          </a:p>
          <a:p>
            <a:pPr lvl="0"/>
            <a:r>
              <a:rPr lang="en-US" dirty="0"/>
              <a:t>- Employees mark attendance using online portals.</a:t>
            </a:r>
            <a:br>
              <a:rPr lang="en-US" dirty="0"/>
            </a:br>
            <a:r>
              <a:rPr lang="en-US" dirty="0"/>
              <a:t> - System automatically logs check-in and check-out times.</a:t>
            </a:r>
          </a:p>
          <a:p>
            <a:pPr lvl="0"/>
            <a:endParaRPr lang="en-IN" dirty="0"/>
          </a:p>
          <a:p>
            <a:pPr lvl="0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EC971-46F7-AB89-B47D-CFAE0ADD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3F2E1-4559-B955-5827-20263EA1F747}"/>
              </a:ext>
            </a:extLst>
          </p:cNvPr>
          <p:cNvSpPr txBox="1"/>
          <p:nvPr/>
        </p:nvSpPr>
        <p:spPr>
          <a:xfrm>
            <a:off x="6377941" y="3143623"/>
            <a:ext cx="58140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b="1" dirty="0">
                <a:solidFill>
                  <a:schemeClr val="tx2"/>
                </a:solidFill>
              </a:rPr>
              <a:t>Leave Management:</a:t>
            </a:r>
          </a:p>
          <a:p>
            <a:pPr lvl="0"/>
            <a:br>
              <a:rPr lang="en-US" sz="2200" b="1" dirty="0">
                <a:solidFill>
                  <a:schemeClr val="tx2"/>
                </a:solidFill>
              </a:rPr>
            </a:br>
            <a:r>
              <a:rPr lang="en-US" sz="2200" b="1" dirty="0">
                <a:solidFill>
                  <a:schemeClr val="tx2"/>
                </a:solidFill>
              </a:rPr>
              <a:t> - Staff can request different types of leaves (sick, casual, vacation) online.</a:t>
            </a:r>
            <a:br>
              <a:rPr lang="en-US" sz="2200" b="1" dirty="0">
                <a:solidFill>
                  <a:schemeClr val="tx2"/>
                </a:solidFill>
              </a:rPr>
            </a:br>
            <a:r>
              <a:rPr lang="en-US" sz="2200" b="1" dirty="0">
                <a:solidFill>
                  <a:schemeClr val="tx2"/>
                </a:solidFill>
              </a:rPr>
              <a:t> - Requests are routed to managers/HR for approval.</a:t>
            </a:r>
            <a:br>
              <a:rPr lang="en-US" sz="2200" b="1" dirty="0">
                <a:solidFill>
                  <a:schemeClr val="tx2"/>
                </a:solidFill>
              </a:rPr>
            </a:br>
            <a:r>
              <a:rPr lang="en-US" sz="2200" b="1" dirty="0">
                <a:solidFill>
                  <a:schemeClr val="tx2"/>
                </a:solidFill>
              </a:rPr>
              <a:t> - Notifications are sent for approvals, rejections, or more info needed.</a:t>
            </a:r>
            <a:endParaRPr lang="en-IN" sz="2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05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0046B-32EF-0950-BE78-D7F0E93CE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C4FE-4B9E-6B98-0682-45AF2D72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373" y="1256811"/>
            <a:ext cx="7498080" cy="704088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Staff Profiles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F2E1-89A9-C360-0FE4-93792CE3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4784" y="2953512"/>
            <a:ext cx="7470648" cy="3296563"/>
          </a:xfrm>
        </p:spPr>
        <p:txBody>
          <a:bodyPr/>
          <a:lstStyle/>
          <a:p>
            <a:r>
              <a:rPr lang="en-US" dirty="0"/>
              <a:t>Subtitle:</a:t>
            </a:r>
            <a:r>
              <a:rPr lang="en-US" b="0" dirty="0"/>
              <a:t> Overview and Functionalities</a:t>
            </a:r>
          </a:p>
          <a:p>
            <a:r>
              <a:rPr lang="en-US" dirty="0"/>
              <a:t>By: </a:t>
            </a:r>
            <a:r>
              <a:rPr lang="en-US" b="0" dirty="0"/>
              <a:t>Prem Sarode 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A364D-7A3F-3EEC-562E-47B11300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1718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654E0-9768-88A3-579B-ABE84877B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B560-FFBA-1EAA-ED57-8DB2F8DD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2" y="1546133"/>
            <a:ext cx="7498080" cy="704088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CA87-1E16-9DB5-E2B7-2B1858712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2" y="2958428"/>
            <a:ext cx="5622111" cy="3282009"/>
          </a:xfrm>
        </p:spPr>
        <p:txBody>
          <a:bodyPr/>
          <a:lstStyle/>
          <a:p>
            <a:pPr lvl="0"/>
            <a:r>
              <a:rPr lang="en-US" dirty="0"/>
              <a:t>Integration with Payroll:</a:t>
            </a:r>
            <a:br>
              <a:rPr lang="en-US" dirty="0"/>
            </a:br>
            <a:r>
              <a:rPr lang="en-US" dirty="0"/>
              <a:t> - Attendance and leave data flow directly into payroll calculation.</a:t>
            </a:r>
            <a:br>
              <a:rPr lang="en-US" dirty="0"/>
            </a:br>
            <a:r>
              <a:rPr lang="en-US" dirty="0"/>
              <a:t> - Ensures accurate salary payments including overtime, deductions, and leaves.</a:t>
            </a:r>
            <a:endParaRPr lang="en-IN" dirty="0"/>
          </a:p>
          <a:p>
            <a:pPr lvl="0"/>
            <a:r>
              <a:rPr lang="en-US" dirty="0"/>
              <a:t>Document Uploads:</a:t>
            </a:r>
            <a:br>
              <a:rPr lang="en-US" dirty="0"/>
            </a:br>
            <a:r>
              <a:rPr lang="en-US" dirty="0"/>
              <a:t> - Employees can upload medical certificates or other proof for leave.</a:t>
            </a:r>
            <a:endParaRPr lang="en-IN" dirty="0"/>
          </a:p>
          <a:p>
            <a:pPr lvl="0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7AB96-950F-30CE-B2B7-13939B69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20</a:t>
            </a:fld>
            <a:endParaRPr lang="en-US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E254A3-3288-57B5-FF12-7662499EF171}"/>
              </a:ext>
            </a:extLst>
          </p:cNvPr>
          <p:cNvSpPr txBox="1"/>
          <p:nvPr/>
        </p:nvSpPr>
        <p:spPr>
          <a:xfrm>
            <a:off x="6377941" y="2996871"/>
            <a:ext cx="58140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b="1" dirty="0">
                <a:solidFill>
                  <a:schemeClr val="tx2"/>
                </a:solidFill>
              </a:rPr>
              <a:t>Notifications and Alerts:</a:t>
            </a:r>
            <a:br>
              <a:rPr lang="en-US" sz="2200" b="1" dirty="0">
                <a:solidFill>
                  <a:schemeClr val="tx2"/>
                </a:solidFill>
              </a:rPr>
            </a:br>
            <a:r>
              <a:rPr lang="en-US" sz="2200" b="1" dirty="0">
                <a:solidFill>
                  <a:schemeClr val="tx2"/>
                </a:solidFill>
              </a:rPr>
              <a:t> - Automated reminders for late check-ins, pending leave approvals, and low leave balances.</a:t>
            </a:r>
            <a:endParaRPr lang="en-IN" sz="2200" b="1" dirty="0">
              <a:solidFill>
                <a:schemeClr val="tx2"/>
              </a:solidFill>
            </a:endParaRPr>
          </a:p>
          <a:p>
            <a:pPr lvl="0"/>
            <a:r>
              <a:rPr lang="en-US" sz="2200" b="1" dirty="0">
                <a:solidFill>
                  <a:schemeClr val="tx2"/>
                </a:solidFill>
              </a:rPr>
              <a:t>Holiday Calendar Integration:</a:t>
            </a:r>
            <a:br>
              <a:rPr lang="en-US" sz="2200" b="1" dirty="0">
                <a:solidFill>
                  <a:schemeClr val="tx2"/>
                </a:solidFill>
              </a:rPr>
            </a:br>
            <a:r>
              <a:rPr lang="en-US" sz="2200" b="1" dirty="0">
                <a:solidFill>
                  <a:schemeClr val="tx2"/>
                </a:solidFill>
              </a:rPr>
              <a:t> - Shows upcoming holidays for easier leave planning.</a:t>
            </a:r>
            <a:br>
              <a:rPr lang="en-US" sz="2200" b="1" dirty="0">
                <a:solidFill>
                  <a:schemeClr val="tx2"/>
                </a:solidFill>
              </a:rPr>
            </a:br>
            <a:r>
              <a:rPr lang="en-US" sz="2200" b="1" dirty="0">
                <a:solidFill>
                  <a:schemeClr val="tx2"/>
                </a:solidFill>
              </a:rPr>
              <a:t> - Avoids unnecessary leave overlaps during important events or exam periods.</a:t>
            </a:r>
            <a:endParaRPr lang="en-IN" sz="2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92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04764-B264-2953-9DE4-B0DE3E473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88FA-43C7-1903-6EDB-032E9180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3" y="1569282"/>
            <a:ext cx="7498080" cy="704088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Functionality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DA2-527F-2EF1-14F2-754DA26A4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698" y="3104909"/>
            <a:ext cx="5714999" cy="3282009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IN" dirty="0"/>
          </a:p>
          <a:p>
            <a:pPr lvl="0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F7799-2734-F1AC-58E6-A14A618D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21</a:t>
            </a:fld>
            <a:endParaRPr lang="en-US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7EB77-5AC1-E038-0A0A-5FEB03FA8EC1}"/>
              </a:ext>
            </a:extLst>
          </p:cNvPr>
          <p:cNvSpPr txBox="1"/>
          <p:nvPr/>
        </p:nvSpPr>
        <p:spPr>
          <a:xfrm>
            <a:off x="662943" y="2720052"/>
            <a:ext cx="513597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b="1" dirty="0">
                <a:solidFill>
                  <a:schemeClr val="tx2"/>
                </a:solidFill>
              </a:rPr>
              <a:t>Daily Attendance Capture - Staff mark their attendance login. The system records exact check-in and check-out times automatically.</a:t>
            </a:r>
          </a:p>
          <a:p>
            <a:pPr lvl="0"/>
            <a:endParaRPr lang="en-IN" sz="2200" b="1" dirty="0">
              <a:solidFill>
                <a:schemeClr val="tx2"/>
              </a:solidFill>
            </a:endParaRPr>
          </a:p>
          <a:p>
            <a:pPr lvl="0"/>
            <a:r>
              <a:rPr lang="en-US" sz="2200" b="1" dirty="0">
                <a:solidFill>
                  <a:schemeClr val="tx2"/>
                </a:solidFill>
              </a:rPr>
              <a:t>Leave Application Process - Staff submit leave requests online, selecting leave type and dates with the option to upload supporting documents (e.g., medical certificates).</a:t>
            </a:r>
            <a:endParaRPr lang="en-IN" sz="2200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C6524-17E6-C048-51D5-11218CEC9A91}"/>
              </a:ext>
            </a:extLst>
          </p:cNvPr>
          <p:cNvSpPr txBox="1"/>
          <p:nvPr/>
        </p:nvSpPr>
        <p:spPr>
          <a:xfrm>
            <a:off x="7269186" y="2935579"/>
            <a:ext cx="4409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tx2"/>
                </a:solidFill>
              </a:rPr>
              <a:t>Leave Approval Workflow - Leave applications are automatically routed to department heads or HR managers for review and approval. Approved or rejected status is sent back to the staff.</a:t>
            </a:r>
          </a:p>
          <a:p>
            <a:pPr lvl="0"/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attendance history, leave balance, and leave application status through a user-friendly portal, reducing HR queries.</a:t>
            </a:r>
            <a:endParaRPr lang="en-IN" b="1" dirty="0">
              <a:solidFill>
                <a:schemeClr val="tx2"/>
              </a:solidFill>
            </a:endParaRPr>
          </a:p>
          <a:p>
            <a:pPr lvl="0"/>
            <a:endParaRPr lang="en-US" dirty="0"/>
          </a:p>
          <a:p>
            <a:pPr lvl="0"/>
            <a:endParaRPr lang="en-US" b="1" dirty="0">
              <a:solidFill>
                <a:schemeClr val="tx2"/>
              </a:solidFill>
            </a:endParaRPr>
          </a:p>
          <a:p>
            <a:pPr lvl="0"/>
            <a:endParaRPr lang="en-I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00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7A5CA-0634-0144-38E1-46315354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0DF4-AAB1-6E67-7E8C-79D45E17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2" y="1546133"/>
            <a:ext cx="7498080" cy="704088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8B390-FFE7-989A-2D97-8C463638D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2" y="2250221"/>
            <a:ext cx="5714999" cy="3282009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Automatic Record Updates - When leave is approved, the system updates attendance records and adjusts leave balances without manual intervention.</a:t>
            </a:r>
            <a:endParaRPr lang="en-IN" dirty="0"/>
          </a:p>
          <a:p>
            <a:pPr lvl="0"/>
            <a:endParaRPr lang="en-IN" dirty="0"/>
          </a:p>
          <a:p>
            <a:pPr lvl="0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C003F-A3BF-EF52-86B6-73C6EEAC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22</a:t>
            </a:fld>
            <a:endParaRPr lang="en-US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3F002-00BE-DAD0-B420-9E5F6BB116B1}"/>
              </a:ext>
            </a:extLst>
          </p:cNvPr>
          <p:cNvSpPr txBox="1"/>
          <p:nvPr/>
        </p:nvSpPr>
        <p:spPr>
          <a:xfrm>
            <a:off x="6566704" y="3136740"/>
            <a:ext cx="5100577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sz="2200" b="1" dirty="0">
                <a:solidFill>
                  <a:schemeClr val="tx2"/>
                </a:solidFill>
              </a:rPr>
              <a:t>Payroll Integration - Attendance and leave data automatically flow into payroll systems, ensuring monthly salary calculations reflect actual working days and leaves.</a:t>
            </a:r>
            <a:endParaRPr lang="en-IN" sz="2200" b="1" dirty="0">
              <a:solidFill>
                <a:schemeClr val="tx2"/>
              </a:solidFill>
            </a:endParaRPr>
          </a:p>
          <a:p>
            <a:pPr>
              <a:spcAft>
                <a:spcPts val="1500"/>
              </a:spcAft>
            </a:pPr>
            <a:r>
              <a:rPr lang="en-US" sz="2200" b="1" dirty="0">
                <a:solidFill>
                  <a:schemeClr val="tx2"/>
                </a:solidFill>
              </a:rPr>
              <a:t>Employee Self-Service - Staff can view their</a:t>
            </a:r>
            <a:endParaRPr lang="en-IN" sz="2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45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B67DF-9794-690A-2AAF-5DB52D1F5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ED28-4204-8284-610F-4A479048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5" y="1266520"/>
            <a:ext cx="7498080" cy="704088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420B-E726-C8D2-4782-39762A14B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62" y="2607434"/>
            <a:ext cx="5805890" cy="3296563"/>
          </a:xfrm>
        </p:spPr>
        <p:txBody>
          <a:bodyPr/>
          <a:lstStyle/>
          <a:p>
            <a:pPr lvl="0"/>
            <a:r>
              <a:rPr lang="en-US" dirty="0"/>
              <a:t>User Interface:</a:t>
            </a:r>
            <a:br>
              <a:rPr lang="en-US" dirty="0"/>
            </a:br>
            <a:r>
              <a:rPr lang="en-US" dirty="0"/>
              <a:t> 1. Simple, intuitive dashboards for staff and HR to view, mark, or manage attendance and leave.</a:t>
            </a:r>
            <a:br>
              <a:rPr lang="en-US" dirty="0"/>
            </a:br>
            <a:r>
              <a:rPr lang="en-US" dirty="0"/>
              <a:t> 2. Notification panel for alerts and updates.</a:t>
            </a:r>
            <a:endParaRPr lang="en-IN" dirty="0"/>
          </a:p>
          <a:p>
            <a:pPr lvl="0"/>
            <a:r>
              <a:rPr lang="en-US" dirty="0"/>
              <a:t>Role-Based Access:</a:t>
            </a:r>
            <a:br>
              <a:rPr lang="en-US" dirty="0"/>
            </a:br>
            <a:r>
              <a:rPr lang="en-US" dirty="0"/>
              <a:t> 1. Different access levels for staff and HR.</a:t>
            </a:r>
            <a:br>
              <a:rPr lang="en-US" dirty="0"/>
            </a:br>
            <a:r>
              <a:rPr lang="en-US" dirty="0"/>
              <a:t> 2. Staff can only see and request their own attendance/leave; HR can view entire department data and approve leave.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4EA24-8E6E-7FD5-26BE-81D8E76DE7EE}"/>
              </a:ext>
            </a:extLst>
          </p:cNvPr>
          <p:cNvSpPr txBox="1"/>
          <p:nvPr/>
        </p:nvSpPr>
        <p:spPr>
          <a:xfrm>
            <a:off x="6805914" y="2801073"/>
            <a:ext cx="5023413" cy="422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sz="2400" dirty="0"/>
              <a:t>Role-Based Access:</a:t>
            </a:r>
            <a:br>
              <a:rPr lang="en-US" sz="2400" dirty="0"/>
            </a:br>
            <a:r>
              <a:rPr lang="en-US" sz="2400" dirty="0"/>
              <a:t> 1. Different access levels for staff and HR.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300" dirty="0"/>
              <a:t>2. Staff can only see and request their own attendance/leave; HR can view entire department data and approve leave.</a:t>
            </a:r>
            <a:endParaRPr lang="en-US" sz="2300" b="1" dirty="0">
              <a:solidFill>
                <a:schemeClr val="tx2"/>
              </a:solidFill>
            </a:endParaRPr>
          </a:p>
          <a:p>
            <a:pPr>
              <a:spcAft>
                <a:spcPts val="1500"/>
              </a:spcAft>
            </a:pPr>
            <a:r>
              <a:rPr lang="en-US" sz="2200" b="1" dirty="0">
                <a:solidFill>
                  <a:schemeClr val="tx2"/>
                </a:solidFill>
              </a:rPr>
              <a:t>Attendance Input Methods:</a:t>
            </a:r>
            <a:br>
              <a:rPr lang="en-US" sz="2200" b="1" dirty="0">
                <a:solidFill>
                  <a:schemeClr val="tx2"/>
                </a:solidFill>
              </a:rPr>
            </a:br>
            <a:r>
              <a:rPr lang="en-US" sz="2200" b="1" dirty="0">
                <a:solidFill>
                  <a:schemeClr val="tx2"/>
                </a:solidFill>
              </a:rPr>
              <a:t> 1. Integration with online portals, biometric systems, or RFID scanners.</a:t>
            </a:r>
            <a:endParaRPr lang="en-IN" sz="2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97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251CE-8273-B5A3-F073-2EA645BCE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6DB8-C538-D0E4-FA6E-911CBB84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658" y="1416990"/>
            <a:ext cx="7498080" cy="704088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5DCA-9100-CE6D-211B-1E3840C40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658" y="2896801"/>
            <a:ext cx="5805890" cy="3296563"/>
          </a:xfrm>
        </p:spPr>
        <p:txBody>
          <a:bodyPr/>
          <a:lstStyle/>
          <a:p>
            <a:r>
              <a:rPr lang="en-US" dirty="0"/>
              <a:t>Leave Application Workflow:</a:t>
            </a:r>
            <a:br>
              <a:rPr lang="en-US" dirty="0"/>
            </a:br>
            <a:r>
              <a:rPr lang="en-US" dirty="0"/>
              <a:t> 1. Step-by-step form for requesting leave, with file attachments for supporting documents.</a:t>
            </a:r>
            <a:br>
              <a:rPr lang="en-US" dirty="0"/>
            </a:br>
            <a:r>
              <a:rPr lang="en-US" dirty="0"/>
              <a:t> 2. Status tracking for leave applications (Pending, Approved, Rejected).</a:t>
            </a:r>
          </a:p>
          <a:p>
            <a:r>
              <a:rPr lang="en-US" dirty="0"/>
              <a:t>Notifications &amp; Alerts:</a:t>
            </a:r>
            <a:br>
              <a:rPr lang="en-US" dirty="0"/>
            </a:br>
            <a:r>
              <a:rPr lang="en-US" dirty="0"/>
              <a:t> 1. Automated email/app notifications for late arrivals, upcoming leaves, low leave balances, and approval requests.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569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EBDF-F516-A5F0-A072-2B5DA9E0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8D8BD-E017-EC09-E80B-4A63543C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25</a:t>
            </a:fld>
            <a:endParaRPr lang="en-US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687D8-59D8-1099-CDE5-8B28A8AE795B}"/>
              </a:ext>
            </a:extLst>
          </p:cNvPr>
          <p:cNvSpPr txBox="1"/>
          <p:nvPr/>
        </p:nvSpPr>
        <p:spPr>
          <a:xfrm>
            <a:off x="3180735" y="4964932"/>
            <a:ext cx="61304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Non-Functional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 storage of attendance &amp; leave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Scalable to handle large employee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 response time for leave requests and approvals.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Mobile-friendly and user-friendly interface.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AF6905-02A5-8A57-85F5-BAE69E803702}"/>
              </a:ext>
            </a:extLst>
          </p:cNvPr>
          <p:cNvSpPr txBox="1"/>
          <p:nvPr/>
        </p:nvSpPr>
        <p:spPr>
          <a:xfrm>
            <a:off x="199103" y="2936547"/>
            <a:ext cx="58968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Functional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Mark daily attendance (manual &amp; biometric integration).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Apply, approve, or reject leave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Track leave balance for each employee.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 attendance and leave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Notify HR/Admin about absentees and leave requests.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016013-4996-CD12-A61F-C7129E1488D1}"/>
              </a:ext>
            </a:extLst>
          </p:cNvPr>
          <p:cNvSpPr txBox="1"/>
          <p:nvPr/>
        </p:nvSpPr>
        <p:spPr>
          <a:xfrm>
            <a:off x="6245941" y="2936547"/>
            <a:ext cx="6120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Technical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 tables (Attendance, Leave, </a:t>
            </a:r>
            <a:r>
              <a:rPr lang="en-US" dirty="0" err="1"/>
              <a:t>Leave_Types</a:t>
            </a:r>
            <a:r>
              <a:rPr lang="en-US" dirty="0"/>
              <a:t>, Holidays).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Backend logic for leave calculation and 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 APIs for biometric devices (optional).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Frontend with calendars, forms, and dashboards.</a:t>
            </a:r>
          </a:p>
        </p:txBody>
      </p:sp>
    </p:spTree>
    <p:extLst>
      <p:ext uri="{BB962C8B-B14F-4D97-AF65-F5344CB8AC3E}">
        <p14:creationId xmlns:p14="http://schemas.microsoft.com/office/powerpoint/2010/main" val="5341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A3AD-BEFE-31EF-2A17-243D4006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238" y="1243121"/>
            <a:ext cx="7498080" cy="704088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86B4-03F9-6610-13C7-0D7418FC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238" y="2926845"/>
            <a:ext cx="7470648" cy="3296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Staff Profiles module is designed to maintain complete information about every staff member in the ERP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helps in storing personal, professional, and document details securely.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module ensures easy management, quick search, and controlled access for HR and </a:t>
            </a:r>
            <a:r>
              <a:rPr lang="en-US" dirty="0" err="1"/>
              <a:t>Admin.Provides</a:t>
            </a:r>
            <a:r>
              <a:rPr lang="en-US" dirty="0"/>
              <a:t> a centralized database for better staff tracking and decision-making.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21318-3BFE-4605-1F28-BDB07B6C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3850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712" y="1312818"/>
            <a:ext cx="7498080" cy="704088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712" y="3030552"/>
            <a:ext cx="7470648" cy="3296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Profile Dashboard</a:t>
            </a:r>
            <a:endParaRPr lang="en-I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Staff photo + basic info card at top.</a:t>
            </a:r>
            <a:endParaRPr lang="en-I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Tabs/sections: Personal Info | Professional Info | Documents.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Forms with dropdowns (Department, Gender, Designation).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Status Badge (Active/Inactive/Leave).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799" y="1427732"/>
            <a:ext cx="7498080" cy="704088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799" y="2815369"/>
            <a:ext cx="10908201" cy="3296563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Store all staff profile data securely.</a:t>
            </a:r>
            <a:endParaRPr lang="en-I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CRUD operations (Add, View, Update, Delete).</a:t>
            </a:r>
            <a:endParaRPr lang="en-I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Upload &amp; manage documents.</a:t>
            </a:r>
            <a:endParaRPr lang="en-I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Search and filter staff records.</a:t>
            </a:r>
            <a:endParaRPr lang="en-I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Security → Only Admin/HR can edit full profiles.</a:t>
            </a:r>
            <a:endParaRPr lang="en-I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Scalability → Handle hundreds of staff records.</a:t>
            </a:r>
            <a:endParaRPr lang="en-I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Usability → Simple and intuitive for non-technical users.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184" y="1312196"/>
            <a:ext cx="7498080" cy="704088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dirty="0"/>
              <a:t>Staff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788" y="3063725"/>
            <a:ext cx="7470648" cy="3296563"/>
          </a:xfrm>
        </p:spPr>
        <p:txBody>
          <a:bodyPr/>
          <a:lstStyle/>
          <a:p>
            <a:r>
              <a:rPr dirty="0"/>
              <a:t>Functionality, Design, and Requirements</a:t>
            </a:r>
          </a:p>
          <a:p>
            <a:r>
              <a:rPr dirty="0"/>
              <a:t>By: Jaypal Kale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559" y="1358868"/>
            <a:ext cx="7498080" cy="704088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559" y="2953512"/>
            <a:ext cx="7470648" cy="3296563"/>
          </a:xfrm>
        </p:spPr>
        <p:txBody>
          <a:bodyPr/>
          <a:lstStyle/>
          <a:p>
            <a:r>
              <a:rPr dirty="0"/>
              <a:t>• Staff roles define responsibilities and permissions in the ERP system.</a:t>
            </a:r>
          </a:p>
          <a:p>
            <a:r>
              <a:rPr dirty="0"/>
              <a:t>• Crucial for effective Staff Management &amp; HR.</a:t>
            </a:r>
          </a:p>
          <a:p>
            <a:r>
              <a:rPr dirty="0"/>
              <a:t>• Ensures structured access and smooth workflow.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447" y="1272369"/>
            <a:ext cx="7498080" cy="704088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447" y="2631910"/>
            <a:ext cx="7470648" cy="3296563"/>
          </a:xfrm>
        </p:spPr>
        <p:txBody>
          <a:bodyPr/>
          <a:lstStyle/>
          <a:p>
            <a:r>
              <a:rPr dirty="0"/>
              <a:t>• Create &amp; manage staff roles.</a:t>
            </a:r>
          </a:p>
          <a:p>
            <a:r>
              <a:rPr dirty="0"/>
              <a:t>• Assign permissions (view, edit, delete).</a:t>
            </a:r>
          </a:p>
          <a:p>
            <a:r>
              <a:rPr dirty="0"/>
              <a:t>• Role hierarchy (Admin → Manager → Staff).</a:t>
            </a:r>
          </a:p>
          <a:p>
            <a:r>
              <a:rPr dirty="0"/>
              <a:t>• Role-based access control (RBAC).</a:t>
            </a:r>
          </a:p>
          <a:p>
            <a:r>
              <a:rPr dirty="0"/>
              <a:t>• Example:</a:t>
            </a:r>
          </a:p>
          <a:p>
            <a:r>
              <a:rPr dirty="0"/>
              <a:t>   - Admin: Full access</a:t>
            </a:r>
          </a:p>
          <a:p>
            <a:r>
              <a:rPr dirty="0"/>
              <a:t>   - HR Manager: Approve leaves, manage staff data</a:t>
            </a:r>
          </a:p>
          <a:p>
            <a:r>
              <a:rPr dirty="0"/>
              <a:t>   - Faculty/Staff: Update profiles, mark attendance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6DFAA-8756-6C59-6C0A-C3F19CA63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7427-6F67-453C-6515-711CBA92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712" y="1428565"/>
            <a:ext cx="7498080" cy="704088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571B-B634-9892-6FF3-3397AF8D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712" y="2984253"/>
            <a:ext cx="7470648" cy="3296563"/>
          </a:xfrm>
        </p:spPr>
        <p:txBody>
          <a:bodyPr/>
          <a:lstStyle/>
          <a:p>
            <a:r>
              <a:rPr dirty="0"/>
              <a:t>• Dashboard for role management.</a:t>
            </a:r>
          </a:p>
          <a:p>
            <a:r>
              <a:rPr dirty="0"/>
              <a:t>• Role assignment dropdown in staff profiles.</a:t>
            </a:r>
          </a:p>
          <a:p>
            <a:r>
              <a:rPr dirty="0"/>
              <a:t>• Permissions matrix (checkboxes for CRUD).</a:t>
            </a:r>
          </a:p>
          <a:p>
            <a:r>
              <a:rPr dirty="0"/>
              <a:t>• Example UI:</a:t>
            </a:r>
          </a:p>
          <a:p>
            <a:r>
              <a:rPr dirty="0"/>
              <a:t>   - Table: Role Name | Description | Permissions | Actions</a:t>
            </a:r>
          </a:p>
          <a:p>
            <a:r>
              <a:rPr dirty="0"/>
              <a:t>   - Buttons: Add Role, Edit, Delete</a:t>
            </a:r>
          </a:p>
        </p:txBody>
      </p:sp>
    </p:spTree>
    <p:extLst>
      <p:ext uri="{BB962C8B-B14F-4D97-AF65-F5344CB8AC3E}">
        <p14:creationId xmlns:p14="http://schemas.microsoft.com/office/powerpoint/2010/main" val="256376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</TotalTime>
  <Words>1374</Words>
  <Application>Microsoft Office PowerPoint</Application>
  <PresentationFormat>Widescreen</PresentationFormat>
  <Paragraphs>150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Staff  management &amp; human resources </vt:lpstr>
      <vt:lpstr>Staff Profiles </vt:lpstr>
      <vt:lpstr>Introduction</vt:lpstr>
      <vt:lpstr>Design</vt:lpstr>
      <vt:lpstr>Requirements</vt:lpstr>
      <vt:lpstr>Staff Roles</vt:lpstr>
      <vt:lpstr>Introduction</vt:lpstr>
      <vt:lpstr>Functionality</vt:lpstr>
      <vt:lpstr>Design</vt:lpstr>
      <vt:lpstr>Requirements</vt:lpstr>
      <vt:lpstr>Departmental  Assignments</vt:lpstr>
      <vt:lpstr>Introduction</vt:lpstr>
      <vt:lpstr>Subject-wise  Assignments</vt:lpstr>
      <vt:lpstr>Laboratorz / Practical Work</vt:lpstr>
      <vt:lpstr>Term Assignments</vt:lpstr>
      <vt:lpstr>Departmental Responsibilities </vt:lpstr>
      <vt:lpstr>Attendance and Leave Management</vt:lpstr>
      <vt:lpstr>Introduction</vt:lpstr>
      <vt:lpstr>Features </vt:lpstr>
      <vt:lpstr>Features </vt:lpstr>
      <vt:lpstr>Functionality</vt:lpstr>
      <vt:lpstr>Features </vt:lpstr>
      <vt:lpstr>Design</vt:lpstr>
      <vt:lpstr>Design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JAYPAL KALE</dc:creator>
  <cp:lastModifiedBy>Mahesh Shinde</cp:lastModifiedBy>
  <cp:revision>6</cp:revision>
  <dcterms:created xsi:type="dcterms:W3CDTF">2022-06-28T06:29:45Z</dcterms:created>
  <dcterms:modified xsi:type="dcterms:W3CDTF">2025-08-17T09:26:14Z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