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Arimo"/>
      <p:regular r:id="rId24"/>
      <p:bold r:id="rId25"/>
      <p:italic r:id="rId26"/>
      <p:boldItalic r:id="rId27"/>
    </p:embeddedFont>
    <p:embeddedFont>
      <p:font typeface="Bebas Neue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Arim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-italic.fntdata"/><Relationship Id="rId25" Type="http://schemas.openxmlformats.org/officeDocument/2006/relationships/font" Target="fonts/Arimo-bold.fntdata"/><Relationship Id="rId28" Type="http://schemas.openxmlformats.org/officeDocument/2006/relationships/font" Target="fonts/BebasNeue-regular.fntdata"/><Relationship Id="rId27" Type="http://schemas.openxmlformats.org/officeDocument/2006/relationships/font" Target="fonts/Arim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5e77e62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5e77e62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9f79a7b0f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9f79a7b0f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98c9b4cf9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98c9b4cf9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98c9b4cf9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98c9b4cf9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98c9b4cf9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98c9b4cf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98c9b4cf95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98c9b4cf95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f61a32cbe2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f61a32cbe2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f5e77e6543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f5e77e6543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f5e77e6543_0_1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f5e77e6543_0_1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f5e77e6543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f5e77e6543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f5e77e6543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f5e77e6543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f5e6061853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f5e6061853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9f79a7b0f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9f79a7b0f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9f79a7b0fd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9f79a7b0fd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9f79a7b0f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9f79a7b0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9f79a7b0f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9f79a7b0f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9f79a7b0f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9f79a7b0f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9f79a7b0fd_4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9f79a7b0fd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f5e77e6543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f5e77e6543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293750" y="1495425"/>
            <a:ext cx="3764400" cy="10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1933650" y="3189775"/>
            <a:ext cx="5153100" cy="28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57" name="Google Shape;57;p1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1641574" y="13610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16415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hasCustomPrompt="1" idx="2" type="title"/>
          </p:nvPr>
        </p:nvSpPr>
        <p:spPr>
          <a:xfrm>
            <a:off x="8061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3" type="title"/>
          </p:nvPr>
        </p:nvSpPr>
        <p:spPr>
          <a:xfrm>
            <a:off x="5499274" y="13610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3"/>
          <p:cNvSpPr txBox="1"/>
          <p:nvPr>
            <p:ph idx="4" type="subTitle"/>
          </p:nvPr>
        </p:nvSpPr>
        <p:spPr>
          <a:xfrm>
            <a:off x="5499261" y="20078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5" type="title"/>
          </p:nvPr>
        </p:nvSpPr>
        <p:spPr>
          <a:xfrm>
            <a:off x="4663811" y="18591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hasCustomPrompt="1"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idx="9" type="title"/>
          </p:nvPr>
        </p:nvSpPr>
        <p:spPr>
          <a:xfrm>
            <a:off x="5499274" y="3103675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4992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hasCustomPrompt="1" idx="14" type="title"/>
          </p:nvPr>
        </p:nvSpPr>
        <p:spPr>
          <a:xfrm>
            <a:off x="46638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191407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91407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2" type="title"/>
          </p:nvPr>
        </p:nvSpPr>
        <p:spPr>
          <a:xfrm>
            <a:off x="4999425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4999425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82" name="Google Shape;82;p1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1773725" y="14482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5"/>
          <p:cNvSpPr txBox="1"/>
          <p:nvPr>
            <p:ph idx="1" type="subTitle"/>
          </p:nvPr>
        </p:nvSpPr>
        <p:spPr>
          <a:xfrm>
            <a:off x="1773725" y="20951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2" type="title"/>
          </p:nvPr>
        </p:nvSpPr>
        <p:spPr>
          <a:xfrm>
            <a:off x="5144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5"/>
          <p:cNvSpPr txBox="1"/>
          <p:nvPr>
            <p:ph idx="3" type="subTitle"/>
          </p:nvPr>
        </p:nvSpPr>
        <p:spPr>
          <a:xfrm>
            <a:off x="5144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90" name="Google Shape;90;p1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71430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71430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2" type="title"/>
          </p:nvPr>
        </p:nvSpPr>
        <p:spPr>
          <a:xfrm>
            <a:off x="3456750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16"/>
          <p:cNvSpPr txBox="1"/>
          <p:nvPr>
            <p:ph idx="3" type="subTitle"/>
          </p:nvPr>
        </p:nvSpPr>
        <p:spPr>
          <a:xfrm>
            <a:off x="3456750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4" type="title"/>
          </p:nvPr>
        </p:nvSpPr>
        <p:spPr>
          <a:xfrm>
            <a:off x="6199188" y="24846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8" name="Google Shape;98;p16"/>
          <p:cNvSpPr txBox="1"/>
          <p:nvPr>
            <p:ph idx="5" type="subTitle"/>
          </p:nvPr>
        </p:nvSpPr>
        <p:spPr>
          <a:xfrm>
            <a:off x="6199188" y="3131503"/>
            <a:ext cx="22305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3635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73635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2" type="title"/>
          </p:nvPr>
        </p:nvSpPr>
        <p:spPr>
          <a:xfrm>
            <a:off x="736350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736350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4" type="title"/>
          </p:nvPr>
        </p:nvSpPr>
        <p:spPr>
          <a:xfrm>
            <a:off x="6199188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199200" y="2122312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7" type="title"/>
          </p:nvPr>
        </p:nvSpPr>
        <p:spPr>
          <a:xfrm>
            <a:off x="6199200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7"/>
          <p:cNvSpPr txBox="1"/>
          <p:nvPr>
            <p:ph idx="8" type="subTitle"/>
          </p:nvPr>
        </p:nvSpPr>
        <p:spPr>
          <a:xfrm>
            <a:off x="6199200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9" type="title"/>
          </p:nvPr>
        </p:nvSpPr>
        <p:spPr>
          <a:xfrm>
            <a:off x="3459563" y="303997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7"/>
          <p:cNvSpPr txBox="1"/>
          <p:nvPr>
            <p:ph idx="13" type="subTitle"/>
          </p:nvPr>
        </p:nvSpPr>
        <p:spPr>
          <a:xfrm>
            <a:off x="3459563" y="368678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4" type="title"/>
          </p:nvPr>
        </p:nvSpPr>
        <p:spPr>
          <a:xfrm>
            <a:off x="3459563" y="1475500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17"/>
          <p:cNvSpPr txBox="1"/>
          <p:nvPr>
            <p:ph idx="15" type="subTitle"/>
          </p:nvPr>
        </p:nvSpPr>
        <p:spPr>
          <a:xfrm>
            <a:off x="3459563" y="2122313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4" name="Google Shape;114;p1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120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72120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2" type="title"/>
          </p:nvPr>
        </p:nvSpPr>
        <p:spPr>
          <a:xfrm>
            <a:off x="725325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18"/>
          <p:cNvSpPr txBox="1"/>
          <p:nvPr>
            <p:ph idx="3" type="subTitle"/>
          </p:nvPr>
        </p:nvSpPr>
        <p:spPr>
          <a:xfrm>
            <a:off x="725325" y="21673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4" type="title"/>
          </p:nvPr>
        </p:nvSpPr>
        <p:spPr>
          <a:xfrm>
            <a:off x="6188163" y="15204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8"/>
          <p:cNvSpPr txBox="1"/>
          <p:nvPr>
            <p:ph idx="5" type="subTitle"/>
          </p:nvPr>
        </p:nvSpPr>
        <p:spPr>
          <a:xfrm>
            <a:off x="6188175" y="2167300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6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7" type="title"/>
          </p:nvPr>
        </p:nvSpPr>
        <p:spPr>
          <a:xfrm>
            <a:off x="6184050" y="3064325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5" name="Google Shape;125;p18"/>
          <p:cNvSpPr txBox="1"/>
          <p:nvPr>
            <p:ph idx="8" type="subTitle"/>
          </p:nvPr>
        </p:nvSpPr>
        <p:spPr>
          <a:xfrm>
            <a:off x="6184050" y="3711138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6" name="Google Shape;126;p1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5194325" y="34435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0" name="Google Shape;130;p19"/>
          <p:cNvSpPr txBox="1"/>
          <p:nvPr>
            <p:ph idx="1" type="subTitle"/>
          </p:nvPr>
        </p:nvSpPr>
        <p:spPr>
          <a:xfrm>
            <a:off x="5194325" y="4090330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2" type="title"/>
          </p:nvPr>
        </p:nvSpPr>
        <p:spPr>
          <a:xfrm>
            <a:off x="5194313" y="11581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subTitle"/>
          </p:nvPr>
        </p:nvSpPr>
        <p:spPr>
          <a:xfrm>
            <a:off x="5194325" y="1804929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4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5" type="title"/>
          </p:nvPr>
        </p:nvSpPr>
        <p:spPr>
          <a:xfrm>
            <a:off x="5194325" y="2300824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19"/>
          <p:cNvSpPr txBox="1"/>
          <p:nvPr>
            <p:ph idx="6" type="subTitle"/>
          </p:nvPr>
        </p:nvSpPr>
        <p:spPr>
          <a:xfrm>
            <a:off x="5194325" y="2947643"/>
            <a:ext cx="2230500" cy="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6" name="Google Shape;136;p1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562600" y="2988175"/>
            <a:ext cx="2867100" cy="3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0" name="Google Shape;140;p20"/>
          <p:cNvSpPr txBox="1"/>
          <p:nvPr>
            <p:ph idx="1" type="subTitle"/>
          </p:nvPr>
        </p:nvSpPr>
        <p:spPr>
          <a:xfrm>
            <a:off x="4474125" y="1495425"/>
            <a:ext cx="3955500" cy="10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380400" y="1273525"/>
            <a:ext cx="4445400" cy="17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2431100" y="3530450"/>
            <a:ext cx="4580400" cy="3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4300" y="1764027"/>
            <a:ext cx="13674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cxnSp>
        <p:nvCxnSpPr>
          <p:cNvPr id="17" name="Google Shape;17;p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hasCustomPrompt="1" type="title"/>
          </p:nvPr>
        </p:nvSpPr>
        <p:spPr>
          <a:xfrm>
            <a:off x="3857450" y="73057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3" name="Google Shape;143;p21"/>
          <p:cNvSpPr txBox="1"/>
          <p:nvPr>
            <p:ph idx="1" type="subTitle"/>
          </p:nvPr>
        </p:nvSpPr>
        <p:spPr>
          <a:xfrm>
            <a:off x="2704575" y="148877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hasCustomPrompt="1" idx="2" type="title"/>
          </p:nvPr>
        </p:nvSpPr>
        <p:spPr>
          <a:xfrm>
            <a:off x="3857450" y="2029025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5" name="Google Shape;145;p21"/>
          <p:cNvSpPr txBox="1"/>
          <p:nvPr>
            <p:ph idx="3" type="subTitle"/>
          </p:nvPr>
        </p:nvSpPr>
        <p:spPr>
          <a:xfrm>
            <a:off x="2704575" y="2787225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hasCustomPrompt="1" idx="4" type="title"/>
          </p:nvPr>
        </p:nvSpPr>
        <p:spPr>
          <a:xfrm>
            <a:off x="3780800" y="3330900"/>
            <a:ext cx="19383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47" name="Google Shape;147;p21"/>
          <p:cNvSpPr txBox="1"/>
          <p:nvPr>
            <p:ph idx="5" type="subTitle"/>
          </p:nvPr>
        </p:nvSpPr>
        <p:spPr>
          <a:xfrm>
            <a:off x="2704575" y="4089100"/>
            <a:ext cx="3734700" cy="1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8" name="Google Shape;148;p21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hasCustomPrompt="1" type="title"/>
          </p:nvPr>
        </p:nvSpPr>
        <p:spPr>
          <a:xfrm>
            <a:off x="1146851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714350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hasCustomPrompt="1" idx="2" type="title"/>
          </p:nvPr>
        </p:nvSpPr>
        <p:spPr>
          <a:xfrm>
            <a:off x="3075717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4" name="Google Shape;154;p22"/>
          <p:cNvSpPr txBox="1"/>
          <p:nvPr>
            <p:ph idx="3" type="subTitle"/>
          </p:nvPr>
        </p:nvSpPr>
        <p:spPr>
          <a:xfrm>
            <a:off x="2643217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hasCustomPrompt="1" idx="4" type="title"/>
          </p:nvPr>
        </p:nvSpPr>
        <p:spPr>
          <a:xfrm>
            <a:off x="5004584" y="2167525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6" name="Google Shape;156;p22"/>
          <p:cNvSpPr txBox="1"/>
          <p:nvPr>
            <p:ph idx="5" type="subTitle"/>
          </p:nvPr>
        </p:nvSpPr>
        <p:spPr>
          <a:xfrm>
            <a:off x="4572083" y="3611525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hasCustomPrompt="1" idx="6" type="title"/>
          </p:nvPr>
        </p:nvSpPr>
        <p:spPr>
          <a:xfrm>
            <a:off x="6933451" y="2950750"/>
            <a:ext cx="11271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58" name="Google Shape;158;p22"/>
          <p:cNvSpPr txBox="1"/>
          <p:nvPr>
            <p:ph idx="7" type="subTitle"/>
          </p:nvPr>
        </p:nvSpPr>
        <p:spPr>
          <a:xfrm>
            <a:off x="6500950" y="1480100"/>
            <a:ext cx="1928700" cy="5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8"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0" name="Google Shape;160;p2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5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idx="1" type="subTitle"/>
          </p:nvPr>
        </p:nvSpPr>
        <p:spPr>
          <a:xfrm>
            <a:off x="3024150" y="2831188"/>
            <a:ext cx="3095700" cy="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type="title"/>
          </p:nvPr>
        </p:nvSpPr>
        <p:spPr>
          <a:xfrm>
            <a:off x="3024150" y="1440213"/>
            <a:ext cx="3095700" cy="126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10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65" name="Google Shape;165;p23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6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10112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type="title"/>
          </p:nvPr>
        </p:nvSpPr>
        <p:spPr>
          <a:xfrm>
            <a:off x="1011250" y="1304150"/>
            <a:ext cx="19320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0" name="Google Shape;170;p2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5703750" y="2703350"/>
            <a:ext cx="24291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type="title"/>
          </p:nvPr>
        </p:nvSpPr>
        <p:spPr>
          <a:xfrm>
            <a:off x="6276975" y="1304150"/>
            <a:ext cx="18558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75" name="Google Shape;175;p2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6_1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idx="1" type="subTitle"/>
          </p:nvPr>
        </p:nvSpPr>
        <p:spPr>
          <a:xfrm>
            <a:off x="714300" y="1259225"/>
            <a:ext cx="53862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 sz="1200"/>
            </a:lvl9pPr>
          </a:lstStyle>
          <a:p/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80" name="Google Shape;180;p2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1" type="subTitle"/>
          </p:nvPr>
        </p:nvSpPr>
        <p:spPr>
          <a:xfrm>
            <a:off x="7060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84" name="Google Shape;184;p2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187" name="Google Shape;187;p27"/>
          <p:cNvSpPr txBox="1"/>
          <p:nvPr>
            <p:ph idx="2" type="subTitle"/>
          </p:nvPr>
        </p:nvSpPr>
        <p:spPr>
          <a:xfrm>
            <a:off x="4669650" y="1408650"/>
            <a:ext cx="3768300" cy="26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714300" y="1656375"/>
            <a:ext cx="3361200" cy="13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8"/>
          <p:cNvSpPr txBox="1"/>
          <p:nvPr>
            <p:ph type="title"/>
          </p:nvPr>
        </p:nvSpPr>
        <p:spPr>
          <a:xfrm>
            <a:off x="714300" y="490500"/>
            <a:ext cx="28287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6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191" name="Google Shape;191;p2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2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8"/>
          <p:cNvSpPr txBox="1"/>
          <p:nvPr/>
        </p:nvSpPr>
        <p:spPr>
          <a:xfrm>
            <a:off x="714300" y="3620145"/>
            <a:ext cx="47394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22" name="Google Shape;22;p4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804169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804169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109344" y="2941888"/>
            <a:ext cx="22305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5109344" y="3588701"/>
            <a:ext cx="22305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0" name="Google Shape;30;p5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" name="Google Shape;35;p6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4300" y="1971675"/>
            <a:ext cx="3857700" cy="23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naheim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4300" y="553450"/>
            <a:ext cx="38577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7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2367000" y="1163250"/>
            <a:ext cx="4410000" cy="28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43" name="Google Shape;43;p8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8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384500" y="1404538"/>
            <a:ext cx="4045200" cy="7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4384500" y="2314563"/>
            <a:ext cx="40452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9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" name="Google Shape;49;p9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750600" y="3073400"/>
            <a:ext cx="3414600" cy="1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/>
        </p:txBody>
      </p:sp>
      <p:cxnSp>
        <p:nvCxnSpPr>
          <p:cNvPr id="52" name="Google Shape;52;p1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1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1.xml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1.xml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1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1.xml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1.xml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/>
          <p:nvPr/>
        </p:nvSpPr>
        <p:spPr>
          <a:xfrm>
            <a:off x="778675" y="2952325"/>
            <a:ext cx="3989400" cy="15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>
            <p:ph type="ctrTitle"/>
          </p:nvPr>
        </p:nvSpPr>
        <p:spPr>
          <a:xfrm>
            <a:off x="706050" y="757529"/>
            <a:ext cx="5007300" cy="219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Cricket Analysis Using POWERBI</a:t>
            </a:r>
            <a:r>
              <a:rPr lang="en" sz="6900"/>
              <a:t> </a:t>
            </a:r>
            <a:endParaRPr sz="6900"/>
          </a:p>
        </p:txBody>
      </p:sp>
      <p:sp>
        <p:nvSpPr>
          <p:cNvPr id="234" name="Google Shape;234;p31"/>
          <p:cNvSpPr txBox="1"/>
          <p:nvPr>
            <p:ph idx="1" type="subTitle"/>
          </p:nvPr>
        </p:nvSpPr>
        <p:spPr>
          <a:xfrm>
            <a:off x="1329475" y="3092375"/>
            <a:ext cx="2887800" cy="13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Members: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 09: Arishi Gupta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 10: Tanvi Kulkarni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 11: Advait Kulkarni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 28: Pranav Bapat</a:t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 rot="-1685758">
            <a:off x="4276753" y="42838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3870412" y="8669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cricket </a:t>
            </a: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238" name="Google Shape;238;p31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239" name="Google Shape;239;p31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31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49" name="Google Shape;249;p31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" name="Google Shape;250;p31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51" name="Google Shape;251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6" name="Google Shape;256;p31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rect b="b" l="l" r="r" t="t"/>
              <a:pathLst>
                <a:path extrusionOk="0" h="206346" w="207404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" name="Google Shape;258;p31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59" name="Google Shape;259;p31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rect b="b" l="l" r="r" t="t"/>
                <a:pathLst>
                  <a:path extrusionOk="0" h="49275" w="66074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rect b="b" l="l" r="r" t="t"/>
                <a:pathLst>
                  <a:path extrusionOk="0" fill="none" h="43736" w="60712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rect b="b" l="l" r="r" t="t"/>
                <a:pathLst>
                  <a:path extrusionOk="0" fill="none" h="38373" w="54566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rect b="b" l="l" r="r" t="t"/>
                <a:pathLst>
                  <a:path extrusionOk="0" fill="none" h="16978" w="64382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rect b="b" l="l" r="r" t="t"/>
                <a:pathLst>
                  <a:path extrusionOk="0" fill="none" h="4561" w="17281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rect b="b" l="l" r="r" t="t"/>
                <a:pathLst>
                  <a:path extrusionOk="0" fill="none" h="13184" w="3528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rect b="b" l="l" r="r" t="t"/>
                <a:pathLst>
                  <a:path extrusionOk="0" fill="none" h="8160" w="2584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rect b="b" l="l" r="r" t="t"/>
                <a:pathLst>
                  <a:path extrusionOk="0" fill="none" h="16782" w="4259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rect b="b" l="l" r="r" t="t"/>
                <a:pathLst>
                  <a:path extrusionOk="0" fill="none" h="10084" w="2958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rect b="b" l="l" r="r" t="t"/>
                <a:pathLst>
                  <a:path extrusionOk="0" fill="none" h="13202" w="3564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rect b="b" l="l" r="r" t="t"/>
                <a:pathLst>
                  <a:path extrusionOk="0" fill="none" h="13184" w="3564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rect b="b" l="l" r="r" t="t"/>
                <a:pathLst>
                  <a:path extrusionOk="0" fill="none" h="13201" w="3563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rect b="b" l="l" r="r" t="t"/>
                <a:pathLst>
                  <a:path extrusionOk="0" fill="none" h="5595" w="2068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rect b="b" l="l" r="r" t="t"/>
                <a:pathLst>
                  <a:path extrusionOk="0" fill="none" h="7804" w="40689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31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74" name="Google Shape;274;p31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rect b="b" l="l" r="r" t="t"/>
                <a:pathLst>
                  <a:path extrusionOk="0" fill="none" h="8071" w="1142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rect b="b" l="l" r="r" t="t"/>
                <a:pathLst>
                  <a:path extrusionOk="0" fill="none" h="535" w="1444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rect b="b" l="l" r="r" t="t"/>
                <a:pathLst>
                  <a:path extrusionOk="0" fill="none" h="2139" w="19098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rect b="b" l="l" r="r" t="t"/>
                <a:pathLst>
                  <a:path extrusionOk="0" fill="none" h="838" w="1587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rect b="b" l="l" r="r" t="t"/>
                <a:pathLst>
                  <a:path extrusionOk="0" fill="none" h="1088" w="3403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31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80" name="Google Shape;280;p31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rect b="b" l="l" r="r" t="t"/>
                <a:pathLst>
                  <a:path extrusionOk="0" h="3974" w="5969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rect b="b" l="l" r="r" t="t"/>
                <a:pathLst>
                  <a:path extrusionOk="0" h="5897" w="4383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rect b="b" l="l" r="r" t="t"/>
                <a:pathLst>
                  <a:path extrusionOk="0" h="12436" w="13985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3" name="Google Shape;283;p31"/>
            <p:cNvSpPr/>
            <p:nvPr/>
          </p:nvSpPr>
          <p:spPr>
            <a:xfrm>
              <a:off x="8170289" y="4203881"/>
              <a:ext cx="140247" cy="141086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8030063" y="757530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256650" y="3893001"/>
              <a:ext cx="262479" cy="262448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7082963" y="910513"/>
              <a:ext cx="213431" cy="214685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5653275" y="883381"/>
              <a:ext cx="107827" cy="107819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5041963" y="2824293"/>
              <a:ext cx="140247" cy="140224"/>
            </a:xfrm>
            <a:custGeom>
              <a:rect b="b" l="l" r="r" t="t"/>
              <a:pathLst>
                <a:path extrusionOk="0" h="3065" w="3065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692426" y="4028640"/>
              <a:ext cx="416654" cy="491569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rect b="b" l="l" r="r" t="t"/>
              <a:pathLst>
                <a:path extrusionOk="0" fill="none" h="1747" w="1729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6575627" y="3816888"/>
              <a:ext cx="335779" cy="396117"/>
            </a:xfrm>
            <a:custGeom>
              <a:rect b="b" l="l" r="r" t="t"/>
              <a:pathLst>
                <a:path extrusionOk="0" h="7126" w="604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138089" y="1527749"/>
              <a:ext cx="107827" cy="108460"/>
            </a:xfrm>
            <a:custGeom>
              <a:rect b="b" l="l" r="r" t="t"/>
              <a:pathLst>
                <a:path extrusionOk="0" fill="none" h="3083" w="3065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4" name="Google Shape;294;p31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295" name="Google Shape;295;p31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296" name="Google Shape;296;p31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rect b="b" l="l" r="r" t="t"/>
                  <a:pathLst>
                    <a:path extrusionOk="0" h="28717" w="28717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31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rect b="b" l="l" r="r" t="t"/>
                  <a:pathLst>
                    <a:path extrusionOk="0" h="5951" w="3439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31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rect b="b" l="l" r="r" t="t"/>
                  <a:pathLst>
                    <a:path extrusionOk="0" h="14859" w="8499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31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rect b="b" l="l" r="r" t="t"/>
                  <a:pathLst>
                    <a:path extrusionOk="0" h="34436" w="33813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31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rect b="b" l="l" r="r" t="t"/>
                  <a:pathLst>
                    <a:path extrusionOk="0" fill="none" h="1746" w="1729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31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rect b="b" l="l" r="r" t="t"/>
                  <a:pathLst>
                    <a:path extrusionOk="0" fill="none" h="1747" w="1729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31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31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rect b="b" l="l" r="r" t="t"/>
                  <a:pathLst>
                    <a:path extrusionOk="0" fill="none" h="1729" w="1729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rect b="b" l="l" r="r" t="t"/>
                  <a:pathLst>
                    <a:path extrusionOk="0" fill="none" h="5042" w="50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5" name="Google Shape;305;p31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rect b="b" l="l" r="r" t="t"/>
                  <a:pathLst>
                    <a:path extrusionOk="0" fill="none" h="2833" w="4491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6" name="Google Shape;306;p31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rect b="b" l="l" r="r" t="t"/>
                  <a:pathLst>
                    <a:path extrusionOk="0" fill="none" h="7643" w="1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rect b="b" l="l" r="r" t="t"/>
                  <a:pathLst>
                    <a:path extrusionOk="0" fill="none" h="3564" w="5042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8" name="Google Shape;308;p31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rect b="b" l="l" r="r" t="t"/>
                  <a:pathLst>
                    <a:path extrusionOk="0" fill="none" h="6700" w="19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9" name="Google Shape;309;p31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rect b="b" l="l" r="r" t="t"/>
                  <a:pathLst>
                    <a:path extrusionOk="0" fill="none" h="874" w="1016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17814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0" name="Google Shape;310;p31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rect b="b" l="l" r="r" t="t"/>
                <a:pathLst>
                  <a:path extrusionOk="0" fill="none" h="1729" w="1729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1781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1" name="Google Shape;311;p31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is a batsman oriented statistic.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will help a particular batsman to analyse his own performance against different bowlers.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will also give selectors an idea of which batsman can play well against which type of </a:t>
            </a:r>
            <a:r>
              <a:rPr lang="en" sz="1700"/>
              <a:t>bowler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" name="Google Shape;429;p40"/>
          <p:cNvSpPr txBox="1"/>
          <p:nvPr>
            <p:ph type="title"/>
          </p:nvPr>
        </p:nvSpPr>
        <p:spPr>
          <a:xfrm>
            <a:off x="633925" y="5136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from the statistic</a:t>
            </a:r>
            <a:endParaRPr/>
          </a:p>
        </p:txBody>
      </p:sp>
      <p:sp>
        <p:nvSpPr>
          <p:cNvPr id="430" name="Google Shape;430;p40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31" name="Google Shape;43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710" y="2714700"/>
            <a:ext cx="1587438" cy="188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719" y="2714698"/>
            <a:ext cx="1959818" cy="188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1"/>
          <p:cNvSpPr txBox="1"/>
          <p:nvPr>
            <p:ph idx="1" type="subTitle"/>
          </p:nvPr>
        </p:nvSpPr>
        <p:spPr>
          <a:xfrm>
            <a:off x="1301250" y="2092750"/>
            <a:ext cx="65415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graph provides us the average runs scored at fall of wickets for each team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same is depicted in PowerBI using a stacked bar chart where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A. Y axis - Wickets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B. X axis - Runs (Average)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C. Small Multiples (bat_team)</a:t>
            </a:r>
            <a:endParaRPr sz="1800"/>
          </a:p>
        </p:txBody>
      </p:sp>
      <p:sp>
        <p:nvSpPr>
          <p:cNvPr id="438" name="Google Shape;438;p41"/>
          <p:cNvSpPr txBox="1"/>
          <p:nvPr>
            <p:ph type="title"/>
          </p:nvPr>
        </p:nvSpPr>
        <p:spPr>
          <a:xfrm>
            <a:off x="714300" y="701513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 of runs score by wickets for a batting team</a:t>
            </a:r>
            <a:endParaRPr/>
          </a:p>
        </p:txBody>
      </p:sp>
      <p:sp>
        <p:nvSpPr>
          <p:cNvPr id="439" name="Google Shape;439;p41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2"/>
          <p:cNvSpPr txBox="1"/>
          <p:nvPr>
            <p:ph type="title"/>
          </p:nvPr>
        </p:nvSpPr>
        <p:spPr>
          <a:xfrm>
            <a:off x="3981150" y="1027138"/>
            <a:ext cx="41151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table format used for the ANALYSIS</a:t>
            </a:r>
            <a:endParaRPr/>
          </a:p>
        </p:txBody>
      </p:sp>
      <p:sp>
        <p:nvSpPr>
          <p:cNvPr id="445" name="Google Shape;445;p42"/>
          <p:cNvSpPr txBox="1"/>
          <p:nvPr/>
        </p:nvSpPr>
        <p:spPr>
          <a:xfrm>
            <a:off x="4018500" y="2500275"/>
            <a:ext cx="304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Following are the columns used in this table -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Batting Team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Runs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Wickets fall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6" name="Google Shape;446;p4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47" name="Google Shape;4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525" y="513650"/>
            <a:ext cx="1768525" cy="408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5013" y="990600"/>
            <a:ext cx="2066925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00" y="953899"/>
            <a:ext cx="5752926" cy="32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4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This can be used to detect which order of batting is performing poorly. </a:t>
            </a:r>
            <a:r>
              <a:rPr lang="en" sz="1700"/>
              <a:t>e</a:t>
            </a:r>
            <a:r>
              <a:rPr lang="en" sz="1700"/>
              <a:t> g openiners, middle order, tailenders etc.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decreasing difference between each bar for most teams as wickets increase tell us about skill of batsmen involved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bar values show similar values for a few wickets, it mensa the batsmen in that position are weak and do not perform good partnerships.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Team specific-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lphaLcPeriod"/>
            </a:pPr>
            <a:r>
              <a:rPr lang="en" sz="1700"/>
              <a:t>South Africa- very weak middle order compared to </a:t>
            </a:r>
            <a:r>
              <a:rPr lang="en" sz="1700"/>
              <a:t>earlier</a:t>
            </a:r>
            <a:r>
              <a:rPr lang="en" sz="1700"/>
              <a:t> batsmen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lphaLcPeriod"/>
            </a:pPr>
            <a:r>
              <a:rPr lang="en" sz="1700"/>
              <a:t>Sri Lanka- Like to </a:t>
            </a:r>
            <a:r>
              <a:rPr lang="en" sz="1700"/>
              <a:t>lose</a:t>
            </a:r>
            <a:r>
              <a:rPr lang="en" sz="1700"/>
              <a:t> wickets quickly after 6 wickets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lphaLcPeriod"/>
            </a:pPr>
            <a:r>
              <a:rPr lang="en" sz="1700"/>
              <a:t>Ireland- Consistent batting performance shown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9" name="Google Shape;459;p44"/>
          <p:cNvSpPr txBox="1"/>
          <p:nvPr>
            <p:ph type="title"/>
          </p:nvPr>
        </p:nvSpPr>
        <p:spPr>
          <a:xfrm>
            <a:off x="633925" y="5136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from the statistic</a:t>
            </a:r>
            <a:endParaRPr/>
          </a:p>
        </p:txBody>
      </p:sp>
      <p:sp>
        <p:nvSpPr>
          <p:cNvPr id="460" name="Google Shape;460;p4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5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Max of RUNS BY BATTING TEAM AND bowling team</a:t>
            </a:r>
            <a:endParaRPr sz="3300"/>
          </a:p>
        </p:txBody>
      </p:sp>
      <p:sp>
        <p:nvSpPr>
          <p:cNvPr id="466" name="Google Shape;466;p45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5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5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9" name="Google Shape;469;p45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0" name="Google Shape;470;p45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471" name="Google Shape;471;p45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472" name="Google Shape;472;p45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1" name="Google Shape;481;p45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5"/>
          <p:cNvSpPr/>
          <p:nvPr/>
        </p:nvSpPr>
        <p:spPr>
          <a:xfrm>
            <a:off x="6619251" y="703497"/>
            <a:ext cx="49025" cy="4935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3" name="Google Shape;483;p45"/>
          <p:cNvGrpSpPr/>
          <p:nvPr/>
        </p:nvGrpSpPr>
        <p:grpSpPr>
          <a:xfrm>
            <a:off x="7733872" y="832627"/>
            <a:ext cx="695830" cy="243805"/>
            <a:chOff x="2271950" y="2722775"/>
            <a:chExt cx="575875" cy="201775"/>
          </a:xfrm>
        </p:grpSpPr>
        <p:sp>
          <p:nvSpPr>
            <p:cNvPr id="484" name="Google Shape;484;p45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45"/>
          <p:cNvSpPr/>
          <p:nvPr/>
        </p:nvSpPr>
        <p:spPr>
          <a:xfrm>
            <a:off x="6209351" y="935412"/>
            <a:ext cx="140201" cy="141024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7161573" y="897362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5"/>
          <p:cNvSpPr txBox="1"/>
          <p:nvPr/>
        </p:nvSpPr>
        <p:spPr>
          <a:xfrm>
            <a:off x="922450" y="1381550"/>
            <a:ext cx="75072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This statistic portrays maximum number of runs scored by the batting team against the bowling team.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same is depicted using stacked column chart in the software PowerBI from Microsoft.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In the chart: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AutoNum type="alphaUcPeriod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On X Axis: Batting Team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AutoNum type="alphaUcPeriod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On Y Axis: Maximum of Number of Runs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AutoNum type="alphaUcPeriod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Legend:  Bowling Team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Filtering can be performed for the above statistic by searching for a </a:t>
            </a: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batting</a:t>
            </a: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team as well as a bowling team.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497" name="Google Shape;497;p46"/>
          <p:cNvGrpSpPr/>
          <p:nvPr/>
        </p:nvGrpSpPr>
        <p:grpSpPr>
          <a:xfrm>
            <a:off x="7511847" y="3115427"/>
            <a:ext cx="695830" cy="243805"/>
            <a:chOff x="2271950" y="2722775"/>
            <a:chExt cx="575875" cy="201775"/>
          </a:xfrm>
        </p:grpSpPr>
        <p:sp>
          <p:nvSpPr>
            <p:cNvPr id="498" name="Google Shape;498;p4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46"/>
          <p:cNvSpPr/>
          <p:nvPr/>
        </p:nvSpPr>
        <p:spPr>
          <a:xfrm rot="7198898">
            <a:off x="728922" y="2960919"/>
            <a:ext cx="700377" cy="696805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 rot="7201932">
            <a:off x="1357498" y="3695228"/>
            <a:ext cx="371928" cy="370031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6"/>
          <p:cNvSpPr/>
          <p:nvPr/>
        </p:nvSpPr>
        <p:spPr>
          <a:xfrm>
            <a:off x="7511100" y="888825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6"/>
          <p:cNvSpPr/>
          <p:nvPr/>
        </p:nvSpPr>
        <p:spPr>
          <a:xfrm>
            <a:off x="922451" y="15096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7" name="Google Shape;507;p46"/>
          <p:cNvGrpSpPr/>
          <p:nvPr/>
        </p:nvGrpSpPr>
        <p:grpSpPr>
          <a:xfrm>
            <a:off x="7276257" y="3966654"/>
            <a:ext cx="953591" cy="334099"/>
            <a:chOff x="2271950" y="2722775"/>
            <a:chExt cx="575875" cy="201775"/>
          </a:xfrm>
        </p:grpSpPr>
        <p:sp>
          <p:nvSpPr>
            <p:cNvPr id="508" name="Google Shape;508;p46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46"/>
          <p:cNvSpPr/>
          <p:nvPr/>
        </p:nvSpPr>
        <p:spPr>
          <a:xfrm>
            <a:off x="8045952" y="802051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6"/>
          <p:cNvSpPr/>
          <p:nvPr/>
        </p:nvSpPr>
        <p:spPr>
          <a:xfrm>
            <a:off x="1555873" y="2593615"/>
            <a:ext cx="335779" cy="396134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6"/>
          <p:cNvSpPr/>
          <p:nvPr/>
        </p:nvSpPr>
        <p:spPr>
          <a:xfrm>
            <a:off x="8222801" y="1656797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6"/>
          <p:cNvSpPr/>
          <p:nvPr/>
        </p:nvSpPr>
        <p:spPr>
          <a:xfrm rot="-1685758">
            <a:off x="7876578" y="22100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6"/>
          <p:cNvSpPr/>
          <p:nvPr/>
        </p:nvSpPr>
        <p:spPr>
          <a:xfrm>
            <a:off x="8229838" y="3751963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6"/>
          <p:cNvSpPr/>
          <p:nvPr/>
        </p:nvSpPr>
        <p:spPr>
          <a:xfrm rot="-1685758">
            <a:off x="712406" y="9837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6"/>
          <p:cNvSpPr/>
          <p:nvPr/>
        </p:nvSpPr>
        <p:spPr>
          <a:xfrm>
            <a:off x="1129527" y="1054361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6"/>
          <p:cNvSpPr/>
          <p:nvPr/>
        </p:nvSpPr>
        <p:spPr>
          <a:xfrm>
            <a:off x="8273299" y="301335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6"/>
          <p:cNvSpPr/>
          <p:nvPr/>
        </p:nvSpPr>
        <p:spPr>
          <a:xfrm>
            <a:off x="7140813" y="3593743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7705574" y="13390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6"/>
          <p:cNvSpPr/>
          <p:nvPr/>
        </p:nvSpPr>
        <p:spPr>
          <a:xfrm>
            <a:off x="820074" y="40882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/>
          <p:nvPr/>
        </p:nvSpPr>
        <p:spPr>
          <a:xfrm>
            <a:off x="846239" y="2289761"/>
            <a:ext cx="107827" cy="108460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6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6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8" name="Google Shape;528;p46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9" name="Google Shape;529;p46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30" name="Google Shape;530;p46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31" name="Google Shape;531;p46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46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6"/>
          <p:cNvSpPr txBox="1"/>
          <p:nvPr/>
        </p:nvSpPr>
        <p:spPr>
          <a:xfrm>
            <a:off x="1194850" y="774800"/>
            <a:ext cx="655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THE TABLE FORMAT USED FOR THIS STATISTIC</a:t>
            </a:r>
            <a:endParaRPr b="1" sz="32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42" name="Google Shape;542;p46"/>
          <p:cNvPicPr preferRelativeResize="0"/>
          <p:nvPr/>
        </p:nvPicPr>
        <p:blipFill rotWithShape="1">
          <a:blip r:embed="rId5">
            <a:alphaModFix/>
          </a:blip>
          <a:srcRect b="41740" l="2582" r="81325" t="26120"/>
          <a:stretch/>
        </p:blipFill>
        <p:spPr>
          <a:xfrm>
            <a:off x="1312250" y="1381263"/>
            <a:ext cx="2510774" cy="2820849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4166950" y="1660375"/>
            <a:ext cx="37119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Following are the tables used in this analysis: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AutoNum type="alphaUcPeriod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Batting Team: India, in this example.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AutoNum type="alphaUcPeriod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Bowling Teams: Australia, Bangladesh, England, Pakistan can be seen among others.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mo"/>
              <a:buAutoNum type="alphaUcPeriod"/>
            </a:pP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Maximum of the runs scored by India </a:t>
            </a:r>
            <a:r>
              <a:rPr lang="en" sz="15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against different bowling teams.</a:t>
            </a:r>
            <a:endParaRPr sz="15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7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THE STATISTIC ANALYSIS</a:t>
            </a:r>
            <a:endParaRPr/>
          </a:p>
        </p:txBody>
      </p:sp>
      <p:sp>
        <p:nvSpPr>
          <p:cNvPr id="549" name="Google Shape;549;p4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0" name="Google Shape;550;p47"/>
          <p:cNvSpPr/>
          <p:nvPr/>
        </p:nvSpPr>
        <p:spPr>
          <a:xfrm>
            <a:off x="7997801" y="698003"/>
            <a:ext cx="416654" cy="491569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7"/>
          <p:cNvSpPr/>
          <p:nvPr/>
        </p:nvSpPr>
        <p:spPr>
          <a:xfrm>
            <a:off x="5455438" y="786180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/>
          <p:nvPr/>
        </p:nvSpPr>
        <p:spPr>
          <a:xfrm>
            <a:off x="6850863" y="879425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7"/>
          <p:cNvSpPr/>
          <p:nvPr/>
        </p:nvSpPr>
        <p:spPr>
          <a:xfrm rot="-1685758">
            <a:off x="5847166" y="11045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6362862" y="8158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7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7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7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8" name="Google Shape;558;p47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59" name="Google Shape;559;p47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60" name="Google Shape;560;p47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61" name="Google Shape;561;p47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7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7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7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7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7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7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7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7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Google Shape;570;p47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p47"/>
          <p:cNvPicPr preferRelativeResize="0"/>
          <p:nvPr/>
        </p:nvPicPr>
        <p:blipFill rotWithShape="1">
          <a:blip r:embed="rId5">
            <a:alphaModFix/>
          </a:blip>
          <a:srcRect b="21322" l="2625" r="36602" t="18544"/>
          <a:stretch/>
        </p:blipFill>
        <p:spPr>
          <a:xfrm>
            <a:off x="1773275" y="1274230"/>
            <a:ext cx="5597448" cy="311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77" name="Google Shape;577;p48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8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8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0" name="Google Shape;580;p48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81" name="Google Shape;581;p48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582" name="Google Shape;582;p48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583" name="Google Shape;583;p48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8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8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8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8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8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8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8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8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48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8"/>
          <p:cNvSpPr/>
          <p:nvPr/>
        </p:nvSpPr>
        <p:spPr>
          <a:xfrm>
            <a:off x="7013026" y="896722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8"/>
          <p:cNvSpPr/>
          <p:nvPr/>
        </p:nvSpPr>
        <p:spPr>
          <a:xfrm>
            <a:off x="7893277" y="610863"/>
            <a:ext cx="335779" cy="396117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8"/>
          <p:cNvSpPr/>
          <p:nvPr/>
        </p:nvSpPr>
        <p:spPr>
          <a:xfrm rot="-1685758">
            <a:off x="4793066" y="9071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8"/>
          <p:cNvSpPr/>
          <p:nvPr/>
        </p:nvSpPr>
        <p:spPr>
          <a:xfrm>
            <a:off x="6704062" y="815878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8"/>
          <p:cNvSpPr/>
          <p:nvPr/>
        </p:nvSpPr>
        <p:spPr>
          <a:xfrm>
            <a:off x="5477851" y="7489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8"/>
          <p:cNvSpPr txBox="1"/>
          <p:nvPr/>
        </p:nvSpPr>
        <p:spPr>
          <a:xfrm>
            <a:off x="980150" y="793450"/>
            <a:ext cx="5376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FINDINGS FROM THE STATISTIC</a:t>
            </a:r>
            <a:endParaRPr b="1" sz="31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99" name="Google Shape;599;p48"/>
          <p:cNvSpPr txBox="1"/>
          <p:nvPr/>
        </p:nvSpPr>
        <p:spPr>
          <a:xfrm>
            <a:off x="1194850" y="1409550"/>
            <a:ext cx="7034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This statistic can be beneficial to both the bowling team and the batting team to improve their performance.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We can figure out the teams that are stronger than the others by seeing the number of runs they score against them.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Teams can use this statistic to devise their strategy to win a match against the particular team.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49"/>
          <p:cNvGrpSpPr/>
          <p:nvPr/>
        </p:nvGrpSpPr>
        <p:grpSpPr>
          <a:xfrm>
            <a:off x="7424791" y="2560533"/>
            <a:ext cx="1447577" cy="507202"/>
            <a:chOff x="2271950" y="2722775"/>
            <a:chExt cx="575875" cy="201775"/>
          </a:xfrm>
        </p:grpSpPr>
        <p:sp>
          <p:nvSpPr>
            <p:cNvPr id="605" name="Google Shape;605;p49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9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9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9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9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49"/>
          <p:cNvSpPr txBox="1"/>
          <p:nvPr>
            <p:ph type="title"/>
          </p:nvPr>
        </p:nvSpPr>
        <p:spPr>
          <a:xfrm>
            <a:off x="751775" y="1773550"/>
            <a:ext cx="27156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THANK YOU</a:t>
            </a:r>
            <a:endParaRPr sz="5600"/>
          </a:p>
        </p:txBody>
      </p:sp>
      <p:cxnSp>
        <p:nvCxnSpPr>
          <p:cNvPr id="611" name="Google Shape;611;p49"/>
          <p:cNvCxnSpPr/>
          <p:nvPr/>
        </p:nvCxnSpPr>
        <p:spPr>
          <a:xfrm>
            <a:off x="1090450" y="268348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9"/>
          <p:cNvSpPr/>
          <p:nvPr/>
        </p:nvSpPr>
        <p:spPr>
          <a:xfrm>
            <a:off x="4849900" y="1275200"/>
            <a:ext cx="3282852" cy="2593085"/>
          </a:xfrm>
          <a:custGeom>
            <a:rect b="b" l="l" r="r" t="t"/>
            <a:pathLst>
              <a:path extrusionOk="0" h="100673" w="131696">
                <a:moveTo>
                  <a:pt x="128192" y="0"/>
                </a:moveTo>
                <a:lnTo>
                  <a:pt x="3504" y="0"/>
                </a:lnTo>
                <a:lnTo>
                  <a:pt x="3504" y="0"/>
                </a:lnTo>
                <a:lnTo>
                  <a:pt x="2821" y="0"/>
                </a:lnTo>
                <a:lnTo>
                  <a:pt x="2137" y="257"/>
                </a:lnTo>
                <a:lnTo>
                  <a:pt x="1624" y="598"/>
                </a:lnTo>
                <a:lnTo>
                  <a:pt x="1026" y="1026"/>
                </a:lnTo>
                <a:lnTo>
                  <a:pt x="599" y="1538"/>
                </a:lnTo>
                <a:lnTo>
                  <a:pt x="342" y="2137"/>
                </a:lnTo>
                <a:lnTo>
                  <a:pt x="86" y="2735"/>
                </a:lnTo>
                <a:lnTo>
                  <a:pt x="0" y="3504"/>
                </a:lnTo>
                <a:lnTo>
                  <a:pt x="0" y="79991"/>
                </a:lnTo>
                <a:lnTo>
                  <a:pt x="0" y="79991"/>
                </a:lnTo>
                <a:lnTo>
                  <a:pt x="86" y="80675"/>
                </a:lnTo>
                <a:lnTo>
                  <a:pt x="342" y="81359"/>
                </a:lnTo>
                <a:lnTo>
                  <a:pt x="599" y="81957"/>
                </a:lnTo>
                <a:lnTo>
                  <a:pt x="1026" y="82470"/>
                </a:lnTo>
                <a:lnTo>
                  <a:pt x="1624" y="82897"/>
                </a:lnTo>
                <a:lnTo>
                  <a:pt x="2137" y="83239"/>
                </a:lnTo>
                <a:lnTo>
                  <a:pt x="2821" y="83410"/>
                </a:lnTo>
                <a:lnTo>
                  <a:pt x="3504" y="83495"/>
                </a:lnTo>
                <a:lnTo>
                  <a:pt x="52132" y="83495"/>
                </a:lnTo>
                <a:lnTo>
                  <a:pt x="51191" y="89990"/>
                </a:lnTo>
                <a:lnTo>
                  <a:pt x="51191" y="89990"/>
                </a:lnTo>
                <a:lnTo>
                  <a:pt x="50850" y="91272"/>
                </a:lnTo>
                <a:lnTo>
                  <a:pt x="50251" y="92640"/>
                </a:lnTo>
                <a:lnTo>
                  <a:pt x="49910" y="93238"/>
                </a:lnTo>
                <a:lnTo>
                  <a:pt x="49482" y="93836"/>
                </a:lnTo>
                <a:lnTo>
                  <a:pt x="49055" y="94349"/>
                </a:lnTo>
                <a:lnTo>
                  <a:pt x="48628" y="94862"/>
                </a:lnTo>
                <a:lnTo>
                  <a:pt x="43842" y="98024"/>
                </a:lnTo>
                <a:lnTo>
                  <a:pt x="43842" y="98024"/>
                </a:lnTo>
                <a:lnTo>
                  <a:pt x="43585" y="98280"/>
                </a:lnTo>
                <a:lnTo>
                  <a:pt x="43415" y="98536"/>
                </a:lnTo>
                <a:lnTo>
                  <a:pt x="43329" y="98878"/>
                </a:lnTo>
                <a:lnTo>
                  <a:pt x="43244" y="99220"/>
                </a:lnTo>
                <a:lnTo>
                  <a:pt x="43329" y="99562"/>
                </a:lnTo>
                <a:lnTo>
                  <a:pt x="43415" y="99818"/>
                </a:lnTo>
                <a:lnTo>
                  <a:pt x="43585" y="100160"/>
                </a:lnTo>
                <a:lnTo>
                  <a:pt x="43842" y="100417"/>
                </a:lnTo>
                <a:lnTo>
                  <a:pt x="43842" y="100417"/>
                </a:lnTo>
                <a:lnTo>
                  <a:pt x="44269" y="100588"/>
                </a:lnTo>
                <a:lnTo>
                  <a:pt x="44782" y="100673"/>
                </a:lnTo>
                <a:lnTo>
                  <a:pt x="65891" y="100673"/>
                </a:lnTo>
                <a:lnTo>
                  <a:pt x="86914" y="100673"/>
                </a:lnTo>
                <a:lnTo>
                  <a:pt x="86914" y="100673"/>
                </a:lnTo>
                <a:lnTo>
                  <a:pt x="87427" y="100588"/>
                </a:lnTo>
                <a:lnTo>
                  <a:pt x="87854" y="100417"/>
                </a:lnTo>
                <a:lnTo>
                  <a:pt x="87854" y="100417"/>
                </a:lnTo>
                <a:lnTo>
                  <a:pt x="88111" y="100160"/>
                </a:lnTo>
                <a:lnTo>
                  <a:pt x="88281" y="99818"/>
                </a:lnTo>
                <a:lnTo>
                  <a:pt x="88367" y="99562"/>
                </a:lnTo>
                <a:lnTo>
                  <a:pt x="88452" y="99220"/>
                </a:lnTo>
                <a:lnTo>
                  <a:pt x="88367" y="98878"/>
                </a:lnTo>
                <a:lnTo>
                  <a:pt x="88281" y="98536"/>
                </a:lnTo>
                <a:lnTo>
                  <a:pt x="88111" y="98280"/>
                </a:lnTo>
                <a:lnTo>
                  <a:pt x="87854" y="98024"/>
                </a:lnTo>
                <a:lnTo>
                  <a:pt x="83154" y="94862"/>
                </a:lnTo>
                <a:lnTo>
                  <a:pt x="83154" y="94862"/>
                </a:lnTo>
                <a:lnTo>
                  <a:pt x="83068" y="94862"/>
                </a:lnTo>
                <a:lnTo>
                  <a:pt x="83068" y="94862"/>
                </a:lnTo>
                <a:lnTo>
                  <a:pt x="82556" y="94349"/>
                </a:lnTo>
                <a:lnTo>
                  <a:pt x="82128" y="93836"/>
                </a:lnTo>
                <a:lnTo>
                  <a:pt x="81786" y="93238"/>
                </a:lnTo>
                <a:lnTo>
                  <a:pt x="81445" y="92640"/>
                </a:lnTo>
                <a:lnTo>
                  <a:pt x="80846" y="91272"/>
                </a:lnTo>
                <a:lnTo>
                  <a:pt x="80505" y="89990"/>
                </a:lnTo>
                <a:lnTo>
                  <a:pt x="79564" y="83495"/>
                </a:lnTo>
                <a:lnTo>
                  <a:pt x="128192" y="83495"/>
                </a:lnTo>
                <a:lnTo>
                  <a:pt x="128192" y="83495"/>
                </a:lnTo>
                <a:lnTo>
                  <a:pt x="128875" y="83410"/>
                </a:lnTo>
                <a:lnTo>
                  <a:pt x="129559" y="83239"/>
                </a:lnTo>
                <a:lnTo>
                  <a:pt x="130157" y="82897"/>
                </a:lnTo>
                <a:lnTo>
                  <a:pt x="130670" y="82470"/>
                </a:lnTo>
                <a:lnTo>
                  <a:pt x="131097" y="81957"/>
                </a:lnTo>
                <a:lnTo>
                  <a:pt x="131354" y="81359"/>
                </a:lnTo>
                <a:lnTo>
                  <a:pt x="131610" y="80675"/>
                </a:lnTo>
                <a:lnTo>
                  <a:pt x="131696" y="79991"/>
                </a:lnTo>
                <a:lnTo>
                  <a:pt x="131696" y="3504"/>
                </a:lnTo>
                <a:lnTo>
                  <a:pt x="131696" y="3504"/>
                </a:lnTo>
                <a:lnTo>
                  <a:pt x="131610" y="2735"/>
                </a:lnTo>
                <a:lnTo>
                  <a:pt x="131354" y="2137"/>
                </a:lnTo>
                <a:lnTo>
                  <a:pt x="131097" y="1538"/>
                </a:lnTo>
                <a:lnTo>
                  <a:pt x="130670" y="1026"/>
                </a:lnTo>
                <a:lnTo>
                  <a:pt x="130157" y="598"/>
                </a:lnTo>
                <a:lnTo>
                  <a:pt x="129559" y="257"/>
                </a:lnTo>
                <a:lnTo>
                  <a:pt x="128875" y="0"/>
                </a:lnTo>
                <a:lnTo>
                  <a:pt x="128192" y="0"/>
                </a:lnTo>
                <a:lnTo>
                  <a:pt x="128192" y="0"/>
                </a:lnTo>
                <a:close/>
                <a:moveTo>
                  <a:pt x="65891" y="80932"/>
                </a:moveTo>
                <a:lnTo>
                  <a:pt x="65891" y="80932"/>
                </a:lnTo>
                <a:lnTo>
                  <a:pt x="65463" y="80846"/>
                </a:lnTo>
                <a:lnTo>
                  <a:pt x="65036" y="80761"/>
                </a:lnTo>
                <a:lnTo>
                  <a:pt x="64694" y="80504"/>
                </a:lnTo>
                <a:lnTo>
                  <a:pt x="64352" y="80248"/>
                </a:lnTo>
                <a:lnTo>
                  <a:pt x="64096" y="79991"/>
                </a:lnTo>
                <a:lnTo>
                  <a:pt x="63925" y="79650"/>
                </a:lnTo>
                <a:lnTo>
                  <a:pt x="63840" y="79222"/>
                </a:lnTo>
                <a:lnTo>
                  <a:pt x="63754" y="78795"/>
                </a:lnTo>
                <a:lnTo>
                  <a:pt x="63754" y="78795"/>
                </a:lnTo>
                <a:lnTo>
                  <a:pt x="63840" y="78368"/>
                </a:lnTo>
                <a:lnTo>
                  <a:pt x="63925" y="78026"/>
                </a:lnTo>
                <a:lnTo>
                  <a:pt x="64096" y="77599"/>
                </a:lnTo>
                <a:lnTo>
                  <a:pt x="64352" y="77342"/>
                </a:lnTo>
                <a:lnTo>
                  <a:pt x="64694" y="77086"/>
                </a:lnTo>
                <a:lnTo>
                  <a:pt x="65036" y="76915"/>
                </a:lnTo>
                <a:lnTo>
                  <a:pt x="65463" y="76744"/>
                </a:lnTo>
                <a:lnTo>
                  <a:pt x="65891" y="76744"/>
                </a:lnTo>
                <a:lnTo>
                  <a:pt x="65891" y="76744"/>
                </a:lnTo>
                <a:lnTo>
                  <a:pt x="66233" y="76744"/>
                </a:lnTo>
                <a:lnTo>
                  <a:pt x="66660" y="76915"/>
                </a:lnTo>
                <a:lnTo>
                  <a:pt x="67002" y="77086"/>
                </a:lnTo>
                <a:lnTo>
                  <a:pt x="67344" y="77342"/>
                </a:lnTo>
                <a:lnTo>
                  <a:pt x="67600" y="77599"/>
                </a:lnTo>
                <a:lnTo>
                  <a:pt x="67771" y="78026"/>
                </a:lnTo>
                <a:lnTo>
                  <a:pt x="67856" y="78368"/>
                </a:lnTo>
                <a:lnTo>
                  <a:pt x="67942" y="78795"/>
                </a:lnTo>
                <a:lnTo>
                  <a:pt x="67942" y="78795"/>
                </a:lnTo>
                <a:lnTo>
                  <a:pt x="67856" y="79222"/>
                </a:lnTo>
                <a:lnTo>
                  <a:pt x="67771" y="79650"/>
                </a:lnTo>
                <a:lnTo>
                  <a:pt x="67600" y="79991"/>
                </a:lnTo>
                <a:lnTo>
                  <a:pt x="67344" y="80248"/>
                </a:lnTo>
                <a:lnTo>
                  <a:pt x="67002" y="80504"/>
                </a:lnTo>
                <a:lnTo>
                  <a:pt x="66660" y="80761"/>
                </a:lnTo>
                <a:lnTo>
                  <a:pt x="66233" y="80846"/>
                </a:lnTo>
                <a:lnTo>
                  <a:pt x="65891" y="80932"/>
                </a:lnTo>
                <a:lnTo>
                  <a:pt x="65891" y="80932"/>
                </a:lnTo>
                <a:close/>
                <a:moveTo>
                  <a:pt x="126568" y="74009"/>
                </a:moveTo>
                <a:lnTo>
                  <a:pt x="5128" y="74009"/>
                </a:lnTo>
                <a:lnTo>
                  <a:pt x="5128" y="4871"/>
                </a:lnTo>
                <a:lnTo>
                  <a:pt x="126568" y="4871"/>
                </a:lnTo>
                <a:lnTo>
                  <a:pt x="126568" y="74009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8099331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14" name="Google Shape;614;p49"/>
          <p:cNvSpPr/>
          <p:nvPr/>
        </p:nvSpPr>
        <p:spPr>
          <a:xfrm>
            <a:off x="751776" y="110475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9"/>
          <p:cNvSpPr/>
          <p:nvPr/>
        </p:nvSpPr>
        <p:spPr>
          <a:xfrm>
            <a:off x="1574076" y="7349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9"/>
          <p:cNvSpPr/>
          <p:nvPr/>
        </p:nvSpPr>
        <p:spPr>
          <a:xfrm>
            <a:off x="2456563" y="843444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9"/>
          <p:cNvSpPr/>
          <p:nvPr/>
        </p:nvSpPr>
        <p:spPr>
          <a:xfrm rot="-1685758">
            <a:off x="722628" y="74542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49"/>
          <p:cNvGrpSpPr/>
          <p:nvPr/>
        </p:nvGrpSpPr>
        <p:grpSpPr>
          <a:xfrm>
            <a:off x="3172244" y="675229"/>
            <a:ext cx="953591" cy="334099"/>
            <a:chOff x="2271950" y="2722775"/>
            <a:chExt cx="575875" cy="201775"/>
          </a:xfrm>
        </p:grpSpPr>
        <p:sp>
          <p:nvSpPr>
            <p:cNvPr id="619" name="Google Shape;619;p49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9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9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9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9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49"/>
          <p:cNvSpPr/>
          <p:nvPr/>
        </p:nvSpPr>
        <p:spPr>
          <a:xfrm>
            <a:off x="4225513" y="3567838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9"/>
          <p:cNvSpPr/>
          <p:nvPr/>
        </p:nvSpPr>
        <p:spPr>
          <a:xfrm>
            <a:off x="1787488" y="3976838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9"/>
          <p:cNvSpPr/>
          <p:nvPr/>
        </p:nvSpPr>
        <p:spPr>
          <a:xfrm rot="7202853">
            <a:off x="787555" y="3862593"/>
            <a:ext cx="450456" cy="448158"/>
          </a:xfrm>
          <a:custGeom>
            <a:rect b="b" l="l" r="r" t="t"/>
            <a:pathLst>
              <a:path extrusionOk="0" h="206346" w="207404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9"/>
          <p:cNvSpPr/>
          <p:nvPr/>
        </p:nvSpPr>
        <p:spPr>
          <a:xfrm>
            <a:off x="3581638" y="1275210"/>
            <a:ext cx="213431" cy="213401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9"/>
          <p:cNvSpPr/>
          <p:nvPr/>
        </p:nvSpPr>
        <p:spPr>
          <a:xfrm rot="-1685758">
            <a:off x="7151203" y="2107897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9"/>
          <p:cNvSpPr/>
          <p:nvPr/>
        </p:nvSpPr>
        <p:spPr>
          <a:xfrm>
            <a:off x="4677375" y="1009313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9"/>
          <p:cNvSpPr/>
          <p:nvPr/>
        </p:nvSpPr>
        <p:spPr>
          <a:xfrm>
            <a:off x="6661124" y="2773703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9"/>
          <p:cNvSpPr/>
          <p:nvPr/>
        </p:nvSpPr>
        <p:spPr>
          <a:xfrm rot="-1685758">
            <a:off x="4236178" y="178105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9"/>
          <p:cNvSpPr/>
          <p:nvPr/>
        </p:nvSpPr>
        <p:spPr>
          <a:xfrm>
            <a:off x="1444450" y="4338269"/>
            <a:ext cx="107827" cy="107819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9">
            <a:hlinkClick action="ppaction://hlinksldjump" r:id="rId3"/>
          </p:cNvPr>
          <p:cNvSpPr txBox="1"/>
          <p:nvPr/>
        </p:nvSpPr>
        <p:spPr>
          <a:xfrm>
            <a:off x="92245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MENU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6" name="Google Shape;636;p49">
            <a:hlinkClick/>
          </p:cNvPr>
          <p:cNvSpPr txBox="1"/>
          <p:nvPr/>
        </p:nvSpPr>
        <p:spPr>
          <a:xfrm>
            <a:off x="151793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ANALYSIS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37" name="Google Shape;637;p49">
            <a:hlinkClick/>
          </p:cNvPr>
          <p:cNvSpPr txBox="1"/>
          <p:nvPr/>
        </p:nvSpPr>
        <p:spPr>
          <a:xfrm>
            <a:off x="2113410" y="275775"/>
            <a:ext cx="522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CONTACT</a:t>
            </a:r>
            <a:endParaRPr sz="1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38" name="Google Shape;638;p49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639" name="Google Shape;639;p49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9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9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9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9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9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9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9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9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49">
            <a:hlinkClick action="ppaction://hlinksldjump" r:id="rId4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9"/>
          <p:cNvSpPr/>
          <p:nvPr/>
        </p:nvSpPr>
        <p:spPr>
          <a:xfrm>
            <a:off x="4674951" y="38922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9650" y="1394850"/>
            <a:ext cx="3103351" cy="17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/>
          <p:nvPr/>
        </p:nvSpPr>
        <p:spPr>
          <a:xfrm>
            <a:off x="4370061" y="1107433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2"/>
          <p:cNvCxnSpPr/>
          <p:nvPr/>
        </p:nvCxnSpPr>
        <p:spPr>
          <a:xfrm>
            <a:off x="5285686" y="2020900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2"/>
          <p:cNvSpPr/>
          <p:nvPr/>
        </p:nvSpPr>
        <p:spPr>
          <a:xfrm>
            <a:off x="806111" y="341937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9" name="Google Shape;319;p32"/>
          <p:cNvCxnSpPr/>
          <p:nvPr/>
        </p:nvCxnSpPr>
        <p:spPr>
          <a:xfrm>
            <a:off x="1721736" y="373108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2"/>
          <p:cNvSpPr/>
          <p:nvPr/>
        </p:nvSpPr>
        <p:spPr>
          <a:xfrm>
            <a:off x="4370061" y="3451783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1" name="Google Shape;321;p32"/>
          <p:cNvCxnSpPr/>
          <p:nvPr/>
        </p:nvCxnSpPr>
        <p:spPr>
          <a:xfrm>
            <a:off x="5285686" y="3763500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2"/>
          <p:cNvSpPr/>
          <p:nvPr/>
        </p:nvSpPr>
        <p:spPr>
          <a:xfrm>
            <a:off x="806111" y="1075021"/>
            <a:ext cx="711900" cy="71180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 txBox="1"/>
          <p:nvPr>
            <p:ph type="title"/>
          </p:nvPr>
        </p:nvSpPr>
        <p:spPr>
          <a:xfrm>
            <a:off x="1641550" y="1130350"/>
            <a:ext cx="27285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of runs by batsman and venue</a:t>
            </a:r>
            <a:endParaRPr/>
          </a:p>
        </p:txBody>
      </p:sp>
      <p:sp>
        <p:nvSpPr>
          <p:cNvPr id="324" name="Google Shape;324;p32"/>
          <p:cNvSpPr txBox="1"/>
          <p:nvPr>
            <p:ph idx="1" type="subTitle"/>
          </p:nvPr>
        </p:nvSpPr>
        <p:spPr>
          <a:xfrm>
            <a:off x="1641561" y="198851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of runs scored by a batsman according to a venue</a:t>
            </a:r>
            <a:endParaRPr/>
          </a:p>
        </p:txBody>
      </p:sp>
      <p:sp>
        <p:nvSpPr>
          <p:cNvPr id="325" name="Google Shape;325;p32"/>
          <p:cNvSpPr txBox="1"/>
          <p:nvPr>
            <p:ph idx="2" type="title"/>
          </p:nvPr>
        </p:nvSpPr>
        <p:spPr>
          <a:xfrm>
            <a:off x="806111" y="1257363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26" name="Google Shape;326;p32"/>
          <p:cNvCxnSpPr/>
          <p:nvPr/>
        </p:nvCxnSpPr>
        <p:spPr>
          <a:xfrm>
            <a:off x="1721736" y="1988488"/>
            <a:ext cx="218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2"/>
          <p:cNvSpPr txBox="1"/>
          <p:nvPr>
            <p:ph idx="4" type="subTitle"/>
          </p:nvPr>
        </p:nvSpPr>
        <p:spPr>
          <a:xfrm>
            <a:off x="5205500" y="2020912"/>
            <a:ext cx="2230500" cy="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of runs scored by a batsman against a particular bowler</a:t>
            </a:r>
            <a:endParaRPr/>
          </a:p>
        </p:txBody>
      </p:sp>
      <p:sp>
        <p:nvSpPr>
          <p:cNvPr id="328" name="Google Shape;328;p32"/>
          <p:cNvSpPr txBox="1"/>
          <p:nvPr>
            <p:ph idx="5" type="title"/>
          </p:nvPr>
        </p:nvSpPr>
        <p:spPr>
          <a:xfrm>
            <a:off x="4370061" y="1289788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9" name="Google Shape;329;p32"/>
          <p:cNvSpPr txBox="1"/>
          <p:nvPr>
            <p:ph idx="6" type="title"/>
          </p:nvPr>
        </p:nvSpPr>
        <p:spPr>
          <a:xfrm>
            <a:off x="1641574" y="3103675"/>
            <a:ext cx="27744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330" name="Google Shape;330;p32"/>
          <p:cNvSpPr txBox="1"/>
          <p:nvPr>
            <p:ph idx="7" type="subTitle"/>
          </p:nvPr>
        </p:nvSpPr>
        <p:spPr>
          <a:xfrm>
            <a:off x="1641561" y="3750460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31" name="Google Shape;331;p32"/>
          <p:cNvSpPr txBox="1"/>
          <p:nvPr>
            <p:ph idx="8" type="title"/>
          </p:nvPr>
        </p:nvSpPr>
        <p:spPr>
          <a:xfrm>
            <a:off x="806111" y="3601725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2" name="Google Shape;332;p32"/>
          <p:cNvSpPr txBox="1"/>
          <p:nvPr>
            <p:ph idx="9" type="title"/>
          </p:nvPr>
        </p:nvSpPr>
        <p:spPr>
          <a:xfrm>
            <a:off x="5205524" y="3136088"/>
            <a:ext cx="28317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333" name="Google Shape;333;p32"/>
          <p:cNvSpPr txBox="1"/>
          <p:nvPr>
            <p:ph idx="13" type="subTitle"/>
          </p:nvPr>
        </p:nvSpPr>
        <p:spPr>
          <a:xfrm>
            <a:off x="5205511" y="3782873"/>
            <a:ext cx="22305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334" name="Google Shape;334;p32"/>
          <p:cNvSpPr txBox="1"/>
          <p:nvPr>
            <p:ph idx="14" type="title"/>
          </p:nvPr>
        </p:nvSpPr>
        <p:spPr>
          <a:xfrm>
            <a:off x="4370061" y="3634138"/>
            <a:ext cx="711900" cy="34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5" name="Google Shape;335;p32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Cricket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6" name="Google Shape;336;p32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8" name="Google Shape;338;p32"/>
          <p:cNvGrpSpPr/>
          <p:nvPr/>
        </p:nvGrpSpPr>
        <p:grpSpPr>
          <a:xfrm>
            <a:off x="706038" y="312972"/>
            <a:ext cx="140222" cy="140409"/>
            <a:chOff x="2741000" y="199475"/>
            <a:chExt cx="191953" cy="192210"/>
          </a:xfrm>
        </p:grpSpPr>
        <p:sp>
          <p:nvSpPr>
            <p:cNvPr id="339" name="Google Shape;339;p32"/>
            <p:cNvSpPr/>
            <p:nvPr/>
          </p:nvSpPr>
          <p:spPr>
            <a:xfrm>
              <a:off x="2741000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2741000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2741000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2815215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2815215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2815215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2889453" y="19947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2889453" y="273830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2889453" y="348185"/>
              <a:ext cx="43500" cy="43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32">
            <a:hlinkClick action="ppaction://hlinksldjump" r:id="rId3"/>
          </p:cNvPr>
          <p:cNvSpPr/>
          <p:nvPr/>
        </p:nvSpPr>
        <p:spPr>
          <a:xfrm>
            <a:off x="669500" y="2765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32"/>
          <p:cNvGrpSpPr/>
          <p:nvPr/>
        </p:nvGrpSpPr>
        <p:grpSpPr>
          <a:xfrm>
            <a:off x="7377947" y="918964"/>
            <a:ext cx="695830" cy="243805"/>
            <a:chOff x="2271950" y="2722775"/>
            <a:chExt cx="575875" cy="201775"/>
          </a:xfrm>
        </p:grpSpPr>
        <p:sp>
          <p:nvSpPr>
            <p:cNvPr id="350" name="Google Shape;350;p32"/>
            <p:cNvSpPr/>
            <p:nvPr/>
          </p:nvSpPr>
          <p:spPr>
            <a:xfrm>
              <a:off x="2562325" y="2722775"/>
              <a:ext cx="285500" cy="201775"/>
            </a:xfrm>
            <a:custGeom>
              <a:rect b="b" l="l" r="r" t="t"/>
              <a:pathLst>
                <a:path extrusionOk="0" fill="none" h="8071" w="1142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2501750" y="2722775"/>
              <a:ext cx="36100" cy="13375"/>
            </a:xfrm>
            <a:custGeom>
              <a:rect b="b" l="l" r="r" t="t"/>
              <a:pathLst>
                <a:path extrusionOk="0" fill="none" h="535" w="1444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2271950" y="2870625"/>
              <a:ext cx="477450" cy="53475"/>
            </a:xfrm>
            <a:custGeom>
              <a:rect b="b" l="l" r="r" t="t"/>
              <a:pathLst>
                <a:path extrusionOk="0" fill="none" h="2139" w="19098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2709725" y="2836775"/>
              <a:ext cx="39675" cy="20950"/>
            </a:xfrm>
            <a:custGeom>
              <a:rect b="b" l="l" r="r" t="t"/>
              <a:pathLst>
                <a:path extrusionOk="0" fill="none" h="838" w="1587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2375275" y="2798475"/>
              <a:ext cx="85075" cy="27200"/>
            </a:xfrm>
            <a:custGeom>
              <a:rect b="b" l="l" r="r" t="t"/>
              <a:pathLst>
                <a:path extrusionOk="0" fill="none" h="1088" w="3403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781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32"/>
          <p:cNvSpPr/>
          <p:nvPr/>
        </p:nvSpPr>
        <p:spPr>
          <a:xfrm rot="-1685758">
            <a:off x="7863353" y="16036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7107838" y="797238"/>
            <a:ext cx="107827" cy="108491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7823001" y="2721468"/>
            <a:ext cx="140247" cy="141086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7823001" y="32876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 rot="-1685758">
            <a:off x="7365803" y="3163172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1167876" y="3061168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 rot="-1685758">
            <a:off x="933116" y="2782709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706061" y="1390487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 txBox="1"/>
          <p:nvPr>
            <p:ph type="title"/>
          </p:nvPr>
        </p:nvSpPr>
        <p:spPr>
          <a:xfrm>
            <a:off x="5224688" y="1162900"/>
            <a:ext cx="3087300" cy="8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of runs by batsman AGAINST A BOWLER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/>
          <p:nvPr>
            <p:ph idx="1" type="subTitle"/>
          </p:nvPr>
        </p:nvSpPr>
        <p:spPr>
          <a:xfrm>
            <a:off x="714300" y="1518675"/>
            <a:ext cx="7715400" cy="24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statistic combines the maximum of runs scored by a batsman across multiple venues in World Cricket.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same is depicted in PowerBI using a stacked bar chart where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32"/>
                </a:solidFill>
              </a:rPr>
              <a:t>A. Y axis - batsman</a:t>
            </a:r>
            <a:endParaRPr sz="1800">
              <a:solidFill>
                <a:srgbClr val="FFB6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32"/>
                </a:solidFill>
              </a:rPr>
              <a:t>B. X axis - Max of runs (Summarization - Maximum)</a:t>
            </a:r>
            <a:endParaRPr sz="1800">
              <a:solidFill>
                <a:srgbClr val="FFB6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32"/>
                </a:solidFill>
              </a:rPr>
              <a:t>C. Legend - venue</a:t>
            </a:r>
            <a:endParaRPr sz="1800">
              <a:solidFill>
                <a:srgbClr val="FFB6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Filtering can be performed for the above statistic by searching for a particular batsman or a particular venue.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B63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9" name="Google Shape;369;p33"/>
          <p:cNvSpPr txBox="1"/>
          <p:nvPr>
            <p:ph type="title"/>
          </p:nvPr>
        </p:nvSpPr>
        <p:spPr>
          <a:xfrm>
            <a:off x="714300" y="465075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of runs by batsman and venue</a:t>
            </a:r>
            <a:endParaRPr/>
          </a:p>
        </p:txBody>
      </p:sp>
      <p:sp>
        <p:nvSpPr>
          <p:cNvPr id="370" name="Google Shape;370;p33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 txBox="1"/>
          <p:nvPr>
            <p:ph type="title"/>
          </p:nvPr>
        </p:nvSpPr>
        <p:spPr>
          <a:xfrm>
            <a:off x="633950" y="362575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table format used for the statistic</a:t>
            </a:r>
            <a:endParaRPr/>
          </a:p>
        </p:txBody>
      </p:sp>
      <p:pic>
        <p:nvPicPr>
          <p:cNvPr id="376" name="Google Shape;3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775" y="1301500"/>
            <a:ext cx="2400975" cy="311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4"/>
          <p:cNvSpPr txBox="1"/>
          <p:nvPr/>
        </p:nvSpPr>
        <p:spPr>
          <a:xfrm>
            <a:off x="4580950" y="1740600"/>
            <a:ext cx="3043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Following are the columns used in this table -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Batsman - (JC Butler in this case)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Max of Runs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Venue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5"/>
          <p:cNvSpPr txBox="1"/>
          <p:nvPr>
            <p:ph type="title"/>
          </p:nvPr>
        </p:nvSpPr>
        <p:spPr>
          <a:xfrm>
            <a:off x="714300" y="402750"/>
            <a:ext cx="7694100" cy="6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the statistic</a:t>
            </a:r>
            <a:endParaRPr/>
          </a:p>
        </p:txBody>
      </p:sp>
      <p:pic>
        <p:nvPicPr>
          <p:cNvPr id="384" name="Google Shape;3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75" y="1075050"/>
            <a:ext cx="7764449" cy="40081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5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idx="1" type="subTitle"/>
          </p:nvPr>
        </p:nvSpPr>
        <p:spPr>
          <a:xfrm>
            <a:off x="714300" y="1259225"/>
            <a:ext cx="77154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is a batsman oriented statistic.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It will help as a filter for the selection committee while selecting players in the playing XI across venues.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quote an example,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 us consider the first two batsman in the chart i.e. JC Butler and EJG Morgan respectively. Consider the venue - </a:t>
            </a:r>
            <a:r>
              <a:rPr lang="en" sz="1800"/>
              <a:t>Kensington</a:t>
            </a:r>
            <a:r>
              <a:rPr lang="en" sz="1800"/>
              <a:t> Oval, Bridgetown.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Runs scored by Butler - 232.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Runs scored by Morgan - 249.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 we can see, Morgan has got an edge over Butler and will make the playing XI first.</a:t>
            </a:r>
            <a:endParaRPr sz="1800"/>
          </a:p>
        </p:txBody>
      </p:sp>
      <p:sp>
        <p:nvSpPr>
          <p:cNvPr id="391" name="Google Shape;391;p36"/>
          <p:cNvSpPr txBox="1"/>
          <p:nvPr>
            <p:ph type="title"/>
          </p:nvPr>
        </p:nvSpPr>
        <p:spPr>
          <a:xfrm>
            <a:off x="633925" y="36260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from the statistic</a:t>
            </a:r>
            <a:endParaRPr/>
          </a:p>
        </p:txBody>
      </p:sp>
      <p:sp>
        <p:nvSpPr>
          <p:cNvPr id="392" name="Google Shape;392;p36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idx="1" type="subTitle"/>
          </p:nvPr>
        </p:nvSpPr>
        <p:spPr>
          <a:xfrm>
            <a:off x="1301250" y="2092750"/>
            <a:ext cx="6541500" cy="22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graph gives us insights of the maximum of runs scored by a batsman against a particular bowler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same is depicted in PowerBI using a stacked bar chart where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32"/>
                </a:solidFill>
              </a:rPr>
              <a:t>A. Y axis - batsman</a:t>
            </a:r>
            <a:endParaRPr sz="1800">
              <a:solidFill>
                <a:srgbClr val="FFB6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32"/>
                </a:solidFill>
              </a:rPr>
              <a:t>B. X axis - Max of runs (Summarization - Maximum)</a:t>
            </a:r>
            <a:endParaRPr sz="1800">
              <a:solidFill>
                <a:srgbClr val="FFB63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B632"/>
                </a:solidFill>
              </a:rPr>
              <a:t>C. Legend - bowler</a:t>
            </a:r>
            <a:endParaRPr sz="1800">
              <a:solidFill>
                <a:srgbClr val="FFB632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98" name="Google Shape;398;p37"/>
          <p:cNvSpPr txBox="1"/>
          <p:nvPr>
            <p:ph type="title"/>
          </p:nvPr>
        </p:nvSpPr>
        <p:spPr>
          <a:xfrm>
            <a:off x="714300" y="701513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of runs by batsman aGAINST EVERY BOWLER</a:t>
            </a:r>
            <a:endParaRPr/>
          </a:p>
        </p:txBody>
      </p:sp>
      <p:sp>
        <p:nvSpPr>
          <p:cNvPr id="399" name="Google Shape;399;p37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3981150" y="1027138"/>
            <a:ext cx="41151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table format used for the ANALYSIS</a:t>
            </a:r>
            <a:endParaRPr/>
          </a:p>
        </p:txBody>
      </p:sp>
      <p:sp>
        <p:nvSpPr>
          <p:cNvPr id="405" name="Google Shape;405;p38"/>
          <p:cNvSpPr txBox="1"/>
          <p:nvPr/>
        </p:nvSpPr>
        <p:spPr>
          <a:xfrm>
            <a:off x="4018500" y="2500275"/>
            <a:ext cx="304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Following are the columns used in this table -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Batsman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Bowler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mo"/>
              <a:buChar char="●"/>
            </a:pPr>
            <a:r>
              <a:rPr lang="en" sz="1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Max of runs</a:t>
            </a:r>
            <a:endParaRPr sz="1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07" name="Google Shape;4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7550" y="541474"/>
            <a:ext cx="1880469" cy="4060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"/>
          <p:cNvSpPr txBox="1"/>
          <p:nvPr>
            <p:ph type="title"/>
          </p:nvPr>
        </p:nvSpPr>
        <p:spPr>
          <a:xfrm>
            <a:off x="714300" y="553450"/>
            <a:ext cx="77154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the statistic</a:t>
            </a:r>
            <a:endParaRPr/>
          </a:p>
        </p:txBody>
      </p:sp>
      <p:sp>
        <p:nvSpPr>
          <p:cNvPr id="413" name="Google Shape;413;p39"/>
          <p:cNvSpPr txBox="1"/>
          <p:nvPr/>
        </p:nvSpPr>
        <p:spPr>
          <a:xfrm>
            <a:off x="7062300" y="212749"/>
            <a:ext cx="1367400" cy="3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Data ANALYSIS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14" name="Google Shape;414;p39">
            <a:hlinkClick action="ppaction://hlinkshowjump?jump=nextslide"/>
          </p:cNvPr>
          <p:cNvSpPr/>
          <p:nvPr/>
        </p:nvSpPr>
        <p:spPr>
          <a:xfrm rot="5400000">
            <a:off x="821542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9">
            <a:hlinkClick action="ppaction://hlinkshowjump?jump=previousslide"/>
          </p:cNvPr>
          <p:cNvSpPr/>
          <p:nvPr/>
        </p:nvSpPr>
        <p:spPr>
          <a:xfrm flipH="1" rot="-5400000">
            <a:off x="731972" y="4759304"/>
            <a:ext cx="196602" cy="231951"/>
          </a:xfrm>
          <a:custGeom>
            <a:rect b="b" l="l" r="r" t="t"/>
            <a:pathLst>
              <a:path extrusionOk="0" h="7126" w="604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">
            <a:hlinkClick action="ppaction://hlinksldjump" r:id="rId3"/>
          </p:cNvPr>
          <p:cNvSpPr/>
          <p:nvPr/>
        </p:nvSpPr>
        <p:spPr>
          <a:xfrm>
            <a:off x="821900" y="428925"/>
            <a:ext cx="213300" cy="2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/>
          <p:nvPr/>
        </p:nvSpPr>
        <p:spPr>
          <a:xfrm>
            <a:off x="7856375" y="1031776"/>
            <a:ext cx="262479" cy="262448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9"/>
          <p:cNvSpPr/>
          <p:nvPr/>
        </p:nvSpPr>
        <p:spPr>
          <a:xfrm>
            <a:off x="7179413" y="890850"/>
            <a:ext cx="213431" cy="214685"/>
          </a:xfrm>
          <a:custGeom>
            <a:rect b="b" l="l" r="r" t="t"/>
            <a:pathLst>
              <a:path extrusionOk="0" fill="none" h="3083" w="3065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 rot="-1685758">
            <a:off x="6156294" y="1163634"/>
            <a:ext cx="59549" cy="60168"/>
          </a:xfrm>
          <a:custGeom>
            <a:rect b="b" l="l" r="r" t="t"/>
            <a:pathLst>
              <a:path extrusionOk="0" fill="none" h="1747" w="1729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17814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9"/>
          <p:cNvSpPr/>
          <p:nvPr/>
        </p:nvSpPr>
        <p:spPr>
          <a:xfrm>
            <a:off x="6597076" y="718405"/>
            <a:ext cx="140247" cy="140224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/>
          <p:nvPr/>
        </p:nvSpPr>
        <p:spPr>
          <a:xfrm>
            <a:off x="8311499" y="718390"/>
            <a:ext cx="80847" cy="80847"/>
          </a:xfrm>
          <a:custGeom>
            <a:rect b="b" l="l" r="r" t="t"/>
            <a:pathLst>
              <a:path extrusionOk="0" h="3065" w="3065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2" name="Google Shape;42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2131" y="1926875"/>
            <a:ext cx="1567744" cy="18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1900" y="1205314"/>
            <a:ext cx="5919501" cy="3292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