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Times New Roman MT" charset="1" panose="02030502070405020303"/>
      <p:regular r:id="rId19"/>
    </p:embeddedFont>
    <p:embeddedFont>
      <p:font typeface="Times New Roman MT Bold" charset="1" panose="02030802070405020303"/>
      <p:regular r:id="rId20"/>
    </p:embeddedFont>
    <p:embeddedFont>
      <p:font typeface="Calibri (MS)" charset="1" panose="020F0502020204030204"/>
      <p:regular r:id="rId21"/>
    </p:embeddedFont>
    <p:embeddedFont>
      <p:font typeface="Merriweather Sans Bold" charset="1" panose="00000800000000000000"/>
      <p:regular r:id="rId22"/>
    </p:embeddedFont>
    <p:embeddedFont>
      <p:font typeface="Monda" charset="1" panose="02000503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73516" y="2588951"/>
            <a:ext cx="11483566" cy="2501531"/>
            <a:chOff x="0" y="0"/>
            <a:chExt cx="18288000" cy="39837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3983780"/>
            </a:xfrm>
            <a:custGeom>
              <a:avLst/>
              <a:gdLst/>
              <a:ahLst/>
              <a:cxnLst/>
              <a:rect r="r" b="b" t="t" l="l"/>
              <a:pathLst>
                <a:path h="3983780" w="18288000">
                  <a:moveTo>
                    <a:pt x="0" y="0"/>
                  </a:moveTo>
                  <a:lnTo>
                    <a:pt x="18288000" y="0"/>
                  </a:lnTo>
                  <a:lnTo>
                    <a:pt x="18288000" y="3983780"/>
                  </a:lnTo>
                  <a:lnTo>
                    <a:pt x="0" y="39837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8288000" cy="403140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5724"/>
                </a:lnSpc>
              </a:pPr>
              <a:r>
                <a:rPr lang="en-US" sz="5300">
                  <a:solidFill>
                    <a:srgbClr val="000000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Project Title: Customer Preference and Trend Analytics for Retail Sector</a:t>
              </a:r>
            </a:p>
            <a:p>
              <a:pPr algn="ctr">
                <a:lnSpc>
                  <a:spcPts val="5724"/>
                </a:lnSpc>
              </a:pPr>
              <a:r>
                <a:rPr lang="en-US" sz="5300">
                  <a:solidFill>
                    <a:srgbClr val="000000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(July 2026 to November 2026)</a:t>
              </a: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4762" y="10395"/>
            <a:ext cx="2246642" cy="1654969"/>
            <a:chOff x="0" y="0"/>
            <a:chExt cx="2995522" cy="22066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95549" cy="2206625"/>
            </a:xfrm>
            <a:custGeom>
              <a:avLst/>
              <a:gdLst/>
              <a:ahLst/>
              <a:cxnLst/>
              <a:rect r="r" b="b" t="t" l="l"/>
              <a:pathLst>
                <a:path h="2206625" w="2995549">
                  <a:moveTo>
                    <a:pt x="0" y="0"/>
                  </a:moveTo>
                  <a:lnTo>
                    <a:pt x="2995549" y="0"/>
                  </a:lnTo>
                  <a:lnTo>
                    <a:pt x="2995549" y="2206625"/>
                  </a:lnTo>
                  <a:lnTo>
                    <a:pt x="0" y="2206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3343023" y="310476"/>
            <a:ext cx="4619900" cy="1061931"/>
            <a:chOff x="0" y="0"/>
            <a:chExt cx="6159866" cy="141590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159881" cy="1415923"/>
            </a:xfrm>
            <a:custGeom>
              <a:avLst/>
              <a:gdLst/>
              <a:ahLst/>
              <a:cxnLst/>
              <a:rect r="r" b="b" t="t" l="l"/>
              <a:pathLst>
                <a:path h="1415923" w="6159881">
                  <a:moveTo>
                    <a:pt x="0" y="0"/>
                  </a:moveTo>
                  <a:lnTo>
                    <a:pt x="6159881" y="0"/>
                  </a:lnTo>
                  <a:lnTo>
                    <a:pt x="6159881" y="1415923"/>
                  </a:lnTo>
                  <a:lnTo>
                    <a:pt x="0" y="1415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6" t="0" r="-95" b="1"/>
              </a:stretch>
            </a:blipFill>
          </p:spPr>
        </p:sp>
      </p:grpSp>
      <p:sp>
        <p:nvSpPr>
          <p:cNvPr name="AutoShape 9" id="9"/>
          <p:cNvSpPr/>
          <p:nvPr/>
        </p:nvSpPr>
        <p:spPr>
          <a:xfrm rot="7147">
            <a:off x="2266935" y="1645444"/>
            <a:ext cx="13744605" cy="0"/>
          </a:xfrm>
          <a:prstGeom prst="line">
            <a:avLst/>
          </a:prstGeom>
          <a:ln cap="rnd" w="19050">
            <a:solidFill>
              <a:srgbClr val="4F81B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-9525" y="9767888"/>
            <a:ext cx="18307050" cy="540545"/>
            <a:chOff x="0" y="0"/>
            <a:chExt cx="24409400" cy="72072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24384000" cy="695325"/>
            </a:xfrm>
            <a:custGeom>
              <a:avLst/>
              <a:gdLst/>
              <a:ahLst/>
              <a:cxnLst/>
              <a:rect r="r" b="b" t="t" l="l"/>
              <a:pathLst>
                <a:path h="69532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95325"/>
                  </a:lnTo>
                  <a:lnTo>
                    <a:pt x="0" y="695325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409400" cy="720725"/>
            </a:xfrm>
            <a:custGeom>
              <a:avLst/>
              <a:gdLst/>
              <a:ahLst/>
              <a:cxnLst/>
              <a:rect r="r" b="b" t="t" l="l"/>
              <a:pathLst>
                <a:path h="720725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708025"/>
                  </a:lnTo>
                  <a:cubicBezTo>
                    <a:pt x="24409400" y="715010"/>
                    <a:pt x="24403686" y="720725"/>
                    <a:pt x="24396700" y="720725"/>
                  </a:cubicBezTo>
                  <a:lnTo>
                    <a:pt x="12700" y="720725"/>
                  </a:lnTo>
                  <a:cubicBezTo>
                    <a:pt x="5715" y="720725"/>
                    <a:pt x="0" y="715010"/>
                    <a:pt x="0" y="70802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708025"/>
                  </a:lnTo>
                  <a:lnTo>
                    <a:pt x="12700" y="708025"/>
                  </a:lnTo>
                  <a:lnTo>
                    <a:pt x="12700" y="695325"/>
                  </a:lnTo>
                  <a:lnTo>
                    <a:pt x="24396700" y="695325"/>
                  </a:lnTo>
                  <a:lnTo>
                    <a:pt x="24396700" y="708025"/>
                  </a:lnTo>
                  <a:lnTo>
                    <a:pt x="24384000" y="708025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385D8A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3493371" y="4913262"/>
            <a:ext cx="11301259" cy="1313771"/>
          </a:xfrm>
          <a:custGeom>
            <a:avLst/>
            <a:gdLst/>
            <a:ahLst/>
            <a:cxnLst/>
            <a:rect r="r" b="b" t="t" l="l"/>
            <a:pathLst>
              <a:path h="1313771" w="11301259">
                <a:moveTo>
                  <a:pt x="0" y="0"/>
                </a:moveTo>
                <a:lnTo>
                  <a:pt x="11301258" y="0"/>
                </a:lnTo>
                <a:lnTo>
                  <a:pt x="11301258" y="1313771"/>
                </a:lnTo>
                <a:lnTo>
                  <a:pt x="0" y="13137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169748" y="6855906"/>
            <a:ext cx="4256234" cy="569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 b="true">
                <a:solidFill>
                  <a:srgbClr val="1F497D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External Guide(s)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74762" y="6833557"/>
            <a:ext cx="4072413" cy="581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 b="true">
                <a:solidFill>
                  <a:srgbClr val="1F497D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Internal Guide(s)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18842" y="6843753"/>
            <a:ext cx="4072413" cy="581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 b="true">
                <a:solidFill>
                  <a:srgbClr val="1F497D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Prepared By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4507" y="132567"/>
            <a:ext cx="11159198" cy="77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CHANDUBHAI S PATEL INSTITUTE OF TECHNOLOGY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882685" y="7523586"/>
            <a:ext cx="4256475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Prof. Akshita Kadam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Assistant Professor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CSPIT-CSE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169748" y="7567143"/>
            <a:ext cx="3984675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Mr. Divyang Shah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CEO and Founder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Electrosoft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18842" y="7523586"/>
            <a:ext cx="3984675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Pranav Patel(22cs060)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48581" y="908683"/>
            <a:ext cx="11159198" cy="667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 OF COMPUTER SCIENCE AND ENGINEERING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518842" y="1715544"/>
            <a:ext cx="13558047" cy="992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CSE401- PROJECT MINOR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565645" y="1778962"/>
            <a:ext cx="9044603" cy="3776821"/>
          </a:xfrm>
          <a:custGeom>
            <a:avLst/>
            <a:gdLst/>
            <a:ahLst/>
            <a:cxnLst/>
            <a:rect r="r" b="b" t="t" l="l"/>
            <a:pathLst>
              <a:path h="3776821" w="9044603">
                <a:moveTo>
                  <a:pt x="0" y="0"/>
                </a:moveTo>
                <a:lnTo>
                  <a:pt x="9044604" y="0"/>
                </a:lnTo>
                <a:lnTo>
                  <a:pt x="9044604" y="3776821"/>
                </a:lnTo>
                <a:lnTo>
                  <a:pt x="0" y="377682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8716" r="0" b="-609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5750939"/>
            <a:ext cx="6585343" cy="4127014"/>
          </a:xfrm>
          <a:custGeom>
            <a:avLst/>
            <a:gdLst/>
            <a:ahLst/>
            <a:cxnLst/>
            <a:rect r="r" b="b" t="t" l="l"/>
            <a:pathLst>
              <a:path h="4127014" w="6585343">
                <a:moveTo>
                  <a:pt x="0" y="0"/>
                </a:moveTo>
                <a:lnTo>
                  <a:pt x="6585343" y="0"/>
                </a:lnTo>
                <a:lnTo>
                  <a:pt x="6585343" y="4127013"/>
                </a:lnTo>
                <a:lnTo>
                  <a:pt x="0" y="41270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6165" r="0" b="-251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17780" y="367781"/>
            <a:ext cx="11517542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THE DISCONNECT BETWEEN QUALITY AND POPULARITY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2552561"/>
            <a:ext cx="8348888" cy="7753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4586" indent="-282293" lvl="1">
              <a:lnSpc>
                <a:spcPts val="3661"/>
              </a:lnSpc>
              <a:buFont typeface="Arial"/>
              <a:buChar char="•"/>
            </a:pPr>
            <a:r>
              <a:rPr lang="en-US" sz="26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The "What": The data shows that our best-selling brands (like Samsung) are not our best-rated brands (like BlueStar).</a:t>
            </a:r>
          </a:p>
          <a:p>
            <a:pPr algn="just" marL="564586" indent="-282293" lvl="1">
              <a:lnSpc>
                <a:spcPts val="3661"/>
              </a:lnSpc>
              <a:buFont typeface="Arial"/>
              <a:buChar char="•"/>
            </a:pPr>
            <a:r>
              <a:rPr lang="en-US" sz="26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The "Why":</a:t>
            </a:r>
          </a:p>
          <a:p>
            <a:pPr algn="just" marL="1693757" indent="-423439" lvl="3">
              <a:lnSpc>
                <a:spcPts val="3661"/>
              </a:lnSpc>
              <a:buFont typeface="Arial"/>
              <a:buChar char="￭"/>
            </a:pPr>
            <a:r>
              <a:rPr lang="en-US" sz="26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Mass-Market Hits (e.g., Samsung): Have a huge customer base and high loyalty, but average ratings (3.14).</a:t>
            </a:r>
          </a:p>
          <a:p>
            <a:pPr algn="just" marL="1693757" indent="-423439" lvl="3">
              <a:lnSpc>
                <a:spcPts val="3661"/>
              </a:lnSpc>
              <a:buFont typeface="Arial"/>
              <a:buChar char="￭"/>
            </a:pPr>
            <a:r>
              <a:rPr lang="en-US" sz="26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Niche Favorites (e.g., BlueStar): Have a small, dedicated customer base that is extremely satisfied (4.38 rating) and highly loyal (85% repeat rate).</a:t>
            </a:r>
          </a:p>
          <a:p>
            <a:pPr algn="just" marL="564586" indent="-282293" lvl="1">
              <a:lnSpc>
                <a:spcPts val="3661"/>
              </a:lnSpc>
              <a:buFont typeface="Arial"/>
              <a:buChar char="•"/>
            </a:pPr>
            <a:r>
              <a:rPr lang="en-US" sz="26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Recommendation: Adopt a two-tier marketing strategy: "volume" marketing for mass-market brands to acquire new customers, and "quality" marketing for niche brands to upsell to the existing loyal fanbase.</a:t>
            </a:r>
          </a:p>
          <a:p>
            <a:pPr algn="just">
              <a:lnSpc>
                <a:spcPts val="3661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17063" y="2771392"/>
            <a:ext cx="11301259" cy="6328705"/>
          </a:xfrm>
          <a:custGeom>
            <a:avLst/>
            <a:gdLst/>
            <a:ahLst/>
            <a:cxnLst/>
            <a:rect r="r" b="b" t="t" l="l"/>
            <a:pathLst>
              <a:path h="6328705" w="11301259">
                <a:moveTo>
                  <a:pt x="0" y="0"/>
                </a:moveTo>
                <a:lnTo>
                  <a:pt x="11301259" y="0"/>
                </a:lnTo>
                <a:lnTo>
                  <a:pt x="11301259" y="6328705"/>
                </a:lnTo>
                <a:lnTo>
                  <a:pt x="0" y="63287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417780" y="367781"/>
            <a:ext cx="11517542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DASHBOARD 4 - OPERATIONAL &amp; FEEDBACK INSIGHTS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4318928"/>
            <a:ext cx="6311182" cy="3714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0943" indent="-325472" lvl="1">
              <a:lnSpc>
                <a:spcPts val="4221"/>
              </a:lnSpc>
              <a:buFont typeface="Arial"/>
              <a:buChar char="•"/>
            </a:pPr>
            <a:r>
              <a:rPr lang="en-US" sz="30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This dashboard tracks operational efficiency and customer satisfaction.</a:t>
            </a:r>
          </a:p>
          <a:p>
            <a:pPr algn="just" marL="650943" indent="-325472" lvl="1">
              <a:lnSpc>
                <a:spcPts val="4221"/>
              </a:lnSpc>
              <a:buFont typeface="Arial"/>
              <a:buChar char="•"/>
            </a:pPr>
            <a:r>
              <a:rPr lang="en-US" sz="30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Key Insight: A significant 14.16% "Bad" feedback rate is a major concern.</a:t>
            </a:r>
          </a:p>
          <a:p>
            <a:pPr algn="just">
              <a:lnSpc>
                <a:spcPts val="4221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17780" y="367781"/>
            <a:ext cx="11517542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FINAL RECOMMENDATIONS &amp; BUSINESS IMPACT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6748" y="1928102"/>
            <a:ext cx="16442552" cy="7753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61"/>
              </a:lnSpc>
            </a:pPr>
          </a:p>
          <a:p>
            <a:pPr algn="just" marL="564586" indent="-282293" lvl="1">
              <a:lnSpc>
                <a:spcPts val="3661"/>
              </a:lnSpc>
              <a:buFont typeface="Arial"/>
              <a:buChar char="•"/>
            </a:pPr>
            <a:r>
              <a:rPr lang="en-US" sz="26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BOOST TRAFFIC IN FEBRUARY: Launch marketing campaigns in late January to counter the seasonal dip in customer traffic.</a:t>
            </a:r>
          </a:p>
          <a:p>
            <a:pPr algn="just">
              <a:lnSpc>
                <a:spcPts val="3661"/>
              </a:lnSpc>
            </a:pPr>
          </a:p>
          <a:p>
            <a:pPr algn="just" marL="564586" indent="-282293" lvl="1">
              <a:lnSpc>
                <a:spcPts val="3661"/>
              </a:lnSpc>
              <a:buFont typeface="Arial"/>
              <a:buChar char="•"/>
            </a:pPr>
            <a:r>
              <a:rPr lang="en-US" sz="26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REPLICATE THE USA MODEL: Focus on building loyalty in other markets by promoting high-volume grocery items to younger demographics.</a:t>
            </a:r>
          </a:p>
          <a:p>
            <a:pPr algn="just">
              <a:lnSpc>
                <a:spcPts val="3661"/>
              </a:lnSpc>
            </a:pPr>
          </a:p>
          <a:p>
            <a:pPr algn="just" marL="564586" indent="-282293" lvl="1">
              <a:lnSpc>
                <a:spcPts val="3661"/>
              </a:lnSpc>
              <a:buFont typeface="Arial"/>
              <a:buChar char="•"/>
            </a:pPr>
            <a:r>
              <a:rPr lang="en-US" sz="26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TARGET LOYAL CUSTOMERS: Create bundled promotions (e.g., Electronics + Grocery) for the core 18-25, low-to-medium income demographic.</a:t>
            </a:r>
          </a:p>
          <a:p>
            <a:pPr algn="just">
              <a:lnSpc>
                <a:spcPts val="3661"/>
              </a:lnSpc>
            </a:pPr>
          </a:p>
          <a:p>
            <a:pPr algn="just" marL="564586" indent="-282293" lvl="1">
              <a:lnSpc>
                <a:spcPts val="3661"/>
              </a:lnSpc>
              <a:buFont typeface="Arial"/>
              <a:buChar char="•"/>
            </a:pPr>
            <a:r>
              <a:rPr lang="en-US" sz="26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IMPROVE POST-DELIVERY EXPERIENCE: Investigate the reasons for the high "Bad" feedback on delivered orders to address potential product quality or delivery issues.</a:t>
            </a:r>
          </a:p>
          <a:p>
            <a:pPr algn="just">
              <a:lnSpc>
                <a:spcPts val="3661"/>
              </a:lnSpc>
            </a:pPr>
          </a:p>
          <a:p>
            <a:pPr algn="just">
              <a:lnSpc>
                <a:spcPts val="3661"/>
              </a:lnSpc>
            </a:pPr>
            <a:r>
              <a:rPr lang="en-US" sz="26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Final Statement: "Implementing these data-driven recommendations will lead to increased customer retention, optimized regional marketing, and improved operational efficiency, providing a significant competitive advantage."</a:t>
            </a:r>
          </a:p>
          <a:p>
            <a:pPr algn="just">
              <a:lnSpc>
                <a:spcPts val="3661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29903" y="4554395"/>
            <a:ext cx="11228195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303024" y="6928397"/>
            <a:ext cx="2282069" cy="1688731"/>
          </a:xfrm>
          <a:custGeom>
            <a:avLst/>
            <a:gdLst/>
            <a:ahLst/>
            <a:cxnLst/>
            <a:rect r="r" b="b" t="t" l="l"/>
            <a:pathLst>
              <a:path h="1688731" w="2282069">
                <a:moveTo>
                  <a:pt x="0" y="0"/>
                </a:moveTo>
                <a:lnTo>
                  <a:pt x="2282069" y="0"/>
                </a:lnTo>
                <a:lnTo>
                  <a:pt x="2282069" y="1688731"/>
                </a:lnTo>
                <a:lnTo>
                  <a:pt x="0" y="16887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303024" y="2578739"/>
            <a:ext cx="3912801" cy="4114800"/>
          </a:xfrm>
          <a:custGeom>
            <a:avLst/>
            <a:gdLst/>
            <a:ahLst/>
            <a:cxnLst/>
            <a:rect r="r" b="b" t="t" l="l"/>
            <a:pathLst>
              <a:path h="4114800" w="3912801">
                <a:moveTo>
                  <a:pt x="0" y="0"/>
                </a:moveTo>
                <a:lnTo>
                  <a:pt x="3912801" y="0"/>
                </a:lnTo>
                <a:lnTo>
                  <a:pt x="39128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215864" y="125034"/>
            <a:ext cx="11228195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b="true" sz="5599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EXECUTIVE SUMMARY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0267" y="1522573"/>
            <a:ext cx="11847458" cy="856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247289" indent="-415763" lvl="2">
              <a:lnSpc>
                <a:spcPts val="4044"/>
              </a:lnSpc>
              <a:buFont typeface="Arial"/>
              <a:buChar char="⚬"/>
            </a:pPr>
            <a:r>
              <a:rPr lang="en-US" sz="288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Objective: To analyze a retail dataset of over 293,000 transactions to identify key business drivers and provide actionable recommendations.</a:t>
            </a:r>
          </a:p>
          <a:p>
            <a:pPr algn="just" marL="1247289" indent="-415763" lvl="2">
              <a:lnSpc>
                <a:spcPts val="4044"/>
              </a:lnSpc>
              <a:buFont typeface="Arial"/>
              <a:buChar char="⚬"/>
            </a:pPr>
            <a:r>
              <a:rPr lang="en-US" sz="288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Key Findings:</a:t>
            </a:r>
          </a:p>
          <a:p>
            <a:pPr algn="just" marL="1870933" indent="-467733" lvl="3">
              <a:lnSpc>
                <a:spcPts val="4044"/>
              </a:lnSpc>
              <a:buFont typeface="Arial"/>
              <a:buChar char="￭"/>
            </a:pPr>
            <a:r>
              <a:rPr lang="en-US" sz="288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Identified a significant 68% repeat customer rate, with loyalty driven by the 18-25 age demographic.</a:t>
            </a:r>
          </a:p>
          <a:p>
            <a:pPr algn="just" marL="1870933" indent="-467733" lvl="3">
              <a:lnSpc>
                <a:spcPts val="4044"/>
              </a:lnSpc>
              <a:buFont typeface="Arial"/>
              <a:buChar char="￭"/>
            </a:pPr>
            <a:r>
              <a:rPr lang="en-US" sz="288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Uncovered a -7.3% sales dip in February, directly linked to a drop in customer traffic.</a:t>
            </a:r>
          </a:p>
          <a:p>
            <a:pPr algn="just" marL="1870933" indent="-467733" lvl="3">
              <a:lnSpc>
                <a:spcPts val="4044"/>
              </a:lnSpc>
              <a:buFont typeface="Arial"/>
              <a:buChar char="￭"/>
            </a:pPr>
            <a:r>
              <a:rPr lang="en-US" sz="288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Revealed that the USA is the dominant market, with success driven by a focus on high-volume Grocery items.</a:t>
            </a:r>
          </a:p>
          <a:p>
            <a:pPr algn="just" marL="1870933" indent="-467733" lvl="3">
              <a:lnSpc>
                <a:spcPts val="4044"/>
              </a:lnSpc>
              <a:buFont typeface="Arial"/>
              <a:buChar char="￭"/>
            </a:pPr>
            <a:r>
              <a:rPr lang="en-US" sz="288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Discovered that 14% "Bad" feedback is primarily linked to post-delivery issues, not just fulfillment speed.</a:t>
            </a:r>
          </a:p>
          <a:p>
            <a:pPr algn="just" marL="1247289" indent="-415763" lvl="2">
              <a:lnSpc>
                <a:spcPts val="4044"/>
              </a:lnSpc>
              <a:buFont typeface="Arial"/>
              <a:buChar char="⚬"/>
            </a:pPr>
            <a:r>
              <a:rPr lang="en-US" sz="288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Business Impact: The analysis provides a clear roadmap to increase customer retention, optimize regional marketing, and improve operational efficiency.</a:t>
            </a:r>
          </a:p>
          <a:p>
            <a:pPr algn="just">
              <a:lnSpc>
                <a:spcPts val="4044"/>
              </a:lnSpc>
            </a:pPr>
          </a:p>
          <a:p>
            <a:pPr algn="just">
              <a:lnSpc>
                <a:spcPts val="404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050816" y="2167205"/>
            <a:ext cx="7941400" cy="5952591"/>
            <a:chOff x="0" y="0"/>
            <a:chExt cx="1230331" cy="9222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30331" cy="922212"/>
            </a:xfrm>
            <a:custGeom>
              <a:avLst/>
              <a:gdLst/>
              <a:ahLst/>
              <a:cxnLst/>
              <a:rect r="r" b="b" t="t" l="l"/>
              <a:pathLst>
                <a:path h="922212" w="1230331">
                  <a:moveTo>
                    <a:pt x="0" y="0"/>
                  </a:moveTo>
                  <a:lnTo>
                    <a:pt x="1230331" y="0"/>
                  </a:lnTo>
                  <a:lnTo>
                    <a:pt x="1230331" y="922212"/>
                  </a:lnTo>
                  <a:lnTo>
                    <a:pt x="0" y="922212"/>
                  </a:lnTo>
                  <a:close/>
                </a:path>
              </a:pathLst>
            </a:custGeom>
            <a:blipFill>
              <a:blip r:embed="rId7"/>
              <a:stretch>
                <a:fillRect l="-6042" t="0" r="-6042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0" y="2381402"/>
            <a:ext cx="10323678" cy="728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66974" indent="-455658" lvl="2">
              <a:lnSpc>
                <a:spcPts val="4432"/>
              </a:lnSpc>
              <a:buFont typeface="Arial"/>
              <a:buChar char="⚬"/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A brief, 4-step workflow diagram:</a:t>
            </a:r>
          </a:p>
          <a:p>
            <a:pPr algn="l" marL="2050461" indent="-512615" lvl="3">
              <a:lnSpc>
                <a:spcPts val="4432"/>
              </a:lnSpc>
              <a:buAutoNum type="romanLcPeriod" startAt="1"/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Data Cleaning (Python): Processed and cleaned a 293K-record dataset.</a:t>
            </a:r>
          </a:p>
          <a:p>
            <a:pPr algn="l" marL="2050461" indent="-512615" lvl="3">
              <a:lnSpc>
                <a:spcPts val="4432"/>
              </a:lnSpc>
              <a:buAutoNum type="romanLcPeriod" startAt="1"/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SQL Analysis: Performed diagnostics and aggregations.</a:t>
            </a:r>
          </a:p>
          <a:p>
            <a:pPr algn="l" marL="2050461" indent="-512615" lvl="3">
              <a:lnSpc>
                <a:spcPts val="4432"/>
              </a:lnSpc>
              <a:buAutoNum type="romanLcPeriod" startAt="1"/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Data Modeling (Power BI): Built a robust star schema with clean Customer and Product dimension tables to resolve data inconsistencies.</a:t>
            </a:r>
          </a:p>
          <a:p>
            <a:pPr algn="l" marL="2050461" indent="-512615" lvl="3">
              <a:lnSpc>
                <a:spcPts val="4432"/>
              </a:lnSpc>
              <a:buAutoNum type="romanLcPeriod" startAt="1"/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Dashboarding &amp; Analysis: Developed 4 interactive dashboards and conducted root cause analysis.</a:t>
            </a:r>
          </a:p>
          <a:p>
            <a:pPr algn="l">
              <a:lnSpc>
                <a:spcPts val="4432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143932" y="35077"/>
            <a:ext cx="12585410" cy="1943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b="true" sz="5600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PROJECT OVERVIEW &amp; METHODOLOGY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613863" y="2167556"/>
            <a:ext cx="12476939" cy="7185477"/>
            <a:chOff x="0" y="0"/>
            <a:chExt cx="1933004" cy="11132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33004" cy="1113218"/>
            </a:xfrm>
            <a:custGeom>
              <a:avLst/>
              <a:gdLst/>
              <a:ahLst/>
              <a:cxnLst/>
              <a:rect r="r" b="b" t="t" l="l"/>
              <a:pathLst>
                <a:path h="1113218" w="1933004">
                  <a:moveTo>
                    <a:pt x="14271" y="0"/>
                  </a:moveTo>
                  <a:lnTo>
                    <a:pt x="1918733" y="0"/>
                  </a:lnTo>
                  <a:cubicBezTo>
                    <a:pt x="1922518" y="0"/>
                    <a:pt x="1926148" y="1504"/>
                    <a:pt x="1928825" y="4180"/>
                  </a:cubicBezTo>
                  <a:cubicBezTo>
                    <a:pt x="1931501" y="6856"/>
                    <a:pt x="1933004" y="10486"/>
                    <a:pt x="1933004" y="14271"/>
                  </a:cubicBezTo>
                  <a:lnTo>
                    <a:pt x="1933004" y="1098947"/>
                  </a:lnTo>
                  <a:cubicBezTo>
                    <a:pt x="1933004" y="1106829"/>
                    <a:pt x="1926615" y="1113218"/>
                    <a:pt x="1918733" y="1113218"/>
                  </a:cubicBezTo>
                  <a:lnTo>
                    <a:pt x="14271" y="1113218"/>
                  </a:lnTo>
                  <a:cubicBezTo>
                    <a:pt x="6390" y="1113218"/>
                    <a:pt x="0" y="1106829"/>
                    <a:pt x="0" y="1098947"/>
                  </a:cubicBezTo>
                  <a:lnTo>
                    <a:pt x="0" y="14271"/>
                  </a:lnTo>
                  <a:cubicBezTo>
                    <a:pt x="0" y="6390"/>
                    <a:pt x="6390" y="0"/>
                    <a:pt x="14271" y="0"/>
                  </a:cubicBezTo>
                  <a:close/>
                </a:path>
              </a:pathLst>
            </a:custGeom>
            <a:blipFill>
              <a:blip r:embed="rId7"/>
              <a:stretch>
                <a:fillRect l="-2000" t="0" r="-200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3385229" y="4445"/>
            <a:ext cx="11517542" cy="1943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b="true" sz="5600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DASHBOARD 1 - GLOBAL SALES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3317043"/>
            <a:ext cx="5325196" cy="3798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6175" indent="-293087" lvl="1">
              <a:lnSpc>
                <a:spcPts val="3801"/>
              </a:lnSpc>
              <a:buFont typeface="Arial"/>
              <a:buChar char="•"/>
            </a:pPr>
            <a:r>
              <a:rPr lang="en-US" sz="27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This dashboard provides a high-level summary of business health.</a:t>
            </a:r>
          </a:p>
          <a:p>
            <a:pPr algn="l" marL="586175" indent="-293087" lvl="1">
              <a:lnSpc>
                <a:spcPts val="3801"/>
              </a:lnSpc>
              <a:buFont typeface="Arial"/>
              <a:buChar char="•"/>
            </a:pPr>
            <a:r>
              <a:rPr lang="en-US" sz="27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Key KPIs:</a:t>
            </a:r>
          </a:p>
          <a:p>
            <a:pPr algn="l" marL="1758525" indent="-439631" lvl="3">
              <a:lnSpc>
                <a:spcPts val="3801"/>
              </a:lnSpc>
              <a:buFont typeface="Arial"/>
              <a:buChar char="￭"/>
            </a:pPr>
            <a:r>
              <a:rPr lang="en-US" sz="27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Total Revenue: $242.61M</a:t>
            </a:r>
          </a:p>
          <a:p>
            <a:pPr algn="l" marL="1758525" indent="-439631" lvl="3">
              <a:lnSpc>
                <a:spcPts val="3801"/>
              </a:lnSpc>
              <a:buFont typeface="Arial"/>
              <a:buChar char="￭"/>
            </a:pPr>
            <a:r>
              <a:rPr lang="en-US" sz="27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Total Orders: 177.3K</a:t>
            </a:r>
          </a:p>
          <a:p>
            <a:pPr algn="l">
              <a:lnSpc>
                <a:spcPts val="3801"/>
              </a:lnSpc>
            </a:pPr>
            <a:r>
              <a:rPr lang="en-US" sz="27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Unique Customers: 77.27K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78154" y="2971051"/>
            <a:ext cx="9979783" cy="5441465"/>
          </a:xfrm>
          <a:custGeom>
            <a:avLst/>
            <a:gdLst/>
            <a:ahLst/>
            <a:cxnLst/>
            <a:rect r="r" b="b" t="t" l="l"/>
            <a:pathLst>
              <a:path h="5441465" w="9979783">
                <a:moveTo>
                  <a:pt x="0" y="0"/>
                </a:moveTo>
                <a:lnTo>
                  <a:pt x="9979782" y="0"/>
                </a:lnTo>
                <a:lnTo>
                  <a:pt x="9979782" y="5441466"/>
                </a:lnTo>
                <a:lnTo>
                  <a:pt x="0" y="54414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17780" y="329681"/>
            <a:ext cx="11977669" cy="1943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9"/>
              </a:lnSpc>
            </a:pPr>
            <a:r>
              <a:rPr lang="en-US" b="true" sz="5607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WHY DO SALES DROP IN FEBRUARY?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2709328"/>
            <a:ext cx="7724430" cy="5703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6175" indent="-293087" lvl="1">
              <a:lnSpc>
                <a:spcPts val="3801"/>
              </a:lnSpc>
              <a:buFont typeface="Arial"/>
              <a:buChar char="•"/>
            </a:pPr>
            <a:r>
              <a:rPr lang="en-US" sz="27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The "What": The data shows a consistent -7.3% drop in revenue every February</a:t>
            </a:r>
            <a:r>
              <a:rPr lang="en-US" sz="27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.</a:t>
            </a:r>
          </a:p>
          <a:p>
            <a:pPr algn="just" marL="586175" indent="-293087" lvl="1">
              <a:lnSpc>
                <a:spcPts val="3801"/>
              </a:lnSpc>
              <a:buFont typeface="Arial"/>
              <a:buChar char="•"/>
            </a:pPr>
            <a:r>
              <a:rPr lang="en-US" sz="27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The "Why": Investigation revealed this is not due to lower spending (Average Order Value actually increased slightly). The root cause is a -7.8% drop in unique customer traffic during that month.</a:t>
            </a:r>
          </a:p>
          <a:p>
            <a:pPr algn="just" marL="586175" indent="-293087" lvl="1">
              <a:lnSpc>
                <a:spcPts val="3801"/>
              </a:lnSpc>
              <a:buFont typeface="Arial"/>
              <a:buChar char="•"/>
            </a:pPr>
            <a:r>
              <a:rPr lang="en-US" sz="27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Recommendation: Launch targeted marketing campaigns in late January to boost customer engagement and traffic during this historically weak period.</a:t>
            </a:r>
          </a:p>
          <a:p>
            <a:pPr algn="just">
              <a:lnSpc>
                <a:spcPts val="3801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14463" y="3242879"/>
            <a:ext cx="7181870" cy="5091470"/>
          </a:xfrm>
          <a:custGeom>
            <a:avLst/>
            <a:gdLst/>
            <a:ahLst/>
            <a:cxnLst/>
            <a:rect r="r" b="b" t="t" l="l"/>
            <a:pathLst>
              <a:path h="5091470" w="7181870">
                <a:moveTo>
                  <a:pt x="0" y="0"/>
                </a:moveTo>
                <a:lnTo>
                  <a:pt x="7181871" y="0"/>
                </a:lnTo>
                <a:lnTo>
                  <a:pt x="7181871" y="5091470"/>
                </a:lnTo>
                <a:lnTo>
                  <a:pt x="0" y="50914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417780" y="329681"/>
            <a:ext cx="11977669" cy="95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9"/>
              </a:lnSpc>
            </a:pPr>
            <a:r>
              <a:rPr lang="en-US" b="true" sz="5607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THE USA MARKET SUCCESS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4395" y="3317043"/>
            <a:ext cx="9735592" cy="5226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6175" indent="-293087" lvl="1">
              <a:lnSpc>
                <a:spcPts val="3801"/>
              </a:lnSpc>
              <a:buFont typeface="Arial"/>
              <a:buChar char="•"/>
            </a:pPr>
            <a:r>
              <a:rPr lang="en-US" sz="27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The "What": The USA is the dominant market by a significant margin.</a:t>
            </a:r>
          </a:p>
          <a:p>
            <a:pPr algn="just" marL="586175" indent="-293087" lvl="1">
              <a:lnSpc>
                <a:spcPts val="3801"/>
              </a:lnSpc>
              <a:buFont typeface="Arial"/>
              <a:buChar char="•"/>
            </a:pPr>
            <a:r>
              <a:rPr lang="en-US" sz="27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The "Why": Its success is driven by a large, loyal base of 'Regular' customers in the 18-35 age group. Crucially, their top product category is Grocery, not Electronics, indicating a preference for high-volume, everyday items. Operational performance is average, not a key driver of success.</a:t>
            </a:r>
          </a:p>
          <a:p>
            <a:pPr algn="just">
              <a:lnSpc>
                <a:spcPts val="3801"/>
              </a:lnSpc>
            </a:pPr>
            <a:r>
              <a:rPr lang="en-US" sz="27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Recommendation: To grow other markets, test campaigns that focus on building loyalty through high-volume grocery and everyday items, targeted at a younger demographic.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88401" y="2757265"/>
            <a:ext cx="11301259" cy="6342832"/>
          </a:xfrm>
          <a:custGeom>
            <a:avLst/>
            <a:gdLst/>
            <a:ahLst/>
            <a:cxnLst/>
            <a:rect r="r" b="b" t="t" l="l"/>
            <a:pathLst>
              <a:path h="6342832" w="11301259">
                <a:moveTo>
                  <a:pt x="0" y="0"/>
                </a:moveTo>
                <a:lnTo>
                  <a:pt x="11301259" y="0"/>
                </a:lnTo>
                <a:lnTo>
                  <a:pt x="11301259" y="6342832"/>
                </a:lnTo>
                <a:lnTo>
                  <a:pt x="0" y="63428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57652" y="329681"/>
            <a:ext cx="11977669" cy="1943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b="true" sz="5600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DASHBOARD 2 - CUSTOMER INSIGHTS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2968698"/>
            <a:ext cx="5588125" cy="4781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0943" indent="-325472" lvl="1">
              <a:lnSpc>
                <a:spcPts val="4221"/>
              </a:lnSpc>
              <a:buFont typeface="Arial"/>
              <a:buChar char="•"/>
            </a:pPr>
            <a:r>
              <a:rPr lang="en-US" sz="30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This dashboard provides a 360-degree view of our customer demographics and loyalty.</a:t>
            </a:r>
          </a:p>
          <a:p>
            <a:pPr algn="just" marL="650943" indent="-325472" lvl="1">
              <a:lnSpc>
                <a:spcPts val="4221"/>
              </a:lnSpc>
              <a:buFont typeface="Arial"/>
              <a:buChar char="•"/>
            </a:pPr>
            <a:r>
              <a:rPr lang="en-US" sz="30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Key Insight: A high 68.21% repeat purchase rate proves a strong, loyal customer base.</a:t>
            </a:r>
          </a:p>
          <a:p>
            <a:pPr algn="just">
              <a:lnSpc>
                <a:spcPts val="422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38101" y="1316793"/>
            <a:ext cx="6085679" cy="3914587"/>
          </a:xfrm>
          <a:custGeom>
            <a:avLst/>
            <a:gdLst/>
            <a:ahLst/>
            <a:cxnLst/>
            <a:rect r="r" b="b" t="t" l="l"/>
            <a:pathLst>
              <a:path h="3914587" w="6085679">
                <a:moveTo>
                  <a:pt x="0" y="0"/>
                </a:moveTo>
                <a:lnTo>
                  <a:pt x="6085679" y="0"/>
                </a:lnTo>
                <a:lnTo>
                  <a:pt x="6085679" y="3914587"/>
                </a:lnTo>
                <a:lnTo>
                  <a:pt x="0" y="39145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240" t="-20898" r="0" b="-587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469687" y="5662983"/>
            <a:ext cx="6222506" cy="4320680"/>
          </a:xfrm>
          <a:custGeom>
            <a:avLst/>
            <a:gdLst/>
            <a:ahLst/>
            <a:cxnLst/>
            <a:rect r="r" b="b" t="t" l="l"/>
            <a:pathLst>
              <a:path h="4320680" w="6222506">
                <a:moveTo>
                  <a:pt x="0" y="0"/>
                </a:moveTo>
                <a:lnTo>
                  <a:pt x="6222506" y="0"/>
                </a:lnTo>
                <a:lnTo>
                  <a:pt x="6222506" y="4320681"/>
                </a:lnTo>
                <a:lnTo>
                  <a:pt x="0" y="43206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5213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17780" y="358256"/>
            <a:ext cx="1151754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WHO IS OUR TYPICAL "REPEAT CUSTOMER"?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2535495"/>
            <a:ext cx="9992200" cy="744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0943" indent="-325472" lvl="1">
              <a:lnSpc>
                <a:spcPts val="4221"/>
              </a:lnSpc>
              <a:buFont typeface="Arial"/>
              <a:buChar char="•"/>
            </a:pPr>
            <a:r>
              <a:rPr lang="en-US" sz="30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The "What": Our 68% repeat rate is the engine of the business.</a:t>
            </a:r>
          </a:p>
          <a:p>
            <a:pPr algn="just" marL="650943" indent="-325472" lvl="1">
              <a:lnSpc>
                <a:spcPts val="4221"/>
              </a:lnSpc>
              <a:buFont typeface="Arial"/>
              <a:buChar char="•"/>
            </a:pPr>
            <a:r>
              <a:rPr lang="en-US" sz="30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The "Why" - The Profile:</a:t>
            </a:r>
          </a:p>
          <a:p>
            <a:pPr algn="just" marL="1952830" indent="-488208" lvl="3">
              <a:lnSpc>
                <a:spcPts val="4221"/>
              </a:lnSpc>
              <a:buFont typeface="Arial"/>
              <a:buChar char="￭"/>
            </a:pPr>
            <a:r>
              <a:rPr lang="en-US" sz="30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Demographics: The typical loyal customer is a younger male (18-25) in the low-to-medium income bracket.</a:t>
            </a:r>
          </a:p>
          <a:p>
            <a:pPr algn="just" marL="1952830" indent="-488208" lvl="3">
              <a:lnSpc>
                <a:spcPts val="4221"/>
              </a:lnSpc>
              <a:buFont typeface="Arial"/>
              <a:buChar char="￭"/>
            </a:pPr>
            <a:r>
              <a:rPr lang="en-US" sz="30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Purchasing Habits: They demonstrate loyalty through a mix of high-value Electronics purchases and consistent, high-volume spending on brands like Pepsi.</a:t>
            </a:r>
          </a:p>
          <a:p>
            <a:pPr algn="just" marL="650943" indent="-325472" lvl="1">
              <a:lnSpc>
                <a:spcPts val="4221"/>
              </a:lnSpc>
              <a:buFont typeface="Arial"/>
              <a:buChar char="•"/>
            </a:pPr>
            <a:r>
              <a:rPr lang="en-US" sz="30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Recommendation: Target this core demographic with bundled promotions that connect popular grocery items with higher-margin electronics.</a:t>
            </a:r>
          </a:p>
          <a:p>
            <a:pPr algn="just">
              <a:lnSpc>
                <a:spcPts val="4221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81098" y="2512070"/>
            <a:ext cx="11301259" cy="6314578"/>
          </a:xfrm>
          <a:custGeom>
            <a:avLst/>
            <a:gdLst/>
            <a:ahLst/>
            <a:cxnLst/>
            <a:rect r="r" b="b" t="t" l="l"/>
            <a:pathLst>
              <a:path h="6314578" w="11301259">
                <a:moveTo>
                  <a:pt x="0" y="0"/>
                </a:moveTo>
                <a:lnTo>
                  <a:pt x="11301259" y="0"/>
                </a:lnTo>
                <a:lnTo>
                  <a:pt x="11301259" y="6314579"/>
                </a:lnTo>
                <a:lnTo>
                  <a:pt x="0" y="63145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417780" y="367781"/>
            <a:ext cx="11517542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DASHBOARD 3 - PRODUCT PERFORMANCE &amp; PREFERENCES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1615" y="4257780"/>
            <a:ext cx="5292329" cy="3639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0943" indent="-325472" lvl="1">
              <a:lnSpc>
                <a:spcPts val="4221"/>
              </a:lnSpc>
              <a:buFont typeface="Arial"/>
              <a:buChar char="•"/>
            </a:pPr>
            <a:r>
              <a:rPr lang="en-US" sz="30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This dashboard analyzes product and brand performance.</a:t>
            </a:r>
          </a:p>
          <a:p>
            <a:pPr algn="just">
              <a:lnSpc>
                <a:spcPts val="4081"/>
              </a:lnSpc>
            </a:pPr>
            <a:r>
              <a:rPr lang="en-US" sz="29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Key Insight: A "volume vs. value" dynamic. 'Electronics' is the top category, but 'Pepsi' is the top brand.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DAG1SrkDZoE</dc:identifier>
  <dcterms:modified xsi:type="dcterms:W3CDTF">2011-08-01T06:04:30Z</dcterms:modified>
  <cp:revision>1</cp:revision>
  <dc:title> sem 7 minor project _September</dc:title>
</cp:coreProperties>
</file>