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Times New Roman MT" charset="1" panose="02030502070405020303"/>
      <p:regular r:id="rId22"/>
    </p:embeddedFont>
    <p:embeddedFont>
      <p:font typeface="Times New Roman MT Bold" charset="1" panose="02030802070405020303"/>
      <p:regular r:id="rId23"/>
    </p:embeddedFont>
    <p:embeddedFont>
      <p:font typeface="Calibri (MS)" charset="1" panose="020F0502020204030204"/>
      <p:regular r:id="rId24"/>
    </p:embeddedFont>
    <p:embeddedFont>
      <p:font typeface="Merriweather Sans Bold" charset="1" panose="00000800000000000000"/>
      <p:regular r:id="rId25"/>
    </p:embeddedFont>
    <p:embeddedFont>
      <p:font typeface="Monda" charset="1" panose="02000503000000000000"/>
      <p:regular r:id="rId26"/>
    </p:embeddedFont>
    <p:embeddedFont>
      <p:font typeface="DM Sans" charset="1" panose="00000000000000000000"/>
      <p:regular r:id="rId27"/>
    </p:embeddedFont>
    <p:embeddedFont>
      <p:font typeface="DM Sans Bold" charset="1" panose="000000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2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27.png" Type="http://schemas.openxmlformats.org/officeDocument/2006/relationships/image"/><Relationship Id="rId8" Target="../media/image2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2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30.png" Type="http://schemas.openxmlformats.org/officeDocument/2006/relationships/image"/><Relationship Id="rId8" Target="../media/image3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3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png" Type="http://schemas.openxmlformats.org/officeDocument/2006/relationships/image"/><Relationship Id="rId12" Target="../media/image19.png" Type="http://schemas.openxmlformats.org/officeDocument/2006/relationships/image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2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2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2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73516" y="2588951"/>
            <a:ext cx="11483566" cy="2501531"/>
            <a:chOff x="0" y="0"/>
            <a:chExt cx="18288000" cy="39837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3983780"/>
            </a:xfrm>
            <a:custGeom>
              <a:avLst/>
              <a:gdLst/>
              <a:ahLst/>
              <a:cxnLst/>
              <a:rect r="r" b="b" t="t" l="l"/>
              <a:pathLst>
                <a:path h="3983780" w="18288000">
                  <a:moveTo>
                    <a:pt x="0" y="0"/>
                  </a:moveTo>
                  <a:lnTo>
                    <a:pt x="18288000" y="0"/>
                  </a:lnTo>
                  <a:lnTo>
                    <a:pt x="18288000" y="3983780"/>
                  </a:lnTo>
                  <a:lnTo>
                    <a:pt x="0" y="39837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8288000" cy="403140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5724"/>
                </a:lnSpc>
              </a:pPr>
              <a:r>
                <a:rPr lang="en-US" sz="5300">
                  <a:solidFill>
                    <a:srgbClr val="000000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Project Title: Customer Preference and Trend Analytics for Retail Sector</a:t>
              </a:r>
            </a:p>
            <a:p>
              <a:pPr algn="ctr">
                <a:lnSpc>
                  <a:spcPts val="5724"/>
                </a:lnSpc>
              </a:pPr>
              <a:r>
                <a:rPr lang="en-US" sz="5300">
                  <a:solidFill>
                    <a:srgbClr val="000000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(July 2026 to November 2026)</a:t>
              </a: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-4762" y="10395"/>
            <a:ext cx="2246642" cy="1654969"/>
            <a:chOff x="0" y="0"/>
            <a:chExt cx="2995522" cy="22066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95549" cy="2206625"/>
            </a:xfrm>
            <a:custGeom>
              <a:avLst/>
              <a:gdLst/>
              <a:ahLst/>
              <a:cxnLst/>
              <a:rect r="r" b="b" t="t" l="l"/>
              <a:pathLst>
                <a:path h="2206625" w="2995549">
                  <a:moveTo>
                    <a:pt x="0" y="0"/>
                  </a:moveTo>
                  <a:lnTo>
                    <a:pt x="2995549" y="0"/>
                  </a:lnTo>
                  <a:lnTo>
                    <a:pt x="2995549" y="2206625"/>
                  </a:lnTo>
                  <a:lnTo>
                    <a:pt x="0" y="2206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3343023" y="310476"/>
            <a:ext cx="4619900" cy="1061931"/>
            <a:chOff x="0" y="0"/>
            <a:chExt cx="6159866" cy="141590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159881" cy="1415923"/>
            </a:xfrm>
            <a:custGeom>
              <a:avLst/>
              <a:gdLst/>
              <a:ahLst/>
              <a:cxnLst/>
              <a:rect r="r" b="b" t="t" l="l"/>
              <a:pathLst>
                <a:path h="1415923" w="6159881">
                  <a:moveTo>
                    <a:pt x="0" y="0"/>
                  </a:moveTo>
                  <a:lnTo>
                    <a:pt x="6159881" y="0"/>
                  </a:lnTo>
                  <a:lnTo>
                    <a:pt x="6159881" y="1415923"/>
                  </a:lnTo>
                  <a:lnTo>
                    <a:pt x="0" y="1415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96" t="0" r="-95" b="1"/>
              </a:stretch>
            </a:blipFill>
          </p:spPr>
        </p:sp>
      </p:grpSp>
      <p:sp>
        <p:nvSpPr>
          <p:cNvPr name="AutoShape 9" id="9"/>
          <p:cNvSpPr/>
          <p:nvPr/>
        </p:nvSpPr>
        <p:spPr>
          <a:xfrm rot="7147">
            <a:off x="2266935" y="1645444"/>
            <a:ext cx="13744605" cy="0"/>
          </a:xfrm>
          <a:prstGeom prst="line">
            <a:avLst/>
          </a:prstGeom>
          <a:ln cap="rnd" w="19050">
            <a:solidFill>
              <a:srgbClr val="4F81B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-9525" y="9767888"/>
            <a:ext cx="18307050" cy="540545"/>
            <a:chOff x="0" y="0"/>
            <a:chExt cx="24409400" cy="72072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24384000" cy="695325"/>
            </a:xfrm>
            <a:custGeom>
              <a:avLst/>
              <a:gdLst/>
              <a:ahLst/>
              <a:cxnLst/>
              <a:rect r="r" b="b" t="t" l="l"/>
              <a:pathLst>
                <a:path h="69532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695325"/>
                  </a:lnTo>
                  <a:lnTo>
                    <a:pt x="0" y="695325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409400" cy="720725"/>
            </a:xfrm>
            <a:custGeom>
              <a:avLst/>
              <a:gdLst/>
              <a:ahLst/>
              <a:cxnLst/>
              <a:rect r="r" b="b" t="t" l="l"/>
              <a:pathLst>
                <a:path h="720725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708025"/>
                  </a:lnTo>
                  <a:cubicBezTo>
                    <a:pt x="24409400" y="715010"/>
                    <a:pt x="24403686" y="720725"/>
                    <a:pt x="24396700" y="720725"/>
                  </a:cubicBezTo>
                  <a:lnTo>
                    <a:pt x="12700" y="720725"/>
                  </a:lnTo>
                  <a:cubicBezTo>
                    <a:pt x="5715" y="720725"/>
                    <a:pt x="0" y="715010"/>
                    <a:pt x="0" y="70802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708025"/>
                  </a:lnTo>
                  <a:lnTo>
                    <a:pt x="12700" y="708025"/>
                  </a:lnTo>
                  <a:lnTo>
                    <a:pt x="12700" y="695325"/>
                  </a:lnTo>
                  <a:lnTo>
                    <a:pt x="24396700" y="695325"/>
                  </a:lnTo>
                  <a:lnTo>
                    <a:pt x="24396700" y="708025"/>
                  </a:lnTo>
                  <a:lnTo>
                    <a:pt x="24384000" y="708025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385D8A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3493371" y="4913262"/>
            <a:ext cx="11301259" cy="1313771"/>
          </a:xfrm>
          <a:custGeom>
            <a:avLst/>
            <a:gdLst/>
            <a:ahLst/>
            <a:cxnLst/>
            <a:rect r="r" b="b" t="t" l="l"/>
            <a:pathLst>
              <a:path h="1313771" w="11301259">
                <a:moveTo>
                  <a:pt x="0" y="0"/>
                </a:moveTo>
                <a:lnTo>
                  <a:pt x="11301258" y="0"/>
                </a:lnTo>
                <a:lnTo>
                  <a:pt x="11301258" y="1313771"/>
                </a:lnTo>
                <a:lnTo>
                  <a:pt x="0" y="13137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169748" y="6855906"/>
            <a:ext cx="4256234" cy="569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4200" b="true">
                <a:solidFill>
                  <a:srgbClr val="1F497D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External Guide(s)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874762" y="6833557"/>
            <a:ext cx="4072413" cy="581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4200" b="true">
                <a:solidFill>
                  <a:srgbClr val="1F497D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Internal Guide(s)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18842" y="6843753"/>
            <a:ext cx="4072413" cy="581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4200" b="true">
                <a:solidFill>
                  <a:srgbClr val="1F497D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Prepared By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44507" y="132567"/>
            <a:ext cx="11159198" cy="77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CHANDUBHAI S PATEL INSTITUTE OF TECHNOLOGY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882685" y="7523586"/>
            <a:ext cx="4256475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Prof. Akshita Kadam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Assistant Professor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CSPIT-CSE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169748" y="7567143"/>
            <a:ext cx="3984675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Mr. Divyang Shah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CEO and Founder</a:t>
            </a:r>
          </a:p>
          <a:p>
            <a:pPr algn="ctr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Electrosoft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18842" y="7523586"/>
            <a:ext cx="3984675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Pranav Patel(22cs060)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48581" y="908683"/>
            <a:ext cx="11159198" cy="667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 OF COMPUTER SCIENCE AND ENGINEERING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518842" y="1715544"/>
            <a:ext cx="13558047" cy="992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CSE401- PROJECT MINOR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501257" y="704269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88401" y="2757265"/>
            <a:ext cx="11301259" cy="6342832"/>
          </a:xfrm>
          <a:custGeom>
            <a:avLst/>
            <a:gdLst/>
            <a:ahLst/>
            <a:cxnLst/>
            <a:rect r="r" b="b" t="t" l="l"/>
            <a:pathLst>
              <a:path h="6342832" w="11301259">
                <a:moveTo>
                  <a:pt x="0" y="0"/>
                </a:moveTo>
                <a:lnTo>
                  <a:pt x="11301259" y="0"/>
                </a:lnTo>
                <a:lnTo>
                  <a:pt x="11301259" y="6342832"/>
                </a:lnTo>
                <a:lnTo>
                  <a:pt x="0" y="63428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957652" y="329681"/>
            <a:ext cx="11977669" cy="1943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b="true" sz="5600">
                <a:solidFill>
                  <a:srgbClr val="050E9B"/>
                </a:solidFill>
                <a:latin typeface="Merriweather Sans Bold"/>
                <a:ea typeface="Merriweather Sans Bold"/>
                <a:cs typeface="Merriweather Sans Bold"/>
                <a:sym typeface="Merriweather Sans Bold"/>
              </a:rPr>
              <a:t>DASHBOARD 2 - CUSTOMER INSIGHTS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2968698"/>
            <a:ext cx="5588125" cy="4781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0943" indent="-325472" lvl="1">
              <a:lnSpc>
                <a:spcPts val="4221"/>
              </a:lnSpc>
              <a:buFont typeface="Arial"/>
              <a:buChar char="•"/>
            </a:pPr>
            <a:r>
              <a:rPr lang="en-US" sz="30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This dashboard provides a 360-degree view of our customer demographics and loyalty.</a:t>
            </a:r>
          </a:p>
          <a:p>
            <a:pPr algn="just" marL="650943" indent="-325472" lvl="1">
              <a:lnSpc>
                <a:spcPts val="4221"/>
              </a:lnSpc>
              <a:buFont typeface="Arial"/>
              <a:buChar char="•"/>
            </a:pPr>
            <a:r>
              <a:rPr lang="en-US" sz="30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Key Insight: A high 68.21% repeat purchase rate proves a strong, loyal customer base.</a:t>
            </a:r>
          </a:p>
          <a:p>
            <a:pPr algn="just">
              <a:lnSpc>
                <a:spcPts val="4221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38101" y="1316793"/>
            <a:ext cx="6085679" cy="3914587"/>
          </a:xfrm>
          <a:custGeom>
            <a:avLst/>
            <a:gdLst/>
            <a:ahLst/>
            <a:cxnLst/>
            <a:rect r="r" b="b" t="t" l="l"/>
            <a:pathLst>
              <a:path h="3914587" w="6085679">
                <a:moveTo>
                  <a:pt x="0" y="0"/>
                </a:moveTo>
                <a:lnTo>
                  <a:pt x="6085679" y="0"/>
                </a:lnTo>
                <a:lnTo>
                  <a:pt x="6085679" y="3914587"/>
                </a:lnTo>
                <a:lnTo>
                  <a:pt x="0" y="391458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240" t="-20898" r="0" b="-587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469687" y="5662983"/>
            <a:ext cx="6222506" cy="4320680"/>
          </a:xfrm>
          <a:custGeom>
            <a:avLst/>
            <a:gdLst/>
            <a:ahLst/>
            <a:cxnLst/>
            <a:rect r="r" b="b" t="t" l="l"/>
            <a:pathLst>
              <a:path h="4320680" w="6222506">
                <a:moveTo>
                  <a:pt x="0" y="0"/>
                </a:moveTo>
                <a:lnTo>
                  <a:pt x="6222506" y="0"/>
                </a:lnTo>
                <a:lnTo>
                  <a:pt x="6222506" y="4320681"/>
                </a:lnTo>
                <a:lnTo>
                  <a:pt x="0" y="43206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5213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17780" y="358256"/>
            <a:ext cx="1151754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050E9B"/>
                </a:solidFill>
                <a:latin typeface="Merriweather Sans Bold"/>
                <a:ea typeface="Merriweather Sans Bold"/>
                <a:cs typeface="Merriweather Sans Bold"/>
                <a:sym typeface="Merriweather Sans Bold"/>
              </a:rPr>
              <a:t>WHO IS OUR TYPICAL "REPEAT CUSTOMER"?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2535495"/>
            <a:ext cx="9992200" cy="7448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0943" indent="-325472" lvl="1">
              <a:lnSpc>
                <a:spcPts val="4221"/>
              </a:lnSpc>
              <a:buFont typeface="Arial"/>
              <a:buChar char="•"/>
            </a:pPr>
            <a:r>
              <a:rPr lang="en-US" sz="30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The "What": Our 68% repeat rate is the engine of the business.</a:t>
            </a:r>
          </a:p>
          <a:p>
            <a:pPr algn="just" marL="650943" indent="-325472" lvl="1">
              <a:lnSpc>
                <a:spcPts val="4221"/>
              </a:lnSpc>
              <a:buFont typeface="Arial"/>
              <a:buChar char="•"/>
            </a:pPr>
            <a:r>
              <a:rPr lang="en-US" sz="30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The "Why" - The Profile:</a:t>
            </a:r>
          </a:p>
          <a:p>
            <a:pPr algn="just" marL="1952830" indent="-488208" lvl="3">
              <a:lnSpc>
                <a:spcPts val="4221"/>
              </a:lnSpc>
              <a:buFont typeface="Arial"/>
              <a:buChar char="￭"/>
            </a:pPr>
            <a:r>
              <a:rPr lang="en-US" sz="30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Demographics: The typical loyal customer is a younger male (18-25) in the low-to-medium income bracket.</a:t>
            </a:r>
          </a:p>
          <a:p>
            <a:pPr algn="just" marL="1952830" indent="-488208" lvl="3">
              <a:lnSpc>
                <a:spcPts val="4221"/>
              </a:lnSpc>
              <a:buFont typeface="Arial"/>
              <a:buChar char="￭"/>
            </a:pPr>
            <a:r>
              <a:rPr lang="en-US" sz="30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Purchasing Habits: They demonstrate loyalty through a mix of high-value Electronics purchases and consistent, high-volume spending on brands like Pepsi.</a:t>
            </a:r>
          </a:p>
          <a:p>
            <a:pPr algn="just" marL="650943" indent="-325472" lvl="1">
              <a:lnSpc>
                <a:spcPts val="4221"/>
              </a:lnSpc>
              <a:buFont typeface="Arial"/>
              <a:buChar char="•"/>
            </a:pPr>
            <a:r>
              <a:rPr lang="en-US" sz="30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Recommendation: Target this core demographic with bundled promotions that connect popular grocery items with higher-margin electronics.</a:t>
            </a:r>
          </a:p>
          <a:p>
            <a:pPr algn="just">
              <a:lnSpc>
                <a:spcPts val="4221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681098" y="2512070"/>
            <a:ext cx="11301259" cy="6314578"/>
          </a:xfrm>
          <a:custGeom>
            <a:avLst/>
            <a:gdLst/>
            <a:ahLst/>
            <a:cxnLst/>
            <a:rect r="r" b="b" t="t" l="l"/>
            <a:pathLst>
              <a:path h="6314578" w="11301259">
                <a:moveTo>
                  <a:pt x="0" y="0"/>
                </a:moveTo>
                <a:lnTo>
                  <a:pt x="11301259" y="0"/>
                </a:lnTo>
                <a:lnTo>
                  <a:pt x="11301259" y="6314579"/>
                </a:lnTo>
                <a:lnTo>
                  <a:pt x="0" y="63145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417780" y="367781"/>
            <a:ext cx="11517542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b="true" sz="3500">
                <a:solidFill>
                  <a:srgbClr val="050E9B"/>
                </a:solidFill>
                <a:latin typeface="Merriweather Sans Bold"/>
                <a:ea typeface="Merriweather Sans Bold"/>
                <a:cs typeface="Merriweather Sans Bold"/>
                <a:sym typeface="Merriweather Sans Bold"/>
              </a:rPr>
              <a:t>DASHBOARD 3 - PRODUCT PERFORMANCE &amp; PREFERENCES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1615" y="4257780"/>
            <a:ext cx="5292329" cy="3639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0943" indent="-325472" lvl="1">
              <a:lnSpc>
                <a:spcPts val="4221"/>
              </a:lnSpc>
              <a:buFont typeface="Arial"/>
              <a:buChar char="•"/>
            </a:pPr>
            <a:r>
              <a:rPr lang="en-US" sz="30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This dashboard analyzes product and brand performance.</a:t>
            </a:r>
          </a:p>
          <a:p>
            <a:pPr algn="just">
              <a:lnSpc>
                <a:spcPts val="4081"/>
              </a:lnSpc>
            </a:pPr>
            <a:r>
              <a:rPr lang="en-US" sz="29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Key Insight: A "volume vs. value" dynamic. 'Electronics' is the top category, but 'Pepsi' is the top brand.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565645" y="1778962"/>
            <a:ext cx="9044603" cy="3776821"/>
          </a:xfrm>
          <a:custGeom>
            <a:avLst/>
            <a:gdLst/>
            <a:ahLst/>
            <a:cxnLst/>
            <a:rect r="r" b="b" t="t" l="l"/>
            <a:pathLst>
              <a:path h="3776821" w="9044603">
                <a:moveTo>
                  <a:pt x="0" y="0"/>
                </a:moveTo>
                <a:lnTo>
                  <a:pt x="9044604" y="0"/>
                </a:lnTo>
                <a:lnTo>
                  <a:pt x="9044604" y="3776821"/>
                </a:lnTo>
                <a:lnTo>
                  <a:pt x="0" y="377682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8716" r="0" b="-609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5750939"/>
            <a:ext cx="6585343" cy="4127014"/>
          </a:xfrm>
          <a:custGeom>
            <a:avLst/>
            <a:gdLst/>
            <a:ahLst/>
            <a:cxnLst/>
            <a:rect r="r" b="b" t="t" l="l"/>
            <a:pathLst>
              <a:path h="4127014" w="6585343">
                <a:moveTo>
                  <a:pt x="0" y="0"/>
                </a:moveTo>
                <a:lnTo>
                  <a:pt x="6585343" y="0"/>
                </a:lnTo>
                <a:lnTo>
                  <a:pt x="6585343" y="4127013"/>
                </a:lnTo>
                <a:lnTo>
                  <a:pt x="0" y="41270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6165" r="0" b="-2517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17780" y="367781"/>
            <a:ext cx="11517542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b="true" sz="3500">
                <a:solidFill>
                  <a:srgbClr val="050E9B"/>
                </a:solidFill>
                <a:latin typeface="Merriweather Sans Bold"/>
                <a:ea typeface="Merriweather Sans Bold"/>
                <a:cs typeface="Merriweather Sans Bold"/>
                <a:sym typeface="Merriweather Sans Bold"/>
              </a:rPr>
              <a:t>THE DISCONNECT BETWEEN QUALITY AND POPULARITY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2552561"/>
            <a:ext cx="8348888" cy="7753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4586" indent="-282293" lvl="1">
              <a:lnSpc>
                <a:spcPts val="3661"/>
              </a:lnSpc>
              <a:buFont typeface="Arial"/>
              <a:buChar char="•"/>
            </a:pPr>
            <a:r>
              <a:rPr lang="en-US" sz="26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The "What": The data shows that our best-selling brands (like Samsung) are not our best-rated brands (like BlueStar).</a:t>
            </a:r>
          </a:p>
          <a:p>
            <a:pPr algn="just" marL="564586" indent="-282293" lvl="1">
              <a:lnSpc>
                <a:spcPts val="3661"/>
              </a:lnSpc>
              <a:buFont typeface="Arial"/>
              <a:buChar char="•"/>
            </a:pPr>
            <a:r>
              <a:rPr lang="en-US" sz="26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The "Why":</a:t>
            </a:r>
          </a:p>
          <a:p>
            <a:pPr algn="just" marL="1693757" indent="-423439" lvl="3">
              <a:lnSpc>
                <a:spcPts val="3661"/>
              </a:lnSpc>
              <a:buFont typeface="Arial"/>
              <a:buChar char="￭"/>
            </a:pPr>
            <a:r>
              <a:rPr lang="en-US" sz="26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Mass-Market Hits (e.g., Samsung): Have a huge customer base and high loyalty, but average ratings (3.14).</a:t>
            </a:r>
          </a:p>
          <a:p>
            <a:pPr algn="just" marL="1693757" indent="-423439" lvl="3">
              <a:lnSpc>
                <a:spcPts val="3661"/>
              </a:lnSpc>
              <a:buFont typeface="Arial"/>
              <a:buChar char="￭"/>
            </a:pPr>
            <a:r>
              <a:rPr lang="en-US" sz="26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Niche Favorites (e.g., BlueStar): Have a small, dedicated customer base that is extremely satisfied (4.38 rating) and highly loyal (85% repeat rate).</a:t>
            </a:r>
          </a:p>
          <a:p>
            <a:pPr algn="just" marL="564586" indent="-282293" lvl="1">
              <a:lnSpc>
                <a:spcPts val="3661"/>
              </a:lnSpc>
              <a:buFont typeface="Arial"/>
              <a:buChar char="•"/>
            </a:pPr>
            <a:r>
              <a:rPr lang="en-US" sz="26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Recommendation: Adopt a two-tier marketing strategy: "volume" marketing for mass-market brands to acquire new customers, and "quality" marketing for niche brands to upsell to the existing loyal fanbase.</a:t>
            </a:r>
          </a:p>
          <a:p>
            <a:pPr algn="just">
              <a:lnSpc>
                <a:spcPts val="3661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517063" y="2771392"/>
            <a:ext cx="11301259" cy="6328705"/>
          </a:xfrm>
          <a:custGeom>
            <a:avLst/>
            <a:gdLst/>
            <a:ahLst/>
            <a:cxnLst/>
            <a:rect r="r" b="b" t="t" l="l"/>
            <a:pathLst>
              <a:path h="6328705" w="11301259">
                <a:moveTo>
                  <a:pt x="0" y="0"/>
                </a:moveTo>
                <a:lnTo>
                  <a:pt x="11301259" y="0"/>
                </a:lnTo>
                <a:lnTo>
                  <a:pt x="11301259" y="6328705"/>
                </a:lnTo>
                <a:lnTo>
                  <a:pt x="0" y="632870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417780" y="367781"/>
            <a:ext cx="11517542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b="true" sz="3500">
                <a:solidFill>
                  <a:srgbClr val="050E9B"/>
                </a:solidFill>
                <a:latin typeface="Merriweather Sans Bold"/>
                <a:ea typeface="Merriweather Sans Bold"/>
                <a:cs typeface="Merriweather Sans Bold"/>
                <a:sym typeface="Merriweather Sans Bold"/>
              </a:rPr>
              <a:t>DASHBOARD 4 - OPERATIONAL &amp; FEEDBACK INSIGHTS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4318928"/>
            <a:ext cx="6311182" cy="3714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0943" indent="-325472" lvl="1">
              <a:lnSpc>
                <a:spcPts val="4221"/>
              </a:lnSpc>
              <a:buFont typeface="Arial"/>
              <a:buChar char="•"/>
            </a:pPr>
            <a:r>
              <a:rPr lang="en-US" sz="30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This dashboard tracks operational efficiency and customer satisfaction.</a:t>
            </a:r>
          </a:p>
          <a:p>
            <a:pPr algn="just" marL="650943" indent="-325472" lvl="1">
              <a:lnSpc>
                <a:spcPts val="4221"/>
              </a:lnSpc>
              <a:buFont typeface="Arial"/>
              <a:buChar char="•"/>
            </a:pPr>
            <a:r>
              <a:rPr lang="en-US" sz="30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Key Insight: A significant 14.16% "Bad" feedback rate is a major concern.</a:t>
            </a:r>
          </a:p>
          <a:p>
            <a:pPr algn="just">
              <a:lnSpc>
                <a:spcPts val="4221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17780" y="367781"/>
            <a:ext cx="11517542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b="true" sz="3500">
                <a:solidFill>
                  <a:srgbClr val="050E9B"/>
                </a:solidFill>
                <a:latin typeface="Merriweather Sans Bold"/>
                <a:ea typeface="Merriweather Sans Bold"/>
                <a:cs typeface="Merriweather Sans Bold"/>
                <a:sym typeface="Merriweather Sans Bold"/>
              </a:rPr>
              <a:t>FINAL RECOMMENDATIONS &amp; BUSINESS IMPACT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16748" y="1928102"/>
            <a:ext cx="16442552" cy="7753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61"/>
              </a:lnSpc>
            </a:pPr>
          </a:p>
          <a:p>
            <a:pPr algn="just" marL="564586" indent="-282293" lvl="1">
              <a:lnSpc>
                <a:spcPts val="3661"/>
              </a:lnSpc>
              <a:buFont typeface="Arial"/>
              <a:buChar char="•"/>
            </a:pPr>
            <a:r>
              <a:rPr lang="en-US" sz="26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BOOST TRAFFIC IN FEBRUARY: Launch marketing campaigns in late January to counter the seasonal dip in customer traffic.</a:t>
            </a:r>
          </a:p>
          <a:p>
            <a:pPr algn="just">
              <a:lnSpc>
                <a:spcPts val="3661"/>
              </a:lnSpc>
            </a:pPr>
          </a:p>
          <a:p>
            <a:pPr algn="just" marL="564586" indent="-282293" lvl="1">
              <a:lnSpc>
                <a:spcPts val="3661"/>
              </a:lnSpc>
              <a:buFont typeface="Arial"/>
              <a:buChar char="•"/>
            </a:pPr>
            <a:r>
              <a:rPr lang="en-US" sz="26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REPLICATE THE USA MODEL: Focus on building loyalty in other markets by promoting high-volume grocery items to younger demographics.</a:t>
            </a:r>
          </a:p>
          <a:p>
            <a:pPr algn="just">
              <a:lnSpc>
                <a:spcPts val="3661"/>
              </a:lnSpc>
            </a:pPr>
          </a:p>
          <a:p>
            <a:pPr algn="just" marL="564586" indent="-282293" lvl="1">
              <a:lnSpc>
                <a:spcPts val="3661"/>
              </a:lnSpc>
              <a:buFont typeface="Arial"/>
              <a:buChar char="•"/>
            </a:pPr>
            <a:r>
              <a:rPr lang="en-US" sz="26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TARGET LOYAL CUSTOMERS: Create bundled promotions (e.g., Electronics + Grocery) for the core 18-25, low-to-medium income demographic.</a:t>
            </a:r>
          </a:p>
          <a:p>
            <a:pPr algn="just">
              <a:lnSpc>
                <a:spcPts val="3661"/>
              </a:lnSpc>
            </a:pPr>
          </a:p>
          <a:p>
            <a:pPr algn="just" marL="564586" indent="-282293" lvl="1">
              <a:lnSpc>
                <a:spcPts val="3661"/>
              </a:lnSpc>
              <a:buFont typeface="Arial"/>
              <a:buChar char="•"/>
            </a:pPr>
            <a:r>
              <a:rPr lang="en-US" sz="26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IMPROVE POST-DELIVERY EXPERIENCE: Investigate the reasons for the high "Bad" feedback on delivered orders to address potential product quality or delivery issues.</a:t>
            </a:r>
          </a:p>
          <a:p>
            <a:pPr algn="just">
              <a:lnSpc>
                <a:spcPts val="3661"/>
              </a:lnSpc>
            </a:pPr>
          </a:p>
          <a:p>
            <a:pPr algn="just">
              <a:lnSpc>
                <a:spcPts val="3661"/>
              </a:lnSpc>
            </a:pPr>
            <a:r>
              <a:rPr lang="en-US" sz="26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Final Statement: "Implementing these data-driven recommendations will lead to increased customer retention, optimized regional marketing, and improved operational efficiency, providing a significant competitive advantage."</a:t>
            </a:r>
          </a:p>
          <a:p>
            <a:pPr algn="just">
              <a:lnSpc>
                <a:spcPts val="3661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501257" y="704269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29903" y="4554395"/>
            <a:ext cx="11228195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050E9B"/>
                </a:solidFill>
                <a:latin typeface="Merriweather Sans Bold"/>
                <a:ea typeface="Merriweather Sans Bold"/>
                <a:cs typeface="Merriweather Sans Bold"/>
                <a:sym typeface="Merriweather Sa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303024" y="6928397"/>
            <a:ext cx="2282069" cy="1688731"/>
          </a:xfrm>
          <a:custGeom>
            <a:avLst/>
            <a:gdLst/>
            <a:ahLst/>
            <a:cxnLst/>
            <a:rect r="r" b="b" t="t" l="l"/>
            <a:pathLst>
              <a:path h="1688731" w="2282069">
                <a:moveTo>
                  <a:pt x="0" y="0"/>
                </a:moveTo>
                <a:lnTo>
                  <a:pt x="2282069" y="0"/>
                </a:lnTo>
                <a:lnTo>
                  <a:pt x="2282069" y="1688731"/>
                </a:lnTo>
                <a:lnTo>
                  <a:pt x="0" y="16887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166944" y="2454012"/>
            <a:ext cx="4092356" cy="4114800"/>
          </a:xfrm>
          <a:custGeom>
            <a:avLst/>
            <a:gdLst/>
            <a:ahLst/>
            <a:cxnLst/>
            <a:rect r="r" b="b" t="t" l="l"/>
            <a:pathLst>
              <a:path h="4114800" w="4092356">
                <a:moveTo>
                  <a:pt x="0" y="0"/>
                </a:moveTo>
                <a:lnTo>
                  <a:pt x="4092356" y="0"/>
                </a:lnTo>
                <a:lnTo>
                  <a:pt x="40923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15864" y="125034"/>
            <a:ext cx="11228195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b="true" sz="5599">
                <a:solidFill>
                  <a:srgbClr val="050E9B"/>
                </a:solidFill>
                <a:latin typeface="Merriweather Sans Bold"/>
                <a:ea typeface="Merriweather Sans Bold"/>
                <a:cs typeface="Merriweather Sans Bold"/>
                <a:sym typeface="Merriweather Sans Bold"/>
              </a:rPr>
              <a:t>THE BUSINESS PROBLEM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1604" y="1949834"/>
            <a:ext cx="11847458" cy="8060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644" indent="-311822" lvl="1">
              <a:lnSpc>
                <a:spcPts val="4044"/>
              </a:lnSpc>
              <a:buFont typeface="Arial"/>
              <a:buChar char="•"/>
            </a:pPr>
            <a:r>
              <a:rPr lang="en-US" sz="288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Data Overload: The company possesses over 293,000 raw transaction records, containing critical data points on customer behavior, product mix, and logistics.</a:t>
            </a:r>
          </a:p>
          <a:p>
            <a:pPr algn="just" marL="623644" indent="-311822" lvl="1">
              <a:lnSpc>
                <a:spcPts val="4044"/>
              </a:lnSpc>
              <a:buFont typeface="Arial"/>
              <a:buChar char="•"/>
            </a:pPr>
            <a:r>
              <a:rPr lang="en-US" sz="288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Inconsistency &amp; Inaccuracy: The source data suffers from significant quality issues, null values, date format issues including conflicting customer demographics (e.g., gender, income) tied to the same Customer ID, leading to incorrect reporting.</a:t>
            </a:r>
          </a:p>
          <a:p>
            <a:pPr algn="just" marL="623644" indent="-311822" lvl="1">
              <a:lnSpc>
                <a:spcPts val="4044"/>
              </a:lnSpc>
              <a:buFont typeface="Arial"/>
              <a:buChar char="•"/>
            </a:pPr>
            <a:r>
              <a:rPr lang="en-US" sz="288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The Gap: Without a robust, visual analytical system, key seasonal dips, top customer profiles, and operational failures remain hidden, preventing strategic, data-driven decisions.</a:t>
            </a:r>
          </a:p>
          <a:p>
            <a:pPr algn="just">
              <a:lnSpc>
                <a:spcPts val="4044"/>
              </a:lnSpc>
            </a:pPr>
          </a:p>
          <a:p>
            <a:pPr algn="just">
              <a:lnSpc>
                <a:spcPts val="4044"/>
              </a:lnSpc>
            </a:pPr>
            <a:r>
              <a:rPr lang="en-US" sz="288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Key Question to Answer: How do we clean, model, and analyze this data to drive measurable improvements in revenue and customer satisfaction?</a:t>
            </a:r>
          </a:p>
          <a:p>
            <a:pPr algn="just">
              <a:lnSpc>
                <a:spcPts val="404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303024" y="6928397"/>
            <a:ext cx="2282069" cy="1688731"/>
          </a:xfrm>
          <a:custGeom>
            <a:avLst/>
            <a:gdLst/>
            <a:ahLst/>
            <a:cxnLst/>
            <a:rect r="r" b="b" t="t" l="l"/>
            <a:pathLst>
              <a:path h="1688731" w="2282069">
                <a:moveTo>
                  <a:pt x="0" y="0"/>
                </a:moveTo>
                <a:lnTo>
                  <a:pt x="2282069" y="0"/>
                </a:lnTo>
                <a:lnTo>
                  <a:pt x="2282069" y="1688731"/>
                </a:lnTo>
                <a:lnTo>
                  <a:pt x="0" y="16887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30203" y="2004922"/>
            <a:ext cx="11847458" cy="7911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2055" indent="-301027" lvl="1">
              <a:lnSpc>
                <a:spcPts val="3904"/>
              </a:lnSpc>
              <a:buFont typeface="Arial"/>
              <a:buChar char="•"/>
            </a:pPr>
            <a:r>
              <a:rPr lang="en-US" sz="278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We designed this project to meet core business goals that directly impact the bottom line:</a:t>
            </a:r>
          </a:p>
          <a:p>
            <a:pPr algn="just" marL="602055" indent="-301027" lvl="1">
              <a:lnSpc>
                <a:spcPts val="3904"/>
              </a:lnSpc>
              <a:buFont typeface="Arial"/>
              <a:buChar char="•"/>
            </a:pPr>
            <a:r>
              <a:rPr lang="en-US" sz="278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Maximize Customer Loyalty: Identify the exact profile of the repeat customer (demographics, product preference) to inform retention campaigns.</a:t>
            </a:r>
          </a:p>
          <a:p>
            <a:pPr algn="just" marL="602055" indent="-301027" lvl="1">
              <a:lnSpc>
                <a:spcPts val="3904"/>
              </a:lnSpc>
              <a:buFont typeface="Arial"/>
              <a:buChar char="•"/>
            </a:pPr>
            <a:r>
              <a:rPr lang="en-US" sz="278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Optimize Product Strategy: Determine the true Volume vs. Value dynamic (e.g., why is a low-value brand like Pepsi the top seller?) and align product marketing accordingly.</a:t>
            </a:r>
          </a:p>
          <a:p>
            <a:pPr algn="just" marL="602055" indent="-301027" lvl="1">
              <a:lnSpc>
                <a:spcPts val="3904"/>
              </a:lnSpc>
              <a:buFont typeface="Arial"/>
              <a:buChar char="•"/>
            </a:pPr>
            <a:r>
              <a:rPr lang="en-US" sz="278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Drive Consistent Revenue: Uncover and provide countermeasures for negative seasonal trends (e.g., the February Sales Dip).</a:t>
            </a:r>
          </a:p>
          <a:p>
            <a:pPr algn="just" marL="602055" indent="-301027" lvl="1">
              <a:lnSpc>
                <a:spcPts val="3904"/>
              </a:lnSpc>
              <a:buFont typeface="Arial"/>
              <a:buChar char="•"/>
            </a:pPr>
            <a:r>
              <a:rPr lang="en-US" sz="278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Enhance Operational Quality: Pinpoint the root cause of negative feedback, especially post-delivery issues, to improve service reputation.</a:t>
            </a:r>
          </a:p>
          <a:p>
            <a:pPr algn="just" marL="602055" indent="-301027" lvl="1">
              <a:lnSpc>
                <a:spcPts val="3904"/>
              </a:lnSpc>
              <a:spcBef>
                <a:spcPct val="0"/>
              </a:spcBef>
              <a:buFont typeface="Arial"/>
              <a:buChar char="•"/>
            </a:pPr>
            <a:r>
              <a:rPr lang="en-US" sz="278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Target KPI Improvement: Deliver strategic recommendations capable of improving Customer Lifetime Value (CLV) and reducing the negative feedback rate.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303024" y="2850964"/>
            <a:ext cx="3474164" cy="3474164"/>
          </a:xfrm>
          <a:custGeom>
            <a:avLst/>
            <a:gdLst/>
            <a:ahLst/>
            <a:cxnLst/>
            <a:rect r="r" b="b" t="t" l="l"/>
            <a:pathLst>
              <a:path h="3474164" w="3474164">
                <a:moveTo>
                  <a:pt x="0" y="0"/>
                </a:moveTo>
                <a:lnTo>
                  <a:pt x="3474164" y="0"/>
                </a:lnTo>
                <a:lnTo>
                  <a:pt x="3474164" y="3474164"/>
                </a:lnTo>
                <a:lnTo>
                  <a:pt x="0" y="347416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215864" y="167376"/>
            <a:ext cx="11228195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b="true" sz="4500">
                <a:solidFill>
                  <a:srgbClr val="050E9B"/>
                </a:solidFill>
                <a:latin typeface="Merriweather Sans Bold"/>
                <a:ea typeface="Merriweather Sans Bold"/>
                <a:cs typeface="Merriweather Sans Bold"/>
                <a:sym typeface="Merriweather Sans Bold"/>
              </a:rPr>
              <a:t>PROJECT OBJECTIVES (STAKEHOLDER GOALS)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15864" y="148326"/>
            <a:ext cx="11228195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b="true" sz="5599">
                <a:solidFill>
                  <a:srgbClr val="050E9B"/>
                </a:solidFill>
                <a:latin typeface="Merriweather Sans Bold"/>
                <a:ea typeface="Merriweather Sans Bold"/>
                <a:cs typeface="Merriweather Sans Bold"/>
                <a:sym typeface="Merriweather Sans Bold"/>
              </a:rPr>
              <a:t>METHODOLOGY &amp; TOOLS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479002" y="3374193"/>
            <a:ext cx="3127047" cy="3251494"/>
            <a:chOff x="0" y="0"/>
            <a:chExt cx="812800" cy="8451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45147"/>
            </a:xfrm>
            <a:custGeom>
              <a:avLst/>
              <a:gdLst/>
              <a:ahLst/>
              <a:cxnLst/>
              <a:rect r="r" b="b" t="t" l="l"/>
              <a:pathLst>
                <a:path h="845147" w="812800">
                  <a:moveTo>
                    <a:pt x="126265" y="0"/>
                  </a:moveTo>
                  <a:lnTo>
                    <a:pt x="686535" y="0"/>
                  </a:lnTo>
                  <a:cubicBezTo>
                    <a:pt x="720022" y="0"/>
                    <a:pt x="752138" y="13303"/>
                    <a:pt x="775818" y="36982"/>
                  </a:cubicBezTo>
                  <a:cubicBezTo>
                    <a:pt x="799497" y="60662"/>
                    <a:pt x="812800" y="92778"/>
                    <a:pt x="812800" y="126265"/>
                  </a:cubicBezTo>
                  <a:lnTo>
                    <a:pt x="812800" y="718882"/>
                  </a:lnTo>
                  <a:cubicBezTo>
                    <a:pt x="812800" y="752369"/>
                    <a:pt x="799497" y="784485"/>
                    <a:pt x="775818" y="808165"/>
                  </a:cubicBezTo>
                  <a:cubicBezTo>
                    <a:pt x="752138" y="831844"/>
                    <a:pt x="720022" y="845147"/>
                    <a:pt x="686535" y="845147"/>
                  </a:cubicBezTo>
                  <a:lnTo>
                    <a:pt x="126265" y="845147"/>
                  </a:lnTo>
                  <a:cubicBezTo>
                    <a:pt x="92778" y="845147"/>
                    <a:pt x="60662" y="831844"/>
                    <a:pt x="36982" y="808165"/>
                  </a:cubicBezTo>
                  <a:cubicBezTo>
                    <a:pt x="13303" y="784485"/>
                    <a:pt x="0" y="752369"/>
                    <a:pt x="0" y="718882"/>
                  </a:cubicBezTo>
                  <a:lnTo>
                    <a:pt x="0" y="126265"/>
                  </a:lnTo>
                  <a:cubicBezTo>
                    <a:pt x="0" y="92778"/>
                    <a:pt x="13303" y="60662"/>
                    <a:pt x="36982" y="36982"/>
                  </a:cubicBezTo>
                  <a:cubicBezTo>
                    <a:pt x="60662" y="13303"/>
                    <a:pt x="92778" y="0"/>
                    <a:pt x="126265" y="0"/>
                  </a:cubicBezTo>
                  <a:close/>
                </a:path>
              </a:pathLst>
            </a:custGeom>
            <a:solidFill>
              <a:srgbClr val="CFF4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83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655665" y="3560477"/>
            <a:ext cx="712258" cy="712258"/>
          </a:xfrm>
          <a:custGeom>
            <a:avLst/>
            <a:gdLst/>
            <a:ahLst/>
            <a:cxnLst/>
            <a:rect r="r" b="b" t="t" l="l"/>
            <a:pathLst>
              <a:path h="712258" w="712258">
                <a:moveTo>
                  <a:pt x="0" y="0"/>
                </a:moveTo>
                <a:lnTo>
                  <a:pt x="712258" y="0"/>
                </a:lnTo>
                <a:lnTo>
                  <a:pt x="712258" y="712258"/>
                </a:lnTo>
                <a:lnTo>
                  <a:pt x="0" y="7122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606048" y="4532004"/>
            <a:ext cx="1298460" cy="714936"/>
            <a:chOff x="0" y="0"/>
            <a:chExt cx="935909" cy="5153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35909" cy="515314"/>
            </a:xfrm>
            <a:custGeom>
              <a:avLst/>
              <a:gdLst/>
              <a:ahLst/>
              <a:cxnLst/>
              <a:rect r="r" b="b" t="t" l="l"/>
              <a:pathLst>
                <a:path h="515314" w="935909">
                  <a:moveTo>
                    <a:pt x="935909" y="257657"/>
                  </a:moveTo>
                  <a:lnTo>
                    <a:pt x="529509" y="0"/>
                  </a:lnTo>
                  <a:lnTo>
                    <a:pt x="529509" y="203200"/>
                  </a:lnTo>
                  <a:lnTo>
                    <a:pt x="0" y="203200"/>
                  </a:lnTo>
                  <a:lnTo>
                    <a:pt x="0" y="312114"/>
                  </a:lnTo>
                  <a:lnTo>
                    <a:pt x="529509" y="312114"/>
                  </a:lnTo>
                  <a:lnTo>
                    <a:pt x="529509" y="515314"/>
                  </a:lnTo>
                  <a:lnTo>
                    <a:pt x="935909" y="257657"/>
                  </a:lnTo>
                  <a:close/>
                </a:path>
              </a:pathLst>
            </a:custGeom>
            <a:solidFill>
              <a:srgbClr val="56AE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65100"/>
              <a:ext cx="834309" cy="1470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904508" y="3325949"/>
            <a:ext cx="3234979" cy="3299738"/>
            <a:chOff x="0" y="0"/>
            <a:chExt cx="840854" cy="85768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40854" cy="857687"/>
            </a:xfrm>
            <a:custGeom>
              <a:avLst/>
              <a:gdLst/>
              <a:ahLst/>
              <a:cxnLst/>
              <a:rect r="r" b="b" t="t" l="l"/>
              <a:pathLst>
                <a:path h="857687" w="840854">
                  <a:moveTo>
                    <a:pt x="122053" y="0"/>
                  </a:moveTo>
                  <a:lnTo>
                    <a:pt x="718802" y="0"/>
                  </a:lnTo>
                  <a:cubicBezTo>
                    <a:pt x="786210" y="0"/>
                    <a:pt x="840854" y="54645"/>
                    <a:pt x="840854" y="122053"/>
                  </a:cubicBezTo>
                  <a:lnTo>
                    <a:pt x="840854" y="735634"/>
                  </a:lnTo>
                  <a:cubicBezTo>
                    <a:pt x="840854" y="803042"/>
                    <a:pt x="786210" y="857687"/>
                    <a:pt x="718802" y="857687"/>
                  </a:cubicBezTo>
                  <a:lnTo>
                    <a:pt x="122053" y="857687"/>
                  </a:lnTo>
                  <a:cubicBezTo>
                    <a:pt x="54645" y="857687"/>
                    <a:pt x="0" y="803042"/>
                    <a:pt x="0" y="735634"/>
                  </a:cubicBezTo>
                  <a:lnTo>
                    <a:pt x="0" y="122053"/>
                  </a:lnTo>
                  <a:cubicBezTo>
                    <a:pt x="0" y="54645"/>
                    <a:pt x="54645" y="0"/>
                    <a:pt x="122053" y="0"/>
                  </a:cubicBezTo>
                  <a:close/>
                </a:path>
              </a:pathLst>
            </a:custGeom>
            <a:solidFill>
              <a:srgbClr val="CFF4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40854" cy="8957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7260004" y="3698151"/>
            <a:ext cx="643824" cy="643824"/>
          </a:xfrm>
          <a:custGeom>
            <a:avLst/>
            <a:gdLst/>
            <a:ahLst/>
            <a:cxnLst/>
            <a:rect r="r" b="b" t="t" l="l"/>
            <a:pathLst>
              <a:path h="643824" w="643824">
                <a:moveTo>
                  <a:pt x="0" y="0"/>
                </a:moveTo>
                <a:lnTo>
                  <a:pt x="643824" y="0"/>
                </a:lnTo>
                <a:lnTo>
                  <a:pt x="643824" y="643824"/>
                </a:lnTo>
                <a:lnTo>
                  <a:pt x="0" y="6438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8139487" y="4532004"/>
            <a:ext cx="1298460" cy="714936"/>
            <a:chOff x="0" y="0"/>
            <a:chExt cx="935909" cy="51531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35909" cy="515314"/>
            </a:xfrm>
            <a:custGeom>
              <a:avLst/>
              <a:gdLst/>
              <a:ahLst/>
              <a:cxnLst/>
              <a:rect r="r" b="b" t="t" l="l"/>
              <a:pathLst>
                <a:path h="515314" w="935909">
                  <a:moveTo>
                    <a:pt x="935909" y="257657"/>
                  </a:moveTo>
                  <a:lnTo>
                    <a:pt x="529509" y="0"/>
                  </a:lnTo>
                  <a:lnTo>
                    <a:pt x="529509" y="203200"/>
                  </a:lnTo>
                  <a:lnTo>
                    <a:pt x="0" y="203200"/>
                  </a:lnTo>
                  <a:lnTo>
                    <a:pt x="0" y="312114"/>
                  </a:lnTo>
                  <a:lnTo>
                    <a:pt x="529509" y="312114"/>
                  </a:lnTo>
                  <a:lnTo>
                    <a:pt x="529509" y="515314"/>
                  </a:lnTo>
                  <a:lnTo>
                    <a:pt x="935909" y="257657"/>
                  </a:lnTo>
                  <a:close/>
                </a:path>
              </a:pathLst>
            </a:custGeom>
            <a:solidFill>
              <a:srgbClr val="56AE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165100"/>
              <a:ext cx="834309" cy="1470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672926" y="4532004"/>
            <a:ext cx="1852836" cy="714936"/>
            <a:chOff x="0" y="0"/>
            <a:chExt cx="1335495" cy="51531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335495" cy="515314"/>
            </a:xfrm>
            <a:custGeom>
              <a:avLst/>
              <a:gdLst/>
              <a:ahLst/>
              <a:cxnLst/>
              <a:rect r="r" b="b" t="t" l="l"/>
              <a:pathLst>
                <a:path h="515314" w="1335495">
                  <a:moveTo>
                    <a:pt x="1335495" y="257657"/>
                  </a:moveTo>
                  <a:lnTo>
                    <a:pt x="929095" y="0"/>
                  </a:lnTo>
                  <a:lnTo>
                    <a:pt x="929095" y="203200"/>
                  </a:lnTo>
                  <a:lnTo>
                    <a:pt x="0" y="203200"/>
                  </a:lnTo>
                  <a:lnTo>
                    <a:pt x="0" y="312114"/>
                  </a:lnTo>
                  <a:lnTo>
                    <a:pt x="929095" y="312114"/>
                  </a:lnTo>
                  <a:lnTo>
                    <a:pt x="929095" y="515314"/>
                  </a:lnTo>
                  <a:lnTo>
                    <a:pt x="1335495" y="257657"/>
                  </a:lnTo>
                  <a:close/>
                </a:path>
              </a:pathLst>
            </a:custGeom>
            <a:solidFill>
              <a:srgbClr val="56AE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165100"/>
              <a:ext cx="1233895" cy="1470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437947" y="3098914"/>
            <a:ext cx="3234979" cy="3299738"/>
            <a:chOff x="0" y="0"/>
            <a:chExt cx="840854" cy="85768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40854" cy="857687"/>
            </a:xfrm>
            <a:custGeom>
              <a:avLst/>
              <a:gdLst/>
              <a:ahLst/>
              <a:cxnLst/>
              <a:rect r="r" b="b" t="t" l="l"/>
              <a:pathLst>
                <a:path h="857687" w="840854">
                  <a:moveTo>
                    <a:pt x="122053" y="0"/>
                  </a:moveTo>
                  <a:lnTo>
                    <a:pt x="718802" y="0"/>
                  </a:lnTo>
                  <a:cubicBezTo>
                    <a:pt x="786210" y="0"/>
                    <a:pt x="840854" y="54645"/>
                    <a:pt x="840854" y="122053"/>
                  </a:cubicBezTo>
                  <a:lnTo>
                    <a:pt x="840854" y="735634"/>
                  </a:lnTo>
                  <a:cubicBezTo>
                    <a:pt x="840854" y="803042"/>
                    <a:pt x="786210" y="857687"/>
                    <a:pt x="718802" y="857687"/>
                  </a:cubicBezTo>
                  <a:lnTo>
                    <a:pt x="122053" y="857687"/>
                  </a:lnTo>
                  <a:cubicBezTo>
                    <a:pt x="54645" y="857687"/>
                    <a:pt x="0" y="803042"/>
                    <a:pt x="0" y="735634"/>
                  </a:cubicBezTo>
                  <a:lnTo>
                    <a:pt x="0" y="122053"/>
                  </a:lnTo>
                  <a:cubicBezTo>
                    <a:pt x="0" y="54645"/>
                    <a:pt x="54645" y="0"/>
                    <a:pt x="122053" y="0"/>
                  </a:cubicBezTo>
                  <a:close/>
                </a:path>
              </a:pathLst>
            </a:custGeom>
            <a:solidFill>
              <a:srgbClr val="CFF4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840854" cy="8957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11667416" y="3511273"/>
            <a:ext cx="880043" cy="880043"/>
          </a:xfrm>
          <a:custGeom>
            <a:avLst/>
            <a:gdLst/>
            <a:ahLst/>
            <a:cxnLst/>
            <a:rect r="r" b="b" t="t" l="l"/>
            <a:pathLst>
              <a:path h="880043" w="880043">
                <a:moveTo>
                  <a:pt x="0" y="0"/>
                </a:moveTo>
                <a:lnTo>
                  <a:pt x="880042" y="0"/>
                </a:lnTo>
                <a:lnTo>
                  <a:pt x="880042" y="880042"/>
                </a:lnTo>
                <a:lnTo>
                  <a:pt x="0" y="88004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14574019" y="3397756"/>
            <a:ext cx="3234979" cy="3000896"/>
            <a:chOff x="0" y="0"/>
            <a:chExt cx="840854" cy="78001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40854" cy="780010"/>
            </a:xfrm>
            <a:custGeom>
              <a:avLst/>
              <a:gdLst/>
              <a:ahLst/>
              <a:cxnLst/>
              <a:rect r="r" b="b" t="t" l="l"/>
              <a:pathLst>
                <a:path h="780010" w="840854">
                  <a:moveTo>
                    <a:pt x="122053" y="0"/>
                  </a:moveTo>
                  <a:lnTo>
                    <a:pt x="718802" y="0"/>
                  </a:lnTo>
                  <a:cubicBezTo>
                    <a:pt x="786210" y="0"/>
                    <a:pt x="840854" y="54645"/>
                    <a:pt x="840854" y="122053"/>
                  </a:cubicBezTo>
                  <a:lnTo>
                    <a:pt x="840854" y="657958"/>
                  </a:lnTo>
                  <a:cubicBezTo>
                    <a:pt x="840854" y="725365"/>
                    <a:pt x="786210" y="780010"/>
                    <a:pt x="718802" y="780010"/>
                  </a:cubicBezTo>
                  <a:lnTo>
                    <a:pt x="122053" y="780010"/>
                  </a:lnTo>
                  <a:cubicBezTo>
                    <a:pt x="54645" y="780010"/>
                    <a:pt x="0" y="725365"/>
                    <a:pt x="0" y="657958"/>
                  </a:cubicBezTo>
                  <a:lnTo>
                    <a:pt x="0" y="122053"/>
                  </a:lnTo>
                  <a:cubicBezTo>
                    <a:pt x="0" y="54645"/>
                    <a:pt x="54645" y="0"/>
                    <a:pt x="122053" y="0"/>
                  </a:cubicBezTo>
                  <a:close/>
                </a:path>
              </a:pathLst>
            </a:custGeom>
            <a:solidFill>
              <a:srgbClr val="CFF4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840854" cy="818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6755392" y="3560477"/>
            <a:ext cx="937790" cy="937790"/>
          </a:xfrm>
          <a:custGeom>
            <a:avLst/>
            <a:gdLst/>
            <a:ahLst/>
            <a:cxnLst/>
            <a:rect r="r" b="b" t="t" l="l"/>
            <a:pathLst>
              <a:path h="937790" w="937790">
                <a:moveTo>
                  <a:pt x="0" y="0"/>
                </a:moveTo>
                <a:lnTo>
                  <a:pt x="937790" y="0"/>
                </a:lnTo>
                <a:lnTo>
                  <a:pt x="937790" y="937790"/>
                </a:lnTo>
                <a:lnTo>
                  <a:pt x="0" y="93779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-10800000">
            <a:off x="14274374" y="7410193"/>
            <a:ext cx="1716183" cy="661782"/>
            <a:chOff x="0" y="0"/>
            <a:chExt cx="1336352" cy="51531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336352" cy="515314"/>
            </a:xfrm>
            <a:custGeom>
              <a:avLst/>
              <a:gdLst/>
              <a:ahLst/>
              <a:cxnLst/>
              <a:rect r="r" b="b" t="t" l="l"/>
              <a:pathLst>
                <a:path h="515314" w="1336352">
                  <a:moveTo>
                    <a:pt x="1336352" y="257657"/>
                  </a:moveTo>
                  <a:lnTo>
                    <a:pt x="929952" y="0"/>
                  </a:lnTo>
                  <a:lnTo>
                    <a:pt x="929952" y="203200"/>
                  </a:lnTo>
                  <a:lnTo>
                    <a:pt x="0" y="203200"/>
                  </a:lnTo>
                  <a:lnTo>
                    <a:pt x="0" y="312114"/>
                  </a:lnTo>
                  <a:lnTo>
                    <a:pt x="929952" y="312114"/>
                  </a:lnTo>
                  <a:lnTo>
                    <a:pt x="929952" y="515314"/>
                  </a:lnTo>
                  <a:lnTo>
                    <a:pt x="1336352" y="257657"/>
                  </a:lnTo>
                  <a:close/>
                </a:path>
              </a:pathLst>
            </a:custGeom>
            <a:solidFill>
              <a:srgbClr val="56AEF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165100"/>
              <a:ext cx="1234752" cy="1470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1039395" y="6877394"/>
            <a:ext cx="3234979" cy="2673948"/>
            <a:chOff x="0" y="0"/>
            <a:chExt cx="840854" cy="69502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40854" cy="695028"/>
            </a:xfrm>
            <a:custGeom>
              <a:avLst/>
              <a:gdLst/>
              <a:ahLst/>
              <a:cxnLst/>
              <a:rect r="r" b="b" t="t" l="l"/>
              <a:pathLst>
                <a:path h="695028" w="840854">
                  <a:moveTo>
                    <a:pt x="122053" y="0"/>
                  </a:moveTo>
                  <a:lnTo>
                    <a:pt x="718802" y="0"/>
                  </a:lnTo>
                  <a:cubicBezTo>
                    <a:pt x="786210" y="0"/>
                    <a:pt x="840854" y="54645"/>
                    <a:pt x="840854" y="122053"/>
                  </a:cubicBezTo>
                  <a:lnTo>
                    <a:pt x="840854" y="572975"/>
                  </a:lnTo>
                  <a:cubicBezTo>
                    <a:pt x="840854" y="640383"/>
                    <a:pt x="786210" y="695028"/>
                    <a:pt x="718802" y="695028"/>
                  </a:cubicBezTo>
                  <a:lnTo>
                    <a:pt x="122053" y="695028"/>
                  </a:lnTo>
                  <a:cubicBezTo>
                    <a:pt x="54645" y="695028"/>
                    <a:pt x="0" y="640383"/>
                    <a:pt x="0" y="572975"/>
                  </a:cubicBezTo>
                  <a:lnTo>
                    <a:pt x="0" y="122053"/>
                  </a:lnTo>
                  <a:cubicBezTo>
                    <a:pt x="0" y="54645"/>
                    <a:pt x="54645" y="0"/>
                    <a:pt x="122053" y="0"/>
                  </a:cubicBezTo>
                  <a:close/>
                </a:path>
              </a:pathLst>
            </a:custGeom>
            <a:solidFill>
              <a:srgbClr val="CFF4F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840854" cy="7331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13131748" y="7190224"/>
            <a:ext cx="884889" cy="884889"/>
          </a:xfrm>
          <a:custGeom>
            <a:avLst/>
            <a:gdLst/>
            <a:ahLst/>
            <a:cxnLst/>
            <a:rect r="r" b="b" t="t" l="l"/>
            <a:pathLst>
              <a:path h="884889" w="884889">
                <a:moveTo>
                  <a:pt x="0" y="0"/>
                </a:moveTo>
                <a:lnTo>
                  <a:pt x="884888" y="0"/>
                </a:lnTo>
                <a:lnTo>
                  <a:pt x="884888" y="884889"/>
                </a:lnTo>
                <a:lnTo>
                  <a:pt x="0" y="88488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grpSp>
        <p:nvGrpSpPr>
          <p:cNvPr name="Group 39" id="39"/>
          <p:cNvGrpSpPr/>
          <p:nvPr/>
        </p:nvGrpSpPr>
        <p:grpSpPr>
          <a:xfrm rot="-10800000">
            <a:off x="9157884" y="7741083"/>
            <a:ext cx="1854026" cy="714936"/>
            <a:chOff x="0" y="0"/>
            <a:chExt cx="1336352" cy="515314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336352" cy="515314"/>
            </a:xfrm>
            <a:custGeom>
              <a:avLst/>
              <a:gdLst/>
              <a:ahLst/>
              <a:cxnLst/>
              <a:rect r="r" b="b" t="t" l="l"/>
              <a:pathLst>
                <a:path h="515314" w="1336352">
                  <a:moveTo>
                    <a:pt x="1336352" y="257657"/>
                  </a:moveTo>
                  <a:lnTo>
                    <a:pt x="929952" y="0"/>
                  </a:lnTo>
                  <a:lnTo>
                    <a:pt x="929952" y="203200"/>
                  </a:lnTo>
                  <a:lnTo>
                    <a:pt x="0" y="203200"/>
                  </a:lnTo>
                  <a:lnTo>
                    <a:pt x="0" y="312114"/>
                  </a:lnTo>
                  <a:lnTo>
                    <a:pt x="929952" y="312114"/>
                  </a:lnTo>
                  <a:lnTo>
                    <a:pt x="929952" y="515314"/>
                  </a:lnTo>
                  <a:lnTo>
                    <a:pt x="1336352" y="257657"/>
                  </a:lnTo>
                  <a:close/>
                </a:path>
              </a:pathLst>
            </a:custGeom>
            <a:solidFill>
              <a:srgbClr val="56AEFF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165100"/>
              <a:ext cx="1234752" cy="1470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5899915" y="6877394"/>
            <a:ext cx="3234979" cy="2673948"/>
            <a:chOff x="0" y="0"/>
            <a:chExt cx="840854" cy="69502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40854" cy="695028"/>
            </a:xfrm>
            <a:custGeom>
              <a:avLst/>
              <a:gdLst/>
              <a:ahLst/>
              <a:cxnLst/>
              <a:rect r="r" b="b" t="t" l="l"/>
              <a:pathLst>
                <a:path h="695028" w="840854">
                  <a:moveTo>
                    <a:pt x="122053" y="0"/>
                  </a:moveTo>
                  <a:lnTo>
                    <a:pt x="718802" y="0"/>
                  </a:lnTo>
                  <a:cubicBezTo>
                    <a:pt x="786210" y="0"/>
                    <a:pt x="840854" y="54645"/>
                    <a:pt x="840854" y="122053"/>
                  </a:cubicBezTo>
                  <a:lnTo>
                    <a:pt x="840854" y="572975"/>
                  </a:lnTo>
                  <a:cubicBezTo>
                    <a:pt x="840854" y="640383"/>
                    <a:pt x="786210" y="695028"/>
                    <a:pt x="718802" y="695028"/>
                  </a:cubicBezTo>
                  <a:lnTo>
                    <a:pt x="122053" y="695028"/>
                  </a:lnTo>
                  <a:cubicBezTo>
                    <a:pt x="54645" y="695028"/>
                    <a:pt x="0" y="640383"/>
                    <a:pt x="0" y="572975"/>
                  </a:cubicBezTo>
                  <a:lnTo>
                    <a:pt x="0" y="122053"/>
                  </a:lnTo>
                  <a:cubicBezTo>
                    <a:pt x="0" y="54645"/>
                    <a:pt x="54645" y="0"/>
                    <a:pt x="122053" y="0"/>
                  </a:cubicBezTo>
                  <a:close/>
                </a:path>
              </a:pathLst>
            </a:custGeom>
            <a:solidFill>
              <a:srgbClr val="CFF4FF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840854" cy="7331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Freeform 45" id="45"/>
          <p:cNvSpPr/>
          <p:nvPr/>
        </p:nvSpPr>
        <p:spPr>
          <a:xfrm flipH="false" flipV="false" rot="0">
            <a:off x="7930361" y="7194418"/>
            <a:ext cx="879655" cy="879655"/>
          </a:xfrm>
          <a:custGeom>
            <a:avLst/>
            <a:gdLst/>
            <a:ahLst/>
            <a:cxnLst/>
            <a:rect r="r" b="b" t="t" l="l"/>
            <a:pathLst>
              <a:path h="879655" w="879655">
                <a:moveTo>
                  <a:pt x="0" y="0"/>
                </a:moveTo>
                <a:lnTo>
                  <a:pt x="879654" y="0"/>
                </a:lnTo>
                <a:lnTo>
                  <a:pt x="879654" y="879655"/>
                </a:lnTo>
                <a:lnTo>
                  <a:pt x="0" y="87965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46" id="46"/>
          <p:cNvGrpSpPr/>
          <p:nvPr/>
        </p:nvGrpSpPr>
        <p:grpSpPr>
          <a:xfrm rot="0">
            <a:off x="15617399" y="6398652"/>
            <a:ext cx="798904" cy="1371385"/>
            <a:chOff x="0" y="0"/>
            <a:chExt cx="511323" cy="877728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511323" cy="877728"/>
            </a:xfrm>
            <a:custGeom>
              <a:avLst/>
              <a:gdLst/>
              <a:ahLst/>
              <a:cxnLst/>
              <a:rect r="r" b="b" t="t" l="l"/>
              <a:pathLst>
                <a:path h="877728" w="511323">
                  <a:moveTo>
                    <a:pt x="255661" y="877728"/>
                  </a:moveTo>
                  <a:lnTo>
                    <a:pt x="0" y="471328"/>
                  </a:lnTo>
                  <a:lnTo>
                    <a:pt x="203200" y="471328"/>
                  </a:lnTo>
                  <a:lnTo>
                    <a:pt x="203200" y="0"/>
                  </a:lnTo>
                  <a:lnTo>
                    <a:pt x="308123" y="0"/>
                  </a:lnTo>
                  <a:lnTo>
                    <a:pt x="308123" y="471328"/>
                  </a:lnTo>
                  <a:lnTo>
                    <a:pt x="511323" y="471328"/>
                  </a:lnTo>
                  <a:lnTo>
                    <a:pt x="255661" y="877728"/>
                  </a:lnTo>
                  <a:close/>
                </a:path>
              </a:pathLst>
            </a:custGeom>
            <a:solidFill>
              <a:srgbClr val="56AEFF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203200" y="-38100"/>
              <a:ext cx="104923" cy="8142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9437947" y="4555745"/>
            <a:ext cx="3187235" cy="2133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47863" indent="-223932" lvl="1">
              <a:lnSpc>
                <a:spcPts val="2862"/>
              </a:lnSpc>
              <a:buFont typeface="Arial"/>
              <a:buChar char="•"/>
            </a:pPr>
            <a:r>
              <a:rPr lang="en-US" sz="2074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Customer Segmentation</a:t>
            </a:r>
          </a:p>
          <a:p>
            <a:pPr algn="just" marL="447863" indent="-223932" lvl="1">
              <a:lnSpc>
                <a:spcPts val="2862"/>
              </a:lnSpc>
              <a:buFont typeface="Arial"/>
              <a:buChar char="•"/>
            </a:pPr>
            <a:r>
              <a:rPr lang="en-US" sz="2074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Sales and product trends </a:t>
            </a:r>
          </a:p>
          <a:p>
            <a:pPr algn="just" marL="447863" indent="-223932" lvl="1">
              <a:lnSpc>
                <a:spcPts val="2862"/>
              </a:lnSpc>
              <a:buFont typeface="Arial"/>
              <a:buChar char="•"/>
            </a:pPr>
            <a:r>
              <a:rPr lang="en-US" sz="2074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Time-based insights</a:t>
            </a:r>
          </a:p>
          <a:p>
            <a:pPr algn="just">
              <a:lnSpc>
                <a:spcPts val="2862"/>
              </a:lnSpc>
            </a:pPr>
            <a:r>
              <a:rPr lang="en-US" sz="2074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4574019" y="4596208"/>
            <a:ext cx="3187235" cy="1419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47863" indent="-223932" lvl="1">
              <a:lnSpc>
                <a:spcPts val="2862"/>
              </a:lnSpc>
              <a:buFont typeface="Arial"/>
              <a:buChar char="•"/>
            </a:pPr>
            <a:r>
              <a:rPr lang="en-US" sz="2074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Top products, cities</a:t>
            </a:r>
          </a:p>
          <a:p>
            <a:pPr algn="just" marL="447863" indent="-223932" lvl="1">
              <a:lnSpc>
                <a:spcPts val="2862"/>
              </a:lnSpc>
              <a:buFont typeface="Arial"/>
              <a:buChar char="•"/>
            </a:pPr>
            <a:r>
              <a:rPr lang="en-US" sz="2074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Revenue by region</a:t>
            </a:r>
          </a:p>
          <a:p>
            <a:pPr algn="just" marL="447863" indent="-223932" lvl="1">
              <a:lnSpc>
                <a:spcPts val="2862"/>
              </a:lnSpc>
              <a:buFont typeface="Arial"/>
              <a:buChar char="•"/>
            </a:pPr>
            <a:r>
              <a:rPr lang="en-US" sz="2074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Repeat customer logic</a:t>
            </a:r>
          </a:p>
          <a:p>
            <a:pPr algn="just" marL="447863" indent="-223932" lvl="1">
              <a:lnSpc>
                <a:spcPts val="2862"/>
              </a:lnSpc>
              <a:buFont typeface="Arial"/>
              <a:buChar char="•"/>
            </a:pPr>
            <a:r>
              <a:rPr lang="en-US" sz="2074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Data validation 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719515" y="3522377"/>
            <a:ext cx="1936150" cy="906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7"/>
              </a:lnSpc>
              <a:spcBef>
                <a:spcPct val="0"/>
              </a:spcBef>
            </a:pPr>
            <a:r>
              <a:rPr lang="en-US" b="true" sz="2657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1. Data Collection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4952252" y="3470022"/>
            <a:ext cx="2307752" cy="1173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2"/>
              </a:lnSpc>
              <a:spcBef>
                <a:spcPct val="0"/>
              </a:spcBef>
            </a:pPr>
            <a:r>
              <a:rPr lang="en-US" b="true" sz="2277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2.Data Cleaning &amp; Preprocessing (Python)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4904508" y="4937718"/>
            <a:ext cx="3187235" cy="1776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47863" indent="-223932" lvl="1">
              <a:lnSpc>
                <a:spcPts val="2862"/>
              </a:lnSpc>
              <a:buFont typeface="Arial"/>
              <a:buChar char="•"/>
            </a:pPr>
            <a:r>
              <a:rPr lang="en-US" sz="2074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Handle nulls </a:t>
            </a:r>
          </a:p>
          <a:p>
            <a:pPr algn="just" marL="447863" indent="-223932" lvl="1">
              <a:lnSpc>
                <a:spcPts val="2862"/>
              </a:lnSpc>
              <a:buFont typeface="Arial"/>
              <a:buChar char="•"/>
            </a:pPr>
            <a:r>
              <a:rPr lang="en-US" sz="2074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Handle duplicates</a:t>
            </a:r>
          </a:p>
          <a:p>
            <a:pPr algn="just" marL="447863" indent="-223932" lvl="1">
              <a:lnSpc>
                <a:spcPts val="2862"/>
              </a:lnSpc>
              <a:buFont typeface="Arial"/>
              <a:buChar char="•"/>
            </a:pPr>
            <a:r>
              <a:rPr lang="en-US" sz="2074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Format date &amp; time</a:t>
            </a:r>
          </a:p>
          <a:p>
            <a:pPr algn="just" marL="447863" indent="-223932" lvl="1">
              <a:lnSpc>
                <a:spcPts val="2862"/>
              </a:lnSpc>
              <a:buFont typeface="Arial"/>
              <a:buChar char="•"/>
            </a:pPr>
            <a:r>
              <a:rPr lang="en-US" sz="2074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Standardize columns</a:t>
            </a:r>
          </a:p>
          <a:p>
            <a:pPr algn="just">
              <a:lnSpc>
                <a:spcPts val="2862"/>
              </a:lnSpc>
              <a:spcBef>
                <a:spcPct val="0"/>
              </a:spcBef>
            </a:pPr>
          </a:p>
        </p:txBody>
      </p:sp>
      <p:sp>
        <p:nvSpPr>
          <p:cNvPr name="TextBox 54" id="54"/>
          <p:cNvSpPr txBox="true"/>
          <p:nvPr/>
        </p:nvSpPr>
        <p:spPr>
          <a:xfrm rot="0">
            <a:off x="9437947" y="3273511"/>
            <a:ext cx="2307752" cy="1173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2"/>
              </a:lnSpc>
              <a:spcBef>
                <a:spcPct val="0"/>
              </a:spcBef>
            </a:pPr>
            <a:r>
              <a:rPr lang="en-US" b="true" sz="2277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3.Exploratory Data Analysis (EDA) in Python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4574019" y="3522377"/>
            <a:ext cx="2307752" cy="1173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2"/>
              </a:lnSpc>
              <a:spcBef>
                <a:spcPct val="0"/>
              </a:spcBef>
            </a:pPr>
            <a:r>
              <a:rPr lang="en-US" b="true" sz="2277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5. Insight Extraction via SQL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1011910" y="7041202"/>
            <a:ext cx="2307752" cy="1173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2"/>
              </a:lnSpc>
              <a:spcBef>
                <a:spcPct val="0"/>
              </a:spcBef>
            </a:pPr>
            <a:r>
              <a:rPr lang="en-US" b="true" sz="2277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6. Dashboard Creation in Power BI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1087138" y="8177766"/>
            <a:ext cx="3187235" cy="1061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47863" indent="-223932" lvl="1">
              <a:lnSpc>
                <a:spcPts val="2862"/>
              </a:lnSpc>
              <a:buFont typeface="Arial"/>
              <a:buChar char="•"/>
            </a:pPr>
            <a:r>
              <a:rPr lang="en-US" sz="2074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Sales overview</a:t>
            </a:r>
          </a:p>
          <a:p>
            <a:pPr algn="just" marL="447863" indent="-223932" lvl="1">
              <a:lnSpc>
                <a:spcPts val="2862"/>
              </a:lnSpc>
              <a:buFont typeface="Arial"/>
              <a:buChar char="•"/>
            </a:pPr>
            <a:r>
              <a:rPr lang="en-US" sz="2074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Customer behavior</a:t>
            </a:r>
          </a:p>
          <a:p>
            <a:pPr algn="just" marL="447863" indent="-223932" lvl="1">
              <a:lnSpc>
                <a:spcPts val="2862"/>
              </a:lnSpc>
              <a:buFont typeface="Arial"/>
              <a:buChar char="•"/>
            </a:pPr>
            <a:r>
              <a:rPr lang="en-US" sz="2074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Operational KPIs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5855559" y="7002015"/>
            <a:ext cx="2307752" cy="1173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2"/>
              </a:lnSpc>
              <a:spcBef>
                <a:spcPct val="0"/>
              </a:spcBef>
            </a:pPr>
            <a:r>
              <a:rPr lang="en-US" b="true" sz="2277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7. Report &amp; Business Insights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5970649" y="8432946"/>
            <a:ext cx="3187235" cy="704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47863" indent="-223932" lvl="1">
              <a:lnSpc>
                <a:spcPts val="2862"/>
              </a:lnSpc>
              <a:buFont typeface="Arial"/>
              <a:buChar char="•"/>
            </a:pPr>
            <a:r>
              <a:rPr lang="en-US" sz="2074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Recommendations</a:t>
            </a:r>
          </a:p>
          <a:p>
            <a:pPr algn="just" marL="447863" indent="-223932" lvl="1">
              <a:lnSpc>
                <a:spcPts val="2862"/>
              </a:lnSpc>
              <a:buFont typeface="Arial"/>
              <a:buChar char="•"/>
            </a:pPr>
            <a:r>
              <a:rPr lang="en-US" sz="2074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Visual summaries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371188" y="4710683"/>
            <a:ext cx="3187235" cy="1419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47863" indent="-223932" lvl="1">
              <a:lnSpc>
                <a:spcPts val="2862"/>
              </a:lnSpc>
              <a:buFont typeface="Arial"/>
              <a:buChar char="•"/>
            </a:pPr>
            <a:r>
              <a:rPr lang="en-US" sz="2074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Collected 2,93,000 transaction and customer records</a:t>
            </a:r>
          </a:p>
          <a:p>
            <a:pPr algn="just">
              <a:lnSpc>
                <a:spcPts val="2862"/>
              </a:lnSpc>
              <a:spcBef>
                <a:spcPct val="0"/>
              </a:spcBef>
            </a:pPr>
          </a:p>
        </p:txBody>
      </p:sp>
      <p:sp>
        <p:nvSpPr>
          <p:cNvPr name="Freeform 61" id="61"/>
          <p:cNvSpPr/>
          <p:nvPr/>
        </p:nvSpPr>
        <p:spPr>
          <a:xfrm flipH="true" flipV="true" rot="0">
            <a:off x="-501257" y="704269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501257" y="704269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303024" y="6928397"/>
            <a:ext cx="2282069" cy="1688731"/>
          </a:xfrm>
          <a:custGeom>
            <a:avLst/>
            <a:gdLst/>
            <a:ahLst/>
            <a:cxnLst/>
            <a:rect r="r" b="b" t="t" l="l"/>
            <a:pathLst>
              <a:path h="1688731" w="2282069">
                <a:moveTo>
                  <a:pt x="0" y="0"/>
                </a:moveTo>
                <a:lnTo>
                  <a:pt x="2282069" y="0"/>
                </a:lnTo>
                <a:lnTo>
                  <a:pt x="2282069" y="1688731"/>
                </a:lnTo>
                <a:lnTo>
                  <a:pt x="0" y="16887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303024" y="2578739"/>
            <a:ext cx="3912801" cy="4114800"/>
          </a:xfrm>
          <a:custGeom>
            <a:avLst/>
            <a:gdLst/>
            <a:ahLst/>
            <a:cxnLst/>
            <a:rect r="r" b="b" t="t" l="l"/>
            <a:pathLst>
              <a:path h="4114800" w="3912801">
                <a:moveTo>
                  <a:pt x="0" y="0"/>
                </a:moveTo>
                <a:lnTo>
                  <a:pt x="3912801" y="0"/>
                </a:lnTo>
                <a:lnTo>
                  <a:pt x="39128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215864" y="125034"/>
            <a:ext cx="11228195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b="true" sz="5599">
                <a:solidFill>
                  <a:srgbClr val="050E9B"/>
                </a:solidFill>
                <a:latin typeface="Merriweather Sans Bold"/>
                <a:ea typeface="Merriweather Sans Bold"/>
                <a:cs typeface="Merriweather Sans Bold"/>
                <a:sym typeface="Merriweather Sans Bold"/>
              </a:rPr>
              <a:t>EXECUTIVE SUMMARY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0267" y="1522573"/>
            <a:ext cx="11847458" cy="8565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247289" indent="-415763" lvl="2">
              <a:lnSpc>
                <a:spcPts val="4044"/>
              </a:lnSpc>
              <a:buFont typeface="Arial"/>
              <a:buChar char="⚬"/>
            </a:pPr>
            <a:r>
              <a:rPr lang="en-US" sz="288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Objective: To analyze a retail dataset of over 293,000 transactions to identify key business drivers and provide actionable recommendations.</a:t>
            </a:r>
          </a:p>
          <a:p>
            <a:pPr algn="just" marL="1247289" indent="-415763" lvl="2">
              <a:lnSpc>
                <a:spcPts val="4044"/>
              </a:lnSpc>
              <a:buFont typeface="Arial"/>
              <a:buChar char="⚬"/>
            </a:pPr>
            <a:r>
              <a:rPr lang="en-US" sz="288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Key Findings:</a:t>
            </a:r>
          </a:p>
          <a:p>
            <a:pPr algn="just" marL="1870933" indent="-467733" lvl="3">
              <a:lnSpc>
                <a:spcPts val="4044"/>
              </a:lnSpc>
              <a:buFont typeface="Arial"/>
              <a:buChar char="￭"/>
            </a:pPr>
            <a:r>
              <a:rPr lang="en-US" sz="288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Identified a significant 68% repeat customer rate, with loyalty driven by the 18-25 age demographic.</a:t>
            </a:r>
          </a:p>
          <a:p>
            <a:pPr algn="just" marL="1870933" indent="-467733" lvl="3">
              <a:lnSpc>
                <a:spcPts val="4044"/>
              </a:lnSpc>
              <a:buFont typeface="Arial"/>
              <a:buChar char="￭"/>
            </a:pPr>
            <a:r>
              <a:rPr lang="en-US" sz="288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Uncovered a -7.3% sales dip in February, directly linked to a drop in customer traffic.</a:t>
            </a:r>
          </a:p>
          <a:p>
            <a:pPr algn="just" marL="1870933" indent="-467733" lvl="3">
              <a:lnSpc>
                <a:spcPts val="4044"/>
              </a:lnSpc>
              <a:buFont typeface="Arial"/>
              <a:buChar char="￭"/>
            </a:pPr>
            <a:r>
              <a:rPr lang="en-US" sz="288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Revealed that the USA is the dominant market, with success driven by a focus on high-volume Grocery items.</a:t>
            </a:r>
          </a:p>
          <a:p>
            <a:pPr algn="just" marL="1870933" indent="-467733" lvl="3">
              <a:lnSpc>
                <a:spcPts val="4044"/>
              </a:lnSpc>
              <a:buFont typeface="Arial"/>
              <a:buChar char="￭"/>
            </a:pPr>
            <a:r>
              <a:rPr lang="en-US" sz="288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Discovered that 14% "Bad" feedback is primarily linked to post-delivery issues, not just fulfillment speed.</a:t>
            </a:r>
          </a:p>
          <a:p>
            <a:pPr algn="just" marL="1247289" indent="-415763" lvl="2">
              <a:lnSpc>
                <a:spcPts val="4044"/>
              </a:lnSpc>
              <a:buFont typeface="Arial"/>
              <a:buChar char="⚬"/>
            </a:pPr>
            <a:r>
              <a:rPr lang="en-US" sz="2888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Business Impact: The analysis provides a clear roadmap to increase customer retention, optimize regional marketing, and improve operational efficiency.</a:t>
            </a:r>
          </a:p>
          <a:p>
            <a:pPr algn="just">
              <a:lnSpc>
                <a:spcPts val="4044"/>
              </a:lnSpc>
            </a:pPr>
          </a:p>
          <a:p>
            <a:pPr algn="just">
              <a:lnSpc>
                <a:spcPts val="404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501257" y="704269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050816" y="2167205"/>
            <a:ext cx="7941400" cy="5952591"/>
            <a:chOff x="0" y="0"/>
            <a:chExt cx="1230331" cy="9222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30331" cy="922212"/>
            </a:xfrm>
            <a:custGeom>
              <a:avLst/>
              <a:gdLst/>
              <a:ahLst/>
              <a:cxnLst/>
              <a:rect r="r" b="b" t="t" l="l"/>
              <a:pathLst>
                <a:path h="922212" w="1230331">
                  <a:moveTo>
                    <a:pt x="0" y="0"/>
                  </a:moveTo>
                  <a:lnTo>
                    <a:pt x="1230331" y="0"/>
                  </a:lnTo>
                  <a:lnTo>
                    <a:pt x="1230331" y="922212"/>
                  </a:lnTo>
                  <a:lnTo>
                    <a:pt x="0" y="922212"/>
                  </a:lnTo>
                  <a:close/>
                </a:path>
              </a:pathLst>
            </a:custGeom>
            <a:blipFill>
              <a:blip r:embed="rId7"/>
              <a:stretch>
                <a:fillRect l="-6042" t="0" r="-6042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0" y="2381402"/>
            <a:ext cx="10323678" cy="728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66974" indent="-455658" lvl="2">
              <a:lnSpc>
                <a:spcPts val="4432"/>
              </a:lnSpc>
              <a:buFont typeface="Arial"/>
              <a:buChar char="⚬"/>
            </a:pPr>
            <a:r>
              <a:rPr lang="en-US" sz="316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A brief, 4-step workflow diagram:</a:t>
            </a:r>
          </a:p>
          <a:p>
            <a:pPr algn="l" marL="2050461" indent="-512615" lvl="3">
              <a:lnSpc>
                <a:spcPts val="4432"/>
              </a:lnSpc>
              <a:buAutoNum type="romanLcPeriod" startAt="1"/>
            </a:pPr>
            <a:r>
              <a:rPr lang="en-US" sz="316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Data Cleaning (Python): Processed and cleaned a 293K-record dataset.</a:t>
            </a:r>
          </a:p>
          <a:p>
            <a:pPr algn="l" marL="2050461" indent="-512615" lvl="3">
              <a:lnSpc>
                <a:spcPts val="4432"/>
              </a:lnSpc>
              <a:buAutoNum type="romanLcPeriod" startAt="1"/>
            </a:pPr>
            <a:r>
              <a:rPr lang="en-US" sz="316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SQL Analysis: Performed diagnostics and aggregations.</a:t>
            </a:r>
          </a:p>
          <a:p>
            <a:pPr algn="l" marL="2050461" indent="-512615" lvl="3">
              <a:lnSpc>
                <a:spcPts val="4432"/>
              </a:lnSpc>
              <a:buAutoNum type="romanLcPeriod" startAt="1"/>
            </a:pPr>
            <a:r>
              <a:rPr lang="en-US" sz="316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Data Modeling (Power BI): Built a robust star schema with clean Customer and Product dimension tables to resolve data inconsistencies.</a:t>
            </a:r>
          </a:p>
          <a:p>
            <a:pPr algn="l" marL="2050461" indent="-512615" lvl="3">
              <a:lnSpc>
                <a:spcPts val="4432"/>
              </a:lnSpc>
              <a:buAutoNum type="romanLcPeriod" startAt="1"/>
            </a:pPr>
            <a:r>
              <a:rPr lang="en-US" sz="316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Dashboarding &amp; Analysis: Developed 4 interactive dashboards and conducted root cause analysis.</a:t>
            </a:r>
          </a:p>
          <a:p>
            <a:pPr algn="l">
              <a:lnSpc>
                <a:spcPts val="4432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143932" y="35077"/>
            <a:ext cx="12585410" cy="1943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b="true" sz="5600">
                <a:solidFill>
                  <a:srgbClr val="050E9B"/>
                </a:solidFill>
                <a:latin typeface="Merriweather Sans Bold"/>
                <a:ea typeface="Merriweather Sans Bold"/>
                <a:cs typeface="Merriweather Sans Bold"/>
                <a:sym typeface="Merriweather Sans Bold"/>
              </a:rPr>
              <a:t>PROJECT OVERVIEW &amp; METHODOLOGY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501257" y="704269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613863" y="2167556"/>
            <a:ext cx="12476939" cy="7185477"/>
            <a:chOff x="0" y="0"/>
            <a:chExt cx="1933004" cy="111321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33004" cy="1113218"/>
            </a:xfrm>
            <a:custGeom>
              <a:avLst/>
              <a:gdLst/>
              <a:ahLst/>
              <a:cxnLst/>
              <a:rect r="r" b="b" t="t" l="l"/>
              <a:pathLst>
                <a:path h="1113218" w="1933004">
                  <a:moveTo>
                    <a:pt x="14271" y="0"/>
                  </a:moveTo>
                  <a:lnTo>
                    <a:pt x="1918733" y="0"/>
                  </a:lnTo>
                  <a:cubicBezTo>
                    <a:pt x="1922518" y="0"/>
                    <a:pt x="1926148" y="1504"/>
                    <a:pt x="1928825" y="4180"/>
                  </a:cubicBezTo>
                  <a:cubicBezTo>
                    <a:pt x="1931501" y="6856"/>
                    <a:pt x="1933004" y="10486"/>
                    <a:pt x="1933004" y="14271"/>
                  </a:cubicBezTo>
                  <a:lnTo>
                    <a:pt x="1933004" y="1098947"/>
                  </a:lnTo>
                  <a:cubicBezTo>
                    <a:pt x="1933004" y="1106829"/>
                    <a:pt x="1926615" y="1113218"/>
                    <a:pt x="1918733" y="1113218"/>
                  </a:cubicBezTo>
                  <a:lnTo>
                    <a:pt x="14271" y="1113218"/>
                  </a:lnTo>
                  <a:cubicBezTo>
                    <a:pt x="6390" y="1113218"/>
                    <a:pt x="0" y="1106829"/>
                    <a:pt x="0" y="1098947"/>
                  </a:cubicBezTo>
                  <a:lnTo>
                    <a:pt x="0" y="14271"/>
                  </a:lnTo>
                  <a:cubicBezTo>
                    <a:pt x="0" y="6390"/>
                    <a:pt x="6390" y="0"/>
                    <a:pt x="14271" y="0"/>
                  </a:cubicBezTo>
                  <a:close/>
                </a:path>
              </a:pathLst>
            </a:custGeom>
            <a:blipFill>
              <a:blip r:embed="rId7"/>
              <a:stretch>
                <a:fillRect l="-2000" t="0" r="-200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3385229" y="4445"/>
            <a:ext cx="11517542" cy="1943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b="true" sz="5600">
                <a:solidFill>
                  <a:srgbClr val="050E9B"/>
                </a:solidFill>
                <a:latin typeface="Merriweather Sans Bold"/>
                <a:ea typeface="Merriweather Sans Bold"/>
                <a:cs typeface="Merriweather Sans Bold"/>
                <a:sym typeface="Merriweather Sans Bold"/>
              </a:rPr>
              <a:t>DASHBOARD 1 - GLOBAL SALES 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3317043"/>
            <a:ext cx="5325196" cy="3798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6175" indent="-293087" lvl="1">
              <a:lnSpc>
                <a:spcPts val="3801"/>
              </a:lnSpc>
              <a:buFont typeface="Arial"/>
              <a:buChar char="•"/>
            </a:pPr>
            <a:r>
              <a:rPr lang="en-US" sz="27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This dashboard provides a high-level summary of business health.</a:t>
            </a:r>
          </a:p>
          <a:p>
            <a:pPr algn="l" marL="586175" indent="-293087" lvl="1">
              <a:lnSpc>
                <a:spcPts val="3801"/>
              </a:lnSpc>
              <a:buFont typeface="Arial"/>
              <a:buChar char="•"/>
            </a:pPr>
            <a:r>
              <a:rPr lang="en-US" sz="27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Key KPIs:</a:t>
            </a:r>
          </a:p>
          <a:p>
            <a:pPr algn="l" marL="1758525" indent="-439631" lvl="3">
              <a:lnSpc>
                <a:spcPts val="3801"/>
              </a:lnSpc>
              <a:buFont typeface="Arial"/>
              <a:buChar char="￭"/>
            </a:pPr>
            <a:r>
              <a:rPr lang="en-US" sz="27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Total Revenue: $242.61M</a:t>
            </a:r>
          </a:p>
          <a:p>
            <a:pPr algn="l" marL="1758525" indent="-439631" lvl="3">
              <a:lnSpc>
                <a:spcPts val="3801"/>
              </a:lnSpc>
              <a:buFont typeface="Arial"/>
              <a:buChar char="￭"/>
            </a:pPr>
            <a:r>
              <a:rPr lang="en-US" sz="27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Total Orders: 177.3K</a:t>
            </a:r>
          </a:p>
          <a:p>
            <a:pPr algn="l">
              <a:lnSpc>
                <a:spcPts val="3801"/>
              </a:lnSpc>
            </a:pPr>
            <a:r>
              <a:rPr lang="en-US" sz="27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Unique Customers: 77.27K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501257" y="704269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3059914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059914" y="0"/>
                </a:lnTo>
                <a:lnTo>
                  <a:pt x="3059914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078154" y="2971051"/>
            <a:ext cx="9979783" cy="5441465"/>
          </a:xfrm>
          <a:custGeom>
            <a:avLst/>
            <a:gdLst/>
            <a:ahLst/>
            <a:cxnLst/>
            <a:rect r="r" b="b" t="t" l="l"/>
            <a:pathLst>
              <a:path h="5441465" w="9979783">
                <a:moveTo>
                  <a:pt x="0" y="0"/>
                </a:moveTo>
                <a:lnTo>
                  <a:pt x="9979782" y="0"/>
                </a:lnTo>
                <a:lnTo>
                  <a:pt x="9979782" y="5441466"/>
                </a:lnTo>
                <a:lnTo>
                  <a:pt x="0" y="54414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17780" y="329681"/>
            <a:ext cx="11977669" cy="1943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9"/>
              </a:lnSpc>
            </a:pPr>
            <a:r>
              <a:rPr lang="en-US" b="true" sz="5607">
                <a:solidFill>
                  <a:srgbClr val="050E9B"/>
                </a:solidFill>
                <a:latin typeface="Merriweather Sans Bold"/>
                <a:ea typeface="Merriweather Sans Bold"/>
                <a:cs typeface="Merriweather Sans Bold"/>
                <a:sym typeface="Merriweather Sans Bold"/>
              </a:rPr>
              <a:t>WHY DO SALES DROP IN FEBRUARY?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2709328"/>
            <a:ext cx="7724430" cy="5703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6175" indent="-293087" lvl="1">
              <a:lnSpc>
                <a:spcPts val="3801"/>
              </a:lnSpc>
              <a:buFont typeface="Arial"/>
              <a:buChar char="•"/>
            </a:pPr>
            <a:r>
              <a:rPr lang="en-US" sz="27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The "What": The data shows a consistent -7.3% drop in revenue every February</a:t>
            </a:r>
            <a:r>
              <a:rPr lang="en-US" sz="27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.</a:t>
            </a:r>
          </a:p>
          <a:p>
            <a:pPr algn="just" marL="586175" indent="-293087" lvl="1">
              <a:lnSpc>
                <a:spcPts val="3801"/>
              </a:lnSpc>
              <a:buFont typeface="Arial"/>
              <a:buChar char="•"/>
            </a:pPr>
            <a:r>
              <a:rPr lang="en-US" sz="27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The "Why": Investigation revealed this is not due to lower spending (Average Order Value actually increased slightly). The root cause is a -7.8% drop in unique customer traffic during that month.</a:t>
            </a:r>
          </a:p>
          <a:p>
            <a:pPr algn="just" marL="586175" indent="-293087" lvl="1">
              <a:lnSpc>
                <a:spcPts val="3801"/>
              </a:lnSpc>
              <a:buFont typeface="Arial"/>
              <a:buChar char="•"/>
            </a:pPr>
            <a:r>
              <a:rPr lang="en-US" sz="27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Recommendation: Launch targeted marketing campaigns in late January to boost customer engagement and traffic during this historically weak period.</a:t>
            </a:r>
          </a:p>
          <a:p>
            <a:pPr algn="just">
              <a:lnSpc>
                <a:spcPts val="3801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84626" y="-74060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645974" y="7042697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29343" y="-740607"/>
            <a:ext cx="3059915" cy="4114800"/>
          </a:xfrm>
          <a:custGeom>
            <a:avLst/>
            <a:gdLst/>
            <a:ahLst/>
            <a:cxnLst/>
            <a:rect r="r" b="b" t="t" l="l"/>
            <a:pathLst>
              <a:path h="4114800" w="3059915">
                <a:moveTo>
                  <a:pt x="0" y="0"/>
                </a:moveTo>
                <a:lnTo>
                  <a:pt x="3059914" y="0"/>
                </a:lnTo>
                <a:lnTo>
                  <a:pt x="3059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614463" y="3242879"/>
            <a:ext cx="7181870" cy="5091470"/>
          </a:xfrm>
          <a:custGeom>
            <a:avLst/>
            <a:gdLst/>
            <a:ahLst/>
            <a:cxnLst/>
            <a:rect r="r" b="b" t="t" l="l"/>
            <a:pathLst>
              <a:path h="5091470" w="7181870">
                <a:moveTo>
                  <a:pt x="0" y="0"/>
                </a:moveTo>
                <a:lnTo>
                  <a:pt x="7181871" y="0"/>
                </a:lnTo>
                <a:lnTo>
                  <a:pt x="7181871" y="5091470"/>
                </a:lnTo>
                <a:lnTo>
                  <a:pt x="0" y="509147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417780" y="329681"/>
            <a:ext cx="11977669" cy="952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9"/>
              </a:lnSpc>
            </a:pPr>
            <a:r>
              <a:rPr lang="en-US" b="true" sz="5607">
                <a:solidFill>
                  <a:srgbClr val="050E9B"/>
                </a:solidFill>
                <a:latin typeface="Merriweather Sans Bold"/>
                <a:ea typeface="Merriweather Sans Bold"/>
                <a:cs typeface="Merriweather Sans Bold"/>
                <a:sym typeface="Merriweather Sans Bold"/>
              </a:rPr>
              <a:t>THE USA MARKET SUCCESS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4395" y="3317043"/>
            <a:ext cx="9735592" cy="5226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6175" indent="-293087" lvl="1">
              <a:lnSpc>
                <a:spcPts val="3801"/>
              </a:lnSpc>
              <a:buFont typeface="Arial"/>
              <a:buChar char="•"/>
            </a:pPr>
            <a:r>
              <a:rPr lang="en-US" sz="27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The "What": The USA is the dominant market by a significant margin.</a:t>
            </a:r>
          </a:p>
          <a:p>
            <a:pPr algn="just" marL="586175" indent="-293087" lvl="1">
              <a:lnSpc>
                <a:spcPts val="3801"/>
              </a:lnSpc>
              <a:buFont typeface="Arial"/>
              <a:buChar char="•"/>
            </a:pPr>
            <a:r>
              <a:rPr lang="en-US" sz="27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The "Why": Its success is driven by a large, loyal base of 'Regular' customers in the 18-35 age group. Crucially, their top product category is Grocery, not Electronics, indicating a preference for high-volume, everyday items. Operational performance is average, not a key driver of success.</a:t>
            </a:r>
          </a:p>
          <a:p>
            <a:pPr algn="just">
              <a:lnSpc>
                <a:spcPts val="3801"/>
              </a:lnSpc>
            </a:pPr>
            <a:r>
              <a:rPr lang="en-US" sz="2715">
                <a:solidFill>
                  <a:srgbClr val="050E9B"/>
                </a:solidFill>
                <a:latin typeface="Monda"/>
                <a:ea typeface="Monda"/>
                <a:cs typeface="Monda"/>
                <a:sym typeface="Monda"/>
              </a:rPr>
              <a:t>Recommendation: To grow other markets, test campaigns that focus on building loyalty through high-volume grocery and everyday items, targeted at a younger demographic.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DAG1SrkDZoE</dc:identifier>
  <dcterms:modified xsi:type="dcterms:W3CDTF">2011-08-01T06:04:30Z</dcterms:modified>
  <cp:revision>1</cp:revision>
  <dc:title> sem 7 minor project _September</dc:title>
</cp:coreProperties>
</file>