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59" r:id="rId5"/>
    <p:sldId id="258" r:id="rId6"/>
    <p:sldId id="270" r:id="rId7"/>
    <p:sldId id="271" r:id="rId8"/>
    <p:sldId id="272" r:id="rId9"/>
    <p:sldId id="276" r:id="rId10"/>
    <p:sldId id="273" r:id="rId11"/>
    <p:sldId id="275" r:id="rId12"/>
    <p:sldId id="279" r:id="rId13"/>
    <p:sldId id="277" r:id="rId14"/>
    <p:sldId id="278" r:id="rId15"/>
    <p:sldId id="274" r:id="rId16"/>
    <p:sldId id="28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3E7B"/>
    <a:srgbClr val="000000"/>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Case Study</a:t>
            </a:r>
          </a:p>
          <a:p>
            <a:endParaRPr lang="en-US" sz="4000" dirty="0"/>
          </a:p>
          <a:p>
            <a:r>
              <a:rPr lang="en-US" sz="2800" b="1" dirty="0">
                <a:solidFill>
                  <a:schemeClr val="bg1"/>
                </a:solidFill>
              </a:rPr>
              <a:t>15 June - 2022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20076"/>
            <a:ext cx="12192000" cy="1383912"/>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User Analysis by city</a:t>
            </a:r>
            <a:endParaRPr lang="en-US" sz="4400" b="1" dirty="0">
              <a:solidFill>
                <a:schemeClr val="bg2">
                  <a:lumMod val="25000"/>
                </a:schemeClr>
              </a:solidFill>
              <a:latin typeface="+mj-lt"/>
            </a:endParaRPr>
          </a:p>
        </p:txBody>
      </p:sp>
      <p:sp>
        <p:nvSpPr>
          <p:cNvPr id="12" name="TextBox 11">
            <a:extLst>
              <a:ext uri="{FF2B5EF4-FFF2-40B4-BE49-F238E27FC236}">
                <a16:creationId xmlns:a16="http://schemas.microsoft.com/office/drawing/2014/main" id="{6B5A3068-F32E-515F-4121-B15D9BB5F399}"/>
              </a:ext>
            </a:extLst>
          </p:cNvPr>
          <p:cNvSpPr txBox="1"/>
          <p:nvPr/>
        </p:nvSpPr>
        <p:spPr>
          <a:xfrm>
            <a:off x="6464723" y="6255673"/>
            <a:ext cx="4987000" cy="307777"/>
          </a:xfrm>
          <a:prstGeom prst="rect">
            <a:avLst/>
          </a:prstGeom>
          <a:noFill/>
        </p:spPr>
        <p:txBody>
          <a:bodyPr wrap="square" rtlCol="0">
            <a:spAutoFit/>
          </a:bodyPr>
          <a:lstStyle/>
          <a:p>
            <a:r>
              <a:rPr lang="en-US" sz="1400" i="1" dirty="0"/>
              <a:t>User count: grouped by company &amp; city </a:t>
            </a:r>
          </a:p>
        </p:txBody>
      </p:sp>
      <p:pic>
        <p:nvPicPr>
          <p:cNvPr id="11" name="Picture 10" descr="Chart, bar chart&#10;&#10;Description automatically generated">
            <a:extLst>
              <a:ext uri="{FF2B5EF4-FFF2-40B4-BE49-F238E27FC236}">
                <a16:creationId xmlns:a16="http://schemas.microsoft.com/office/drawing/2014/main" id="{D5052A33-DE18-C04B-F167-A800A4CA7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723" y="2354964"/>
            <a:ext cx="5384674" cy="3900709"/>
          </a:xfrm>
          <a:prstGeom prst="rect">
            <a:avLst/>
          </a:prstGeom>
          <a:ln>
            <a:solidFill>
              <a:schemeClr val="tx1"/>
            </a:solidFill>
          </a:ln>
        </p:spPr>
      </p:pic>
      <p:sp>
        <p:nvSpPr>
          <p:cNvPr id="14" name="TextBox 13">
            <a:extLst>
              <a:ext uri="{FF2B5EF4-FFF2-40B4-BE49-F238E27FC236}">
                <a16:creationId xmlns:a16="http://schemas.microsoft.com/office/drawing/2014/main" id="{B9D5D83F-DF79-684F-F291-F0E175C25ECE}"/>
              </a:ext>
            </a:extLst>
          </p:cNvPr>
          <p:cNvSpPr txBox="1"/>
          <p:nvPr/>
        </p:nvSpPr>
        <p:spPr>
          <a:xfrm>
            <a:off x="299252" y="1664660"/>
            <a:ext cx="4987000" cy="461665"/>
          </a:xfrm>
          <a:prstGeom prst="rect">
            <a:avLst/>
          </a:prstGeom>
          <a:noFill/>
        </p:spPr>
        <p:txBody>
          <a:bodyPr wrap="square" rtlCol="0">
            <a:spAutoFit/>
          </a:bodyPr>
          <a:lstStyle/>
          <a:p>
            <a:pPr algn="ctr"/>
            <a:r>
              <a:rPr lang="en-US" sz="2400" b="1" dirty="0">
                <a:solidFill>
                  <a:srgbClr val="FF6600"/>
                </a:solidFill>
              </a:rPr>
              <a:t>Profit grouped by company and city</a:t>
            </a:r>
          </a:p>
        </p:txBody>
      </p:sp>
      <p:sp>
        <p:nvSpPr>
          <p:cNvPr id="16" name="TextBox 15">
            <a:extLst>
              <a:ext uri="{FF2B5EF4-FFF2-40B4-BE49-F238E27FC236}">
                <a16:creationId xmlns:a16="http://schemas.microsoft.com/office/drawing/2014/main" id="{27585697-79F6-9CA1-73FE-1A3203F1793D}"/>
              </a:ext>
            </a:extLst>
          </p:cNvPr>
          <p:cNvSpPr txBox="1"/>
          <p:nvPr/>
        </p:nvSpPr>
        <p:spPr>
          <a:xfrm>
            <a:off x="451944" y="2424498"/>
            <a:ext cx="4987000" cy="392024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100" dirty="0">
                <a:solidFill>
                  <a:schemeClr val="accent4"/>
                </a:solidFill>
              </a:rPr>
              <a:t>Yellow cab </a:t>
            </a:r>
            <a:r>
              <a:rPr lang="en-US" sz="2100" dirty="0"/>
              <a:t>company outperforms the </a:t>
            </a:r>
            <a:r>
              <a:rPr lang="en-US" sz="2100" dirty="0">
                <a:solidFill>
                  <a:srgbClr val="A73E7B"/>
                </a:solidFill>
              </a:rPr>
              <a:t>Pink cab</a:t>
            </a:r>
            <a:r>
              <a:rPr lang="en-US" sz="2100" dirty="0"/>
              <a:t> company in terms of number of users </a:t>
            </a:r>
            <a:endParaRPr lang="en-US" sz="2100" dirty="0">
              <a:solidFill>
                <a:schemeClr val="accent4"/>
              </a:solidFill>
            </a:endParaRPr>
          </a:p>
          <a:p>
            <a:pPr marL="342900" indent="-342900">
              <a:lnSpc>
                <a:spcPct val="150000"/>
              </a:lnSpc>
              <a:buFont typeface="Arial" panose="020B0604020202020204" pitchFamily="34" charset="0"/>
              <a:buChar char="•"/>
            </a:pPr>
            <a:r>
              <a:rPr lang="en-US" sz="2100" dirty="0"/>
              <a:t>The user count for the </a:t>
            </a:r>
            <a:r>
              <a:rPr lang="en-US" sz="2100" dirty="0">
                <a:solidFill>
                  <a:schemeClr val="accent4"/>
                </a:solidFill>
              </a:rPr>
              <a:t>Yellow cab </a:t>
            </a:r>
            <a:r>
              <a:rPr lang="en-US" sz="2100" dirty="0"/>
              <a:t>company is much higher in each city when compared to the </a:t>
            </a:r>
            <a:r>
              <a:rPr lang="en-US" sz="2100" dirty="0">
                <a:solidFill>
                  <a:srgbClr val="A73E7B"/>
                </a:solidFill>
              </a:rPr>
              <a:t>Pink cab</a:t>
            </a:r>
            <a:r>
              <a:rPr lang="en-US" sz="2100" dirty="0"/>
              <a:t> company, except for San Diego</a:t>
            </a:r>
          </a:p>
          <a:p>
            <a:pPr marL="342900" indent="-342900">
              <a:lnSpc>
                <a:spcPct val="150000"/>
              </a:lnSpc>
              <a:buFont typeface="Arial" panose="020B0604020202020204" pitchFamily="34" charset="0"/>
              <a:buChar char="•"/>
            </a:pPr>
            <a:r>
              <a:rPr lang="en-US" sz="2100" dirty="0"/>
              <a:t>The data combines all three years</a:t>
            </a:r>
          </a:p>
        </p:txBody>
      </p:sp>
    </p:spTree>
    <p:extLst>
      <p:ext uri="{BB962C8B-B14F-4D97-AF65-F5344CB8AC3E}">
        <p14:creationId xmlns:p14="http://schemas.microsoft.com/office/powerpoint/2010/main" val="209599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20076"/>
            <a:ext cx="12192000" cy="1383912"/>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Profit Analysis by age group</a:t>
            </a:r>
            <a:endParaRPr lang="en-US" sz="4400" b="1" dirty="0">
              <a:solidFill>
                <a:schemeClr val="bg2">
                  <a:lumMod val="25000"/>
                </a:schemeClr>
              </a:solidFill>
              <a:latin typeface="+mj-lt"/>
            </a:endParaRPr>
          </a:p>
        </p:txBody>
      </p:sp>
      <p:pic>
        <p:nvPicPr>
          <p:cNvPr id="5" name="Picture 4" descr="Chart, bar chart&#10;&#10;Description automatically generated">
            <a:extLst>
              <a:ext uri="{FF2B5EF4-FFF2-40B4-BE49-F238E27FC236}">
                <a16:creationId xmlns:a16="http://schemas.microsoft.com/office/drawing/2014/main" id="{806560CE-4D13-46CE-AE81-D2B0344EF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304" y="2232219"/>
            <a:ext cx="6191817" cy="3959309"/>
          </a:xfrm>
          <a:prstGeom prst="rect">
            <a:avLst/>
          </a:prstGeom>
          <a:ln>
            <a:solidFill>
              <a:schemeClr val="tx1"/>
            </a:solidFill>
          </a:ln>
        </p:spPr>
      </p:pic>
      <p:sp>
        <p:nvSpPr>
          <p:cNvPr id="15" name="TextBox 14">
            <a:extLst>
              <a:ext uri="{FF2B5EF4-FFF2-40B4-BE49-F238E27FC236}">
                <a16:creationId xmlns:a16="http://schemas.microsoft.com/office/drawing/2014/main" id="{ADA3A519-AF38-FFAC-4F21-DC3DDBF6EFC3}"/>
              </a:ext>
            </a:extLst>
          </p:cNvPr>
          <p:cNvSpPr txBox="1"/>
          <p:nvPr/>
        </p:nvSpPr>
        <p:spPr>
          <a:xfrm>
            <a:off x="299252" y="1664660"/>
            <a:ext cx="4987000" cy="830997"/>
          </a:xfrm>
          <a:prstGeom prst="rect">
            <a:avLst/>
          </a:prstGeom>
          <a:noFill/>
        </p:spPr>
        <p:txBody>
          <a:bodyPr wrap="square" rtlCol="0">
            <a:spAutoFit/>
          </a:bodyPr>
          <a:lstStyle/>
          <a:p>
            <a:pPr algn="ctr"/>
            <a:r>
              <a:rPr lang="en-US" sz="2400" b="1" dirty="0">
                <a:solidFill>
                  <a:srgbClr val="FF6600"/>
                </a:solidFill>
              </a:rPr>
              <a:t>Profit grouped by company and age group  </a:t>
            </a:r>
          </a:p>
        </p:txBody>
      </p:sp>
      <p:sp>
        <p:nvSpPr>
          <p:cNvPr id="16" name="TextBox 15">
            <a:extLst>
              <a:ext uri="{FF2B5EF4-FFF2-40B4-BE49-F238E27FC236}">
                <a16:creationId xmlns:a16="http://schemas.microsoft.com/office/drawing/2014/main" id="{D2ED9FB3-7376-DB1F-64C2-BF18B024246A}"/>
              </a:ext>
            </a:extLst>
          </p:cNvPr>
          <p:cNvSpPr txBox="1"/>
          <p:nvPr/>
        </p:nvSpPr>
        <p:spPr>
          <a:xfrm>
            <a:off x="299252" y="2495657"/>
            <a:ext cx="4987000" cy="29507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100" dirty="0"/>
              <a:t>Created labels for ages between 18-22, 23-35, 36-50, 50+</a:t>
            </a:r>
          </a:p>
          <a:p>
            <a:pPr marL="342900" indent="-342900">
              <a:lnSpc>
                <a:spcPct val="150000"/>
              </a:lnSpc>
              <a:buFont typeface="Arial" panose="020B0604020202020204" pitchFamily="34" charset="0"/>
              <a:buChar char="•"/>
            </a:pPr>
            <a:r>
              <a:rPr lang="en-US" sz="2100" dirty="0"/>
              <a:t>The profit for the </a:t>
            </a:r>
            <a:r>
              <a:rPr lang="en-US" sz="2100" dirty="0">
                <a:solidFill>
                  <a:schemeClr val="accent4"/>
                </a:solidFill>
              </a:rPr>
              <a:t>Yellow cab</a:t>
            </a:r>
            <a:r>
              <a:rPr lang="en-US" sz="2100" dirty="0">
                <a:solidFill>
                  <a:schemeClr val="accent4">
                    <a:lumMod val="40000"/>
                    <a:lumOff val="60000"/>
                  </a:schemeClr>
                </a:solidFill>
              </a:rPr>
              <a:t> </a:t>
            </a:r>
            <a:r>
              <a:rPr lang="en-US" sz="2100" dirty="0"/>
              <a:t>company is much higher for all of the age groups, specially 23-25</a:t>
            </a:r>
          </a:p>
          <a:p>
            <a:pPr marL="342900" indent="-342900">
              <a:lnSpc>
                <a:spcPct val="150000"/>
              </a:lnSpc>
              <a:buFont typeface="Arial" panose="020B0604020202020204" pitchFamily="34" charset="0"/>
              <a:buChar char="•"/>
            </a:pPr>
            <a:r>
              <a:rPr lang="en-US" sz="2100" dirty="0"/>
              <a:t>The data combines all three years</a:t>
            </a:r>
          </a:p>
        </p:txBody>
      </p:sp>
      <p:sp>
        <p:nvSpPr>
          <p:cNvPr id="18" name="TextBox 17">
            <a:extLst>
              <a:ext uri="{FF2B5EF4-FFF2-40B4-BE49-F238E27FC236}">
                <a16:creationId xmlns:a16="http://schemas.microsoft.com/office/drawing/2014/main" id="{EB202D65-B37F-830B-0A08-18BE8C58472D}"/>
              </a:ext>
            </a:extLst>
          </p:cNvPr>
          <p:cNvSpPr txBox="1"/>
          <p:nvPr/>
        </p:nvSpPr>
        <p:spPr>
          <a:xfrm>
            <a:off x="5822573" y="6191528"/>
            <a:ext cx="4987000" cy="307777"/>
          </a:xfrm>
          <a:prstGeom prst="rect">
            <a:avLst/>
          </a:prstGeom>
          <a:noFill/>
        </p:spPr>
        <p:txBody>
          <a:bodyPr wrap="square" rtlCol="0">
            <a:spAutoFit/>
          </a:bodyPr>
          <a:lstStyle/>
          <a:p>
            <a:r>
              <a:rPr lang="en-US" sz="1400" i="1" dirty="0"/>
              <a:t>Total Profit: grouped by age group &amp; company</a:t>
            </a:r>
          </a:p>
        </p:txBody>
      </p:sp>
    </p:spTree>
    <p:extLst>
      <p:ext uri="{BB962C8B-B14F-4D97-AF65-F5344CB8AC3E}">
        <p14:creationId xmlns:p14="http://schemas.microsoft.com/office/powerpoint/2010/main" val="183071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20076"/>
            <a:ext cx="12192000" cy="1383912"/>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User Analysis by age group</a:t>
            </a:r>
            <a:endParaRPr lang="en-US" sz="4400" b="1" dirty="0">
              <a:solidFill>
                <a:schemeClr val="bg2">
                  <a:lumMod val="25000"/>
                </a:schemeClr>
              </a:solidFill>
              <a:latin typeface="+mj-lt"/>
            </a:endParaRPr>
          </a:p>
        </p:txBody>
      </p:sp>
      <p:sp>
        <p:nvSpPr>
          <p:cNvPr id="15" name="TextBox 14">
            <a:extLst>
              <a:ext uri="{FF2B5EF4-FFF2-40B4-BE49-F238E27FC236}">
                <a16:creationId xmlns:a16="http://schemas.microsoft.com/office/drawing/2014/main" id="{ADA3A519-AF38-FFAC-4F21-DC3DDBF6EFC3}"/>
              </a:ext>
            </a:extLst>
          </p:cNvPr>
          <p:cNvSpPr txBox="1"/>
          <p:nvPr/>
        </p:nvSpPr>
        <p:spPr>
          <a:xfrm>
            <a:off x="299252" y="1664660"/>
            <a:ext cx="4987000" cy="830997"/>
          </a:xfrm>
          <a:prstGeom prst="rect">
            <a:avLst/>
          </a:prstGeom>
          <a:noFill/>
        </p:spPr>
        <p:txBody>
          <a:bodyPr wrap="square" rtlCol="0">
            <a:spAutoFit/>
          </a:bodyPr>
          <a:lstStyle/>
          <a:p>
            <a:pPr algn="ctr"/>
            <a:r>
              <a:rPr lang="en-US" sz="2400" b="1" dirty="0">
                <a:solidFill>
                  <a:srgbClr val="FF6600"/>
                </a:solidFill>
              </a:rPr>
              <a:t>User grouped by company and age group  </a:t>
            </a:r>
          </a:p>
        </p:txBody>
      </p:sp>
      <p:sp>
        <p:nvSpPr>
          <p:cNvPr id="16" name="TextBox 15">
            <a:extLst>
              <a:ext uri="{FF2B5EF4-FFF2-40B4-BE49-F238E27FC236}">
                <a16:creationId xmlns:a16="http://schemas.microsoft.com/office/drawing/2014/main" id="{D2ED9FB3-7376-DB1F-64C2-BF18B024246A}"/>
              </a:ext>
            </a:extLst>
          </p:cNvPr>
          <p:cNvSpPr txBox="1"/>
          <p:nvPr/>
        </p:nvSpPr>
        <p:spPr>
          <a:xfrm>
            <a:off x="299252" y="2495657"/>
            <a:ext cx="4987000" cy="29507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100" dirty="0"/>
              <a:t>Created labels for ages between 18-22, 23-35, 36-50, 50+</a:t>
            </a:r>
          </a:p>
          <a:p>
            <a:pPr marL="342900" indent="-342900">
              <a:lnSpc>
                <a:spcPct val="150000"/>
              </a:lnSpc>
              <a:buFont typeface="Arial" panose="020B0604020202020204" pitchFamily="34" charset="0"/>
              <a:buChar char="•"/>
            </a:pPr>
            <a:r>
              <a:rPr lang="en-US" sz="2100" dirty="0"/>
              <a:t>The user count for the </a:t>
            </a:r>
            <a:r>
              <a:rPr lang="en-US" sz="2100" dirty="0">
                <a:solidFill>
                  <a:schemeClr val="accent4"/>
                </a:solidFill>
              </a:rPr>
              <a:t>Yellow cab</a:t>
            </a:r>
            <a:r>
              <a:rPr lang="en-US" sz="2100" dirty="0">
                <a:solidFill>
                  <a:schemeClr val="accent4">
                    <a:lumMod val="40000"/>
                    <a:lumOff val="60000"/>
                  </a:schemeClr>
                </a:solidFill>
              </a:rPr>
              <a:t> </a:t>
            </a:r>
            <a:r>
              <a:rPr lang="en-US" sz="2100" dirty="0"/>
              <a:t>company is much higher for all of the age groups, specially 23-25</a:t>
            </a:r>
          </a:p>
          <a:p>
            <a:pPr marL="342900" indent="-342900">
              <a:lnSpc>
                <a:spcPct val="150000"/>
              </a:lnSpc>
              <a:buFont typeface="Arial" panose="020B0604020202020204" pitchFamily="34" charset="0"/>
              <a:buChar char="•"/>
            </a:pPr>
            <a:r>
              <a:rPr lang="en-US" sz="2100" dirty="0"/>
              <a:t>The data combines all three years</a:t>
            </a:r>
          </a:p>
        </p:txBody>
      </p:sp>
      <p:sp>
        <p:nvSpPr>
          <p:cNvPr id="18" name="TextBox 17">
            <a:extLst>
              <a:ext uri="{FF2B5EF4-FFF2-40B4-BE49-F238E27FC236}">
                <a16:creationId xmlns:a16="http://schemas.microsoft.com/office/drawing/2014/main" id="{EB202D65-B37F-830B-0A08-18BE8C58472D}"/>
              </a:ext>
            </a:extLst>
          </p:cNvPr>
          <p:cNvSpPr txBox="1"/>
          <p:nvPr/>
        </p:nvSpPr>
        <p:spPr>
          <a:xfrm>
            <a:off x="5491814" y="6188877"/>
            <a:ext cx="4987000" cy="307777"/>
          </a:xfrm>
          <a:prstGeom prst="rect">
            <a:avLst/>
          </a:prstGeom>
          <a:noFill/>
        </p:spPr>
        <p:txBody>
          <a:bodyPr wrap="square" rtlCol="0">
            <a:spAutoFit/>
          </a:bodyPr>
          <a:lstStyle/>
          <a:p>
            <a:r>
              <a:rPr lang="en-US" sz="1400" i="1" dirty="0"/>
              <a:t>User Count: grouped by age group &amp; company</a:t>
            </a:r>
          </a:p>
        </p:txBody>
      </p:sp>
      <p:pic>
        <p:nvPicPr>
          <p:cNvPr id="4" name="Picture 3" descr="Chart, bar chart&#10;&#10;Description automatically generated">
            <a:extLst>
              <a:ext uri="{FF2B5EF4-FFF2-40B4-BE49-F238E27FC236}">
                <a16:creationId xmlns:a16="http://schemas.microsoft.com/office/drawing/2014/main" id="{88D9C92C-86A2-C04E-AED1-D3263CD7C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814" y="1932504"/>
            <a:ext cx="6650584" cy="4256373"/>
          </a:xfrm>
          <a:prstGeom prst="rect">
            <a:avLst/>
          </a:prstGeom>
          <a:ln>
            <a:solidFill>
              <a:schemeClr val="tx1"/>
            </a:solidFill>
          </a:ln>
        </p:spPr>
      </p:pic>
    </p:spTree>
    <p:extLst>
      <p:ext uri="{BB962C8B-B14F-4D97-AF65-F5344CB8AC3E}">
        <p14:creationId xmlns:p14="http://schemas.microsoft.com/office/powerpoint/2010/main" val="1488929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20076"/>
            <a:ext cx="12192000" cy="1383912"/>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Gender wise Profit Analysis</a:t>
            </a:r>
            <a:endParaRPr lang="en-US" sz="4400" b="1" dirty="0">
              <a:solidFill>
                <a:schemeClr val="bg2">
                  <a:lumMod val="25000"/>
                </a:schemeClr>
              </a:solidFill>
              <a:latin typeface="+mj-lt"/>
            </a:endParaRPr>
          </a:p>
        </p:txBody>
      </p:sp>
      <p:sp>
        <p:nvSpPr>
          <p:cNvPr id="15" name="TextBox 14">
            <a:extLst>
              <a:ext uri="{FF2B5EF4-FFF2-40B4-BE49-F238E27FC236}">
                <a16:creationId xmlns:a16="http://schemas.microsoft.com/office/drawing/2014/main" id="{ADA3A519-AF38-FFAC-4F21-DC3DDBF6EFC3}"/>
              </a:ext>
            </a:extLst>
          </p:cNvPr>
          <p:cNvSpPr txBox="1"/>
          <p:nvPr/>
        </p:nvSpPr>
        <p:spPr>
          <a:xfrm>
            <a:off x="6865365" y="1560204"/>
            <a:ext cx="4987000" cy="830997"/>
          </a:xfrm>
          <a:prstGeom prst="rect">
            <a:avLst/>
          </a:prstGeom>
          <a:noFill/>
        </p:spPr>
        <p:txBody>
          <a:bodyPr wrap="square" rtlCol="0">
            <a:spAutoFit/>
          </a:bodyPr>
          <a:lstStyle/>
          <a:p>
            <a:pPr algn="ctr"/>
            <a:r>
              <a:rPr lang="en-US" sz="2400" b="1" dirty="0">
                <a:solidFill>
                  <a:srgbClr val="FF6600"/>
                </a:solidFill>
              </a:rPr>
              <a:t>Profit grouped by Company and Gender</a:t>
            </a:r>
          </a:p>
        </p:txBody>
      </p:sp>
      <p:sp>
        <p:nvSpPr>
          <p:cNvPr id="16" name="TextBox 15">
            <a:extLst>
              <a:ext uri="{FF2B5EF4-FFF2-40B4-BE49-F238E27FC236}">
                <a16:creationId xmlns:a16="http://schemas.microsoft.com/office/drawing/2014/main" id="{D2ED9FB3-7376-DB1F-64C2-BF18B024246A}"/>
              </a:ext>
            </a:extLst>
          </p:cNvPr>
          <p:cNvSpPr txBox="1"/>
          <p:nvPr/>
        </p:nvSpPr>
        <p:spPr>
          <a:xfrm>
            <a:off x="6865365" y="2501052"/>
            <a:ext cx="4987000" cy="392024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100" dirty="0"/>
              <a:t>Grouped the data based on company and Gender</a:t>
            </a:r>
          </a:p>
          <a:p>
            <a:pPr marL="342900" indent="-342900">
              <a:lnSpc>
                <a:spcPct val="150000"/>
              </a:lnSpc>
              <a:buFont typeface="Arial" panose="020B0604020202020204" pitchFamily="34" charset="0"/>
              <a:buChar char="•"/>
            </a:pPr>
            <a:r>
              <a:rPr lang="en-US" sz="2100" dirty="0"/>
              <a:t>The profit for the </a:t>
            </a:r>
            <a:r>
              <a:rPr lang="en-US" sz="2100" dirty="0">
                <a:solidFill>
                  <a:schemeClr val="accent4"/>
                </a:solidFill>
              </a:rPr>
              <a:t>Yellow cab </a:t>
            </a:r>
            <a:r>
              <a:rPr lang="en-US" sz="2100" dirty="0"/>
              <a:t>company is much higher for both Male and Female clients</a:t>
            </a:r>
          </a:p>
          <a:p>
            <a:pPr marL="342900" indent="-342900">
              <a:lnSpc>
                <a:spcPct val="150000"/>
              </a:lnSpc>
              <a:buFont typeface="Arial" panose="020B0604020202020204" pitchFamily="34" charset="0"/>
              <a:buChar char="•"/>
            </a:pPr>
            <a:r>
              <a:rPr lang="en-US" sz="2100" dirty="0"/>
              <a:t>For the </a:t>
            </a:r>
            <a:r>
              <a:rPr lang="en-US" sz="2100" dirty="0">
                <a:solidFill>
                  <a:srgbClr val="A73E7B"/>
                </a:solidFill>
              </a:rPr>
              <a:t>Pink cab</a:t>
            </a:r>
            <a:r>
              <a:rPr lang="en-US" sz="2100" dirty="0"/>
              <a:t>, the profit contribution is the same for Male and Female </a:t>
            </a:r>
          </a:p>
          <a:p>
            <a:pPr marL="342900" indent="-342900">
              <a:lnSpc>
                <a:spcPct val="150000"/>
              </a:lnSpc>
              <a:buFont typeface="Arial" panose="020B0604020202020204" pitchFamily="34" charset="0"/>
              <a:buChar char="•"/>
            </a:pPr>
            <a:r>
              <a:rPr lang="en-US" sz="2100" dirty="0"/>
              <a:t>The data combines all three years</a:t>
            </a:r>
          </a:p>
        </p:txBody>
      </p:sp>
      <p:pic>
        <p:nvPicPr>
          <p:cNvPr id="8" name="Picture 7">
            <a:extLst>
              <a:ext uri="{FF2B5EF4-FFF2-40B4-BE49-F238E27FC236}">
                <a16:creationId xmlns:a16="http://schemas.microsoft.com/office/drawing/2014/main" id="{81106773-9E44-CDEC-F9E1-2326248B5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1" y="1670055"/>
            <a:ext cx="6749894" cy="4559480"/>
          </a:xfrm>
          <a:prstGeom prst="rect">
            <a:avLst/>
          </a:prstGeom>
          <a:ln>
            <a:solidFill>
              <a:schemeClr val="tx1"/>
            </a:solidFill>
          </a:ln>
        </p:spPr>
      </p:pic>
      <p:sp>
        <p:nvSpPr>
          <p:cNvPr id="9" name="TextBox 8">
            <a:extLst>
              <a:ext uri="{FF2B5EF4-FFF2-40B4-BE49-F238E27FC236}">
                <a16:creationId xmlns:a16="http://schemas.microsoft.com/office/drawing/2014/main" id="{10892CBC-460F-F99C-DF65-FB9AEF6645AE}"/>
              </a:ext>
            </a:extLst>
          </p:cNvPr>
          <p:cNvSpPr txBox="1"/>
          <p:nvPr/>
        </p:nvSpPr>
        <p:spPr>
          <a:xfrm>
            <a:off x="115471" y="6229535"/>
            <a:ext cx="4987000" cy="307777"/>
          </a:xfrm>
          <a:prstGeom prst="rect">
            <a:avLst/>
          </a:prstGeom>
          <a:noFill/>
        </p:spPr>
        <p:txBody>
          <a:bodyPr wrap="square" rtlCol="0">
            <a:spAutoFit/>
          </a:bodyPr>
          <a:lstStyle/>
          <a:p>
            <a:r>
              <a:rPr lang="en-US" sz="1400" i="1" dirty="0"/>
              <a:t>Total Profit: grouped by age group &amp; company</a:t>
            </a:r>
          </a:p>
        </p:txBody>
      </p:sp>
    </p:spTree>
    <p:extLst>
      <p:ext uri="{BB962C8B-B14F-4D97-AF65-F5344CB8AC3E}">
        <p14:creationId xmlns:p14="http://schemas.microsoft.com/office/powerpoint/2010/main" val="166818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20076"/>
            <a:ext cx="12192000" cy="1383912"/>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Gender wise User Analysis</a:t>
            </a:r>
            <a:endParaRPr lang="en-US" sz="4400" b="1" dirty="0">
              <a:solidFill>
                <a:schemeClr val="bg2">
                  <a:lumMod val="25000"/>
                </a:schemeClr>
              </a:solidFill>
              <a:latin typeface="+mj-lt"/>
            </a:endParaRPr>
          </a:p>
        </p:txBody>
      </p:sp>
      <p:sp>
        <p:nvSpPr>
          <p:cNvPr id="15" name="TextBox 14">
            <a:extLst>
              <a:ext uri="{FF2B5EF4-FFF2-40B4-BE49-F238E27FC236}">
                <a16:creationId xmlns:a16="http://schemas.microsoft.com/office/drawing/2014/main" id="{ADA3A519-AF38-FFAC-4F21-DC3DDBF6EFC3}"/>
              </a:ext>
            </a:extLst>
          </p:cNvPr>
          <p:cNvSpPr txBox="1"/>
          <p:nvPr/>
        </p:nvSpPr>
        <p:spPr>
          <a:xfrm>
            <a:off x="115471" y="1665307"/>
            <a:ext cx="4987000" cy="830997"/>
          </a:xfrm>
          <a:prstGeom prst="rect">
            <a:avLst/>
          </a:prstGeom>
          <a:noFill/>
        </p:spPr>
        <p:txBody>
          <a:bodyPr wrap="square" rtlCol="0">
            <a:spAutoFit/>
          </a:bodyPr>
          <a:lstStyle/>
          <a:p>
            <a:pPr algn="ctr"/>
            <a:r>
              <a:rPr lang="en-US" sz="2400" b="1" dirty="0">
                <a:solidFill>
                  <a:srgbClr val="FF6600"/>
                </a:solidFill>
              </a:rPr>
              <a:t>User grouped by company and Gender</a:t>
            </a:r>
          </a:p>
        </p:txBody>
      </p:sp>
      <p:sp>
        <p:nvSpPr>
          <p:cNvPr id="16" name="TextBox 15">
            <a:extLst>
              <a:ext uri="{FF2B5EF4-FFF2-40B4-BE49-F238E27FC236}">
                <a16:creationId xmlns:a16="http://schemas.microsoft.com/office/drawing/2014/main" id="{D2ED9FB3-7376-DB1F-64C2-BF18B024246A}"/>
              </a:ext>
            </a:extLst>
          </p:cNvPr>
          <p:cNvSpPr txBox="1"/>
          <p:nvPr/>
        </p:nvSpPr>
        <p:spPr>
          <a:xfrm>
            <a:off x="115471" y="2391201"/>
            <a:ext cx="4987000" cy="392024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100" dirty="0"/>
              <a:t>Grouped the data based on company and Gender</a:t>
            </a:r>
          </a:p>
          <a:p>
            <a:pPr marL="342900" indent="-342900">
              <a:lnSpc>
                <a:spcPct val="150000"/>
              </a:lnSpc>
              <a:buFont typeface="Arial" panose="020B0604020202020204" pitchFamily="34" charset="0"/>
              <a:buChar char="•"/>
            </a:pPr>
            <a:r>
              <a:rPr lang="en-US" sz="2100" dirty="0"/>
              <a:t>The users for the </a:t>
            </a:r>
            <a:r>
              <a:rPr lang="en-US" sz="2100" dirty="0">
                <a:solidFill>
                  <a:schemeClr val="accent4"/>
                </a:solidFill>
              </a:rPr>
              <a:t>Yellow cab </a:t>
            </a:r>
            <a:r>
              <a:rPr lang="en-US" sz="2100" dirty="0"/>
              <a:t>company is much higher for both Male and Female clients</a:t>
            </a:r>
          </a:p>
          <a:p>
            <a:pPr marL="342900" indent="-342900">
              <a:lnSpc>
                <a:spcPct val="150000"/>
              </a:lnSpc>
              <a:buFont typeface="Arial" panose="020B0604020202020204" pitchFamily="34" charset="0"/>
              <a:buChar char="•"/>
            </a:pPr>
            <a:r>
              <a:rPr lang="en-US" sz="2100" dirty="0"/>
              <a:t>For the </a:t>
            </a:r>
            <a:r>
              <a:rPr lang="en-US" sz="2100" dirty="0">
                <a:solidFill>
                  <a:srgbClr val="A73E7B"/>
                </a:solidFill>
              </a:rPr>
              <a:t>Pink cab</a:t>
            </a:r>
            <a:r>
              <a:rPr lang="en-US" sz="2100" dirty="0"/>
              <a:t>, the user contribution is the same for Male and Female </a:t>
            </a:r>
          </a:p>
          <a:p>
            <a:pPr marL="342900" indent="-342900">
              <a:lnSpc>
                <a:spcPct val="150000"/>
              </a:lnSpc>
              <a:buFont typeface="Arial" panose="020B0604020202020204" pitchFamily="34" charset="0"/>
              <a:buChar char="•"/>
            </a:pPr>
            <a:r>
              <a:rPr lang="en-US" sz="2100" dirty="0"/>
              <a:t>The data combines all three years</a:t>
            </a:r>
          </a:p>
        </p:txBody>
      </p:sp>
      <p:sp>
        <p:nvSpPr>
          <p:cNvPr id="9" name="TextBox 8">
            <a:extLst>
              <a:ext uri="{FF2B5EF4-FFF2-40B4-BE49-F238E27FC236}">
                <a16:creationId xmlns:a16="http://schemas.microsoft.com/office/drawing/2014/main" id="{10892CBC-460F-F99C-DF65-FB9AEF6645AE}"/>
              </a:ext>
            </a:extLst>
          </p:cNvPr>
          <p:cNvSpPr txBox="1"/>
          <p:nvPr/>
        </p:nvSpPr>
        <p:spPr>
          <a:xfrm>
            <a:off x="5360060" y="6227379"/>
            <a:ext cx="4987000" cy="307777"/>
          </a:xfrm>
          <a:prstGeom prst="rect">
            <a:avLst/>
          </a:prstGeom>
          <a:noFill/>
        </p:spPr>
        <p:txBody>
          <a:bodyPr wrap="square" rtlCol="0">
            <a:spAutoFit/>
          </a:bodyPr>
          <a:lstStyle/>
          <a:p>
            <a:r>
              <a:rPr lang="en-US" sz="1400" i="1" dirty="0"/>
              <a:t>Total Users: grouped by age group &amp; company</a:t>
            </a:r>
          </a:p>
        </p:txBody>
      </p:sp>
      <p:pic>
        <p:nvPicPr>
          <p:cNvPr id="4" name="Picture 3" descr="Chart, bar chart&#10;&#10;Description automatically generated">
            <a:extLst>
              <a:ext uri="{FF2B5EF4-FFF2-40B4-BE49-F238E27FC236}">
                <a16:creationId xmlns:a16="http://schemas.microsoft.com/office/drawing/2014/main" id="{FA1193C3-86CF-3057-CC6E-B07597C3A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060" y="1944413"/>
            <a:ext cx="6716469" cy="4282966"/>
          </a:xfrm>
          <a:prstGeom prst="rect">
            <a:avLst/>
          </a:prstGeom>
          <a:ln>
            <a:solidFill>
              <a:schemeClr val="tx1"/>
            </a:solidFill>
          </a:ln>
        </p:spPr>
      </p:pic>
    </p:spTree>
    <p:extLst>
      <p:ext uri="{BB962C8B-B14F-4D97-AF65-F5344CB8AC3E}">
        <p14:creationId xmlns:p14="http://schemas.microsoft.com/office/powerpoint/2010/main" val="282442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20076"/>
            <a:ext cx="12192000" cy="1383912"/>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Profit &amp; User Analysis</a:t>
            </a:r>
            <a:endParaRPr lang="en-US" sz="4400" b="1" dirty="0">
              <a:solidFill>
                <a:schemeClr val="bg2">
                  <a:lumMod val="25000"/>
                </a:schemeClr>
              </a:solidFill>
              <a:latin typeface="+mj-lt"/>
            </a:endParaRPr>
          </a:p>
        </p:txBody>
      </p:sp>
      <p:sp>
        <p:nvSpPr>
          <p:cNvPr id="9" name="TextBox 8">
            <a:extLst>
              <a:ext uri="{FF2B5EF4-FFF2-40B4-BE49-F238E27FC236}">
                <a16:creationId xmlns:a16="http://schemas.microsoft.com/office/drawing/2014/main" id="{B5D1C65B-A257-0A55-4939-FAC5E24784AA}"/>
              </a:ext>
            </a:extLst>
          </p:cNvPr>
          <p:cNvSpPr txBox="1"/>
          <p:nvPr/>
        </p:nvSpPr>
        <p:spPr>
          <a:xfrm>
            <a:off x="1109000" y="5071288"/>
            <a:ext cx="4987000" cy="830997"/>
          </a:xfrm>
          <a:prstGeom prst="rect">
            <a:avLst/>
          </a:prstGeom>
          <a:noFill/>
        </p:spPr>
        <p:txBody>
          <a:bodyPr wrap="square" rtlCol="0">
            <a:spAutoFit/>
          </a:bodyPr>
          <a:lstStyle/>
          <a:p>
            <a:r>
              <a:rPr lang="en-US" sz="2400" dirty="0"/>
              <a:t>Profit grouped by company and city </a:t>
            </a:r>
            <a:r>
              <a:rPr lang="en-US" sz="2400" dirty="0">
                <a:solidFill>
                  <a:srgbClr val="FFC000"/>
                </a:solidFill>
              </a:rPr>
              <a:t>YELLOW CAB</a:t>
            </a:r>
          </a:p>
        </p:txBody>
      </p:sp>
      <p:sp>
        <p:nvSpPr>
          <p:cNvPr id="12" name="TextBox 11">
            <a:extLst>
              <a:ext uri="{FF2B5EF4-FFF2-40B4-BE49-F238E27FC236}">
                <a16:creationId xmlns:a16="http://schemas.microsoft.com/office/drawing/2014/main" id="{6B5A3068-F32E-515F-4121-B15D9BB5F399}"/>
              </a:ext>
            </a:extLst>
          </p:cNvPr>
          <p:cNvSpPr txBox="1"/>
          <p:nvPr/>
        </p:nvSpPr>
        <p:spPr>
          <a:xfrm>
            <a:off x="6979183" y="2620558"/>
            <a:ext cx="4987000" cy="830997"/>
          </a:xfrm>
          <a:prstGeom prst="rect">
            <a:avLst/>
          </a:prstGeom>
          <a:noFill/>
        </p:spPr>
        <p:txBody>
          <a:bodyPr wrap="square" rtlCol="0">
            <a:spAutoFit/>
          </a:bodyPr>
          <a:lstStyle/>
          <a:p>
            <a:r>
              <a:rPr lang="en-US" sz="2400" dirty="0"/>
              <a:t>Profit grouped by company and city for </a:t>
            </a:r>
            <a:r>
              <a:rPr lang="en-US" sz="2400" dirty="0">
                <a:solidFill>
                  <a:srgbClr val="A73E7B"/>
                </a:solidFill>
              </a:rPr>
              <a:t>PINK CAB</a:t>
            </a:r>
          </a:p>
        </p:txBody>
      </p:sp>
      <p:pic>
        <p:nvPicPr>
          <p:cNvPr id="4" name="Picture 3" descr="Chart, line chart&#10;&#10;Description automatically generated">
            <a:extLst>
              <a:ext uri="{FF2B5EF4-FFF2-40B4-BE49-F238E27FC236}">
                <a16:creationId xmlns:a16="http://schemas.microsoft.com/office/drawing/2014/main" id="{B1835DC4-601B-E6FA-0BF4-034E475A6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40" y="1884373"/>
            <a:ext cx="6358363" cy="2244502"/>
          </a:xfrm>
          <a:prstGeom prst="rect">
            <a:avLst/>
          </a:prstGeom>
          <a:ln>
            <a:solidFill>
              <a:schemeClr val="tx1"/>
            </a:solidFill>
          </a:ln>
        </p:spPr>
      </p:pic>
      <p:pic>
        <p:nvPicPr>
          <p:cNvPr id="6" name="Picture 5" descr="Chart, line chart&#10;&#10;Description automatically generated">
            <a:extLst>
              <a:ext uri="{FF2B5EF4-FFF2-40B4-BE49-F238E27FC236}">
                <a16:creationId xmlns:a16="http://schemas.microsoft.com/office/drawing/2014/main" id="{811D398C-E5A7-ACB8-8AB7-9CF58B506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000" y="4286529"/>
            <a:ext cx="6358363" cy="2305243"/>
          </a:xfrm>
          <a:prstGeom prst="rect">
            <a:avLst/>
          </a:prstGeom>
          <a:ln>
            <a:solidFill>
              <a:schemeClr val="tx1"/>
            </a:solidFill>
          </a:ln>
        </p:spPr>
      </p:pic>
      <p:sp>
        <p:nvSpPr>
          <p:cNvPr id="13" name="TextBox 12">
            <a:extLst>
              <a:ext uri="{FF2B5EF4-FFF2-40B4-BE49-F238E27FC236}">
                <a16:creationId xmlns:a16="http://schemas.microsoft.com/office/drawing/2014/main" id="{51333A5E-587F-DB12-BEE7-E5E2B2AA7B94}"/>
              </a:ext>
            </a:extLst>
          </p:cNvPr>
          <p:cNvSpPr txBox="1"/>
          <p:nvPr/>
        </p:nvSpPr>
        <p:spPr>
          <a:xfrm>
            <a:off x="462060" y="1512639"/>
            <a:ext cx="4987000" cy="461665"/>
          </a:xfrm>
          <a:prstGeom prst="rect">
            <a:avLst/>
          </a:prstGeom>
          <a:noFill/>
        </p:spPr>
        <p:txBody>
          <a:bodyPr wrap="square" rtlCol="0">
            <a:spAutoFit/>
          </a:bodyPr>
          <a:lstStyle/>
          <a:p>
            <a:r>
              <a:rPr lang="en-US" sz="2400" dirty="0">
                <a:solidFill>
                  <a:srgbClr val="A73E7B"/>
                </a:solidFill>
              </a:rPr>
              <a:t>PINK CAB</a:t>
            </a:r>
          </a:p>
        </p:txBody>
      </p:sp>
      <p:sp>
        <p:nvSpPr>
          <p:cNvPr id="14" name="TextBox 13">
            <a:extLst>
              <a:ext uri="{FF2B5EF4-FFF2-40B4-BE49-F238E27FC236}">
                <a16:creationId xmlns:a16="http://schemas.microsoft.com/office/drawing/2014/main" id="{B30C1E1F-4917-1800-BE16-B79FBC76C5B8}"/>
              </a:ext>
            </a:extLst>
          </p:cNvPr>
          <p:cNvSpPr txBox="1"/>
          <p:nvPr/>
        </p:nvSpPr>
        <p:spPr>
          <a:xfrm>
            <a:off x="7120363" y="3822213"/>
            <a:ext cx="4987000" cy="461665"/>
          </a:xfrm>
          <a:prstGeom prst="rect">
            <a:avLst/>
          </a:prstGeom>
          <a:noFill/>
        </p:spPr>
        <p:txBody>
          <a:bodyPr wrap="square" rtlCol="0">
            <a:spAutoFit/>
          </a:bodyPr>
          <a:lstStyle/>
          <a:p>
            <a:pPr algn="r"/>
            <a:r>
              <a:rPr lang="en-US" sz="2400" dirty="0">
                <a:solidFill>
                  <a:srgbClr val="FFC000"/>
                </a:solidFill>
              </a:rPr>
              <a:t>YELLOW CAB</a:t>
            </a:r>
          </a:p>
        </p:txBody>
      </p:sp>
      <p:sp>
        <p:nvSpPr>
          <p:cNvPr id="15" name="TextBox 14">
            <a:extLst>
              <a:ext uri="{FF2B5EF4-FFF2-40B4-BE49-F238E27FC236}">
                <a16:creationId xmlns:a16="http://schemas.microsoft.com/office/drawing/2014/main" id="{CCD37014-7E1C-39DA-4893-7A7861226DD8}"/>
              </a:ext>
            </a:extLst>
          </p:cNvPr>
          <p:cNvSpPr txBox="1"/>
          <p:nvPr/>
        </p:nvSpPr>
        <p:spPr>
          <a:xfrm>
            <a:off x="541440" y="4129989"/>
            <a:ext cx="4987000" cy="307777"/>
          </a:xfrm>
          <a:prstGeom prst="rect">
            <a:avLst/>
          </a:prstGeom>
          <a:noFill/>
        </p:spPr>
        <p:txBody>
          <a:bodyPr wrap="square" rtlCol="0">
            <a:spAutoFit/>
          </a:bodyPr>
          <a:lstStyle/>
          <a:p>
            <a:r>
              <a:rPr lang="en-US" sz="1400" i="1" dirty="0"/>
              <a:t>Profit: grouped by Date of Travel</a:t>
            </a:r>
          </a:p>
        </p:txBody>
      </p:sp>
      <p:sp>
        <p:nvSpPr>
          <p:cNvPr id="16" name="TextBox 15">
            <a:extLst>
              <a:ext uri="{FF2B5EF4-FFF2-40B4-BE49-F238E27FC236}">
                <a16:creationId xmlns:a16="http://schemas.microsoft.com/office/drawing/2014/main" id="{B3761783-AC73-9BC7-A65B-66D218C9BFF7}"/>
              </a:ext>
            </a:extLst>
          </p:cNvPr>
          <p:cNvSpPr txBox="1"/>
          <p:nvPr/>
        </p:nvSpPr>
        <p:spPr>
          <a:xfrm>
            <a:off x="5749000" y="6555601"/>
            <a:ext cx="4987000" cy="307777"/>
          </a:xfrm>
          <a:prstGeom prst="rect">
            <a:avLst/>
          </a:prstGeom>
          <a:noFill/>
        </p:spPr>
        <p:txBody>
          <a:bodyPr wrap="square" rtlCol="0">
            <a:spAutoFit/>
          </a:bodyPr>
          <a:lstStyle/>
          <a:p>
            <a:r>
              <a:rPr lang="en-US" sz="1400" i="1" dirty="0"/>
              <a:t>User count: grouped by Date of Travel</a:t>
            </a:r>
          </a:p>
        </p:txBody>
      </p:sp>
    </p:spTree>
    <p:extLst>
      <p:ext uri="{BB962C8B-B14F-4D97-AF65-F5344CB8AC3E}">
        <p14:creationId xmlns:p14="http://schemas.microsoft.com/office/powerpoint/2010/main" val="4002866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381000" y="1595021"/>
            <a:ext cx="11430000" cy="4770537"/>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has a much higher customer reach in 18 cities while Pink cab has higher customer reach in only 1 city. We have also observed that Yellow cab is doing good in covering other cab users as compared to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Gender wise Reach: </a:t>
            </a:r>
            <a:r>
              <a:rPr lang="en-US" sz="1600" dirty="0"/>
              <a:t>We have analyzed this in two cases: by calculating the profit for each company based on gender and by calculating the number of users of each company based on gender. Yellow cab was higher in both the cases. </a:t>
            </a:r>
          </a:p>
          <a:p>
            <a:endParaRPr lang="en-US" sz="1600" dirty="0"/>
          </a:p>
          <a:p>
            <a:pPr marL="285750" indent="-285750">
              <a:buFont typeface="Arial" panose="020B0604020202020204" pitchFamily="34" charset="0"/>
              <a:buChar char="•"/>
            </a:pPr>
            <a:r>
              <a:rPr lang="en-US" sz="1600" b="1" dirty="0"/>
              <a:t>Age wise Reach : </a:t>
            </a:r>
            <a:r>
              <a:rPr lang="en-US" sz="1600" dirty="0"/>
              <a:t>Yellow cab has a higher customer reach in all age groups ranging between 18-22, 23-35, 36-50 and 50+. It’s been observed that it’s even popular in 60+ age group as equally as its in 18-25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Profit Analysis: </a:t>
            </a:r>
            <a:r>
              <a:rPr lang="en-US" sz="1600" dirty="0"/>
              <a:t>Yellow cab’s profit, on average is almost eight times the profit of the Pink cab (for all three years).</a:t>
            </a:r>
          </a:p>
          <a:p>
            <a:endParaRPr lang="en-US" sz="1600" dirty="0"/>
          </a:p>
          <a:p>
            <a:pPr marL="285750" indent="-285750">
              <a:buFont typeface="Arial" panose="020B0604020202020204" pitchFamily="34" charset="0"/>
              <a:buChar char="•"/>
            </a:pPr>
            <a:r>
              <a:rPr lang="en-US" sz="1600" b="1" dirty="0"/>
              <a:t>Ride count and Profit : </a:t>
            </a:r>
            <a:r>
              <a:rPr lang="en-US" sz="1600" dirty="0"/>
              <a:t>Both the companies show a huge difference in the profit and the number of users. Yellow cab’s number of users is much higher than that of the Pink cab company. There is a direct correlation between the profit and the user count. Therefore, Yellow cab also shows a much higher profit.</a:t>
            </a:r>
          </a:p>
          <a:p>
            <a:endParaRPr lang="en-US" sz="1600" dirty="0"/>
          </a:p>
          <a:p>
            <a:pPr algn="ctr"/>
            <a:r>
              <a:rPr lang="en-US" sz="1600" b="1" dirty="0"/>
              <a:t>After the above analysis, we can confirm that the company in which XYZ should invest in is the Yellow Cab company. This is mainly due to its high profit generation ability due to a large number of users when compared to the pink cab. </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accent2"/>
                </a:solidFill>
                <a:latin typeface="+mj-lt"/>
              </a:rPr>
              <a:t>      </a:t>
            </a:r>
            <a:r>
              <a:rPr lang="en-US" sz="4400" b="1" dirty="0">
                <a:solidFill>
                  <a:schemeClr val="accent2"/>
                </a:solidFill>
                <a:latin typeface="+mj-lt"/>
              </a:rPr>
              <a:t>Recommendations</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G2M Investment Strategy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2450412"/>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TextBox 2">
            <a:extLst>
              <a:ext uri="{FF2B5EF4-FFF2-40B4-BE49-F238E27FC236}">
                <a16:creationId xmlns:a16="http://schemas.microsoft.com/office/drawing/2014/main" id="{FE130D98-A898-5197-CB37-BD4018F95FD1}"/>
              </a:ext>
            </a:extLst>
          </p:cNvPr>
          <p:cNvSpPr txBox="1"/>
          <p:nvPr/>
        </p:nvSpPr>
        <p:spPr>
          <a:xfrm>
            <a:off x="10794125" y="6360887"/>
            <a:ext cx="1911883" cy="369332"/>
          </a:xfrm>
          <a:prstGeom prst="rect">
            <a:avLst/>
          </a:prstGeom>
          <a:noFill/>
        </p:spPr>
        <p:txBody>
          <a:bodyPr wrap="square" rtlCol="0">
            <a:spAutoFit/>
          </a:bodyPr>
          <a:lstStyle/>
          <a:p>
            <a:r>
              <a:rPr lang="en-US" dirty="0"/>
              <a:t>Pranav Walia</a:t>
            </a: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CONTENTS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1. Executive Summary</a:t>
            </a:r>
          </a:p>
          <a:p>
            <a:pPr algn="just"/>
            <a:r>
              <a:rPr lang="en-US" sz="2800" dirty="0">
                <a:solidFill>
                  <a:srgbClr val="FF6600"/>
                </a:solidFill>
              </a:rPr>
              <a:t>         2. Problem Statement</a:t>
            </a:r>
          </a:p>
          <a:p>
            <a:pPr algn="just"/>
            <a:r>
              <a:rPr lang="en-US" sz="2800" dirty="0">
                <a:solidFill>
                  <a:srgbClr val="FF6600"/>
                </a:solidFill>
              </a:rPr>
              <a:t>         3. Approach</a:t>
            </a:r>
          </a:p>
          <a:p>
            <a:pPr algn="just"/>
            <a:r>
              <a:rPr lang="en-US" sz="2800" dirty="0">
                <a:solidFill>
                  <a:srgbClr val="FF6600"/>
                </a:solidFill>
              </a:rPr>
              <a:t>         4. EDA</a:t>
            </a:r>
          </a:p>
          <a:p>
            <a:pPr algn="just"/>
            <a:r>
              <a:rPr lang="en-US" sz="2800" dirty="0">
                <a:solidFill>
                  <a:srgbClr val="FF6600"/>
                </a:solidFill>
              </a:rPr>
              <a:t>         5.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515600" cy="4999355"/>
          </a:xfrm>
        </p:spPr>
        <p:txBody>
          <a:bodyPr>
            <a:normAutofit fontScale="92500" lnSpcReduction="20000"/>
          </a:bodyPr>
          <a:lstStyle/>
          <a:p>
            <a:r>
              <a:rPr lang="en-US" sz="1800" dirty="0"/>
              <a:t>XYZ is a private equity firm in US. Due to remarkable growth in the Cab Industry in last few years and multiple key players in the market, it is planning for an investment in Cab industry. </a:t>
            </a:r>
          </a:p>
          <a:p>
            <a:r>
              <a:rPr lang="en-US" sz="1800" dirty="0"/>
              <a:t>The explanatory data analysis was done by combining all 4 csv data sets through the common columns. By combining these data sets, I was able to do an EDA to find out which cab company is a better investment for XYZ firm.</a:t>
            </a:r>
          </a:p>
          <a:p>
            <a:r>
              <a:rPr lang="en-US" sz="1800" dirty="0"/>
              <a:t>I found that </a:t>
            </a:r>
            <a:r>
              <a:rPr lang="en-US" sz="1800" i="1" dirty="0"/>
              <a:t>Yellow cab </a:t>
            </a:r>
            <a:r>
              <a:rPr lang="en-US" sz="1800" dirty="0"/>
              <a:t>has a higher number of users in every city, and therefore the revenue was higher than the </a:t>
            </a:r>
            <a:r>
              <a:rPr lang="en-US" sz="1800" i="1" dirty="0"/>
              <a:t>Pink cab </a:t>
            </a:r>
            <a:r>
              <a:rPr lang="en-US" sz="1800" dirty="0"/>
              <a:t>in every city on average. </a:t>
            </a:r>
          </a:p>
          <a:p>
            <a:r>
              <a:rPr lang="en-US" sz="1800" dirty="0"/>
              <a:t>In the year 2016, the profit generated by </a:t>
            </a:r>
            <a:r>
              <a:rPr lang="en-US" sz="1800" i="1" dirty="0"/>
              <a:t>Yellow cab </a:t>
            </a:r>
            <a:r>
              <a:rPr lang="en-US" sz="1800" dirty="0"/>
              <a:t>in the 19 cities, on average was higher than the profit generated buy the </a:t>
            </a:r>
            <a:r>
              <a:rPr lang="en-US" sz="1800" i="1" dirty="0"/>
              <a:t>Pink cab</a:t>
            </a:r>
          </a:p>
          <a:p>
            <a:r>
              <a:rPr lang="en-US" sz="1800" dirty="0"/>
              <a:t>For 2017 and 2018, the general outcome was also the same</a:t>
            </a:r>
          </a:p>
          <a:p>
            <a:r>
              <a:rPr lang="en-US" sz="1800" dirty="0"/>
              <a:t>The </a:t>
            </a:r>
            <a:r>
              <a:rPr lang="en-US" sz="1800" i="1" dirty="0"/>
              <a:t>Yellow cab </a:t>
            </a:r>
            <a:r>
              <a:rPr lang="en-US" sz="1800" dirty="0"/>
              <a:t>generated a higher revenue and profit each year. Therefore, our suggestion for XYZ company is to invest in the </a:t>
            </a:r>
            <a:r>
              <a:rPr lang="en-US" sz="1800" i="1" dirty="0"/>
              <a:t>Yellow cab.</a:t>
            </a:r>
            <a:r>
              <a:rPr lang="en-US" sz="1800" dirty="0"/>
              <a:t> </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users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233651" y="46037"/>
            <a:ext cx="9724697" cy="1325563"/>
          </a:xfrm>
        </p:spPr>
        <p:txBody>
          <a:bodyPr>
            <a:normAutofit/>
          </a:bodyPr>
          <a:lstStyle/>
          <a:p>
            <a:r>
              <a:rPr lang="en-US" sz="3500" b="1" dirty="0">
                <a:solidFill>
                  <a:srgbClr val="FF6600"/>
                </a:solidFill>
                <a:latin typeface="Calibri" panose="020F0502020204030204" pitchFamily="34" charset="0"/>
                <a:cs typeface="Calibri" panose="020F0502020204030204" pitchFamily="34" charset="0"/>
              </a:rPr>
              <a:t>Executive Summary –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515262" cy="4247317"/>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Rows &amp; Columns: (359392, 15)</a:t>
            </a:r>
          </a:p>
          <a:p>
            <a:pPr marL="285750" indent="-285750">
              <a:buFont typeface="Arial" panose="020B0604020202020204" pitchFamily="34" charset="0"/>
              <a:buChar char="•"/>
            </a:pPr>
            <a:r>
              <a:rPr lang="en-US" dirty="0"/>
              <a:t>Timeframe of the data: 2016-01-31 to 2018-12-31</a:t>
            </a:r>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in the </a:t>
            </a:r>
            <a:r>
              <a:rPr lang="en-US" i="1" dirty="0"/>
              <a:t>Final Cab data </a:t>
            </a:r>
            <a:r>
              <a:rPr lang="en-US" dirty="0"/>
              <a:t>by keeping other factors</a:t>
            </a:r>
          </a:p>
          <a:p>
            <a:r>
              <a:rPr lang="en-US" dirty="0"/>
              <a:t>     constant and using </a:t>
            </a:r>
            <a:r>
              <a:rPr lang="en-US" i="1" dirty="0"/>
              <a:t>Price charged </a:t>
            </a:r>
            <a:r>
              <a:rPr lang="en-US" dirty="0"/>
              <a:t>and </a:t>
            </a:r>
            <a:r>
              <a:rPr lang="en-US" i="1" dirty="0"/>
              <a:t>Cost of trip.</a:t>
            </a:r>
          </a:p>
          <a:p>
            <a:endParaRPr lang="en-US" dirty="0"/>
          </a:p>
          <a:p>
            <a:pPr marL="285750" indent="-285750">
              <a:buFont typeface="Arial" panose="020B0604020202020204" pitchFamily="34" charset="0"/>
              <a:buChar char="•"/>
            </a:pPr>
            <a:r>
              <a:rPr lang="en-US" dirty="0"/>
              <a:t>The number of users is grouped in terms of year and the company to show </a:t>
            </a:r>
          </a:p>
          <a:p>
            <a:r>
              <a:rPr lang="en-US" dirty="0"/>
              <a:t>      the difference between </a:t>
            </a:r>
            <a:r>
              <a:rPr lang="en-US" i="1" dirty="0"/>
              <a:t>Yellow cab and Pink cab.</a:t>
            </a:r>
            <a:endParaRPr lang="en-US" dirty="0"/>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7137886" y="1772875"/>
            <a:ext cx="4498150" cy="3045191"/>
            <a:chOff x="1902394" y="3061687"/>
            <a:chExt cx="4811858" cy="4573856"/>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902394" y="3061687"/>
              <a:ext cx="4811858" cy="1317751"/>
              <a:chOff x="1902394" y="3634798"/>
              <a:chExt cx="4811858" cy="1317751"/>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10077"/>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2117169" y="4010077"/>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902394" y="3660628"/>
                <a:ext cx="1121327"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68690" y="3652237"/>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324381" y="3634798"/>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5963770" y="3646078"/>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a:stCxn id="6" idx="25"/>
            </p:cNvCxnSpPr>
            <p:nvPr/>
          </p:nvCxnSpPr>
          <p:spPr>
            <a:xfrm>
              <a:off x="2742108" y="4363414"/>
              <a:ext cx="1379841" cy="2163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a:stCxn id="5" idx="21"/>
            </p:cNvCxnSpPr>
            <p:nvPr/>
          </p:nvCxnSpPr>
          <p:spPr>
            <a:xfrm flipH="1">
              <a:off x="4865259" y="4322541"/>
              <a:ext cx="1186136" cy="220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532088" cy="1655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a:stCxn id="8" idx="0"/>
            </p:cNvCxnSpPr>
            <p:nvPr/>
          </p:nvCxnSpPr>
          <p:spPr>
            <a:xfrm flipH="1">
              <a:off x="4673140" y="4228058"/>
              <a:ext cx="160339" cy="179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162176" y="6155098"/>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3929367" y="7081545"/>
              <a:ext cx="1044132" cy="553998"/>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16691"/>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2459420" y="34124"/>
            <a:ext cx="6753317" cy="1325563"/>
          </a:xfrm>
        </p:spPr>
        <p:txBody>
          <a:bodyPr/>
          <a:lstStyle/>
          <a:p>
            <a:r>
              <a:rPr lang="en-US" b="1" dirty="0">
                <a:solidFill>
                  <a:srgbClr val="FF6600"/>
                </a:solidFill>
              </a:rPr>
              <a:t>Data Exploration &amp; Approach</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710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Descriptive Statistics</a:t>
            </a:r>
            <a:endParaRPr lang="en-US" sz="4400" b="1" dirty="0">
              <a:solidFill>
                <a:schemeClr val="bg2">
                  <a:lumMod val="25000"/>
                </a:schemeClr>
              </a:solidFill>
              <a:latin typeface="+mj-lt"/>
            </a:endParaRPr>
          </a:p>
        </p:txBody>
      </p:sp>
      <p:sp>
        <p:nvSpPr>
          <p:cNvPr id="18" name="TextBox 17">
            <a:extLst>
              <a:ext uri="{FF2B5EF4-FFF2-40B4-BE49-F238E27FC236}">
                <a16:creationId xmlns:a16="http://schemas.microsoft.com/office/drawing/2014/main" id="{0F08F205-F072-68B3-3018-402632552F81}"/>
              </a:ext>
            </a:extLst>
          </p:cNvPr>
          <p:cNvSpPr txBox="1"/>
          <p:nvPr/>
        </p:nvSpPr>
        <p:spPr>
          <a:xfrm>
            <a:off x="5137281" y="1755594"/>
            <a:ext cx="1917438" cy="830997"/>
          </a:xfrm>
          <a:prstGeom prst="rect">
            <a:avLst/>
          </a:prstGeom>
          <a:noFill/>
        </p:spPr>
        <p:txBody>
          <a:bodyPr wrap="square" rtlCol="0">
            <a:spAutoFit/>
          </a:bodyPr>
          <a:lstStyle/>
          <a:p>
            <a:r>
              <a:rPr lang="en-US" sz="2400" dirty="0"/>
              <a:t>Final cab data</a:t>
            </a:r>
          </a:p>
          <a:p>
            <a:endParaRPr lang="en-US" sz="2400" dirty="0"/>
          </a:p>
        </p:txBody>
      </p:sp>
      <p:pic>
        <p:nvPicPr>
          <p:cNvPr id="6" name="Picture 5">
            <a:extLst>
              <a:ext uri="{FF2B5EF4-FFF2-40B4-BE49-F238E27FC236}">
                <a16:creationId xmlns:a16="http://schemas.microsoft.com/office/drawing/2014/main" id="{1CFFFC03-210F-BF2F-05C7-5CECB280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8364"/>
            <a:ext cx="12192000" cy="3380877"/>
          </a:xfrm>
          <a:prstGeom prst="rect">
            <a:avLst/>
          </a:prstGeom>
        </p:spPr>
      </p:pic>
      <p:sp>
        <p:nvSpPr>
          <p:cNvPr id="8" name="TextBox 7">
            <a:extLst>
              <a:ext uri="{FF2B5EF4-FFF2-40B4-BE49-F238E27FC236}">
                <a16:creationId xmlns:a16="http://schemas.microsoft.com/office/drawing/2014/main" id="{37E3E6C1-47B4-1157-0B97-D8AAC7956C86}"/>
              </a:ext>
            </a:extLst>
          </p:cNvPr>
          <p:cNvSpPr txBox="1"/>
          <p:nvPr/>
        </p:nvSpPr>
        <p:spPr>
          <a:xfrm>
            <a:off x="0" y="5619241"/>
            <a:ext cx="4987000" cy="307777"/>
          </a:xfrm>
          <a:prstGeom prst="rect">
            <a:avLst/>
          </a:prstGeom>
          <a:noFill/>
        </p:spPr>
        <p:txBody>
          <a:bodyPr wrap="square" rtlCol="0">
            <a:spAutoFit/>
          </a:bodyPr>
          <a:lstStyle/>
          <a:p>
            <a:r>
              <a:rPr lang="en-US" sz="1400" i="1" dirty="0"/>
              <a:t>Descriptive Statistics</a:t>
            </a:r>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Profit Analysis for 2016</a:t>
            </a:r>
            <a:endParaRPr lang="en-US" sz="4400" b="1" dirty="0">
              <a:solidFill>
                <a:schemeClr val="bg2">
                  <a:lumMod val="25000"/>
                </a:schemeClr>
              </a:solidFill>
              <a:latin typeface="+mj-lt"/>
            </a:endParaRPr>
          </a:p>
        </p:txBody>
      </p:sp>
      <p:pic>
        <p:nvPicPr>
          <p:cNvPr id="4" name="Picture 3" descr="Chart, bar chart&#10;&#10;Description automatically generated">
            <a:extLst>
              <a:ext uri="{FF2B5EF4-FFF2-40B4-BE49-F238E27FC236}">
                <a16:creationId xmlns:a16="http://schemas.microsoft.com/office/drawing/2014/main" id="{D21BB672-8FF5-8C97-BBE8-C836352AE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26" y="2210826"/>
            <a:ext cx="5475891" cy="3269645"/>
          </a:xfrm>
          <a:prstGeom prst="rect">
            <a:avLst/>
          </a:prstGeom>
        </p:spPr>
      </p:pic>
      <p:pic>
        <p:nvPicPr>
          <p:cNvPr id="6" name="Picture 5" descr="Chart&#10;&#10;Description automatically generated">
            <a:extLst>
              <a:ext uri="{FF2B5EF4-FFF2-40B4-BE49-F238E27FC236}">
                <a16:creationId xmlns:a16="http://schemas.microsoft.com/office/drawing/2014/main" id="{6D094231-6692-5321-71DA-AC705E464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248" y="2210826"/>
            <a:ext cx="5069403" cy="3731129"/>
          </a:xfrm>
          <a:prstGeom prst="rect">
            <a:avLst/>
          </a:prstGeom>
        </p:spPr>
      </p:pic>
      <p:sp>
        <p:nvSpPr>
          <p:cNvPr id="10" name="TextBox 9">
            <a:extLst>
              <a:ext uri="{FF2B5EF4-FFF2-40B4-BE49-F238E27FC236}">
                <a16:creationId xmlns:a16="http://schemas.microsoft.com/office/drawing/2014/main" id="{8A105DF2-8FF2-3E30-7FD1-6BAD84507147}"/>
              </a:ext>
            </a:extLst>
          </p:cNvPr>
          <p:cNvSpPr txBox="1"/>
          <p:nvPr/>
        </p:nvSpPr>
        <p:spPr>
          <a:xfrm>
            <a:off x="1442543" y="1749161"/>
            <a:ext cx="4293476" cy="461665"/>
          </a:xfrm>
          <a:prstGeom prst="rect">
            <a:avLst/>
          </a:prstGeom>
          <a:noFill/>
        </p:spPr>
        <p:txBody>
          <a:bodyPr wrap="square" rtlCol="0">
            <a:spAutoFit/>
          </a:bodyPr>
          <a:lstStyle/>
          <a:p>
            <a:r>
              <a:rPr lang="en-US" sz="2400" dirty="0"/>
              <a:t>Profit for each company </a:t>
            </a:r>
          </a:p>
        </p:txBody>
      </p:sp>
      <p:sp>
        <p:nvSpPr>
          <p:cNvPr id="11" name="TextBox 10">
            <a:extLst>
              <a:ext uri="{FF2B5EF4-FFF2-40B4-BE49-F238E27FC236}">
                <a16:creationId xmlns:a16="http://schemas.microsoft.com/office/drawing/2014/main" id="{91175E2E-1012-49D2-7F5C-ED30735389A6}"/>
              </a:ext>
            </a:extLst>
          </p:cNvPr>
          <p:cNvSpPr txBox="1"/>
          <p:nvPr/>
        </p:nvSpPr>
        <p:spPr>
          <a:xfrm>
            <a:off x="6768663" y="1749161"/>
            <a:ext cx="4492268" cy="461665"/>
          </a:xfrm>
          <a:prstGeom prst="rect">
            <a:avLst/>
          </a:prstGeom>
          <a:noFill/>
        </p:spPr>
        <p:txBody>
          <a:bodyPr wrap="square" rtlCol="0">
            <a:spAutoFit/>
          </a:bodyPr>
          <a:lstStyle/>
          <a:p>
            <a:r>
              <a:rPr lang="en-US" sz="2400" dirty="0"/>
              <a:t>Profit for each city and company</a:t>
            </a:r>
          </a:p>
        </p:txBody>
      </p:sp>
      <p:sp>
        <p:nvSpPr>
          <p:cNvPr id="8" name="TextBox 7">
            <a:extLst>
              <a:ext uri="{FF2B5EF4-FFF2-40B4-BE49-F238E27FC236}">
                <a16:creationId xmlns:a16="http://schemas.microsoft.com/office/drawing/2014/main" id="{E74DC180-F58C-6CE7-DA66-C7DE775462F3}"/>
              </a:ext>
            </a:extLst>
          </p:cNvPr>
          <p:cNvSpPr txBox="1"/>
          <p:nvPr/>
        </p:nvSpPr>
        <p:spPr>
          <a:xfrm>
            <a:off x="780471" y="5941955"/>
            <a:ext cx="4987000" cy="307777"/>
          </a:xfrm>
          <a:prstGeom prst="rect">
            <a:avLst/>
          </a:prstGeom>
          <a:noFill/>
        </p:spPr>
        <p:txBody>
          <a:bodyPr wrap="square" rtlCol="0">
            <a:spAutoFit/>
          </a:bodyPr>
          <a:lstStyle/>
          <a:p>
            <a:r>
              <a:rPr lang="en-US" sz="1400" i="1" dirty="0"/>
              <a:t>Profit in 2016: grouped by company </a:t>
            </a:r>
          </a:p>
        </p:txBody>
      </p:sp>
      <p:sp>
        <p:nvSpPr>
          <p:cNvPr id="12" name="TextBox 11">
            <a:extLst>
              <a:ext uri="{FF2B5EF4-FFF2-40B4-BE49-F238E27FC236}">
                <a16:creationId xmlns:a16="http://schemas.microsoft.com/office/drawing/2014/main" id="{3B6E57A7-94E9-7F00-8D37-8624A4F3DFF7}"/>
              </a:ext>
            </a:extLst>
          </p:cNvPr>
          <p:cNvSpPr txBox="1"/>
          <p:nvPr/>
        </p:nvSpPr>
        <p:spPr>
          <a:xfrm>
            <a:off x="6521297" y="5997670"/>
            <a:ext cx="4987000" cy="307777"/>
          </a:xfrm>
          <a:prstGeom prst="rect">
            <a:avLst/>
          </a:prstGeom>
          <a:noFill/>
        </p:spPr>
        <p:txBody>
          <a:bodyPr wrap="square" rtlCol="0">
            <a:spAutoFit/>
          </a:bodyPr>
          <a:lstStyle/>
          <a:p>
            <a:r>
              <a:rPr lang="en-US" sz="1400" i="1" dirty="0"/>
              <a:t>Profit in 2016: grouped by company &amp; city</a:t>
            </a:r>
          </a:p>
        </p:txBody>
      </p:sp>
    </p:spTree>
    <p:extLst>
      <p:ext uri="{BB962C8B-B14F-4D97-AF65-F5344CB8AC3E}">
        <p14:creationId xmlns:p14="http://schemas.microsoft.com/office/powerpoint/2010/main" val="385892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User Analysis for 2016</a:t>
            </a:r>
            <a:endParaRPr lang="en-US" sz="4400" b="1" dirty="0">
              <a:solidFill>
                <a:schemeClr val="bg2">
                  <a:lumMod val="25000"/>
                </a:schemeClr>
              </a:solidFill>
              <a:latin typeface="+mj-lt"/>
            </a:endParaRPr>
          </a:p>
        </p:txBody>
      </p:sp>
      <p:sp>
        <p:nvSpPr>
          <p:cNvPr id="10" name="TextBox 9">
            <a:extLst>
              <a:ext uri="{FF2B5EF4-FFF2-40B4-BE49-F238E27FC236}">
                <a16:creationId xmlns:a16="http://schemas.microsoft.com/office/drawing/2014/main" id="{8A105DF2-8FF2-3E30-7FD1-6BAD84507147}"/>
              </a:ext>
            </a:extLst>
          </p:cNvPr>
          <p:cNvSpPr txBox="1"/>
          <p:nvPr/>
        </p:nvSpPr>
        <p:spPr>
          <a:xfrm>
            <a:off x="1523841" y="1749161"/>
            <a:ext cx="4225159" cy="461665"/>
          </a:xfrm>
          <a:prstGeom prst="rect">
            <a:avLst/>
          </a:prstGeom>
          <a:noFill/>
        </p:spPr>
        <p:txBody>
          <a:bodyPr wrap="square" rtlCol="0">
            <a:spAutoFit/>
          </a:bodyPr>
          <a:lstStyle/>
          <a:p>
            <a:r>
              <a:rPr lang="en-US" sz="2400" dirty="0"/>
              <a:t>Users for each company </a:t>
            </a:r>
          </a:p>
        </p:txBody>
      </p:sp>
      <p:sp>
        <p:nvSpPr>
          <p:cNvPr id="11" name="TextBox 10">
            <a:extLst>
              <a:ext uri="{FF2B5EF4-FFF2-40B4-BE49-F238E27FC236}">
                <a16:creationId xmlns:a16="http://schemas.microsoft.com/office/drawing/2014/main" id="{91175E2E-1012-49D2-7F5C-ED30735389A6}"/>
              </a:ext>
            </a:extLst>
          </p:cNvPr>
          <p:cNvSpPr txBox="1"/>
          <p:nvPr/>
        </p:nvSpPr>
        <p:spPr>
          <a:xfrm>
            <a:off x="6768663" y="1749161"/>
            <a:ext cx="4492268" cy="461665"/>
          </a:xfrm>
          <a:prstGeom prst="rect">
            <a:avLst/>
          </a:prstGeom>
          <a:noFill/>
        </p:spPr>
        <p:txBody>
          <a:bodyPr wrap="square" rtlCol="0">
            <a:spAutoFit/>
          </a:bodyPr>
          <a:lstStyle/>
          <a:p>
            <a:r>
              <a:rPr lang="en-US" sz="2400" dirty="0"/>
              <a:t>Users for each city and company</a:t>
            </a:r>
          </a:p>
        </p:txBody>
      </p:sp>
      <p:pic>
        <p:nvPicPr>
          <p:cNvPr id="5" name="Picture 4" descr="Chart, bar chart, treemap chart&#10;&#10;Description automatically generated">
            <a:extLst>
              <a:ext uri="{FF2B5EF4-FFF2-40B4-BE49-F238E27FC236}">
                <a16:creationId xmlns:a16="http://schemas.microsoft.com/office/drawing/2014/main" id="{64D0F263-B86C-E369-A476-6939C3590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73" y="2341251"/>
            <a:ext cx="5193127" cy="3474720"/>
          </a:xfrm>
          <a:prstGeom prst="rect">
            <a:avLst/>
          </a:prstGeom>
        </p:spPr>
      </p:pic>
      <p:pic>
        <p:nvPicPr>
          <p:cNvPr id="8" name="Picture 7" descr="Chart, bar chart&#10;&#10;Description automatically generated">
            <a:extLst>
              <a:ext uri="{FF2B5EF4-FFF2-40B4-BE49-F238E27FC236}">
                <a16:creationId xmlns:a16="http://schemas.microsoft.com/office/drawing/2014/main" id="{BE3629C7-CB2C-3CAA-143D-CFA3D4CB5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855" y="2341251"/>
            <a:ext cx="5205139" cy="3793039"/>
          </a:xfrm>
          <a:prstGeom prst="rect">
            <a:avLst/>
          </a:prstGeom>
        </p:spPr>
      </p:pic>
      <p:sp>
        <p:nvSpPr>
          <p:cNvPr id="9" name="TextBox 8">
            <a:extLst>
              <a:ext uri="{FF2B5EF4-FFF2-40B4-BE49-F238E27FC236}">
                <a16:creationId xmlns:a16="http://schemas.microsoft.com/office/drawing/2014/main" id="{ED9F4F57-0C86-46D5-9950-4146814A0B82}"/>
              </a:ext>
            </a:extLst>
          </p:cNvPr>
          <p:cNvSpPr txBox="1"/>
          <p:nvPr/>
        </p:nvSpPr>
        <p:spPr>
          <a:xfrm>
            <a:off x="762000" y="5980401"/>
            <a:ext cx="4987000" cy="307777"/>
          </a:xfrm>
          <a:prstGeom prst="rect">
            <a:avLst/>
          </a:prstGeom>
          <a:noFill/>
        </p:spPr>
        <p:txBody>
          <a:bodyPr wrap="square" rtlCol="0">
            <a:spAutoFit/>
          </a:bodyPr>
          <a:lstStyle/>
          <a:p>
            <a:r>
              <a:rPr lang="en-US" sz="1400" i="1" dirty="0"/>
              <a:t>User count in 2016: grouped by company </a:t>
            </a:r>
          </a:p>
        </p:txBody>
      </p:sp>
      <p:sp>
        <p:nvSpPr>
          <p:cNvPr id="12" name="TextBox 11">
            <a:extLst>
              <a:ext uri="{FF2B5EF4-FFF2-40B4-BE49-F238E27FC236}">
                <a16:creationId xmlns:a16="http://schemas.microsoft.com/office/drawing/2014/main" id="{E16C61FB-208F-1B4E-87BD-E0DB24DF7607}"/>
              </a:ext>
            </a:extLst>
          </p:cNvPr>
          <p:cNvSpPr txBox="1"/>
          <p:nvPr/>
        </p:nvSpPr>
        <p:spPr>
          <a:xfrm>
            <a:off x="6521297" y="5997670"/>
            <a:ext cx="4987000" cy="307777"/>
          </a:xfrm>
          <a:prstGeom prst="rect">
            <a:avLst/>
          </a:prstGeom>
          <a:noFill/>
        </p:spPr>
        <p:txBody>
          <a:bodyPr wrap="square" rtlCol="0">
            <a:spAutoFit/>
          </a:bodyPr>
          <a:lstStyle/>
          <a:p>
            <a:r>
              <a:rPr lang="en-US" sz="1400" i="1" dirty="0"/>
              <a:t>User count in 2016: grouped by company &amp; city</a:t>
            </a:r>
          </a:p>
        </p:txBody>
      </p:sp>
    </p:spTree>
    <p:extLst>
      <p:ext uri="{BB962C8B-B14F-4D97-AF65-F5344CB8AC3E}">
        <p14:creationId xmlns:p14="http://schemas.microsoft.com/office/powerpoint/2010/main" val="369175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Profit &amp; User Analysis for all 3 years</a:t>
            </a:r>
            <a:endParaRPr lang="en-US" sz="4400" b="1" dirty="0">
              <a:solidFill>
                <a:schemeClr val="bg2">
                  <a:lumMod val="25000"/>
                </a:schemeClr>
              </a:solidFill>
              <a:latin typeface="+mj-lt"/>
            </a:endParaRPr>
          </a:p>
        </p:txBody>
      </p:sp>
      <p:pic>
        <p:nvPicPr>
          <p:cNvPr id="4" name="Picture 3" descr="Chart, bar chart&#10;&#10;Description automatically generated">
            <a:extLst>
              <a:ext uri="{FF2B5EF4-FFF2-40B4-BE49-F238E27FC236}">
                <a16:creationId xmlns:a16="http://schemas.microsoft.com/office/drawing/2014/main" id="{3FF39621-B5E6-AA97-833B-E756AEB1B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94" y="2091559"/>
            <a:ext cx="5358501" cy="3788979"/>
          </a:xfrm>
          <a:prstGeom prst="rect">
            <a:avLst/>
          </a:prstGeom>
          <a:ln>
            <a:solidFill>
              <a:schemeClr val="tx1"/>
            </a:solidFill>
          </a:ln>
        </p:spPr>
      </p:pic>
      <p:sp>
        <p:nvSpPr>
          <p:cNvPr id="9" name="TextBox 8">
            <a:extLst>
              <a:ext uri="{FF2B5EF4-FFF2-40B4-BE49-F238E27FC236}">
                <a16:creationId xmlns:a16="http://schemas.microsoft.com/office/drawing/2014/main" id="{B5D1C65B-A257-0A55-4939-FAC5E24784AA}"/>
              </a:ext>
            </a:extLst>
          </p:cNvPr>
          <p:cNvSpPr txBox="1"/>
          <p:nvPr/>
        </p:nvSpPr>
        <p:spPr>
          <a:xfrm>
            <a:off x="762000" y="1629894"/>
            <a:ext cx="4987000" cy="461665"/>
          </a:xfrm>
          <a:prstGeom prst="rect">
            <a:avLst/>
          </a:prstGeom>
          <a:noFill/>
        </p:spPr>
        <p:txBody>
          <a:bodyPr wrap="square" rtlCol="0">
            <a:spAutoFit/>
          </a:bodyPr>
          <a:lstStyle/>
          <a:p>
            <a:r>
              <a:rPr lang="en-US" sz="2400" dirty="0"/>
              <a:t>Profit grouped by company and year  </a:t>
            </a:r>
          </a:p>
        </p:txBody>
      </p:sp>
      <p:pic>
        <p:nvPicPr>
          <p:cNvPr id="5" name="Picture 4" descr="Chart, bar chart&#10;&#10;Description automatically generated">
            <a:extLst>
              <a:ext uri="{FF2B5EF4-FFF2-40B4-BE49-F238E27FC236}">
                <a16:creationId xmlns:a16="http://schemas.microsoft.com/office/drawing/2014/main" id="{7E30FD14-3373-DA7C-5FFC-F5289E224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499" y="2091558"/>
            <a:ext cx="5630550" cy="3788979"/>
          </a:xfrm>
          <a:prstGeom prst="rect">
            <a:avLst/>
          </a:prstGeom>
          <a:ln>
            <a:solidFill>
              <a:schemeClr val="tx1"/>
            </a:solidFill>
          </a:ln>
        </p:spPr>
      </p:pic>
      <p:sp>
        <p:nvSpPr>
          <p:cNvPr id="12" name="TextBox 11">
            <a:extLst>
              <a:ext uri="{FF2B5EF4-FFF2-40B4-BE49-F238E27FC236}">
                <a16:creationId xmlns:a16="http://schemas.microsoft.com/office/drawing/2014/main" id="{6B5A3068-F32E-515F-4121-B15D9BB5F399}"/>
              </a:ext>
            </a:extLst>
          </p:cNvPr>
          <p:cNvSpPr txBox="1"/>
          <p:nvPr/>
        </p:nvSpPr>
        <p:spPr>
          <a:xfrm>
            <a:off x="6663560" y="1629893"/>
            <a:ext cx="4987000" cy="461665"/>
          </a:xfrm>
          <a:prstGeom prst="rect">
            <a:avLst/>
          </a:prstGeom>
          <a:noFill/>
        </p:spPr>
        <p:txBody>
          <a:bodyPr wrap="square" rtlCol="0">
            <a:spAutoFit/>
          </a:bodyPr>
          <a:lstStyle/>
          <a:p>
            <a:r>
              <a:rPr lang="en-US" sz="2400" dirty="0"/>
              <a:t>Users grouped by company and year  </a:t>
            </a:r>
          </a:p>
        </p:txBody>
      </p:sp>
      <p:sp>
        <p:nvSpPr>
          <p:cNvPr id="13" name="TextBox 12">
            <a:extLst>
              <a:ext uri="{FF2B5EF4-FFF2-40B4-BE49-F238E27FC236}">
                <a16:creationId xmlns:a16="http://schemas.microsoft.com/office/drawing/2014/main" id="{99F46860-D609-F861-5CBE-CAEB151CB92E}"/>
              </a:ext>
            </a:extLst>
          </p:cNvPr>
          <p:cNvSpPr txBox="1"/>
          <p:nvPr/>
        </p:nvSpPr>
        <p:spPr>
          <a:xfrm>
            <a:off x="394794" y="5880537"/>
            <a:ext cx="4987000" cy="307777"/>
          </a:xfrm>
          <a:prstGeom prst="rect">
            <a:avLst/>
          </a:prstGeom>
          <a:noFill/>
        </p:spPr>
        <p:txBody>
          <a:bodyPr wrap="square" rtlCol="0">
            <a:spAutoFit/>
          </a:bodyPr>
          <a:lstStyle/>
          <a:p>
            <a:r>
              <a:rPr lang="en-US" sz="1400" i="1" dirty="0"/>
              <a:t>Total Profit: grouped by company &amp; year </a:t>
            </a:r>
          </a:p>
        </p:txBody>
      </p:sp>
      <p:sp>
        <p:nvSpPr>
          <p:cNvPr id="14" name="TextBox 13">
            <a:extLst>
              <a:ext uri="{FF2B5EF4-FFF2-40B4-BE49-F238E27FC236}">
                <a16:creationId xmlns:a16="http://schemas.microsoft.com/office/drawing/2014/main" id="{5F9B8A0B-B0FC-4C41-B86B-5A2242DD8C8D}"/>
              </a:ext>
            </a:extLst>
          </p:cNvPr>
          <p:cNvSpPr txBox="1"/>
          <p:nvPr/>
        </p:nvSpPr>
        <p:spPr>
          <a:xfrm>
            <a:off x="6160499" y="5880537"/>
            <a:ext cx="4987000" cy="307777"/>
          </a:xfrm>
          <a:prstGeom prst="rect">
            <a:avLst/>
          </a:prstGeom>
          <a:noFill/>
        </p:spPr>
        <p:txBody>
          <a:bodyPr wrap="square" rtlCol="0">
            <a:spAutoFit/>
          </a:bodyPr>
          <a:lstStyle/>
          <a:p>
            <a:r>
              <a:rPr lang="en-US" sz="1400" i="1" dirty="0"/>
              <a:t>User count: grouped by company &amp; year </a:t>
            </a:r>
          </a:p>
        </p:txBody>
      </p:sp>
    </p:spTree>
    <p:extLst>
      <p:ext uri="{BB962C8B-B14F-4D97-AF65-F5344CB8AC3E}">
        <p14:creationId xmlns:p14="http://schemas.microsoft.com/office/powerpoint/2010/main" val="104925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Profit Analysis for all 3 years by city</a:t>
            </a:r>
            <a:endParaRPr lang="en-US" sz="4400" b="1" dirty="0">
              <a:solidFill>
                <a:schemeClr val="bg2">
                  <a:lumMod val="25000"/>
                </a:schemeClr>
              </a:solidFill>
              <a:latin typeface="+mj-lt"/>
            </a:endParaRPr>
          </a:p>
        </p:txBody>
      </p:sp>
      <p:sp>
        <p:nvSpPr>
          <p:cNvPr id="12" name="TextBox 11">
            <a:extLst>
              <a:ext uri="{FF2B5EF4-FFF2-40B4-BE49-F238E27FC236}">
                <a16:creationId xmlns:a16="http://schemas.microsoft.com/office/drawing/2014/main" id="{3AE8B4BD-986D-886C-7E86-07BCA85C069E}"/>
              </a:ext>
            </a:extLst>
          </p:cNvPr>
          <p:cNvSpPr txBox="1"/>
          <p:nvPr/>
        </p:nvSpPr>
        <p:spPr>
          <a:xfrm>
            <a:off x="6653048" y="1564494"/>
            <a:ext cx="4987000" cy="830997"/>
          </a:xfrm>
          <a:prstGeom prst="rect">
            <a:avLst/>
          </a:prstGeom>
          <a:noFill/>
        </p:spPr>
        <p:txBody>
          <a:bodyPr wrap="square" rtlCol="0">
            <a:spAutoFit/>
          </a:bodyPr>
          <a:lstStyle/>
          <a:p>
            <a:pPr algn="ctr"/>
            <a:r>
              <a:rPr lang="en-US" sz="2400" b="1" dirty="0">
                <a:solidFill>
                  <a:srgbClr val="FF6600"/>
                </a:solidFill>
              </a:rPr>
              <a:t>Profit grouped by company and age group  </a:t>
            </a:r>
          </a:p>
        </p:txBody>
      </p:sp>
      <p:sp>
        <p:nvSpPr>
          <p:cNvPr id="13" name="TextBox 12">
            <a:extLst>
              <a:ext uri="{FF2B5EF4-FFF2-40B4-BE49-F238E27FC236}">
                <a16:creationId xmlns:a16="http://schemas.microsoft.com/office/drawing/2014/main" id="{C8F81907-82C9-A669-0001-5ED96D9916FF}"/>
              </a:ext>
            </a:extLst>
          </p:cNvPr>
          <p:cNvSpPr txBox="1"/>
          <p:nvPr/>
        </p:nvSpPr>
        <p:spPr>
          <a:xfrm>
            <a:off x="6653048" y="2593498"/>
            <a:ext cx="4987000" cy="29507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100" dirty="0">
                <a:solidFill>
                  <a:schemeClr val="accent4"/>
                </a:solidFill>
              </a:rPr>
              <a:t>Yellow cab </a:t>
            </a:r>
            <a:r>
              <a:rPr lang="en-US" sz="2100" dirty="0"/>
              <a:t>company outperforms the </a:t>
            </a:r>
            <a:r>
              <a:rPr lang="en-US" sz="2100" dirty="0">
                <a:solidFill>
                  <a:srgbClr val="A73E7B"/>
                </a:solidFill>
              </a:rPr>
              <a:t>Pink cab</a:t>
            </a:r>
            <a:r>
              <a:rPr lang="en-US" sz="2100" dirty="0"/>
              <a:t> company in terms of profit </a:t>
            </a:r>
            <a:endParaRPr lang="en-US" sz="2100" dirty="0">
              <a:solidFill>
                <a:schemeClr val="accent4"/>
              </a:solidFill>
            </a:endParaRPr>
          </a:p>
          <a:p>
            <a:pPr marL="342900" indent="-342900">
              <a:lnSpc>
                <a:spcPct val="150000"/>
              </a:lnSpc>
              <a:buFont typeface="Arial" panose="020B0604020202020204" pitchFamily="34" charset="0"/>
              <a:buChar char="•"/>
            </a:pPr>
            <a:r>
              <a:rPr lang="en-US" sz="2100" dirty="0"/>
              <a:t>The profit for the </a:t>
            </a:r>
            <a:r>
              <a:rPr lang="en-US" sz="2100" dirty="0">
                <a:solidFill>
                  <a:schemeClr val="accent4"/>
                </a:solidFill>
              </a:rPr>
              <a:t>Yellow cab </a:t>
            </a:r>
            <a:r>
              <a:rPr lang="en-US" sz="2100" dirty="0"/>
              <a:t>company is much higher in each city when compared to the </a:t>
            </a:r>
            <a:r>
              <a:rPr lang="en-US" sz="2100" dirty="0">
                <a:solidFill>
                  <a:srgbClr val="A73E7B"/>
                </a:solidFill>
              </a:rPr>
              <a:t>Pink cab</a:t>
            </a:r>
            <a:r>
              <a:rPr lang="en-US" sz="2100" dirty="0"/>
              <a:t> company </a:t>
            </a:r>
          </a:p>
          <a:p>
            <a:pPr marL="342900" indent="-342900">
              <a:lnSpc>
                <a:spcPct val="150000"/>
              </a:lnSpc>
              <a:buFont typeface="Arial" panose="020B0604020202020204" pitchFamily="34" charset="0"/>
              <a:buChar char="•"/>
            </a:pPr>
            <a:r>
              <a:rPr lang="en-US" sz="2100" dirty="0"/>
              <a:t>The data combines all three years</a:t>
            </a:r>
          </a:p>
        </p:txBody>
      </p:sp>
      <p:pic>
        <p:nvPicPr>
          <p:cNvPr id="14" name="Picture 13" descr="Chart, waterfall chart&#10;&#10;Description automatically generated">
            <a:extLst>
              <a:ext uri="{FF2B5EF4-FFF2-40B4-BE49-F238E27FC236}">
                <a16:creationId xmlns:a16="http://schemas.microsoft.com/office/drawing/2014/main" id="{53D9F4E6-F0AF-29E3-A8E1-953514CEF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74" y="1979992"/>
            <a:ext cx="5640526" cy="4309132"/>
          </a:xfrm>
          <a:prstGeom prst="rect">
            <a:avLst/>
          </a:prstGeom>
          <a:ln>
            <a:solidFill>
              <a:schemeClr val="tx1"/>
            </a:solidFill>
          </a:ln>
        </p:spPr>
      </p:pic>
      <p:sp>
        <p:nvSpPr>
          <p:cNvPr id="15" name="TextBox 14">
            <a:extLst>
              <a:ext uri="{FF2B5EF4-FFF2-40B4-BE49-F238E27FC236}">
                <a16:creationId xmlns:a16="http://schemas.microsoft.com/office/drawing/2014/main" id="{08CCE627-ABD2-EBA1-E687-B8E130224B04}"/>
              </a:ext>
            </a:extLst>
          </p:cNvPr>
          <p:cNvSpPr txBox="1"/>
          <p:nvPr/>
        </p:nvSpPr>
        <p:spPr>
          <a:xfrm>
            <a:off x="455474" y="6289124"/>
            <a:ext cx="4987000" cy="307777"/>
          </a:xfrm>
          <a:prstGeom prst="rect">
            <a:avLst/>
          </a:prstGeom>
          <a:noFill/>
        </p:spPr>
        <p:txBody>
          <a:bodyPr wrap="square" rtlCol="0">
            <a:spAutoFit/>
          </a:bodyPr>
          <a:lstStyle/>
          <a:p>
            <a:r>
              <a:rPr lang="en-US" sz="1400" i="1" dirty="0"/>
              <a:t>Total Profit: grouped by company &amp; city </a:t>
            </a:r>
          </a:p>
        </p:txBody>
      </p:sp>
    </p:spTree>
    <p:extLst>
      <p:ext uri="{BB962C8B-B14F-4D97-AF65-F5344CB8AC3E}">
        <p14:creationId xmlns:p14="http://schemas.microsoft.com/office/powerpoint/2010/main" val="4159738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1545</TotalTime>
  <Words>1225</Words>
  <Application>Microsoft Macintosh PowerPoint</Application>
  <PresentationFormat>Widescreen</PresentationFormat>
  <Paragraphs>138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   CONTENTS</vt:lpstr>
      <vt:lpstr>Executive Summary – G2M(cab industry) case study</vt:lpstr>
      <vt:lpstr>Data Exploration &amp; Approach</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lpstr>G2M Investment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walia</dc:creator>
  <cp:lastModifiedBy>pankaj walia</cp:lastModifiedBy>
  <cp:revision>18</cp:revision>
  <dcterms:created xsi:type="dcterms:W3CDTF">2022-06-15T09:52:28Z</dcterms:created>
  <dcterms:modified xsi:type="dcterms:W3CDTF">2022-06-20T18:02:46Z</dcterms:modified>
</cp:coreProperties>
</file>