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033D3C-20B4-4C18-B65A-96BA3D5B36D5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0442DBD-7542-4078-AA2B-B20AF1DC2E41}">
      <dgm:prSet/>
      <dgm:spPr/>
      <dgm:t>
        <a:bodyPr/>
        <a:lstStyle/>
        <a:p>
          <a:r>
            <a:rPr lang="en-US"/>
            <a:t>As a part of our Data Warehouse project, we have selected to work with the “Chinook” database</a:t>
          </a:r>
        </a:p>
      </dgm:t>
    </dgm:pt>
    <dgm:pt modelId="{37BFEE1B-2795-4E3E-8C3B-E976A791752D}" type="parTrans" cxnId="{0803DBE2-4E5E-493C-9302-8E1542626D8C}">
      <dgm:prSet/>
      <dgm:spPr/>
      <dgm:t>
        <a:bodyPr/>
        <a:lstStyle/>
        <a:p>
          <a:endParaRPr lang="en-US"/>
        </a:p>
      </dgm:t>
    </dgm:pt>
    <dgm:pt modelId="{C4C6D83D-A6C2-4691-BC96-373D4F984DAC}" type="sibTrans" cxnId="{0803DBE2-4E5E-493C-9302-8E1542626D8C}">
      <dgm:prSet/>
      <dgm:spPr/>
      <dgm:t>
        <a:bodyPr/>
        <a:lstStyle/>
        <a:p>
          <a:endParaRPr lang="en-US"/>
        </a:p>
      </dgm:t>
    </dgm:pt>
    <dgm:pt modelId="{D771102E-1EC2-4ED4-AC3D-A006B2B9A751}">
      <dgm:prSet/>
      <dgm:spPr/>
      <dgm:t>
        <a:bodyPr/>
        <a:lstStyle/>
        <a:p>
          <a:r>
            <a:rPr lang="en-US"/>
            <a:t>The Chinook data model represents a digital media store</a:t>
          </a:r>
        </a:p>
      </dgm:t>
    </dgm:pt>
    <dgm:pt modelId="{466E215F-CB8D-4069-BBB7-3438DBD2B617}" type="parTrans" cxnId="{0C9F7677-0D2A-4171-95CC-0D8F71AAB629}">
      <dgm:prSet/>
      <dgm:spPr/>
      <dgm:t>
        <a:bodyPr/>
        <a:lstStyle/>
        <a:p>
          <a:endParaRPr lang="en-US"/>
        </a:p>
      </dgm:t>
    </dgm:pt>
    <dgm:pt modelId="{E0E51BD3-8057-43F9-B232-C18C72907344}" type="sibTrans" cxnId="{0C9F7677-0D2A-4171-95CC-0D8F71AAB629}">
      <dgm:prSet/>
      <dgm:spPr/>
      <dgm:t>
        <a:bodyPr/>
        <a:lstStyle/>
        <a:p>
          <a:endParaRPr lang="en-US"/>
        </a:p>
      </dgm:t>
    </dgm:pt>
    <dgm:pt modelId="{6FF9A664-3A97-4EA1-AE0C-340E2E99D41E}">
      <dgm:prSet/>
      <dgm:spPr/>
      <dgm:t>
        <a:bodyPr/>
        <a:lstStyle/>
        <a:p>
          <a:r>
            <a:rPr lang="en-US"/>
            <a:t>It has tables for artists, albums, media tracks, invoices and customers.</a:t>
          </a:r>
        </a:p>
      </dgm:t>
    </dgm:pt>
    <dgm:pt modelId="{E5C8B6DB-10B2-465E-B7F9-D6F4B913CC2D}" type="parTrans" cxnId="{884EBC93-0B94-4CA4-86A2-5DEF583F3CC3}">
      <dgm:prSet/>
      <dgm:spPr/>
      <dgm:t>
        <a:bodyPr/>
        <a:lstStyle/>
        <a:p>
          <a:endParaRPr lang="en-US"/>
        </a:p>
      </dgm:t>
    </dgm:pt>
    <dgm:pt modelId="{18AB3CF3-9EC8-4441-9E9E-99C36CDA64A4}" type="sibTrans" cxnId="{884EBC93-0B94-4CA4-86A2-5DEF583F3CC3}">
      <dgm:prSet/>
      <dgm:spPr/>
      <dgm:t>
        <a:bodyPr/>
        <a:lstStyle/>
        <a:p>
          <a:endParaRPr lang="en-US"/>
        </a:p>
      </dgm:t>
    </dgm:pt>
    <dgm:pt modelId="{AB11C518-80A6-4A22-88C4-094ADBAFA537}">
      <dgm:prSet/>
      <dgm:spPr/>
      <dgm:t>
        <a:bodyPr/>
        <a:lstStyle/>
        <a:p>
          <a:r>
            <a:rPr lang="en-US"/>
            <a:t>Media related data was created using real data from an iTunes Library. </a:t>
          </a:r>
        </a:p>
      </dgm:t>
    </dgm:pt>
    <dgm:pt modelId="{3F6609ED-43DF-4037-BED4-A355E32FA8D3}" type="parTrans" cxnId="{98A52DCB-A11F-4BE0-AC4B-0F1F452C5346}">
      <dgm:prSet/>
      <dgm:spPr/>
      <dgm:t>
        <a:bodyPr/>
        <a:lstStyle/>
        <a:p>
          <a:endParaRPr lang="en-US"/>
        </a:p>
      </dgm:t>
    </dgm:pt>
    <dgm:pt modelId="{25619892-6C91-470C-B17A-8A2FD436C310}" type="sibTrans" cxnId="{98A52DCB-A11F-4BE0-AC4B-0F1F452C5346}">
      <dgm:prSet/>
      <dgm:spPr/>
      <dgm:t>
        <a:bodyPr/>
        <a:lstStyle/>
        <a:p>
          <a:endParaRPr lang="en-US"/>
        </a:p>
      </dgm:t>
    </dgm:pt>
    <dgm:pt modelId="{2A36BBBD-1F77-4BF8-A25C-5E4420DAFC47}" type="pres">
      <dgm:prSet presAssocID="{A3033D3C-20B4-4C18-B65A-96BA3D5B36D5}" presName="matrix" presStyleCnt="0">
        <dgm:presLayoutVars>
          <dgm:chMax val="1"/>
          <dgm:dir/>
          <dgm:resizeHandles val="exact"/>
        </dgm:presLayoutVars>
      </dgm:prSet>
      <dgm:spPr/>
    </dgm:pt>
    <dgm:pt modelId="{ACDBDD68-9403-4396-976B-E3C4C01403DF}" type="pres">
      <dgm:prSet presAssocID="{A3033D3C-20B4-4C18-B65A-96BA3D5B36D5}" presName="diamond" presStyleLbl="bgShp" presStyleIdx="0" presStyleCnt="1"/>
      <dgm:spPr/>
    </dgm:pt>
    <dgm:pt modelId="{D635FA25-AD43-4392-B340-79149158C6A2}" type="pres">
      <dgm:prSet presAssocID="{A3033D3C-20B4-4C18-B65A-96BA3D5B36D5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27CD063-1409-4783-A384-70E61A050045}" type="pres">
      <dgm:prSet presAssocID="{A3033D3C-20B4-4C18-B65A-96BA3D5B36D5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ED50B35-6E8E-4EAB-8C66-67D6AC09BA8F}" type="pres">
      <dgm:prSet presAssocID="{A3033D3C-20B4-4C18-B65A-96BA3D5B36D5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541D151-ADE8-417D-944F-15D7E49EFD84}" type="pres">
      <dgm:prSet presAssocID="{A3033D3C-20B4-4C18-B65A-96BA3D5B36D5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751CE09-1B38-440B-BBA6-9D653FD60F9F}" type="presOf" srcId="{6FF9A664-3A97-4EA1-AE0C-340E2E99D41E}" destId="{7ED50B35-6E8E-4EAB-8C66-67D6AC09BA8F}" srcOrd="0" destOrd="0" presId="urn:microsoft.com/office/officeart/2005/8/layout/matrix3"/>
    <dgm:cxn modelId="{D1256411-369C-4565-BC26-AFF9E97CC95B}" type="presOf" srcId="{AB11C518-80A6-4A22-88C4-094ADBAFA537}" destId="{A541D151-ADE8-417D-944F-15D7E49EFD84}" srcOrd="0" destOrd="0" presId="urn:microsoft.com/office/officeart/2005/8/layout/matrix3"/>
    <dgm:cxn modelId="{0E72BB4E-9E10-4C5E-9D89-BD17603297A8}" type="presOf" srcId="{A3033D3C-20B4-4C18-B65A-96BA3D5B36D5}" destId="{2A36BBBD-1F77-4BF8-A25C-5E4420DAFC47}" srcOrd="0" destOrd="0" presId="urn:microsoft.com/office/officeart/2005/8/layout/matrix3"/>
    <dgm:cxn modelId="{0C9F7677-0D2A-4171-95CC-0D8F71AAB629}" srcId="{A3033D3C-20B4-4C18-B65A-96BA3D5B36D5}" destId="{D771102E-1EC2-4ED4-AC3D-A006B2B9A751}" srcOrd="1" destOrd="0" parTransId="{466E215F-CB8D-4069-BBB7-3438DBD2B617}" sibTransId="{E0E51BD3-8057-43F9-B232-C18C72907344}"/>
    <dgm:cxn modelId="{32FC3C91-57C7-49E2-A4EA-8856ECFA51FF}" type="presOf" srcId="{A0442DBD-7542-4078-AA2B-B20AF1DC2E41}" destId="{D635FA25-AD43-4392-B340-79149158C6A2}" srcOrd="0" destOrd="0" presId="urn:microsoft.com/office/officeart/2005/8/layout/matrix3"/>
    <dgm:cxn modelId="{884EBC93-0B94-4CA4-86A2-5DEF583F3CC3}" srcId="{A3033D3C-20B4-4C18-B65A-96BA3D5B36D5}" destId="{6FF9A664-3A97-4EA1-AE0C-340E2E99D41E}" srcOrd="2" destOrd="0" parTransId="{E5C8B6DB-10B2-465E-B7F9-D6F4B913CC2D}" sibTransId="{18AB3CF3-9EC8-4441-9E9E-99C36CDA64A4}"/>
    <dgm:cxn modelId="{98A52DCB-A11F-4BE0-AC4B-0F1F452C5346}" srcId="{A3033D3C-20B4-4C18-B65A-96BA3D5B36D5}" destId="{AB11C518-80A6-4A22-88C4-094ADBAFA537}" srcOrd="3" destOrd="0" parTransId="{3F6609ED-43DF-4037-BED4-A355E32FA8D3}" sibTransId="{25619892-6C91-470C-B17A-8A2FD436C310}"/>
    <dgm:cxn modelId="{0803DBE2-4E5E-493C-9302-8E1542626D8C}" srcId="{A3033D3C-20B4-4C18-B65A-96BA3D5B36D5}" destId="{A0442DBD-7542-4078-AA2B-B20AF1DC2E41}" srcOrd="0" destOrd="0" parTransId="{37BFEE1B-2795-4E3E-8C3B-E976A791752D}" sibTransId="{C4C6D83D-A6C2-4691-BC96-373D4F984DAC}"/>
    <dgm:cxn modelId="{401900F3-7CBD-4B28-A411-A1FC0FA80C72}" type="presOf" srcId="{D771102E-1EC2-4ED4-AC3D-A006B2B9A751}" destId="{727CD063-1409-4783-A384-70E61A050045}" srcOrd="0" destOrd="0" presId="urn:microsoft.com/office/officeart/2005/8/layout/matrix3"/>
    <dgm:cxn modelId="{85E94F9A-0E87-468F-AA3D-3B2BEA4729E4}" type="presParOf" srcId="{2A36BBBD-1F77-4BF8-A25C-5E4420DAFC47}" destId="{ACDBDD68-9403-4396-976B-E3C4C01403DF}" srcOrd="0" destOrd="0" presId="urn:microsoft.com/office/officeart/2005/8/layout/matrix3"/>
    <dgm:cxn modelId="{3F9BEB42-D8E3-4C83-A95E-A8E668AA4180}" type="presParOf" srcId="{2A36BBBD-1F77-4BF8-A25C-5E4420DAFC47}" destId="{D635FA25-AD43-4392-B340-79149158C6A2}" srcOrd="1" destOrd="0" presId="urn:microsoft.com/office/officeart/2005/8/layout/matrix3"/>
    <dgm:cxn modelId="{61057994-035C-4BFC-BB4B-ADF22296DB13}" type="presParOf" srcId="{2A36BBBD-1F77-4BF8-A25C-5E4420DAFC47}" destId="{727CD063-1409-4783-A384-70E61A050045}" srcOrd="2" destOrd="0" presId="urn:microsoft.com/office/officeart/2005/8/layout/matrix3"/>
    <dgm:cxn modelId="{C8E0F652-93A0-4594-B892-D00AF956C09B}" type="presParOf" srcId="{2A36BBBD-1F77-4BF8-A25C-5E4420DAFC47}" destId="{7ED50B35-6E8E-4EAB-8C66-67D6AC09BA8F}" srcOrd="3" destOrd="0" presId="urn:microsoft.com/office/officeart/2005/8/layout/matrix3"/>
    <dgm:cxn modelId="{938692AE-D35F-4054-B861-58FDDFF04021}" type="presParOf" srcId="{2A36BBBD-1F77-4BF8-A25C-5E4420DAFC47}" destId="{A541D151-ADE8-417D-944F-15D7E49EFD84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DBDD68-9403-4396-976B-E3C4C01403DF}">
      <dsp:nvSpPr>
        <dsp:cNvPr id="0" name=""/>
        <dsp:cNvSpPr/>
      </dsp:nvSpPr>
      <dsp:spPr>
        <a:xfrm>
          <a:off x="682185" y="0"/>
          <a:ext cx="5536141" cy="5536141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35FA25-AD43-4392-B340-79149158C6A2}">
      <dsp:nvSpPr>
        <dsp:cNvPr id="0" name=""/>
        <dsp:cNvSpPr/>
      </dsp:nvSpPr>
      <dsp:spPr>
        <a:xfrm>
          <a:off x="1208118" y="525933"/>
          <a:ext cx="2159094" cy="215909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As a part of our Data Warehouse project, we have selected to work with the “Chinook” database</a:t>
          </a:r>
        </a:p>
      </dsp:txBody>
      <dsp:txXfrm>
        <a:off x="1313516" y="631331"/>
        <a:ext cx="1948298" cy="1948298"/>
      </dsp:txXfrm>
    </dsp:sp>
    <dsp:sp modelId="{727CD063-1409-4783-A384-70E61A050045}">
      <dsp:nvSpPr>
        <dsp:cNvPr id="0" name=""/>
        <dsp:cNvSpPr/>
      </dsp:nvSpPr>
      <dsp:spPr>
        <a:xfrm>
          <a:off x="3533298" y="525933"/>
          <a:ext cx="2159094" cy="215909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Chinook data model represents a digital media store</a:t>
          </a:r>
        </a:p>
      </dsp:txBody>
      <dsp:txXfrm>
        <a:off x="3638696" y="631331"/>
        <a:ext cx="1948298" cy="1948298"/>
      </dsp:txXfrm>
    </dsp:sp>
    <dsp:sp modelId="{7ED50B35-6E8E-4EAB-8C66-67D6AC09BA8F}">
      <dsp:nvSpPr>
        <dsp:cNvPr id="0" name=""/>
        <dsp:cNvSpPr/>
      </dsp:nvSpPr>
      <dsp:spPr>
        <a:xfrm>
          <a:off x="1208118" y="2851112"/>
          <a:ext cx="2159094" cy="215909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It has tables for artists, albums, media tracks, invoices and customers.</a:t>
          </a:r>
        </a:p>
      </dsp:txBody>
      <dsp:txXfrm>
        <a:off x="1313516" y="2956510"/>
        <a:ext cx="1948298" cy="1948298"/>
      </dsp:txXfrm>
    </dsp:sp>
    <dsp:sp modelId="{A541D151-ADE8-417D-944F-15D7E49EFD84}">
      <dsp:nvSpPr>
        <dsp:cNvPr id="0" name=""/>
        <dsp:cNvSpPr/>
      </dsp:nvSpPr>
      <dsp:spPr>
        <a:xfrm>
          <a:off x="3533298" y="2851112"/>
          <a:ext cx="2159094" cy="215909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Media related data was created using real data from an iTunes Library. </a:t>
          </a:r>
        </a:p>
      </dsp:txBody>
      <dsp:txXfrm>
        <a:off x="3638696" y="2956510"/>
        <a:ext cx="1948298" cy="19482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EB1C8-2106-8155-E2AB-961E5501E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629D31-3B30-90D7-C3B2-22068CD8C1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82945-A88D-98AA-349D-4B2286325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F2809-60B3-45F6-B1EA-846633F3A870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8203F-7E22-10C3-EE74-5012FB93F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259C8-F17C-B55E-17EC-FF9B06949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0AEAC-0C69-4D9A-8E13-33785217A9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8682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45A47-F8F5-AC59-0803-D3124C578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0447E3-6F18-FFD6-8FE4-272F568333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9A231-25A6-0CAA-1C26-C57CD6343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F2809-60B3-45F6-B1EA-846633F3A870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2F0EA-08F8-97B4-D84C-7966148B9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64A88-7BE1-DF37-F040-570A45511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0AEAC-0C69-4D9A-8E13-33785217A9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034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8B012C-0A4D-1A34-73E1-528ADBD1F5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305361-3FC8-BA2F-B908-3B97907F47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230E8-C33A-22CF-BF60-6200CD9CA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F2809-60B3-45F6-B1EA-846633F3A870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EF56B-3562-7714-7C7B-509411093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6E8C1-BE52-7780-524E-5B35A97FC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0AEAC-0C69-4D9A-8E13-33785217A9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950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32A66-C92C-3444-5705-23B81C039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CF688-2C05-43FF-5A6E-3A92081A8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EBF6A-0FD3-4F8A-BBCC-DB12CF9E2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F2809-60B3-45F6-B1EA-846633F3A870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07EB0-5BF4-150B-5DC6-62FDD3714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7D576-4E9F-F472-6BFB-4F9B7E9BC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0AEAC-0C69-4D9A-8E13-33785217A9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843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441CD-E46C-9D83-729A-89E050128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BA226-0F4A-4FE9-9F64-D1FAF958D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32CD1-C116-69A3-A719-E226226E0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F2809-60B3-45F6-B1EA-846633F3A870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EBB71-6677-45D1-12CC-CEE7FE2FA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1D707-DA42-3134-BC26-9C6683465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0AEAC-0C69-4D9A-8E13-33785217A9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715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B7AB-3022-A4B4-9932-21CF95AB0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B8BF5-3E5C-9D4A-A44F-167B1B70C7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16856B-C0C3-DCA9-746C-E5294A2A9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63AE68-20EC-CD9B-1F3A-9335699F3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F2809-60B3-45F6-B1EA-846633F3A870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5F2786-FA3C-BA48-230D-169B18EFA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E2F570-F4A3-7970-2362-301292BF9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0AEAC-0C69-4D9A-8E13-33785217A9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01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30DE3-B42D-D469-7656-B569FBE75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25F02-72B3-EA5B-95DC-C7BCD7C43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E09031-C438-F7C7-FE4F-8A4B9E3981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44A0D7-776D-E0C4-69AF-18CA5017F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D3422A-AA1F-B289-07E6-9FBE4C84B2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F3BEC2-E976-A6D1-3B8A-610932219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F2809-60B3-45F6-B1EA-846633F3A870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F0352C-4798-3BD5-BA73-7CE2F69AC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96F01D-04A6-DC94-A54B-B5B54325B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0AEAC-0C69-4D9A-8E13-33785217A9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24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237B0-4D49-69AE-90CA-0A7771E93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4A147D-9C03-6E59-590B-B48D221C9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F2809-60B3-45F6-B1EA-846633F3A870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509D7A-EB36-9A20-83D1-C41FBF03C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F8DD1B-C912-3A6B-AFAA-DCB54C793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0AEAC-0C69-4D9A-8E13-33785217A9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685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33D835-27FE-82F7-EC76-851DCBCD9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F2809-60B3-45F6-B1EA-846633F3A870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78653E-BFA8-B113-42D2-51B02BDA5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8E83D0-4DF5-5857-8BE0-82234B233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0AEAC-0C69-4D9A-8E13-33785217A9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564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F5D1-EA74-3056-9312-D2B0015BC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519FF-BD2D-DE13-98E9-205E16E79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059D1-1F5E-141C-45CA-C78BF9CEF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90091-1B5D-6485-0545-03BB85D0F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F2809-60B3-45F6-B1EA-846633F3A870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0088F5-311F-AD4E-34A8-2BEDD127E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C9035B-FECF-A315-7526-D259CF4A9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0AEAC-0C69-4D9A-8E13-33785217A9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794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93B40-A56C-50BB-7B7C-5B9B8FE28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A8BB88-D479-9420-06D2-DB95D7A6DE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4AA553-7D6B-9A6A-0585-674E1A46C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B7D87B-A311-F82F-5C7F-51412DB2F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F2809-60B3-45F6-B1EA-846633F3A870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AA6D1-DB0A-59C4-0850-97584BAE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3E833F-2E8C-975D-3E1E-6830B864B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0AEAC-0C69-4D9A-8E13-33785217A9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859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C5ED13-02FC-D8B0-09FF-14E53211E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C3B68-CB06-5F82-A245-CE318EAB8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8A4B7-0EA9-A076-6F80-879824A801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EF2809-60B3-45F6-B1EA-846633F3A870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7C2B4-A220-5C3E-E04A-6D808C828D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7882B-DF25-5C93-5157-48E7238D51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90AEAC-0C69-4D9A-8E13-33785217A9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216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3F5CCEB-74EC-E5DD-C054-8CA6D7EC11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267CBC-C29C-ECAB-DC0E-381471D9A0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Data Warehouse Project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8EA4EB-520E-4D57-D441-2854578BEA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Team: Binary Bots</a:t>
            </a:r>
          </a:p>
          <a:p>
            <a:r>
              <a:rPr lang="en-US" dirty="0">
                <a:solidFill>
                  <a:srgbClr val="FFFFFF"/>
                </a:solidFill>
              </a:rPr>
              <a:t>Vishnu Charugundla</a:t>
            </a:r>
          </a:p>
          <a:p>
            <a:r>
              <a:rPr lang="en-US" dirty="0">
                <a:solidFill>
                  <a:srgbClr val="FFFFFF"/>
                </a:solidFill>
              </a:rPr>
              <a:t>Rishikesh Ramesh</a:t>
            </a:r>
          </a:p>
          <a:p>
            <a:r>
              <a:rPr lang="en-US" dirty="0">
                <a:solidFill>
                  <a:srgbClr val="FFFFFF"/>
                </a:solidFill>
              </a:rPr>
              <a:t>Pranav Mahesh </a:t>
            </a:r>
            <a:r>
              <a:rPr lang="en-US" dirty="0" err="1">
                <a:solidFill>
                  <a:srgbClr val="FFFFFF"/>
                </a:solidFill>
              </a:rPr>
              <a:t>Mekal</a:t>
            </a:r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62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59044B-30F7-8C0C-AD64-6A12DA542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What database did we select?</a:t>
            </a:r>
            <a:endParaRPr lang="en-IN" sz="5400"/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643EFB25-B48B-73AB-FFE8-2DCBA15937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3139493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6311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987A3E-7A69-37FB-4ED4-B711EC7C6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Schema Visualization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0552B2-F6D1-654E-012D-1A793F4691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3925" y="212568"/>
            <a:ext cx="5458262" cy="606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690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5ADF9E-A755-00F4-0668-EE5ECFBBB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/>
              <a:t>Bus Matrix </a:t>
            </a:r>
            <a:br>
              <a:rPr lang="en-US" sz="5400" dirty="0"/>
            </a:br>
            <a:r>
              <a:rPr lang="en-US" sz="5400" dirty="0"/>
              <a:t>	</a:t>
            </a:r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AC09FD-52A9-54DB-060E-8A8C78CF3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6119" y="1454150"/>
            <a:ext cx="7081065" cy="324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777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FF9589-69C0-CC55-596E-147BB9765A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B33DC6A-1F1C-4A06-834E-CFF88F1C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0FE1D5CF-87B8-4A8A-AD3C-01D06A607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208641" cy="6858000"/>
          </a:xfrm>
          <a:custGeom>
            <a:avLst/>
            <a:gdLst>
              <a:gd name="connsiteX0" fmla="*/ 0 w 6208641"/>
              <a:gd name="connsiteY0" fmla="*/ 0 h 6858000"/>
              <a:gd name="connsiteX1" fmla="*/ 5464181 w 6208641"/>
              <a:gd name="connsiteY1" fmla="*/ 0 h 6858000"/>
              <a:gd name="connsiteX2" fmla="*/ 5538086 w 6208641"/>
              <a:gd name="connsiteY2" fmla="*/ 159684 h 6858000"/>
              <a:gd name="connsiteX3" fmla="*/ 6208641 w 6208641"/>
              <a:gd name="connsiteY3" fmla="*/ 3706589 h 6858000"/>
              <a:gd name="connsiteX4" fmla="*/ 5734754 w 6208641"/>
              <a:gd name="connsiteY4" fmla="*/ 6730443 h 6858000"/>
              <a:gd name="connsiteX5" fmla="*/ 5689361 w 6208641"/>
              <a:gd name="connsiteY5" fmla="*/ 6858000 h 6858000"/>
              <a:gd name="connsiteX6" fmla="*/ 0 w 620864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8641" h="6858000">
                <a:moveTo>
                  <a:pt x="0" y="0"/>
                </a:moveTo>
                <a:lnTo>
                  <a:pt x="5464181" y="0"/>
                </a:lnTo>
                <a:lnTo>
                  <a:pt x="5538086" y="159684"/>
                </a:lnTo>
                <a:cubicBezTo>
                  <a:pt x="5961440" y="1172168"/>
                  <a:pt x="6208641" y="2392735"/>
                  <a:pt x="6208641" y="3706589"/>
                </a:cubicBezTo>
                <a:cubicBezTo>
                  <a:pt x="6208641" y="4801467"/>
                  <a:pt x="6036974" y="5831563"/>
                  <a:pt x="5734754" y="6730443"/>
                </a:cubicBezTo>
                <a:lnTo>
                  <a:pt x="568936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60926200-45C2-41E9-839F-31CD5FE4C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03325" cy="6858000"/>
          </a:xfrm>
          <a:custGeom>
            <a:avLst/>
            <a:gdLst>
              <a:gd name="connsiteX0" fmla="*/ 0 w 6203325"/>
              <a:gd name="connsiteY0" fmla="*/ 0 h 6858000"/>
              <a:gd name="connsiteX1" fmla="*/ 5458865 w 6203325"/>
              <a:gd name="connsiteY1" fmla="*/ 0 h 6858000"/>
              <a:gd name="connsiteX2" fmla="*/ 5532770 w 6203325"/>
              <a:gd name="connsiteY2" fmla="*/ 159684 h 6858000"/>
              <a:gd name="connsiteX3" fmla="*/ 6203325 w 6203325"/>
              <a:gd name="connsiteY3" fmla="*/ 3706589 h 6858000"/>
              <a:gd name="connsiteX4" fmla="*/ 5729438 w 6203325"/>
              <a:gd name="connsiteY4" fmla="*/ 6730443 h 6858000"/>
              <a:gd name="connsiteX5" fmla="*/ 5684045 w 6203325"/>
              <a:gd name="connsiteY5" fmla="*/ 6858000 h 6858000"/>
              <a:gd name="connsiteX6" fmla="*/ 0 w 620332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3325" h="6858000">
                <a:moveTo>
                  <a:pt x="0" y="0"/>
                </a:moveTo>
                <a:lnTo>
                  <a:pt x="5458865" y="0"/>
                </a:lnTo>
                <a:lnTo>
                  <a:pt x="5532770" y="159684"/>
                </a:lnTo>
                <a:cubicBezTo>
                  <a:pt x="5956124" y="1172168"/>
                  <a:pt x="6203325" y="2392735"/>
                  <a:pt x="6203325" y="3706589"/>
                </a:cubicBezTo>
                <a:cubicBezTo>
                  <a:pt x="6203325" y="4801467"/>
                  <a:pt x="6031658" y="5831563"/>
                  <a:pt x="5729438" y="6730443"/>
                </a:cubicBezTo>
                <a:lnTo>
                  <a:pt x="568404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990686-1434-23FA-E5B6-DA8C70876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098" y="1106034"/>
            <a:ext cx="5019074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Detailed Dimensional Model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161014C-A04F-9244-3E79-B04D7DCA8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4071" y="690583"/>
            <a:ext cx="4708831" cy="26134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98" y="4546920"/>
            <a:ext cx="501907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05B464-6CB1-716A-1150-E2EB3FE35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742" y="3814549"/>
            <a:ext cx="4705160" cy="201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373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FFE6BC-AD0D-5773-31E2-8D5EB08AC8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A8238A5-2B10-29F1-3913-8618F2061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0C4F2A69-4886-AD7A-89EA-4F2C0F7BBF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208641" cy="6858000"/>
          </a:xfrm>
          <a:custGeom>
            <a:avLst/>
            <a:gdLst>
              <a:gd name="connsiteX0" fmla="*/ 0 w 6208641"/>
              <a:gd name="connsiteY0" fmla="*/ 0 h 6858000"/>
              <a:gd name="connsiteX1" fmla="*/ 5464181 w 6208641"/>
              <a:gd name="connsiteY1" fmla="*/ 0 h 6858000"/>
              <a:gd name="connsiteX2" fmla="*/ 5538086 w 6208641"/>
              <a:gd name="connsiteY2" fmla="*/ 159684 h 6858000"/>
              <a:gd name="connsiteX3" fmla="*/ 6208641 w 6208641"/>
              <a:gd name="connsiteY3" fmla="*/ 3706589 h 6858000"/>
              <a:gd name="connsiteX4" fmla="*/ 5734754 w 6208641"/>
              <a:gd name="connsiteY4" fmla="*/ 6730443 h 6858000"/>
              <a:gd name="connsiteX5" fmla="*/ 5689361 w 6208641"/>
              <a:gd name="connsiteY5" fmla="*/ 6858000 h 6858000"/>
              <a:gd name="connsiteX6" fmla="*/ 0 w 620864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8641" h="6858000">
                <a:moveTo>
                  <a:pt x="0" y="0"/>
                </a:moveTo>
                <a:lnTo>
                  <a:pt x="5464181" y="0"/>
                </a:lnTo>
                <a:lnTo>
                  <a:pt x="5538086" y="159684"/>
                </a:lnTo>
                <a:cubicBezTo>
                  <a:pt x="5961440" y="1172168"/>
                  <a:pt x="6208641" y="2392735"/>
                  <a:pt x="6208641" y="3706589"/>
                </a:cubicBezTo>
                <a:cubicBezTo>
                  <a:pt x="6208641" y="4801467"/>
                  <a:pt x="6036974" y="5831563"/>
                  <a:pt x="5734754" y="6730443"/>
                </a:cubicBezTo>
                <a:lnTo>
                  <a:pt x="568936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BE4255BE-3B23-DBD1-A068-0EF153BED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03325" cy="6858000"/>
          </a:xfrm>
          <a:custGeom>
            <a:avLst/>
            <a:gdLst>
              <a:gd name="connsiteX0" fmla="*/ 0 w 6203325"/>
              <a:gd name="connsiteY0" fmla="*/ 0 h 6858000"/>
              <a:gd name="connsiteX1" fmla="*/ 5458865 w 6203325"/>
              <a:gd name="connsiteY1" fmla="*/ 0 h 6858000"/>
              <a:gd name="connsiteX2" fmla="*/ 5532770 w 6203325"/>
              <a:gd name="connsiteY2" fmla="*/ 159684 h 6858000"/>
              <a:gd name="connsiteX3" fmla="*/ 6203325 w 6203325"/>
              <a:gd name="connsiteY3" fmla="*/ 3706589 h 6858000"/>
              <a:gd name="connsiteX4" fmla="*/ 5729438 w 6203325"/>
              <a:gd name="connsiteY4" fmla="*/ 6730443 h 6858000"/>
              <a:gd name="connsiteX5" fmla="*/ 5684045 w 6203325"/>
              <a:gd name="connsiteY5" fmla="*/ 6858000 h 6858000"/>
              <a:gd name="connsiteX6" fmla="*/ 0 w 620332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3325" h="6858000">
                <a:moveTo>
                  <a:pt x="0" y="0"/>
                </a:moveTo>
                <a:lnTo>
                  <a:pt x="5458865" y="0"/>
                </a:lnTo>
                <a:lnTo>
                  <a:pt x="5532770" y="159684"/>
                </a:lnTo>
                <a:cubicBezTo>
                  <a:pt x="5956124" y="1172168"/>
                  <a:pt x="6203325" y="2392735"/>
                  <a:pt x="6203325" y="3706589"/>
                </a:cubicBezTo>
                <a:cubicBezTo>
                  <a:pt x="6203325" y="4801467"/>
                  <a:pt x="6031658" y="5831563"/>
                  <a:pt x="5729438" y="6730443"/>
                </a:cubicBezTo>
                <a:lnTo>
                  <a:pt x="568404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7E7CCC-E13E-4941-9B26-9DFC5A538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098" y="1106034"/>
            <a:ext cx="5019074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Data Lineage</a:t>
            </a:r>
            <a:br>
              <a:rPr lang="en-US" sz="5400" dirty="0"/>
            </a:br>
            <a:r>
              <a:rPr lang="en-US" sz="5400" dirty="0"/>
              <a:t>Source to Target mapping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9AA0E9D-1198-EA9F-06B6-3F5DCE19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0FEB14-77F1-8019-A66B-23616A3EB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98" y="4546920"/>
            <a:ext cx="501907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03F5F7-07EE-2C7A-1772-6C8B39D2D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6917" y="38122"/>
            <a:ext cx="5699977" cy="678175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864198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93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Office Theme</vt:lpstr>
      <vt:lpstr>Data Warehouse Project</vt:lpstr>
      <vt:lpstr>What database did we select?</vt:lpstr>
      <vt:lpstr>Schema Visualization</vt:lpstr>
      <vt:lpstr>Bus Matrix   </vt:lpstr>
      <vt:lpstr>Detailed Dimensional Model</vt:lpstr>
      <vt:lpstr>Data Lineage Source to Target mapping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Vishnu CH</dc:creator>
  <cp:lastModifiedBy>Vishnu CH</cp:lastModifiedBy>
  <cp:revision>12</cp:revision>
  <dcterms:created xsi:type="dcterms:W3CDTF">2024-09-30T04:14:39Z</dcterms:created>
  <dcterms:modified xsi:type="dcterms:W3CDTF">2024-12-10T02:40:42Z</dcterms:modified>
</cp:coreProperties>
</file>