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59" r:id="rId9"/>
    <p:sldId id="260" r:id="rId10"/>
    <p:sldId id="287" r:id="rId11"/>
    <p:sldId id="273" r:id="rId12"/>
    <p:sldId id="274" r:id="rId13"/>
    <p:sldId id="275" r:id="rId14"/>
    <p:sldId id="264" r:id="rId15"/>
    <p:sldId id="277" r:id="rId16"/>
    <p:sldId id="278" r:id="rId17"/>
    <p:sldId id="279" r:id="rId18"/>
    <p:sldId id="280" r:id="rId19"/>
    <p:sldId id="281" r:id="rId20"/>
    <p:sldId id="286" r:id="rId21"/>
    <p:sldId id="285" r:id="rId22"/>
    <p:sldId id="284" r:id="rId23"/>
    <p:sldId id="283" r:id="rId24"/>
    <p:sldId id="288" r:id="rId25"/>
    <p:sldId id="289" r:id="rId26"/>
    <p:sldId id="2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277A-6D3B-416B-92B3-558A057563A7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2B01-DA09-4EF0-9E0D-44E20B30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5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277A-6D3B-416B-92B3-558A057563A7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2B01-DA09-4EF0-9E0D-44E20B30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7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277A-6D3B-416B-92B3-558A057563A7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2B01-DA09-4EF0-9E0D-44E20B30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7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277A-6D3B-416B-92B3-558A057563A7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2B01-DA09-4EF0-9E0D-44E20B30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6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277A-6D3B-416B-92B3-558A057563A7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2B01-DA09-4EF0-9E0D-44E20B30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3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277A-6D3B-416B-92B3-558A057563A7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2B01-DA09-4EF0-9E0D-44E20B30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5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277A-6D3B-416B-92B3-558A057563A7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2B01-DA09-4EF0-9E0D-44E20B30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8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277A-6D3B-416B-92B3-558A057563A7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2B01-DA09-4EF0-9E0D-44E20B30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0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277A-6D3B-416B-92B3-558A057563A7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2B01-DA09-4EF0-9E0D-44E20B30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277A-6D3B-416B-92B3-558A057563A7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2B01-DA09-4EF0-9E0D-44E20B30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277A-6D3B-416B-92B3-558A057563A7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2B01-DA09-4EF0-9E0D-44E20B30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0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B277A-6D3B-416B-92B3-558A057563A7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02B01-DA09-4EF0-9E0D-44E20B30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4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1" dirty="0" err="1" smtClean="0"/>
              <a:t>FeatureSmith</a:t>
            </a:r>
            <a:r>
              <a:rPr lang="en-US" sz="4400" b="1" dirty="0" smtClean="0"/>
              <a:t>: Automatically Engineering Features for Malware Detection by Mining the Security Literature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67259"/>
            <a:ext cx="9144000" cy="2189162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 err="1" smtClean="0"/>
              <a:t>Ziyun</a:t>
            </a:r>
            <a:r>
              <a:rPr lang="en-US" sz="3600" dirty="0" smtClean="0"/>
              <a:t> Zhu and Tudor </a:t>
            </a:r>
            <a:r>
              <a:rPr lang="en-US" sz="3600" dirty="0" err="1" smtClean="0"/>
              <a:t>Dumitras</a:t>
            </a:r>
            <a:endParaRPr lang="en-US" sz="3600" dirty="0" smtClean="0"/>
          </a:p>
          <a:p>
            <a:r>
              <a:rPr lang="en-US" sz="3600" dirty="0" smtClean="0"/>
              <a:t>University of Maryland College Park, MD, USA</a:t>
            </a:r>
          </a:p>
          <a:p>
            <a:r>
              <a:rPr lang="en-US" sz="3600" dirty="0" smtClean="0"/>
              <a:t>CCS ‘16 October 24-28, 2016, </a:t>
            </a:r>
            <a:r>
              <a:rPr lang="en-US" sz="3600" i="1" dirty="0" smtClean="0"/>
              <a:t>Vienna Austria</a:t>
            </a:r>
            <a:endParaRPr lang="en-US" sz="3600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i="1" dirty="0" smtClean="0"/>
              <a:t>Presented by Pranav Jain, 50169659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3396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53168"/>
            <a:ext cx="11083970" cy="53681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6686" y="488042"/>
            <a:ext cx="6840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 excerpt from their semantic network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4913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518" y="129994"/>
            <a:ext cx="5484223" cy="1325563"/>
          </a:xfrm>
        </p:spPr>
        <p:txBody>
          <a:bodyPr/>
          <a:lstStyle/>
          <a:p>
            <a:r>
              <a:rPr lang="en-US" dirty="0" smtClean="0"/>
              <a:t>Behavior extraction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" y="995577"/>
            <a:ext cx="9320076" cy="5325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1902" y="792775"/>
            <a:ext cx="4952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Typed dependency of the sentence “</a:t>
            </a:r>
            <a:r>
              <a:rPr lang="en-US" sz="2400" dirty="0" err="1" smtClean="0"/>
              <a:t>Zsone</a:t>
            </a:r>
            <a:r>
              <a:rPr lang="en-US" sz="2400" dirty="0" smtClean="0"/>
              <a:t> malware sends SMS messages to premium numbers”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40938" y="1658359"/>
            <a:ext cx="1170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Governor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59789" y="5620870"/>
            <a:ext cx="1349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Dependent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875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431" y="358185"/>
            <a:ext cx="9227821" cy="538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0526" y="6052456"/>
            <a:ext cx="1075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Rules for matching behaviors. &lt;</a:t>
            </a:r>
            <a:r>
              <a:rPr lang="en-US" sz="2800" dirty="0" err="1" smtClean="0"/>
              <a:t>gov</a:t>
            </a:r>
            <a:r>
              <a:rPr lang="en-US" sz="2800" dirty="0" smtClean="0"/>
              <a:t>&gt; - governor; &lt;dep&gt; - dependent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144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17" y="718593"/>
            <a:ext cx="10517919" cy="44281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3863" y="5590902"/>
            <a:ext cx="6052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An example of behavior extraction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03363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 smtClean="0"/>
              <a:t>Filtering and weighting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4663"/>
                <a:ext cx="10515600" cy="509451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Assign weights to determine which behaviors out of the 339,651 unique behaviors from previous step are most relevant to malware</a:t>
                </a:r>
              </a:p>
              <a:p>
                <a:r>
                  <a:rPr lang="en-US" dirty="0" smtClean="0"/>
                  <a:t>Steps to determine weights:</a:t>
                </a:r>
              </a:p>
              <a:p>
                <a:pPr lvl="1"/>
                <a:r>
                  <a:rPr lang="en-US" dirty="0" smtClean="0"/>
                  <a:t>Filtering</a:t>
                </a:r>
              </a:p>
              <a:p>
                <a:pPr lvl="1"/>
                <a:r>
                  <a:rPr lang="en-US" dirty="0" smtClean="0"/>
                  <a:t>Word weighting</a:t>
                </a:r>
              </a:p>
              <a:p>
                <a:pPr lvl="1"/>
                <a:r>
                  <a:rPr lang="en-US" dirty="0" smtClean="0"/>
                  <a:t>Behavior weighting</a:t>
                </a:r>
              </a:p>
              <a:p>
                <a:r>
                  <a:rPr lang="en-US" dirty="0" smtClean="0"/>
                  <a:t>Weight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𝐴𝑛𝑑𝑟𝑜𝑖𝑑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𝐴𝑛𝑑𝑟𝑜𝑖𝑑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w</a:t>
                </a:r>
                <a:r>
                  <a:rPr lang="en-US" dirty="0" smtClean="0"/>
                  <a:t>here H(w) – entropy of word w, I(w; Android) – mutual information between word w and word Android</a:t>
                </a:r>
              </a:p>
              <a:p>
                <a:pPr lvl="1"/>
                <a:r>
                  <a:rPr lang="en-US" dirty="0" smtClean="0"/>
                  <a:t>Captures fraction of uncertainty of w given Android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4663"/>
                <a:ext cx="10515600" cy="5094514"/>
              </a:xfrm>
              <a:blipFill>
                <a:blip r:embed="rId2"/>
                <a:stretch>
                  <a:fillRect l="-1043" t="-191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175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network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Undirected graph G = (V, E)</a:t>
            </a:r>
          </a:p>
          <a:p>
            <a:r>
              <a:rPr lang="en-US" dirty="0" smtClean="0"/>
              <a:t>V contains concepts extracted; E captures pairwise relations among these concepts</a:t>
            </a:r>
          </a:p>
          <a:p>
            <a:r>
              <a:rPr lang="en-US" dirty="0" smtClean="0"/>
              <a:t>Each edge has a weight capturing semantic similarity</a:t>
            </a:r>
          </a:p>
          <a:p>
            <a:endParaRPr lang="en-US" dirty="0" smtClean="0"/>
          </a:p>
          <a:p>
            <a:r>
              <a:rPr lang="en-US" dirty="0" smtClean="0"/>
              <a:t>3 types of nodes – malware families, behaviors, features</a:t>
            </a:r>
          </a:p>
          <a:p>
            <a:r>
              <a:rPr lang="en-US" dirty="0" smtClean="0"/>
              <a:t>2 types of edges:</a:t>
            </a:r>
          </a:p>
          <a:p>
            <a:pPr lvl="1"/>
            <a:r>
              <a:rPr lang="en-US" dirty="0" smtClean="0"/>
              <a:t>links between malwares and behaviors</a:t>
            </a:r>
          </a:p>
          <a:p>
            <a:pPr lvl="1"/>
            <a:r>
              <a:rPr lang="en-US" dirty="0" smtClean="0"/>
              <a:t>Links between behaviors and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3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generation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random variables M – malware, B – behavior, F – feature, probability of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Transition probabilities: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2759801"/>
            <a:ext cx="4908641" cy="682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576" y="4001294"/>
            <a:ext cx="5071247" cy="20680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71063" y="5625603"/>
            <a:ext cx="5196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E(</a:t>
            </a:r>
            <a:r>
              <a:rPr lang="en-US" sz="2400" dirty="0" err="1" smtClean="0"/>
              <a:t>i,j</a:t>
            </a:r>
            <a:r>
              <a:rPr lang="en-US" sz="2400" dirty="0" smtClean="0"/>
              <a:t>) – edge weight of semantic network</a:t>
            </a:r>
          </a:p>
          <a:p>
            <a:r>
              <a:rPr lang="en-US" sz="2400" dirty="0" smtClean="0"/>
              <a:t>W(b) – weight of behaviors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4360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25" y="777904"/>
            <a:ext cx="9665154" cy="2632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525" y="3933850"/>
            <a:ext cx="7154908" cy="26776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1525" y="254684"/>
            <a:ext cx="7489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Top 5 behaviors related to Android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321525" y="3471590"/>
            <a:ext cx="7489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Top 5 features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7366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3 random forest classifiers: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Plot Receiver Operator Characteristic (ROC) graphs</a:t>
            </a:r>
          </a:p>
          <a:p>
            <a:endParaRPr lang="en-US" dirty="0" smtClean="0"/>
          </a:p>
          <a:p>
            <a:r>
              <a:rPr lang="en-US" dirty="0" smtClean="0"/>
              <a:t>Term Frequency (TF) metric to extract frequent keywords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994" y="2326591"/>
            <a:ext cx="8112372" cy="159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49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33" y="383177"/>
            <a:ext cx="11442267" cy="5381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2318" y="5878286"/>
            <a:ext cx="1063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ROC curve of malware detection or classifiers with different feature sets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334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4" y="0"/>
            <a:ext cx="10515600" cy="1325563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684" y="1325564"/>
            <a:ext cx="10956758" cy="5123362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Constant </a:t>
            </a:r>
            <a:r>
              <a:rPr lang="en-US" dirty="0" smtClean="0"/>
              <a:t>competition</a:t>
            </a:r>
            <a:r>
              <a:rPr lang="en-US" dirty="0" smtClean="0"/>
              <a:t> </a:t>
            </a:r>
            <a:r>
              <a:rPr lang="en-US" dirty="0" smtClean="0"/>
              <a:t>between Android malware and the security community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Security community has to constantly propose new features</a:t>
            </a:r>
          </a:p>
          <a:p>
            <a:pPr>
              <a:spcBef>
                <a:spcPts val="2400"/>
              </a:spcBef>
            </a:pPr>
            <a:r>
              <a:rPr lang="en-US" dirty="0" err="1" smtClean="0"/>
              <a:t>Drebin</a:t>
            </a:r>
            <a:r>
              <a:rPr lang="en-US" dirty="0" smtClean="0"/>
              <a:t> – 545,334 features from 8 different classes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Hypotheses – formulated by human researchers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Google Scholar – 12,400 papers on Android malware and over 600,000 on intrusion detection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Volume of scientific publications growing exponentially – so only fraction of relevant knowledge is likely drawn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21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23" y="1447239"/>
            <a:ext cx="11706719" cy="29006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55577" y="4948517"/>
            <a:ext cx="5368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 most informative features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80753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187" y="226558"/>
            <a:ext cx="8449219" cy="57052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05272" y="6061166"/>
            <a:ext cx="8640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Cumulative mutual information of top-ranked 150 features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2637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77" y="1054825"/>
            <a:ext cx="10455040" cy="55462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0377" y="210094"/>
            <a:ext cx="5925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 example of feature explanation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6813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45" y="195400"/>
            <a:ext cx="7118703" cy="58222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72251" y="6000208"/>
            <a:ext cx="6025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Knowledge evolution over time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5817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US" dirty="0" smtClean="0"/>
              <a:t>Works under the assumption that a feature is a named entity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If the features are associated with some operation, their current implementation cannot identify them automatically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Ex: “max” or “number of”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Attackers can find new techniques to evade since humans are absent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33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853" y="0"/>
            <a:ext cx="10515600" cy="1325563"/>
          </a:xfrm>
        </p:spPr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853" y="1203158"/>
            <a:ext cx="10956757" cy="5181600"/>
          </a:xfrm>
        </p:spPr>
        <p:txBody>
          <a:bodyPr>
            <a:noAutofit/>
          </a:bodyPr>
          <a:lstStyle/>
          <a:p>
            <a:r>
              <a:rPr lang="en-US" sz="3000" dirty="0" err="1" smtClean="0"/>
              <a:t>FeatureSmith</a:t>
            </a:r>
            <a:r>
              <a:rPr lang="en-US" sz="3000" dirty="0" smtClean="0"/>
              <a:t> – automatic engineering of features for malware detection</a:t>
            </a:r>
          </a:p>
          <a:p>
            <a:r>
              <a:rPr lang="en-US" sz="3000" dirty="0" smtClean="0"/>
              <a:t>Represent using a semantic network</a:t>
            </a:r>
          </a:p>
          <a:p>
            <a:r>
              <a:rPr lang="en-US" sz="3000" dirty="0" smtClean="0"/>
              <a:t>Captures semantic similarity between abstract malware behaviors and concrete features</a:t>
            </a:r>
          </a:p>
          <a:p>
            <a:r>
              <a:rPr lang="en-US" sz="3000" dirty="0" smtClean="0"/>
              <a:t>Characterized evolution of knowledge over four years</a:t>
            </a:r>
          </a:p>
          <a:p>
            <a:r>
              <a:rPr lang="en-US" sz="3000" dirty="0" smtClean="0"/>
              <a:t>92.5% true positive and 1% false positive</a:t>
            </a:r>
          </a:p>
          <a:p>
            <a:r>
              <a:rPr lang="en-US" sz="3000" dirty="0" smtClean="0"/>
              <a:t>Find features that are overlooked in the manual counterpart</a:t>
            </a:r>
          </a:p>
          <a:p>
            <a:r>
              <a:rPr lang="en-US" sz="3000" dirty="0" smtClean="0"/>
              <a:t>Feature explanation</a:t>
            </a:r>
          </a:p>
        </p:txBody>
      </p:sp>
    </p:spTree>
    <p:extLst>
      <p:ext uri="{BB962C8B-B14F-4D97-AF65-F5344CB8AC3E}">
        <p14:creationId xmlns:p14="http://schemas.microsoft.com/office/powerpoint/2010/main" val="2495857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Ziyun</a:t>
            </a:r>
            <a:r>
              <a:rPr lang="en-US" dirty="0"/>
              <a:t> Zhu and Tudor </a:t>
            </a:r>
            <a:r>
              <a:rPr lang="en-US" dirty="0" err="1" smtClean="0"/>
              <a:t>Dumitras</a:t>
            </a:r>
            <a:r>
              <a:rPr lang="en-US" dirty="0" smtClean="0"/>
              <a:t>. </a:t>
            </a:r>
            <a:r>
              <a:rPr lang="en-US" dirty="0" err="1" smtClean="0"/>
              <a:t>FeatureSmith</a:t>
            </a:r>
            <a:r>
              <a:rPr lang="en-US" dirty="0" smtClean="0"/>
              <a:t>: Automatically Engineering Features for Malware Detection by Mining the Security Literature. </a:t>
            </a:r>
            <a:r>
              <a:rPr lang="en-US" dirty="0"/>
              <a:t>CCS ‘16 October 24-28, 2016, </a:t>
            </a:r>
            <a:r>
              <a:rPr lang="en-US" i="1" dirty="0"/>
              <a:t>Vienna </a:t>
            </a:r>
            <a:r>
              <a:rPr lang="en-US" i="1" dirty="0" smtClean="0"/>
              <a:t>Austria.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developer.android.com/index.html</a:t>
            </a:r>
          </a:p>
          <a:p>
            <a:r>
              <a:rPr lang="en-US" dirty="0" smtClean="0"/>
              <a:t>www.virustotal.com</a:t>
            </a:r>
          </a:p>
        </p:txBody>
      </p:sp>
    </p:spTree>
    <p:extLst>
      <p:ext uri="{BB962C8B-B14F-4D97-AF65-F5344CB8AC3E}">
        <p14:creationId xmlns:p14="http://schemas.microsoft.com/office/powerpoint/2010/main" val="266340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4" y="0"/>
            <a:ext cx="10515600" cy="1325563"/>
          </a:xfrm>
        </p:spPr>
        <p:txBody>
          <a:bodyPr/>
          <a:lstStyle/>
          <a:p>
            <a:r>
              <a:rPr lang="en-US" dirty="0" smtClean="0"/>
              <a:t>Can this manual process be automated?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684" y="1325564"/>
            <a:ext cx="10956758" cy="5123362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Analyze the content of papers published in security conferences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Generate features for training machine learning classifiers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Difficult to factor in commonsense reasoning like:</a:t>
            </a:r>
          </a:p>
          <a:p>
            <a:pPr lvl="1">
              <a:spcBef>
                <a:spcPts val="2400"/>
              </a:spcBef>
            </a:pPr>
            <a:r>
              <a:rPr lang="en-US" i="1" dirty="0" smtClean="0"/>
              <a:t>“sends SMS message “798757” to multiple premium rate numbers in Russia”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Proposed automatic feature engineering approach to: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Mirror human process of reasoning and build on ideas from cognitive psychology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Represent the knowledge reflected as a semantic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8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4" y="0"/>
            <a:ext cx="10515600" cy="1325563"/>
          </a:xfrm>
        </p:spPr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684" y="1325564"/>
            <a:ext cx="10956758" cy="512336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 smtClean="0"/>
              <a:t>Proposed a semantic network model to represent scientific knowledge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Techniques that generate concrete features to train machine learning classifiers</a:t>
            </a:r>
          </a:p>
          <a:p>
            <a:pPr>
              <a:spcBef>
                <a:spcPts val="1800"/>
              </a:spcBef>
            </a:pPr>
            <a:r>
              <a:rPr lang="en-US" dirty="0" err="1" smtClean="0"/>
              <a:t>FeatureSmith</a:t>
            </a:r>
            <a:r>
              <a:rPr lang="en-US" dirty="0"/>
              <a:t> </a:t>
            </a:r>
            <a:r>
              <a:rPr lang="en-US" dirty="0" smtClean="0"/>
              <a:t>- Automatic feature engineering system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Generates a feature set 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Includes features that might be overlooked by the manual counterpart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Helps characterize the evolution of knowledge about Android malware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Mechanism that generates feature explanations linking features to concepts describing malware behaviors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0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4" y="0"/>
            <a:ext cx="10515600" cy="1325563"/>
          </a:xfrm>
        </p:spPr>
        <p:txBody>
          <a:bodyPr/>
          <a:lstStyle/>
          <a:p>
            <a:r>
              <a:rPr lang="en-US" dirty="0" smtClean="0"/>
              <a:t>The Feature Engineering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684" y="1325564"/>
            <a:ext cx="10956758" cy="512336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 smtClean="0"/>
              <a:t>Engineer features by reasoning about likely common </a:t>
            </a:r>
            <a:r>
              <a:rPr lang="en-US" dirty="0"/>
              <a:t>p</a:t>
            </a:r>
            <a:r>
              <a:rPr lang="en-US" dirty="0" smtClean="0"/>
              <a:t>roperties in malware samples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Initial list relies on extensive intuition and domain knowledge of human researchers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But, this is getting increasingly difficult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Ex: </a:t>
            </a:r>
            <a:r>
              <a:rPr lang="en-US" dirty="0" err="1" smtClean="0"/>
              <a:t>Drebin</a:t>
            </a:r>
            <a:r>
              <a:rPr lang="en-US" dirty="0"/>
              <a:t> </a:t>
            </a:r>
            <a:r>
              <a:rPr lang="en-US" dirty="0" smtClean="0"/>
              <a:t>– manually identified 315 suspicious API calls </a:t>
            </a:r>
            <a:r>
              <a:rPr lang="en-US" dirty="0"/>
              <a:t>o</a:t>
            </a:r>
            <a:r>
              <a:rPr lang="en-US" dirty="0" smtClean="0"/>
              <a:t>ut of over 20,000 APIs (in the API level 19)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The number keeps increasing – 25,000 in API level 23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Semantic gap between model’s predictions and their operational interpretation</a:t>
            </a:r>
          </a:p>
          <a:p>
            <a:pPr lvl="1">
              <a:spcBef>
                <a:spcPts val="1800"/>
              </a:spcBef>
            </a:pPr>
            <a:endParaRPr lang="en-US" dirty="0" smtClean="0"/>
          </a:p>
          <a:p>
            <a:pPr>
              <a:spcBef>
                <a:spcPts val="18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9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4" y="0"/>
            <a:ext cx="10515600" cy="1325563"/>
          </a:xfrm>
        </p:spPr>
        <p:txBody>
          <a:bodyPr/>
          <a:lstStyle/>
          <a:p>
            <a:r>
              <a:rPr lang="en-US" dirty="0" smtClean="0"/>
              <a:t>Challenges in mining security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684" y="1325564"/>
            <a:ext cx="10956758" cy="5123362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dirty="0" smtClean="0"/>
              <a:t>Commonsense reasoning – NLP techniques match the text against an existing ontology (which is a collection of categories, instances of these categories, and relations among them)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But security ontologies are in an incipient stage and malware behavior evolves continuously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Security abstracts do not have a definite structure</a:t>
            </a:r>
          </a:p>
          <a:p>
            <a:pPr lvl="1">
              <a:spcBef>
                <a:spcPts val="3000"/>
              </a:spcBef>
            </a:pPr>
            <a:r>
              <a:rPr lang="en-US" dirty="0" smtClean="0"/>
              <a:t>Titles are too general to extract anything useful for automatic feature engineering</a:t>
            </a:r>
          </a:p>
          <a:p>
            <a:pPr lvl="1">
              <a:spcBef>
                <a:spcPts val="3000"/>
              </a:spcBef>
            </a:pPr>
            <a:r>
              <a:rPr lang="en-US" dirty="0" smtClean="0"/>
              <a:t>Bodies contain useful information, but also a lot of noise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4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4" y="0"/>
            <a:ext cx="10515600" cy="1325563"/>
          </a:xfrm>
        </p:spPr>
        <p:txBody>
          <a:bodyPr/>
          <a:lstStyle/>
          <a:p>
            <a:r>
              <a:rPr lang="en-US" dirty="0" smtClean="0"/>
              <a:t>Automatic 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684" y="1325564"/>
            <a:ext cx="10956758" cy="5123362"/>
          </a:xfrm>
        </p:spPr>
        <p:txBody>
          <a:bodyPr>
            <a:normAutofit lnSpcReduction="10000"/>
          </a:bodyPr>
          <a:lstStyle/>
          <a:p>
            <a:pPr>
              <a:spcBef>
                <a:spcPts val="3000"/>
              </a:spcBef>
            </a:pPr>
            <a:r>
              <a:rPr lang="en-US" dirty="0" smtClean="0"/>
              <a:t>Semantic network representing the knowledge in security literature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Nodes correspond to concepts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Edges connect related concepts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Derive edge weights reflecting semantic similarity of two concepts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Main steps:</a:t>
            </a:r>
          </a:p>
          <a:p>
            <a:pPr lvl="1">
              <a:spcBef>
                <a:spcPts val="3000"/>
              </a:spcBef>
            </a:pPr>
            <a:r>
              <a:rPr lang="en-US" dirty="0" smtClean="0"/>
              <a:t>Process literature to extract and organize concepts which is semantically related to behavior of Android malware</a:t>
            </a:r>
          </a:p>
          <a:p>
            <a:pPr lvl="1">
              <a:spcBef>
                <a:spcPts val="3000"/>
              </a:spcBef>
            </a:pPr>
            <a:r>
              <a:rPr lang="en-US" dirty="0" smtClean="0"/>
              <a:t>Map these concepts to concrete features that can be analyzed experimentally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3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849" y="233615"/>
            <a:ext cx="9249025" cy="555074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14095" y="5532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General architecture for automatic feature engineering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214095" y="2246701"/>
            <a:ext cx="4507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Stanford typed dependency parser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26971" y="2708366"/>
            <a:ext cx="8709" cy="300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65326" y="3436613"/>
            <a:ext cx="1602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(with links)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043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21285"/>
            <a:ext cx="5484223" cy="1325563"/>
          </a:xfrm>
        </p:spPr>
        <p:txBody>
          <a:bodyPr/>
          <a:lstStyle/>
          <a:p>
            <a:r>
              <a:rPr lang="en-US" dirty="0" smtClean="0"/>
              <a:t>Summary of data sets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251" y="1515356"/>
            <a:ext cx="9083040" cy="4811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6845" y="2657612"/>
            <a:ext cx="160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validation)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76251" y="4122808"/>
            <a:ext cx="3089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(Extracting malware behaviors)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6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857</Words>
  <Application>Microsoft Office PowerPoint</Application>
  <PresentationFormat>Widescreen</PresentationFormat>
  <Paragraphs>122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FeatureSmith: Automatically Engineering Features for Malware Detection by Mining the Security Literature</vt:lpstr>
      <vt:lpstr>Motivation</vt:lpstr>
      <vt:lpstr>Can this manual process be automated?</vt:lpstr>
      <vt:lpstr>Contributions</vt:lpstr>
      <vt:lpstr>The Feature Engineering Problem</vt:lpstr>
      <vt:lpstr>Challenges in mining security papers</vt:lpstr>
      <vt:lpstr>Automatic Feature Engineering</vt:lpstr>
      <vt:lpstr>General architecture for automatic feature engineering</vt:lpstr>
      <vt:lpstr>Summary of data sets</vt:lpstr>
      <vt:lpstr>PowerPoint Presentation</vt:lpstr>
      <vt:lpstr>Behavior extraction</vt:lpstr>
      <vt:lpstr>PowerPoint Presentation</vt:lpstr>
      <vt:lpstr>PowerPoint Presentation</vt:lpstr>
      <vt:lpstr>Filtering and weighting</vt:lpstr>
      <vt:lpstr>Semantic network construction</vt:lpstr>
      <vt:lpstr>Feature generation</vt:lpstr>
      <vt:lpstr>PowerPoint Presentation</vt:lpstr>
      <vt:lpstr>Evaluation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</vt:lpstr>
      <vt:lpstr>Concluding remarks</vt:lpstr>
      <vt:lpstr>References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FeatureSmith: Automatically Engineering Features for Malware Detection by Mining the Security Literature</dc:title>
  <dc:creator>Pranav Jain</dc:creator>
  <cp:lastModifiedBy>Pranav Jain</cp:lastModifiedBy>
  <cp:revision>40</cp:revision>
  <dcterms:created xsi:type="dcterms:W3CDTF">2016-10-30T21:06:27Z</dcterms:created>
  <dcterms:modified xsi:type="dcterms:W3CDTF">2016-10-31T18:25:16Z</dcterms:modified>
</cp:coreProperties>
</file>