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omic Sans MS" panose="030F0702030302020204" pitchFamily="66" charset="0"/>
      <p:regular r:id="rId26"/>
      <p:bold r:id="rId27"/>
      <p:italic r:id="rId28"/>
      <p:boldItalic r:id="rId29"/>
    </p:embeddedFont>
    <p:embeddedFont>
      <p:font typeface="Dosis" panose="020B0604020202020204" charset="0"/>
      <p:regular r:id="rId30"/>
      <p:bold r:id="rId31"/>
    </p:embeddedFont>
    <p:embeddedFont>
      <p:font typeface="Roboto"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9DB037-4139-4DB6-93B5-856A42450639}">
  <a:tblStyle styleId="{249DB037-4139-4DB6-93B5-856A424506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endParaRPr>
          </a:p>
        </p:txBody>
      </p:sp>
      <p:sp>
        <p:nvSpPr>
          <p:cNvPr id="13" name="Shape 13"/>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
        <p:nvSpPr>
          <p:cNvPr id="90" name="Shape 90"/>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8700"/>
        </a:solidFill>
        <a:effectLst/>
      </p:bgPr>
    </p:bg>
    <p:spTree>
      <p:nvGrpSpPr>
        <p:cNvPr id="1" name="Shape 15"/>
        <p:cNvGrpSpPr/>
        <p:nvPr/>
      </p:nvGrpSpPr>
      <p:grpSpPr>
        <a:xfrm>
          <a:off x="0" y="0"/>
          <a:ext cx="0" cy="0"/>
          <a:chOff x="0" y="0"/>
          <a:chExt cx="0" cy="0"/>
        </a:xfrm>
      </p:grpSpPr>
      <p:sp>
        <p:nvSpPr>
          <p:cNvPr id="16" name="Shape 16"/>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Shape 17"/>
          <p:cNvSpPr/>
          <p:nvPr/>
        </p:nvSpPr>
        <p:spPr>
          <a:xfrm flipH="1">
            <a:off x="-418950" y="4394400"/>
            <a:ext cx="8172300" cy="7491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434343"/>
              </a:solidFill>
            </a:endParaRPr>
          </a:p>
        </p:txBody>
      </p:sp>
      <p:sp>
        <p:nvSpPr>
          <p:cNvPr id="18" name="Shape 18"/>
          <p:cNvSpPr/>
          <p:nvPr/>
        </p:nvSpPr>
        <p:spPr>
          <a:xfrm flipH="1">
            <a:off x="1028475" y="4166400"/>
            <a:ext cx="8369700" cy="2280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Shape 20"/>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Shape 22"/>
          <p:cNvSpPr/>
          <p:nvPr/>
        </p:nvSpPr>
        <p:spPr>
          <a:xfrm>
            <a:off x="-44050" y="-38100"/>
            <a:ext cx="4139800" cy="5192625"/>
          </a:xfrm>
          <a:custGeom>
            <a:avLst/>
            <a:gdLst/>
            <a:ahLst/>
            <a:cxnLst/>
            <a:rect l="0" t="0" r="0" b="0"/>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Shape 23"/>
          <p:cNvSpPr/>
          <p:nvPr/>
        </p:nvSpPr>
        <p:spPr>
          <a:xfrm flipH="1">
            <a:off x="-647600" y="-14750"/>
            <a:ext cx="24819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Shape 25"/>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Shape 26"/>
          <p:cNvSpPr/>
          <p:nvPr/>
        </p:nvSpPr>
        <p:spPr>
          <a:xfrm flipH="1">
            <a:off x="1440947" y="-14750"/>
            <a:ext cx="7458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flipH="1">
            <a:off x="6957299" y="4394650"/>
            <a:ext cx="26439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Shape 29"/>
          <p:cNvSpPr/>
          <p:nvPr/>
        </p:nvSpPr>
        <p:spPr>
          <a:xfrm flipH="1">
            <a:off x="6626547" y="4394650"/>
            <a:ext cx="7458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Shape 38"/>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9" name="Shape 3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sp>
        <p:nvSpPr>
          <p:cNvPr id="52" name="Shape 52"/>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53" name="Shape 53"/>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9" name="Shape 59"/>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0" name="Shape 60"/>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1" name="Shape 61"/>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2" name="Shape 6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Shape 64"/>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65" name="Shape 6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1" name="Shape 7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2"/>
        <p:cNvGrpSpPr/>
        <p:nvPr/>
      </p:nvGrpSpPr>
      <p:grpSpPr>
        <a:xfrm>
          <a:off x="0" y="0"/>
          <a:ext cx="0" cy="0"/>
          <a:chOff x="0" y="0"/>
          <a:chExt cx="0" cy="0"/>
        </a:xfrm>
      </p:grpSpPr>
      <p:sp>
        <p:nvSpPr>
          <p:cNvPr id="73" name="Shape 73"/>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4" name="Shape 74"/>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0" name="Shape 8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Shape 82"/>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83" name="Shape 83"/>
          <p:cNvSpPr/>
          <p:nvPr/>
        </p:nvSpPr>
        <p:spPr>
          <a:xfrm flipH="1">
            <a:off x="742953" y="440630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flipH="1">
            <a:off x="7861618" y="440630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88" name="Shape 8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marL="914400" lvl="1"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marL="1371600" lvl="2"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marL="1828800" lvl="3"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marL="2286000" lvl="4"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marL="2743200" lvl="5"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marL="3200400" lvl="6"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marL="3657600" lvl="7"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marL="4114800" lvl="8"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FFFFFF"/>
                </a:solidFill>
                <a:latin typeface="Roboto"/>
                <a:ea typeface="Roboto"/>
                <a:cs typeface="Roboto"/>
                <a:sym typeface="Roboto"/>
              </a:defRPr>
            </a:lvl1pPr>
            <a:lvl2pPr lvl="1" algn="ctr">
              <a:buNone/>
              <a:defRPr sz="1300" b="1">
                <a:solidFill>
                  <a:srgbClr val="FFFFFF"/>
                </a:solidFill>
                <a:latin typeface="Roboto"/>
                <a:ea typeface="Roboto"/>
                <a:cs typeface="Roboto"/>
                <a:sym typeface="Roboto"/>
              </a:defRPr>
            </a:lvl2pPr>
            <a:lvl3pPr lvl="2" algn="ctr">
              <a:buNone/>
              <a:defRPr sz="1300" b="1">
                <a:solidFill>
                  <a:srgbClr val="FFFFFF"/>
                </a:solidFill>
                <a:latin typeface="Roboto"/>
                <a:ea typeface="Roboto"/>
                <a:cs typeface="Roboto"/>
                <a:sym typeface="Roboto"/>
              </a:defRPr>
            </a:lvl3pPr>
            <a:lvl4pPr lvl="3" algn="ctr">
              <a:buNone/>
              <a:defRPr sz="1300" b="1">
                <a:solidFill>
                  <a:srgbClr val="FFFFFF"/>
                </a:solidFill>
                <a:latin typeface="Roboto"/>
                <a:ea typeface="Roboto"/>
                <a:cs typeface="Roboto"/>
                <a:sym typeface="Roboto"/>
              </a:defRPr>
            </a:lvl4pPr>
            <a:lvl5pPr lvl="4" algn="ctr">
              <a:buNone/>
              <a:defRPr sz="1300" b="1">
                <a:solidFill>
                  <a:srgbClr val="FFFFFF"/>
                </a:solidFill>
                <a:latin typeface="Roboto"/>
                <a:ea typeface="Roboto"/>
                <a:cs typeface="Roboto"/>
                <a:sym typeface="Roboto"/>
              </a:defRPr>
            </a:lvl5pPr>
            <a:lvl6pPr lvl="5" algn="ctr">
              <a:buNone/>
              <a:defRPr sz="1300" b="1">
                <a:solidFill>
                  <a:srgbClr val="FFFFFF"/>
                </a:solidFill>
                <a:latin typeface="Roboto"/>
                <a:ea typeface="Roboto"/>
                <a:cs typeface="Roboto"/>
                <a:sym typeface="Roboto"/>
              </a:defRPr>
            </a:lvl6pPr>
            <a:lvl7pPr lvl="6" algn="ctr">
              <a:buNone/>
              <a:defRPr sz="1300" b="1">
                <a:solidFill>
                  <a:srgbClr val="FFFFFF"/>
                </a:solidFill>
                <a:latin typeface="Roboto"/>
                <a:ea typeface="Roboto"/>
                <a:cs typeface="Roboto"/>
                <a:sym typeface="Roboto"/>
              </a:defRPr>
            </a:lvl7pPr>
            <a:lvl8pPr lvl="7" algn="ctr">
              <a:buNone/>
              <a:defRPr sz="1300" b="1">
                <a:solidFill>
                  <a:srgbClr val="FFFFFF"/>
                </a:solidFill>
                <a:latin typeface="Roboto"/>
                <a:ea typeface="Roboto"/>
                <a:cs typeface="Roboto"/>
                <a:sym typeface="Roboto"/>
              </a:defRPr>
            </a:lvl8pPr>
            <a:lvl9pPr lvl="8" algn="ctr">
              <a:buNone/>
              <a:defRPr sz="1300" b="1">
                <a:solidFill>
                  <a:srgbClr val="FFFFFF"/>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487025" y="682675"/>
            <a:ext cx="7151700" cy="7767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sz="2600">
                <a:latin typeface="Comic Sans MS"/>
                <a:ea typeface="Comic Sans MS"/>
                <a:cs typeface="Comic Sans MS"/>
                <a:sym typeface="Comic Sans MS"/>
              </a:rPr>
              <a:t>Data Analytics Challenge-2018</a:t>
            </a:r>
            <a:endParaRPr sz="2600" dirty="0">
              <a:latin typeface="Comic Sans MS"/>
              <a:ea typeface="Comic Sans MS"/>
              <a:cs typeface="Comic Sans MS"/>
              <a:sym typeface="Comic Sans MS"/>
            </a:endParaRPr>
          </a:p>
        </p:txBody>
      </p:sp>
      <p:sp>
        <p:nvSpPr>
          <p:cNvPr id="106" name="Shape 106"/>
          <p:cNvSpPr txBox="1"/>
          <p:nvPr/>
        </p:nvSpPr>
        <p:spPr>
          <a:xfrm>
            <a:off x="487025" y="1665450"/>
            <a:ext cx="7528500" cy="2159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600" dirty="0">
              <a:solidFill>
                <a:srgbClr val="F3F3F3"/>
              </a:solidFill>
            </a:endParaRPr>
          </a:p>
          <a:p>
            <a:pPr marL="0" lvl="0" indent="0">
              <a:spcBef>
                <a:spcPts val="0"/>
              </a:spcBef>
              <a:spcAft>
                <a:spcPts val="0"/>
              </a:spcAft>
              <a:buNone/>
            </a:pPr>
            <a:endParaRPr lang="en-US" sz="1600" dirty="0">
              <a:solidFill>
                <a:srgbClr val="F3F3F3"/>
              </a:solidFill>
            </a:endParaRPr>
          </a:p>
          <a:p>
            <a:pPr marL="0" lvl="0" indent="0">
              <a:spcBef>
                <a:spcPts val="0"/>
              </a:spcBef>
              <a:spcAft>
                <a:spcPts val="0"/>
              </a:spcAft>
              <a:buNone/>
            </a:pPr>
            <a:endParaRPr lang="en-US" sz="1600" dirty="0">
              <a:solidFill>
                <a:srgbClr val="F3F3F3"/>
              </a:solidFill>
            </a:endParaRPr>
          </a:p>
          <a:p>
            <a:pPr marL="0" lvl="0" indent="0">
              <a:spcBef>
                <a:spcPts val="0"/>
              </a:spcBef>
              <a:spcAft>
                <a:spcPts val="0"/>
              </a:spcAft>
              <a:buNone/>
            </a:pPr>
            <a:r>
              <a:rPr lang="en-US" sz="1600" dirty="0">
                <a:solidFill>
                  <a:srgbClr val="F3F3F3"/>
                </a:solidFill>
              </a:rPr>
              <a:t>Presented By:</a:t>
            </a:r>
            <a:endParaRPr sz="1800" dirty="0">
              <a:solidFill>
                <a:srgbClr val="F3F3F3"/>
              </a:solidFill>
            </a:endParaRPr>
          </a:p>
          <a:p>
            <a:pPr marL="0" lvl="0" indent="0" rtl="0">
              <a:spcBef>
                <a:spcPts val="0"/>
              </a:spcBef>
              <a:spcAft>
                <a:spcPts val="0"/>
              </a:spcAft>
              <a:buNone/>
            </a:pPr>
            <a:r>
              <a:rPr lang="en" sz="1600" dirty="0">
                <a:solidFill>
                  <a:srgbClr val="F3F3F3"/>
                </a:solidFill>
              </a:rPr>
              <a:t>Pranav Sathe</a:t>
            </a:r>
            <a:endParaRPr sz="1600" dirty="0">
              <a:solidFill>
                <a:srgbClr val="F3F3F3"/>
              </a:solidFill>
            </a:endParaRPr>
          </a:p>
        </p:txBody>
      </p:sp>
      <p:sp>
        <p:nvSpPr>
          <p:cNvPr id="107" name="Shape 107"/>
          <p:cNvSpPr txBox="1"/>
          <p:nvPr/>
        </p:nvSpPr>
        <p:spPr>
          <a:xfrm>
            <a:off x="1244075" y="3825150"/>
            <a:ext cx="6014400" cy="965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Tools &amp; Languages Used: Tableau, R, SAS, Microsoft Excel, Python</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3</a:t>
            </a:r>
            <a:endParaRPr/>
          </a:p>
        </p:txBody>
      </p:sp>
      <p:sp>
        <p:nvSpPr>
          <p:cNvPr id="196" name="Shape 19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10</a:t>
            </a:fld>
            <a:endParaRPr/>
          </a:p>
        </p:txBody>
      </p:sp>
      <p:pic>
        <p:nvPicPr>
          <p:cNvPr id="197" name="Shape 197"/>
          <p:cNvPicPr preferRelativeResize="0"/>
          <p:nvPr/>
        </p:nvPicPr>
        <p:blipFill>
          <a:blip r:embed="rId3">
            <a:alphaModFix/>
          </a:blip>
          <a:stretch>
            <a:fillRect/>
          </a:stretch>
        </p:blipFill>
        <p:spPr>
          <a:xfrm>
            <a:off x="112625" y="1414213"/>
            <a:ext cx="4532901" cy="2717574"/>
          </a:xfrm>
          <a:prstGeom prst="rect">
            <a:avLst/>
          </a:prstGeom>
          <a:noFill/>
          <a:ln>
            <a:noFill/>
          </a:ln>
        </p:spPr>
      </p:pic>
      <p:pic>
        <p:nvPicPr>
          <p:cNvPr id="198" name="Shape 198"/>
          <p:cNvPicPr preferRelativeResize="0"/>
          <p:nvPr/>
        </p:nvPicPr>
        <p:blipFill rotWithShape="1">
          <a:blip r:embed="rId4">
            <a:alphaModFix/>
          </a:blip>
          <a:srcRect r="2114"/>
          <a:stretch/>
        </p:blipFill>
        <p:spPr>
          <a:xfrm>
            <a:off x="5036575" y="1414225"/>
            <a:ext cx="3897699" cy="2615500"/>
          </a:xfrm>
          <a:prstGeom prst="rect">
            <a:avLst/>
          </a:prstGeom>
          <a:noFill/>
          <a:ln>
            <a:noFill/>
          </a:ln>
        </p:spPr>
      </p:pic>
      <p:sp>
        <p:nvSpPr>
          <p:cNvPr id="199" name="Shape 199"/>
          <p:cNvSpPr txBox="1"/>
          <p:nvPr/>
        </p:nvSpPr>
        <p:spPr>
          <a:xfrm>
            <a:off x="1943625" y="1073625"/>
            <a:ext cx="6020400" cy="36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Time spend on Baby care based on Hours worked &amp; Weekly Earnings </a:t>
            </a:r>
            <a:endParaRPr/>
          </a:p>
        </p:txBody>
      </p:sp>
      <p:sp>
        <p:nvSpPr>
          <p:cNvPr id="200" name="Shape 200"/>
          <p:cNvSpPr txBox="1"/>
          <p:nvPr/>
        </p:nvSpPr>
        <p:spPr>
          <a:xfrm>
            <a:off x="165925" y="4285350"/>
            <a:ext cx="4467900" cy="450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Based on Hours worked ~ Time spending pattern visualized shows, Weekly Hours worked with respect to Baby Care is the Highest among those working around (85-90) hrs followed by (0-5) hrs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None/>
            </a:pPr>
            <a:endParaRPr/>
          </a:p>
        </p:txBody>
      </p:sp>
      <p:sp>
        <p:nvSpPr>
          <p:cNvPr id="201" name="Shape 201"/>
          <p:cNvSpPr txBox="1"/>
          <p:nvPr/>
        </p:nvSpPr>
        <p:spPr>
          <a:xfrm>
            <a:off x="4859075" y="4227775"/>
            <a:ext cx="4087200" cy="36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Based on Weekly Earnings ~ Time spending pattern visualized shows, Weekly Earnings with respect to Baby Care is the Highest among those earning around (2100)</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Additionally, with increase in earnings, hours spent on children increases</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None/>
            </a:pPr>
            <a:endParaRPr/>
          </a:p>
        </p:txBody>
      </p:sp>
      <p:sp>
        <p:nvSpPr>
          <p:cNvPr id="202" name="Shape 202"/>
          <p:cNvSpPr txBox="1"/>
          <p:nvPr/>
        </p:nvSpPr>
        <p:spPr>
          <a:xfrm>
            <a:off x="450350" y="4178700"/>
            <a:ext cx="3270900" cy="213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3" name="Shape 203"/>
          <p:cNvSpPr txBox="1"/>
          <p:nvPr/>
        </p:nvSpPr>
        <p:spPr>
          <a:xfrm>
            <a:off x="924500" y="4078775"/>
            <a:ext cx="4005900" cy="237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200" dirty="0"/>
          </a:p>
        </p:txBody>
      </p:sp>
      <p:sp>
        <p:nvSpPr>
          <p:cNvPr id="204" name="Shape 204"/>
          <p:cNvSpPr txBox="1"/>
          <p:nvPr/>
        </p:nvSpPr>
        <p:spPr>
          <a:xfrm>
            <a:off x="5524500" y="3983975"/>
            <a:ext cx="3460500" cy="237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2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3</a:t>
            </a:r>
            <a:endParaRPr/>
          </a:p>
        </p:txBody>
      </p:sp>
      <p:sp>
        <p:nvSpPr>
          <p:cNvPr id="210" name="Shape 2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11</a:t>
            </a:fld>
            <a:endParaRPr/>
          </a:p>
        </p:txBody>
      </p:sp>
      <p:sp>
        <p:nvSpPr>
          <p:cNvPr id="211" name="Shape 211"/>
          <p:cNvSpPr txBox="1"/>
          <p:nvPr/>
        </p:nvSpPr>
        <p:spPr>
          <a:xfrm>
            <a:off x="1493275" y="1073625"/>
            <a:ext cx="7158300" cy="36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100">
                <a:solidFill>
                  <a:schemeClr val="dk1"/>
                </a:solidFill>
                <a:latin typeface="Times New Roman"/>
                <a:ea typeface="Times New Roman"/>
                <a:cs typeface="Times New Roman"/>
                <a:sym typeface="Times New Roman"/>
              </a:rPr>
              <a:t>Avg Time spent on baby care with respect to Educational level, differs with Weekly earnings and Weekly Hours worked</a:t>
            </a:r>
            <a:endParaRPr sz="1100"/>
          </a:p>
        </p:txBody>
      </p:sp>
      <p:sp>
        <p:nvSpPr>
          <p:cNvPr id="212" name="Shape 212"/>
          <p:cNvSpPr txBox="1"/>
          <p:nvPr/>
        </p:nvSpPr>
        <p:spPr>
          <a:xfrm>
            <a:off x="778850" y="3999175"/>
            <a:ext cx="4325700" cy="697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Weekly working hours &gt;40 and Avg Weekly Earnings &gt;485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Inference: Doctoral degree, spends most time caring for children</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0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p>
        </p:txBody>
      </p:sp>
      <p:sp>
        <p:nvSpPr>
          <p:cNvPr id="213" name="Shape 213"/>
          <p:cNvSpPr txBox="1"/>
          <p:nvPr/>
        </p:nvSpPr>
        <p:spPr>
          <a:xfrm>
            <a:off x="5207850" y="4023475"/>
            <a:ext cx="3738300" cy="489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Weekly working hours &gt;40 and Avg Weekly Earnings &lt;=485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Inference: 12th grade, spends most time caring for children</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rtl="0">
              <a:spcBef>
                <a:spcPts val="0"/>
              </a:spcBef>
              <a:spcAft>
                <a:spcPts val="0"/>
              </a:spcAft>
              <a:buNone/>
            </a:pPr>
            <a:endParaRPr sz="1000">
              <a:solidFill>
                <a:schemeClr val="dk1"/>
              </a:solidFill>
              <a:latin typeface="Times New Roman"/>
              <a:ea typeface="Times New Roman"/>
              <a:cs typeface="Times New Roman"/>
              <a:sym typeface="Times New Roman"/>
            </a:endParaRPr>
          </a:p>
        </p:txBody>
      </p:sp>
      <p:pic>
        <p:nvPicPr>
          <p:cNvPr id="214" name="Shape 214"/>
          <p:cNvPicPr preferRelativeResize="0"/>
          <p:nvPr/>
        </p:nvPicPr>
        <p:blipFill rotWithShape="1">
          <a:blip r:embed="rId3">
            <a:alphaModFix/>
          </a:blip>
          <a:srcRect t="5855"/>
          <a:stretch/>
        </p:blipFill>
        <p:spPr>
          <a:xfrm>
            <a:off x="1132800" y="1435425"/>
            <a:ext cx="3117200" cy="2588050"/>
          </a:xfrm>
          <a:prstGeom prst="rect">
            <a:avLst/>
          </a:prstGeom>
          <a:noFill/>
          <a:ln>
            <a:noFill/>
          </a:ln>
        </p:spPr>
      </p:pic>
      <p:pic>
        <p:nvPicPr>
          <p:cNvPr id="215" name="Shape 215"/>
          <p:cNvPicPr preferRelativeResize="0"/>
          <p:nvPr/>
        </p:nvPicPr>
        <p:blipFill rotWithShape="1">
          <a:blip r:embed="rId4">
            <a:alphaModFix/>
          </a:blip>
          <a:srcRect t="5249"/>
          <a:stretch/>
        </p:blipFill>
        <p:spPr>
          <a:xfrm>
            <a:off x="5207850" y="1435425"/>
            <a:ext cx="2972450" cy="2483700"/>
          </a:xfrm>
          <a:prstGeom prst="rect">
            <a:avLst/>
          </a:prstGeom>
          <a:noFill/>
          <a:ln>
            <a:noFill/>
          </a:ln>
        </p:spPr>
      </p:pic>
      <p:sp>
        <p:nvSpPr>
          <p:cNvPr id="216" name="Shape 216"/>
          <p:cNvSpPr txBox="1"/>
          <p:nvPr/>
        </p:nvSpPr>
        <p:spPr>
          <a:xfrm>
            <a:off x="844425" y="4541525"/>
            <a:ext cx="4788000" cy="36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t>*R programming used for above figures</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3</a:t>
            </a:r>
            <a:endParaRPr/>
          </a:p>
        </p:txBody>
      </p:sp>
      <p:sp>
        <p:nvSpPr>
          <p:cNvPr id="222" name="Shape 2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12</a:t>
            </a:fld>
            <a:endParaRPr/>
          </a:p>
        </p:txBody>
      </p:sp>
      <p:sp>
        <p:nvSpPr>
          <p:cNvPr id="223" name="Shape 223"/>
          <p:cNvSpPr txBox="1"/>
          <p:nvPr/>
        </p:nvSpPr>
        <p:spPr>
          <a:xfrm>
            <a:off x="1315500" y="1073625"/>
            <a:ext cx="7205700" cy="36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100">
                <a:solidFill>
                  <a:schemeClr val="dk1"/>
                </a:solidFill>
                <a:latin typeface="Times New Roman"/>
                <a:ea typeface="Times New Roman"/>
                <a:cs typeface="Times New Roman"/>
                <a:sym typeface="Times New Roman"/>
              </a:rPr>
              <a:t>Avg Time spent on baby care with respect to Educational level, differs with Weekly earnings and Weekly Hours worked</a:t>
            </a:r>
            <a:endParaRPr sz="1100">
              <a:solidFill>
                <a:schemeClr val="dk1"/>
              </a:solidFill>
            </a:endParaRPr>
          </a:p>
          <a:p>
            <a:pPr marL="0" lvl="0" indent="0" rtl="0">
              <a:spcBef>
                <a:spcPts val="0"/>
              </a:spcBef>
              <a:spcAft>
                <a:spcPts val="0"/>
              </a:spcAft>
              <a:buNone/>
            </a:pPr>
            <a:endParaRPr>
              <a:solidFill>
                <a:schemeClr val="dk1"/>
              </a:solidFill>
              <a:latin typeface="Times New Roman"/>
              <a:ea typeface="Times New Roman"/>
              <a:cs typeface="Times New Roman"/>
              <a:sym typeface="Times New Roman"/>
            </a:endParaRPr>
          </a:p>
        </p:txBody>
      </p:sp>
      <p:sp>
        <p:nvSpPr>
          <p:cNvPr id="224" name="Shape 224"/>
          <p:cNvSpPr txBox="1"/>
          <p:nvPr/>
        </p:nvSpPr>
        <p:spPr>
          <a:xfrm>
            <a:off x="320075" y="4107325"/>
            <a:ext cx="4467900" cy="450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Weekly working hours &lt;=40 and Avg Weekly Earnings &lt;=485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Inference: Bachelor degree, spends most time caring for children</a:t>
            </a:r>
            <a:endParaRPr sz="10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000">
              <a:solidFill>
                <a:schemeClr val="dk1"/>
              </a:solidFill>
              <a:latin typeface="Times New Roman"/>
              <a:ea typeface="Times New Roman"/>
              <a:cs typeface="Times New Roman"/>
              <a:sym typeface="Times New Roman"/>
            </a:endParaRPr>
          </a:p>
        </p:txBody>
      </p:sp>
      <p:sp>
        <p:nvSpPr>
          <p:cNvPr id="225" name="Shape 225"/>
          <p:cNvSpPr txBox="1"/>
          <p:nvPr/>
        </p:nvSpPr>
        <p:spPr>
          <a:xfrm>
            <a:off x="4870925" y="4107325"/>
            <a:ext cx="4087200" cy="36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Weekly working hours &lt;=40 and Avg Weekly Earnings &gt;485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Inference: Prof. degree, spends most time caring for children</a:t>
            </a:r>
            <a:endParaRPr sz="10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000">
              <a:solidFill>
                <a:schemeClr val="dk1"/>
              </a:solidFill>
              <a:latin typeface="Times New Roman"/>
              <a:ea typeface="Times New Roman"/>
              <a:cs typeface="Times New Roman"/>
              <a:sym typeface="Times New Roman"/>
            </a:endParaRPr>
          </a:p>
        </p:txBody>
      </p:sp>
      <p:pic>
        <p:nvPicPr>
          <p:cNvPr id="226" name="Shape 226"/>
          <p:cNvPicPr preferRelativeResize="0"/>
          <p:nvPr/>
        </p:nvPicPr>
        <p:blipFill rotWithShape="1">
          <a:blip r:embed="rId3">
            <a:alphaModFix/>
          </a:blip>
          <a:srcRect t="4333"/>
          <a:stretch/>
        </p:blipFill>
        <p:spPr>
          <a:xfrm>
            <a:off x="1104900" y="1590900"/>
            <a:ext cx="2799600" cy="2361901"/>
          </a:xfrm>
          <a:prstGeom prst="rect">
            <a:avLst/>
          </a:prstGeom>
          <a:noFill/>
          <a:ln>
            <a:noFill/>
          </a:ln>
        </p:spPr>
      </p:pic>
      <p:pic>
        <p:nvPicPr>
          <p:cNvPr id="227" name="Shape 227"/>
          <p:cNvPicPr preferRelativeResize="0"/>
          <p:nvPr/>
        </p:nvPicPr>
        <p:blipFill rotWithShape="1">
          <a:blip r:embed="rId4">
            <a:alphaModFix/>
          </a:blip>
          <a:srcRect t="4434"/>
          <a:stretch/>
        </p:blipFill>
        <p:spPr>
          <a:xfrm>
            <a:off x="5183850" y="1590900"/>
            <a:ext cx="2734350" cy="2304325"/>
          </a:xfrm>
          <a:prstGeom prst="rect">
            <a:avLst/>
          </a:prstGeom>
          <a:noFill/>
          <a:ln>
            <a:noFill/>
          </a:ln>
        </p:spPr>
      </p:pic>
      <p:sp>
        <p:nvSpPr>
          <p:cNvPr id="228" name="Shape 228"/>
          <p:cNvSpPr txBox="1"/>
          <p:nvPr/>
        </p:nvSpPr>
        <p:spPr>
          <a:xfrm>
            <a:off x="347000" y="4546075"/>
            <a:ext cx="2734200" cy="33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000">
                <a:solidFill>
                  <a:schemeClr val="dk1"/>
                </a:solidFill>
              </a:rPr>
              <a:t>*R programming used for above figures</a:t>
            </a:r>
            <a:r>
              <a:rPr lang="en">
                <a:solidFill>
                  <a:schemeClr val="dk1"/>
                </a:solidFill>
              </a:rPr>
              <a:t>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4</a:t>
            </a:r>
            <a:endParaRPr/>
          </a:p>
        </p:txBody>
      </p:sp>
      <p:sp>
        <p:nvSpPr>
          <p:cNvPr id="234" name="Shape 23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pic>
        <p:nvPicPr>
          <p:cNvPr id="235" name="Shape 235"/>
          <p:cNvPicPr preferRelativeResize="0"/>
          <p:nvPr/>
        </p:nvPicPr>
        <p:blipFill rotWithShape="1">
          <a:blip r:embed="rId3">
            <a:alphaModFix/>
          </a:blip>
          <a:srcRect t="5362" r="9148" b="2344"/>
          <a:stretch/>
        </p:blipFill>
        <p:spPr>
          <a:xfrm>
            <a:off x="179725" y="1341125"/>
            <a:ext cx="4608226" cy="2628651"/>
          </a:xfrm>
          <a:prstGeom prst="rect">
            <a:avLst/>
          </a:prstGeom>
          <a:noFill/>
          <a:ln>
            <a:noFill/>
          </a:ln>
        </p:spPr>
      </p:pic>
      <p:pic>
        <p:nvPicPr>
          <p:cNvPr id="236" name="Shape 236"/>
          <p:cNvPicPr preferRelativeResize="0"/>
          <p:nvPr/>
        </p:nvPicPr>
        <p:blipFill rotWithShape="1">
          <a:blip r:embed="rId4">
            <a:alphaModFix/>
          </a:blip>
          <a:srcRect t="5177" r="20356"/>
          <a:stretch/>
        </p:blipFill>
        <p:spPr>
          <a:xfrm>
            <a:off x="5466899" y="1188725"/>
            <a:ext cx="3316726" cy="2704850"/>
          </a:xfrm>
          <a:prstGeom prst="rect">
            <a:avLst/>
          </a:prstGeom>
          <a:noFill/>
          <a:ln>
            <a:noFill/>
          </a:ln>
        </p:spPr>
      </p:pic>
      <p:sp>
        <p:nvSpPr>
          <p:cNvPr id="237" name="Shape 237"/>
          <p:cNvSpPr txBox="1"/>
          <p:nvPr/>
        </p:nvSpPr>
        <p:spPr>
          <a:xfrm>
            <a:off x="1398475" y="1073625"/>
            <a:ext cx="7016100" cy="367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Leisure time changing based on Income</a:t>
            </a:r>
            <a:endParaRPr>
              <a:latin typeface="Times New Roman"/>
              <a:ea typeface="Times New Roman"/>
              <a:cs typeface="Times New Roman"/>
              <a:sym typeface="Times New Roman"/>
            </a:endParaRPr>
          </a:p>
        </p:txBody>
      </p:sp>
      <p:sp>
        <p:nvSpPr>
          <p:cNvPr id="238" name="Shape 238"/>
          <p:cNvSpPr txBox="1"/>
          <p:nvPr/>
        </p:nvSpPr>
        <p:spPr>
          <a:xfrm>
            <a:off x="213325" y="4121100"/>
            <a:ext cx="8646600" cy="497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Leisure time includes activities compromising of, Socializing &amp; Relaxing, Shopping, Volunteering, Golfing and Running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6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Based on Income ~ Time spending pattern visualized shows, Leisure time with respect to Weekly Earnings is the Highest among those earning above (1600)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While, based on the Education level Leisure time is highest for 9th, 10th, 11th, 12th grade and High school while least for those having Doctorate. Interestingly, Doctorates have highest earnings while, those having low education having the least.</a:t>
            </a:r>
            <a:endParaRPr/>
          </a:p>
        </p:txBody>
      </p:sp>
      <p:sp>
        <p:nvSpPr>
          <p:cNvPr id="239" name="Shape 239"/>
          <p:cNvSpPr txBox="1"/>
          <p:nvPr/>
        </p:nvSpPr>
        <p:spPr>
          <a:xfrm>
            <a:off x="834775" y="3860375"/>
            <a:ext cx="4491600" cy="201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endParaRPr sz="1200" dirty="0">
              <a:solidFill>
                <a:schemeClr val="dk1"/>
              </a:solidFill>
            </a:endParaRPr>
          </a:p>
        </p:txBody>
      </p:sp>
      <p:sp>
        <p:nvSpPr>
          <p:cNvPr id="240" name="Shape 240"/>
          <p:cNvSpPr txBox="1"/>
          <p:nvPr/>
        </p:nvSpPr>
        <p:spPr>
          <a:xfrm>
            <a:off x="5546450" y="3889175"/>
            <a:ext cx="3188100" cy="26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endParaRPr sz="1200" dirty="0">
              <a:solidFill>
                <a:schemeClr val="dk1"/>
              </a:solidFill>
            </a:endParaRPr>
          </a:p>
          <a:p>
            <a:pPr marL="0" lvl="0" indent="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4</a:t>
            </a:r>
            <a:endParaRPr/>
          </a:p>
        </p:txBody>
      </p:sp>
      <p:sp>
        <p:nvSpPr>
          <p:cNvPr id="246" name="Shape 24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14</a:t>
            </a:fld>
            <a:endParaRPr/>
          </a:p>
        </p:txBody>
      </p:sp>
      <p:pic>
        <p:nvPicPr>
          <p:cNvPr id="247" name="Shape 247"/>
          <p:cNvPicPr preferRelativeResize="0"/>
          <p:nvPr/>
        </p:nvPicPr>
        <p:blipFill rotWithShape="1">
          <a:blip r:embed="rId3">
            <a:alphaModFix/>
          </a:blip>
          <a:srcRect t="7544" r="53615"/>
          <a:stretch/>
        </p:blipFill>
        <p:spPr>
          <a:xfrm>
            <a:off x="1543025" y="1372575"/>
            <a:ext cx="2581275" cy="3323249"/>
          </a:xfrm>
          <a:prstGeom prst="rect">
            <a:avLst/>
          </a:prstGeom>
          <a:noFill/>
          <a:ln>
            <a:noFill/>
          </a:ln>
        </p:spPr>
      </p:pic>
      <p:sp>
        <p:nvSpPr>
          <p:cNvPr id="248" name="Shape 248"/>
          <p:cNvSpPr txBox="1"/>
          <p:nvPr/>
        </p:nvSpPr>
        <p:spPr>
          <a:xfrm>
            <a:off x="2773225" y="1085475"/>
            <a:ext cx="5214600" cy="379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Generations Leisure Spending Time</a:t>
            </a:r>
            <a:endParaRPr>
              <a:latin typeface="Times New Roman"/>
              <a:ea typeface="Times New Roman"/>
              <a:cs typeface="Times New Roman"/>
              <a:sym typeface="Times New Roman"/>
            </a:endParaRPr>
          </a:p>
        </p:txBody>
      </p:sp>
      <p:sp>
        <p:nvSpPr>
          <p:cNvPr id="249" name="Shape 249"/>
          <p:cNvSpPr txBox="1"/>
          <p:nvPr/>
        </p:nvSpPr>
        <p:spPr>
          <a:xfrm>
            <a:off x="4183550" y="2108100"/>
            <a:ext cx="4404600" cy="201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000" dirty="0">
                <a:solidFill>
                  <a:schemeClr val="dk1"/>
                </a:solidFill>
                <a:latin typeface="Times New Roman"/>
                <a:ea typeface="Times New Roman"/>
                <a:cs typeface="Times New Roman"/>
                <a:sym typeface="Times New Roman"/>
              </a:rPr>
              <a:t>Based on Age Group (Generations) ~ Time spending pattern visualized shows, Age Group (Generations) with respect to Leisure time is the Highest among those falling in age group (61-85) hrs followed by (0-20) hrs.</a:t>
            </a: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dirty="0">
                <a:solidFill>
                  <a:schemeClr val="dk1"/>
                </a:solidFill>
                <a:latin typeface="Times New Roman"/>
                <a:ea typeface="Times New Roman"/>
                <a:cs typeface="Times New Roman"/>
                <a:sym typeface="Times New Roman"/>
              </a:rPr>
              <a:t>There is a difference, that can be seen by the bar graph. Possibly, most of the people falling under the Age group (61-85) won’t be working anymore so most of their time is spent in Leisure activities. </a:t>
            </a: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dirty="0">
                <a:solidFill>
                  <a:schemeClr val="dk1"/>
                </a:solidFill>
                <a:latin typeface="Times New Roman"/>
                <a:ea typeface="Times New Roman"/>
                <a:cs typeface="Times New Roman"/>
                <a:sym typeface="Times New Roman"/>
              </a:rPr>
              <a:t>Similar is the case with age group (0-20) as most of the activities, such as running, socializing etc are prominent among young age group as least of them are working.  </a:t>
            </a: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dirty="0">
                <a:solidFill>
                  <a:schemeClr val="dk1"/>
                </a:solidFill>
                <a:latin typeface="Times New Roman"/>
                <a:ea typeface="Times New Roman"/>
                <a:cs typeface="Times New Roman"/>
                <a:sym typeface="Times New Roman"/>
              </a:rPr>
              <a:t>Additionally, Age group (21-40) athe ones spending most of the time in working followed by (41-60) thus limiting their time spent on leisure activities.</a:t>
            </a: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200" dirty="0">
              <a:solidFill>
                <a:schemeClr val="dk1"/>
              </a:solidFill>
            </a:endParaRPr>
          </a:p>
          <a:p>
            <a:pPr marL="0" lvl="0" indent="0" algn="just" rtl="0">
              <a:spcBef>
                <a:spcPts val="0"/>
              </a:spcBef>
              <a:spcAft>
                <a:spcPts val="0"/>
              </a:spcAft>
              <a:buClr>
                <a:schemeClr val="dk1"/>
              </a:buClr>
              <a:buSzPts val="1100"/>
              <a:buFont typeface="Arial"/>
              <a:buNone/>
            </a:pPr>
            <a:endParaRPr sz="1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5</a:t>
            </a:r>
            <a:endParaRPr/>
          </a:p>
        </p:txBody>
      </p:sp>
      <p:sp>
        <p:nvSpPr>
          <p:cNvPr id="255" name="Shape 25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pic>
        <p:nvPicPr>
          <p:cNvPr id="256" name="Shape 256"/>
          <p:cNvPicPr preferRelativeResize="0"/>
          <p:nvPr/>
        </p:nvPicPr>
        <p:blipFill>
          <a:blip r:embed="rId3">
            <a:alphaModFix/>
          </a:blip>
          <a:stretch>
            <a:fillRect/>
          </a:stretch>
        </p:blipFill>
        <p:spPr>
          <a:xfrm>
            <a:off x="367375" y="1571800"/>
            <a:ext cx="5037100" cy="3163900"/>
          </a:xfrm>
          <a:prstGeom prst="rect">
            <a:avLst/>
          </a:prstGeom>
          <a:noFill/>
          <a:ln>
            <a:noFill/>
          </a:ln>
        </p:spPr>
      </p:pic>
      <p:sp>
        <p:nvSpPr>
          <p:cNvPr id="257" name="Shape 257"/>
          <p:cNvSpPr txBox="1"/>
          <p:nvPr/>
        </p:nvSpPr>
        <p:spPr>
          <a:xfrm>
            <a:off x="1671050" y="1073625"/>
            <a:ext cx="5404200" cy="23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Employment Pattern Analysis During The Great Recession</a:t>
            </a:r>
            <a:endParaRPr>
              <a:latin typeface="Times New Roman"/>
              <a:ea typeface="Times New Roman"/>
              <a:cs typeface="Times New Roman"/>
              <a:sym typeface="Times New Roman"/>
            </a:endParaRPr>
          </a:p>
        </p:txBody>
      </p:sp>
      <p:sp>
        <p:nvSpPr>
          <p:cNvPr id="258" name="Shape 258"/>
          <p:cNvSpPr txBox="1"/>
          <p:nvPr/>
        </p:nvSpPr>
        <p:spPr>
          <a:xfrm>
            <a:off x="5593850" y="2009875"/>
            <a:ext cx="3128700" cy="2595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latin typeface="Times New Roman"/>
                <a:ea typeface="Times New Roman"/>
                <a:cs typeface="Times New Roman"/>
                <a:sym typeface="Times New Roman"/>
              </a:rPr>
              <a:t>As depicted by the graph, Employment status is shown those who were Employed and Unemployed, the Great recession, decreased the number of employment by 3.3 % while the unemployment by increased by 47% which is a significant value.</a:t>
            </a: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r>
              <a:rPr lang="en" sz="1000" dirty="0">
                <a:latin typeface="Times New Roman"/>
                <a:ea typeface="Times New Roman"/>
                <a:cs typeface="Times New Roman"/>
                <a:sym typeface="Times New Roman"/>
              </a:rPr>
              <a:t>As further seen, effects of the Great recession can be seen over the years, 2010 and 2011 in which further the Employment rate has gone down while Unemployment has increased exceptionally.</a:t>
            </a: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200" b="1"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5</a:t>
            </a:r>
            <a:endParaRPr/>
          </a:p>
        </p:txBody>
      </p:sp>
      <p:sp>
        <p:nvSpPr>
          <p:cNvPr id="264" name="Shape 26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16</a:t>
            </a:fld>
            <a:endParaRPr/>
          </a:p>
        </p:txBody>
      </p:sp>
      <p:pic>
        <p:nvPicPr>
          <p:cNvPr id="265" name="Shape 265"/>
          <p:cNvPicPr preferRelativeResize="0"/>
          <p:nvPr/>
        </p:nvPicPr>
        <p:blipFill>
          <a:blip r:embed="rId3">
            <a:alphaModFix/>
          </a:blip>
          <a:stretch>
            <a:fillRect/>
          </a:stretch>
        </p:blipFill>
        <p:spPr>
          <a:xfrm>
            <a:off x="476400" y="1501275"/>
            <a:ext cx="4181200" cy="3292201"/>
          </a:xfrm>
          <a:prstGeom prst="rect">
            <a:avLst/>
          </a:prstGeom>
          <a:noFill/>
          <a:ln>
            <a:noFill/>
          </a:ln>
        </p:spPr>
      </p:pic>
      <p:sp>
        <p:nvSpPr>
          <p:cNvPr id="266" name="Shape 266"/>
          <p:cNvSpPr txBox="1"/>
          <p:nvPr/>
        </p:nvSpPr>
        <p:spPr>
          <a:xfrm>
            <a:off x="1303650" y="1085475"/>
            <a:ext cx="5830800" cy="355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Leisure Time Pattern Analysis During The Great Recession</a:t>
            </a:r>
            <a:endParaRPr>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a:p>
        </p:txBody>
      </p:sp>
      <p:sp>
        <p:nvSpPr>
          <p:cNvPr id="267" name="Shape 267"/>
          <p:cNvSpPr txBox="1"/>
          <p:nvPr/>
        </p:nvSpPr>
        <p:spPr>
          <a:xfrm>
            <a:off x="5107950" y="2228100"/>
            <a:ext cx="3507900" cy="2915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latin typeface="Times New Roman"/>
                <a:ea typeface="Times New Roman"/>
                <a:cs typeface="Times New Roman"/>
                <a:sym typeface="Times New Roman"/>
              </a:rPr>
              <a:t>Evaluating based on the Leisure Time pattern during the Great recession, it can be depicted it didn’t had major effect on leisure activities surely there was a downfall in the year 2009-2010, but no bigger significance can be noticed.</a:t>
            </a: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sz="1000"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6</a:t>
            </a:r>
            <a:endParaRPr/>
          </a:p>
        </p:txBody>
      </p:sp>
      <p:sp>
        <p:nvSpPr>
          <p:cNvPr id="273" name="Shape 27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pic>
        <p:nvPicPr>
          <p:cNvPr id="274" name="Shape 274"/>
          <p:cNvPicPr preferRelativeResize="0"/>
          <p:nvPr/>
        </p:nvPicPr>
        <p:blipFill rotWithShape="1">
          <a:blip r:embed="rId3">
            <a:alphaModFix/>
          </a:blip>
          <a:srcRect l="2189" t="49203" r="6577" b="24672"/>
          <a:stretch/>
        </p:blipFill>
        <p:spPr>
          <a:xfrm>
            <a:off x="51550" y="1663325"/>
            <a:ext cx="9040898" cy="1263400"/>
          </a:xfrm>
          <a:prstGeom prst="rect">
            <a:avLst/>
          </a:prstGeom>
          <a:noFill/>
          <a:ln>
            <a:noFill/>
          </a:ln>
        </p:spPr>
      </p:pic>
      <p:sp>
        <p:nvSpPr>
          <p:cNvPr id="275" name="Shape 275"/>
          <p:cNvSpPr txBox="1"/>
          <p:nvPr/>
        </p:nvSpPr>
        <p:spPr>
          <a:xfrm>
            <a:off x="1588075" y="1085475"/>
            <a:ext cx="6399600" cy="354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Based on Age- Individual’s Primary Activity</a:t>
            </a:r>
            <a:endParaRPr>
              <a:latin typeface="Times New Roman"/>
              <a:ea typeface="Times New Roman"/>
              <a:cs typeface="Times New Roman"/>
              <a:sym typeface="Times New Roman"/>
            </a:endParaRPr>
          </a:p>
        </p:txBody>
      </p:sp>
      <p:sp>
        <p:nvSpPr>
          <p:cNvPr id="276" name="Shape 276"/>
          <p:cNvSpPr txBox="1"/>
          <p:nvPr/>
        </p:nvSpPr>
        <p:spPr>
          <a:xfrm>
            <a:off x="142225" y="3266125"/>
            <a:ext cx="8734500" cy="1208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latin typeface="Times New Roman"/>
                <a:ea typeface="Times New Roman"/>
                <a:cs typeface="Times New Roman"/>
                <a:sym typeface="Times New Roman"/>
              </a:rPr>
              <a:t>As seen from the visualization depicted above, Sleeping is the Primary activity based on the number hours spend per day, followed by Socializing and Relaxing for all the age groups. It can be noticed, age groups (70-80) and (80+) spend most of the time in Socializing and Relaxing compared any other  age group.</a:t>
            </a:r>
            <a:endParaRPr sz="1000">
              <a:latin typeface="Times New Roman"/>
              <a:ea typeface="Times New Roman"/>
              <a:cs typeface="Times New Roman"/>
              <a:sym typeface="Times New Roman"/>
            </a:endParaRPr>
          </a:p>
          <a:p>
            <a:pPr marL="0" lvl="0" indent="0">
              <a:spcBef>
                <a:spcPts val="0"/>
              </a:spcBef>
              <a:spcAft>
                <a:spcPts val="0"/>
              </a:spcAft>
              <a:buNone/>
            </a:pPr>
            <a:endParaRPr sz="1000">
              <a:latin typeface="Times New Roman"/>
              <a:ea typeface="Times New Roman"/>
              <a:cs typeface="Times New Roman"/>
              <a:sym typeface="Times New Roman"/>
            </a:endParaRPr>
          </a:p>
          <a:p>
            <a:pPr marL="0" lvl="0" indent="0">
              <a:spcBef>
                <a:spcPts val="0"/>
              </a:spcBef>
              <a:spcAft>
                <a:spcPts val="0"/>
              </a:spcAft>
              <a:buNone/>
            </a:pPr>
            <a:r>
              <a:rPr lang="en" sz="1000">
                <a:latin typeface="Times New Roman"/>
                <a:ea typeface="Times New Roman"/>
                <a:cs typeface="Times New Roman"/>
                <a:sym typeface="Times New Roman"/>
              </a:rPr>
              <a:t>Inferences also can be drawn for age group, (20-29), as they spend least time in Socializing and Relaxing as well in Sleeping.</a:t>
            </a:r>
            <a:endParaRPr sz="1000">
              <a:latin typeface="Times New Roman"/>
              <a:ea typeface="Times New Roman"/>
              <a:cs typeface="Times New Roman"/>
              <a:sym typeface="Times New Roman"/>
            </a:endParaRPr>
          </a:p>
          <a:p>
            <a:pPr marL="0" lvl="0" indent="0">
              <a:spcBef>
                <a:spcPts val="0"/>
              </a:spcBef>
              <a:spcAft>
                <a:spcPts val="0"/>
              </a:spcAft>
              <a:buNone/>
            </a:pPr>
            <a:endParaRPr sz="1000">
              <a:latin typeface="Times New Roman"/>
              <a:ea typeface="Times New Roman"/>
              <a:cs typeface="Times New Roman"/>
              <a:sym typeface="Times New Roman"/>
            </a:endParaRPr>
          </a:p>
          <a:p>
            <a:pPr marL="0" lvl="0" indent="0">
              <a:spcBef>
                <a:spcPts val="0"/>
              </a:spcBef>
              <a:spcAft>
                <a:spcPts val="0"/>
              </a:spcAft>
              <a:buNone/>
            </a:pPr>
            <a:endParaRPr sz="1000">
              <a:latin typeface="Times New Roman"/>
              <a:ea typeface="Times New Roman"/>
              <a:cs typeface="Times New Roman"/>
              <a:sym typeface="Times New Roman"/>
            </a:endParaRPr>
          </a:p>
          <a:p>
            <a:pPr marL="0" lvl="0" indent="0">
              <a:spcBef>
                <a:spcPts val="0"/>
              </a:spcBef>
              <a:spcAft>
                <a:spcPts val="0"/>
              </a:spcAft>
              <a:buNone/>
            </a:pPr>
            <a:r>
              <a:rPr lang="en" sz="1000">
                <a:latin typeface="Times New Roman"/>
                <a:ea typeface="Times New Roman"/>
                <a:cs typeface="Times New Roman"/>
                <a:sym typeface="Times New Roman"/>
              </a:rPr>
              <a:t>*Evaluated using MS Excel </a:t>
            </a:r>
            <a:endParaRPr sz="1000">
              <a:latin typeface="Times New Roman"/>
              <a:ea typeface="Times New Roman"/>
              <a:cs typeface="Times New Roman"/>
              <a:sym typeface="Times New Roman"/>
            </a:endParaRPr>
          </a:p>
          <a:p>
            <a:pPr marL="0" lvl="0" indent="0">
              <a:spcBef>
                <a:spcPts val="0"/>
              </a:spcBef>
              <a:spcAft>
                <a:spcPts val="0"/>
              </a:spcAft>
              <a:buNone/>
            </a:pPr>
            <a:endParaRPr sz="1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1200">
                <a:latin typeface="Comic Sans MS"/>
                <a:ea typeface="Comic Sans MS"/>
                <a:cs typeface="Comic Sans MS"/>
                <a:sym typeface="Comic Sans MS"/>
              </a:rPr>
              <a:t>Question 8</a:t>
            </a:r>
            <a:endParaRPr sz="1200">
              <a:latin typeface="Comic Sans MS"/>
              <a:ea typeface="Comic Sans MS"/>
              <a:cs typeface="Comic Sans MS"/>
              <a:sym typeface="Comic Sans MS"/>
            </a:endParaRPr>
          </a:p>
        </p:txBody>
      </p:sp>
      <p:sp>
        <p:nvSpPr>
          <p:cNvPr id="291" name="Shape 29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18</a:t>
            </a:fld>
            <a:endParaRPr/>
          </a:p>
        </p:txBody>
      </p:sp>
      <p:sp>
        <p:nvSpPr>
          <p:cNvPr id="292" name="Shape 292"/>
          <p:cNvSpPr txBox="1"/>
          <p:nvPr/>
        </p:nvSpPr>
        <p:spPr>
          <a:xfrm>
            <a:off x="1418450" y="1285875"/>
            <a:ext cx="5787300" cy="42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latin typeface="Times New Roman"/>
                <a:ea typeface="Times New Roman"/>
                <a:cs typeface="Times New Roman"/>
                <a:sym typeface="Times New Roman"/>
              </a:rPr>
              <a:t>Confusion Matrix using Training Data Set(Random Forest)</a:t>
            </a:r>
            <a:endParaRPr>
              <a:latin typeface="Times New Roman"/>
              <a:ea typeface="Times New Roman"/>
              <a:cs typeface="Times New Roman"/>
              <a:sym typeface="Times New Roman"/>
            </a:endParaRPr>
          </a:p>
        </p:txBody>
      </p:sp>
      <p:sp>
        <p:nvSpPr>
          <p:cNvPr id="293" name="Shape 293"/>
          <p:cNvSpPr txBox="1"/>
          <p:nvPr/>
        </p:nvSpPr>
        <p:spPr>
          <a:xfrm>
            <a:off x="426650" y="1784700"/>
            <a:ext cx="8272200" cy="2631000"/>
          </a:xfrm>
          <a:prstGeom prst="rect">
            <a:avLst/>
          </a:prstGeom>
          <a:noFill/>
          <a:ln>
            <a:noFill/>
          </a:ln>
        </p:spPr>
        <p:txBody>
          <a:bodyPr spcFirstLastPara="1" wrap="square" lIns="91425" tIns="91425" rIns="91425" bIns="91425" anchor="t" anchorCtr="0">
            <a:noAutofit/>
          </a:bodyPr>
          <a:lstStyle/>
          <a:p>
            <a:pPr marL="0" lvl="0" indent="0"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OOB estimate of  error rate: 5.37%</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Confusion matrix:</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Employed        Not in labor force        Unemployed          class.error</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Employed              40511                        563                            24                   0.01428293</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Not in labor force       12                        19398                         220                 0.01181864</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None/>
            </a:pPr>
            <a:r>
              <a:rPr lang="en">
                <a:solidFill>
                  <a:schemeClr val="dk1"/>
                </a:solidFill>
                <a:latin typeface="Times New Roman"/>
                <a:ea typeface="Times New Roman"/>
                <a:cs typeface="Times New Roman"/>
                <a:sym typeface="Times New Roman"/>
              </a:rPr>
              <a:t>Unemployed                4                          2612                          662                 0.79804759</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None/>
            </a:pPr>
            <a:r>
              <a:rPr lang="en">
                <a:solidFill>
                  <a:schemeClr val="dk1"/>
                </a:solidFill>
                <a:latin typeface="Times New Roman"/>
                <a:ea typeface="Times New Roman"/>
                <a:cs typeface="Times New Roman"/>
                <a:sym typeface="Times New Roman"/>
              </a:rPr>
              <a:t>Inference: We can see that the accuracy is around 94.63% and Random Forest was used because it is an ensemble algorithm to analyse multiple decision trees and come up with a prediction on the Test Dataset.</a:t>
            </a: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rtl="0">
              <a:lnSpc>
                <a:spcPct val="107916"/>
              </a:lnSpc>
              <a:spcBef>
                <a:spcPts val="0"/>
              </a:spcBef>
              <a:spcAft>
                <a:spcPts val="0"/>
              </a:spcAft>
              <a:buClr>
                <a:schemeClr val="dk1"/>
              </a:buClr>
              <a:buSzPts val="1100"/>
              <a:buFont typeface="Arial"/>
              <a:buNone/>
            </a:pPr>
            <a:endParaRPr sz="1000">
              <a:solidFill>
                <a:schemeClr val="dk1"/>
              </a:solidFill>
              <a:latin typeface="Droid Sans Mono"/>
              <a:ea typeface="Droid Sans Mono"/>
              <a:cs typeface="Droid Sans Mono"/>
              <a:sym typeface="Droid Sans Mono"/>
            </a:endParaRPr>
          </a:p>
          <a:p>
            <a:pPr marL="0" lvl="0" indent="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1200">
                <a:latin typeface="Comic Sans MS"/>
                <a:ea typeface="Comic Sans MS"/>
                <a:cs typeface="Comic Sans MS"/>
                <a:sym typeface="Comic Sans MS"/>
              </a:rPr>
              <a:t>Question 8</a:t>
            </a:r>
            <a:endParaRPr sz="1200">
              <a:latin typeface="Comic Sans MS"/>
              <a:ea typeface="Comic Sans MS"/>
              <a:cs typeface="Comic Sans MS"/>
              <a:sym typeface="Comic Sans MS"/>
            </a:endParaRPr>
          </a:p>
        </p:txBody>
      </p:sp>
      <p:sp>
        <p:nvSpPr>
          <p:cNvPr id="299" name="Shape 29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19</a:t>
            </a:fld>
            <a:endParaRPr/>
          </a:p>
        </p:txBody>
      </p:sp>
      <p:sp>
        <p:nvSpPr>
          <p:cNvPr id="300" name="Shape 300"/>
          <p:cNvSpPr txBox="1"/>
          <p:nvPr/>
        </p:nvSpPr>
        <p:spPr>
          <a:xfrm>
            <a:off x="1418450" y="1285875"/>
            <a:ext cx="4321500" cy="42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Prediction using Test Data(Random Forest)</a:t>
            </a:r>
            <a:endParaRPr>
              <a:latin typeface="Times New Roman"/>
              <a:ea typeface="Times New Roman"/>
              <a:cs typeface="Times New Roman"/>
              <a:sym typeface="Times New Roman"/>
            </a:endParaRPr>
          </a:p>
        </p:txBody>
      </p:sp>
      <p:graphicFrame>
        <p:nvGraphicFramePr>
          <p:cNvPr id="301" name="Shape 301"/>
          <p:cNvGraphicFramePr/>
          <p:nvPr/>
        </p:nvGraphicFramePr>
        <p:xfrm>
          <a:off x="952500" y="2000250"/>
          <a:ext cx="7239000" cy="792420"/>
        </p:xfrm>
        <a:graphic>
          <a:graphicData uri="http://schemas.openxmlformats.org/drawingml/2006/table">
            <a:tbl>
              <a:tblPr>
                <a:noFill/>
                <a:tableStyleId>{249DB037-4139-4DB6-93B5-856A42450639}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spcBef>
                          <a:spcPts val="0"/>
                        </a:spcBef>
                        <a:spcAft>
                          <a:spcPts val="0"/>
                        </a:spcAft>
                        <a:buNone/>
                      </a:pPr>
                      <a:r>
                        <a:rPr lang="en"/>
                        <a:t>Employed</a:t>
                      </a:r>
                      <a:endParaRPr/>
                    </a:p>
                  </a:txBody>
                  <a:tcPr marL="91425" marR="91425" marT="91425" marB="91425"/>
                </a:tc>
                <a:tc>
                  <a:txBody>
                    <a:bodyPr/>
                    <a:lstStyle/>
                    <a:p>
                      <a:pPr marL="0" lvl="0" indent="0">
                        <a:spcBef>
                          <a:spcPts val="0"/>
                        </a:spcBef>
                        <a:spcAft>
                          <a:spcPts val="0"/>
                        </a:spcAft>
                        <a:buNone/>
                      </a:pPr>
                      <a:r>
                        <a:rPr lang="en"/>
                        <a:t>Not in Labour Force</a:t>
                      </a:r>
                      <a:endParaRPr/>
                    </a:p>
                  </a:txBody>
                  <a:tcPr marL="91425" marR="91425" marT="91425" marB="91425"/>
                </a:tc>
                <a:tc>
                  <a:txBody>
                    <a:bodyPr/>
                    <a:lstStyle/>
                    <a:p>
                      <a:pPr marL="0" lvl="0" indent="0">
                        <a:spcBef>
                          <a:spcPts val="0"/>
                        </a:spcBef>
                        <a:spcAft>
                          <a:spcPts val="0"/>
                        </a:spcAft>
                        <a:buNone/>
                      </a:pPr>
                      <a:r>
                        <a:rPr lang="en"/>
                        <a:t>Unemployed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20749</a:t>
                      </a:r>
                      <a:endParaRPr/>
                    </a:p>
                  </a:txBody>
                  <a:tcPr marL="91425" marR="91425" marT="91425" marB="91425"/>
                </a:tc>
                <a:tc>
                  <a:txBody>
                    <a:bodyPr/>
                    <a:lstStyle/>
                    <a:p>
                      <a:pPr marL="0" lvl="0" indent="0">
                        <a:spcBef>
                          <a:spcPts val="0"/>
                        </a:spcBef>
                        <a:spcAft>
                          <a:spcPts val="0"/>
                        </a:spcAft>
                        <a:buNone/>
                      </a:pPr>
                      <a:r>
                        <a:rPr lang="en"/>
                        <a:t>12181</a:t>
                      </a:r>
                      <a:endParaRPr/>
                    </a:p>
                  </a:txBody>
                  <a:tcPr marL="91425" marR="91425" marT="91425" marB="91425"/>
                </a:tc>
                <a:tc>
                  <a:txBody>
                    <a:bodyPr/>
                    <a:lstStyle/>
                    <a:p>
                      <a:pPr marL="0" lvl="0" indent="0">
                        <a:spcBef>
                          <a:spcPts val="0"/>
                        </a:spcBef>
                        <a:spcAft>
                          <a:spcPts val="0"/>
                        </a:spcAft>
                        <a:buNone/>
                      </a:pPr>
                      <a:r>
                        <a:rPr lang="en"/>
                        <a:t>340</a:t>
                      </a:r>
                      <a:endParaRPr/>
                    </a:p>
                  </a:txBody>
                  <a:tcPr marL="91425" marR="91425" marT="91425" marB="91425"/>
                </a:tc>
                <a:extLst>
                  <a:ext uri="{0D108BD9-81ED-4DB2-BD59-A6C34878D82A}">
                    <a16:rowId xmlns:a16="http://schemas.microsoft.com/office/drawing/2014/main" val="10001"/>
                  </a:ext>
                </a:extLst>
              </a:tr>
            </a:tbl>
          </a:graphicData>
        </a:graphic>
      </p:graphicFrame>
      <p:sp>
        <p:nvSpPr>
          <p:cNvPr id="302" name="Shape 302"/>
          <p:cNvSpPr txBox="1"/>
          <p:nvPr/>
        </p:nvSpPr>
        <p:spPr>
          <a:xfrm>
            <a:off x="1247625" y="3495700"/>
            <a:ext cx="6344100" cy="731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3" name="Shape 303"/>
          <p:cNvSpPr txBox="1"/>
          <p:nvPr/>
        </p:nvSpPr>
        <p:spPr>
          <a:xfrm>
            <a:off x="1577175" y="3472150"/>
            <a:ext cx="6532500" cy="941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Using R, Random Forest Classifier was run on the Test  Dataset and the prediction for the Employment Status was obtained as given above.The mtry and the ntree values are passed when executing the Random Forest in R..</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Data Description</a:t>
            </a:r>
            <a:endParaRPr/>
          </a:p>
        </p:txBody>
      </p:sp>
      <p:sp>
        <p:nvSpPr>
          <p:cNvPr id="113" name="Shape 113"/>
          <p:cNvSpPr txBox="1">
            <a:spLocks noGrp="1"/>
          </p:cNvSpPr>
          <p:nvPr>
            <p:ph type="body" idx="2"/>
          </p:nvPr>
        </p:nvSpPr>
        <p:spPr>
          <a:xfrm>
            <a:off x="1101375" y="3829725"/>
            <a:ext cx="7585500" cy="8265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Clr>
                <a:schemeClr val="dk1"/>
              </a:buClr>
              <a:buSzPts val="1100"/>
              <a:buFont typeface="Arial"/>
              <a:buNone/>
            </a:pPr>
            <a:endParaRPr sz="1200"/>
          </a:p>
          <a:p>
            <a:pPr marL="0" lvl="0" indent="0" rtl="0">
              <a:spcBef>
                <a:spcPts val="1000"/>
              </a:spcBef>
              <a:spcAft>
                <a:spcPts val="0"/>
              </a:spcAft>
              <a:buClr>
                <a:schemeClr val="dk1"/>
              </a:buClr>
              <a:buSzPts val="1100"/>
              <a:buFont typeface="Arial"/>
              <a:buNone/>
            </a:pPr>
            <a:endParaRPr sz="1200"/>
          </a:p>
          <a:p>
            <a:pPr marL="0" lvl="0" indent="0" rtl="0">
              <a:spcBef>
                <a:spcPts val="1000"/>
              </a:spcBef>
              <a:spcAft>
                <a:spcPts val="1000"/>
              </a:spcAft>
              <a:buNone/>
            </a:pPr>
            <a:endParaRPr sz="1200"/>
          </a:p>
        </p:txBody>
      </p:sp>
      <p:sp>
        <p:nvSpPr>
          <p:cNvPr id="114" name="Shape 11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115" name="Shape 115"/>
          <p:cNvSpPr txBox="1"/>
          <p:nvPr/>
        </p:nvSpPr>
        <p:spPr>
          <a:xfrm>
            <a:off x="225450" y="1098625"/>
            <a:ext cx="8672700" cy="2128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latin typeface="Calibri"/>
                <a:ea typeface="Calibri"/>
                <a:cs typeface="Calibri"/>
                <a:sym typeface="Calibri"/>
              </a:rPr>
              <a:t>Our Dataset contains employment data from 2005 -2012. The Data Fields &amp; Data Description of the Training as well as the Test Data is given below.</a:t>
            </a:r>
            <a:endParaRPr sz="1200">
              <a:latin typeface="Calibri"/>
              <a:ea typeface="Calibri"/>
              <a:cs typeface="Calibri"/>
              <a:sym typeface="Calibri"/>
            </a:endParaRPr>
          </a:p>
          <a:p>
            <a:pPr marL="0" lvl="0" indent="0">
              <a:spcBef>
                <a:spcPts val="0"/>
              </a:spcBef>
              <a:spcAft>
                <a:spcPts val="0"/>
              </a:spcAft>
              <a:buNone/>
            </a:pPr>
            <a:endParaRPr sz="1300">
              <a:latin typeface="Times New Roman"/>
              <a:ea typeface="Times New Roman"/>
              <a:cs typeface="Times New Roman"/>
              <a:sym typeface="Times New Roman"/>
            </a:endParaRPr>
          </a:p>
          <a:p>
            <a:pPr marL="0" lvl="0" indent="0" rtl="0">
              <a:spcBef>
                <a:spcPts val="0"/>
              </a:spcBef>
              <a:spcAft>
                <a:spcPts val="0"/>
              </a:spcAft>
              <a:buNone/>
            </a:pPr>
            <a:endParaRPr sz="1300">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sz="1300">
              <a:solidFill>
                <a:schemeClr val="dk1"/>
              </a:solidFill>
              <a:latin typeface="Times New Roman"/>
              <a:ea typeface="Times New Roman"/>
              <a:cs typeface="Times New Roman"/>
              <a:sym typeface="Times New Roman"/>
            </a:endParaRPr>
          </a:p>
        </p:txBody>
      </p:sp>
      <p:graphicFrame>
        <p:nvGraphicFramePr>
          <p:cNvPr id="116" name="Shape 116"/>
          <p:cNvGraphicFramePr/>
          <p:nvPr/>
        </p:nvGraphicFramePr>
        <p:xfrm>
          <a:off x="1101375" y="1755875"/>
          <a:ext cx="7054150" cy="2808800"/>
        </p:xfrm>
        <a:graphic>
          <a:graphicData uri="http://schemas.openxmlformats.org/drawingml/2006/table">
            <a:tbl>
              <a:tblPr>
                <a:noFill/>
                <a:tableStyleId>{249DB037-4139-4DB6-93B5-856A42450639}</a:tableStyleId>
              </a:tblPr>
              <a:tblGrid>
                <a:gridCol w="3527075">
                  <a:extLst>
                    <a:ext uri="{9D8B030D-6E8A-4147-A177-3AD203B41FA5}">
                      <a16:colId xmlns:a16="http://schemas.microsoft.com/office/drawing/2014/main" val="20000"/>
                    </a:ext>
                  </a:extLst>
                </a:gridCol>
                <a:gridCol w="3527075">
                  <a:extLst>
                    <a:ext uri="{9D8B030D-6E8A-4147-A177-3AD203B41FA5}">
                      <a16:colId xmlns:a16="http://schemas.microsoft.com/office/drawing/2014/main" val="20001"/>
                    </a:ext>
                  </a:extLst>
                </a:gridCol>
              </a:tblGrid>
              <a:tr h="311700">
                <a:tc>
                  <a:txBody>
                    <a:bodyPr/>
                    <a:lstStyle/>
                    <a:p>
                      <a:pPr marL="0" lvl="0" indent="0">
                        <a:spcBef>
                          <a:spcPts val="0"/>
                        </a:spcBef>
                        <a:spcAft>
                          <a:spcPts val="0"/>
                        </a:spcAft>
                        <a:buNone/>
                      </a:pPr>
                      <a:r>
                        <a:rPr lang="en" sz="1000">
                          <a:latin typeface="Times New Roman"/>
                          <a:ea typeface="Times New Roman"/>
                          <a:cs typeface="Times New Roman"/>
                          <a:sym typeface="Times New Roman"/>
                        </a:rPr>
                        <a:t>ID</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ID represents a person within the Dataset</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11500">
                <a:tc>
                  <a:txBody>
                    <a:bodyPr/>
                    <a:lstStyle/>
                    <a:p>
                      <a:pPr marL="0" lvl="0" indent="0">
                        <a:spcBef>
                          <a:spcPts val="0"/>
                        </a:spcBef>
                        <a:spcAft>
                          <a:spcPts val="0"/>
                        </a:spcAft>
                        <a:buNone/>
                      </a:pPr>
                      <a:r>
                        <a:rPr lang="en" sz="1000">
                          <a:latin typeface="Times New Roman"/>
                          <a:ea typeface="Times New Roman"/>
                          <a:cs typeface="Times New Roman"/>
                          <a:sym typeface="Times New Roman"/>
                        </a:rPr>
                        <a:t>Education</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Education Level of a Person</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11500">
                <a:tc>
                  <a:txBody>
                    <a:bodyPr/>
                    <a:lstStyle/>
                    <a:p>
                      <a:pPr marL="0" lvl="0" indent="0">
                        <a:spcBef>
                          <a:spcPts val="0"/>
                        </a:spcBef>
                        <a:spcAft>
                          <a:spcPts val="0"/>
                        </a:spcAft>
                        <a:buNone/>
                      </a:pPr>
                      <a:r>
                        <a:rPr lang="en" sz="1000">
                          <a:latin typeface="Times New Roman"/>
                          <a:ea typeface="Times New Roman"/>
                          <a:cs typeface="Times New Roman"/>
                          <a:sym typeface="Times New Roman"/>
                        </a:rPr>
                        <a:t>Age</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Age of a Person</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11500">
                <a:tc>
                  <a:txBody>
                    <a:bodyPr/>
                    <a:lstStyle/>
                    <a:p>
                      <a:pPr marL="0" lvl="0" indent="0">
                        <a:spcBef>
                          <a:spcPts val="0"/>
                        </a:spcBef>
                        <a:spcAft>
                          <a:spcPts val="0"/>
                        </a:spcAft>
                        <a:buNone/>
                      </a:pPr>
                      <a:r>
                        <a:rPr lang="en" sz="1000">
                          <a:latin typeface="Times New Roman"/>
                          <a:ea typeface="Times New Roman"/>
                          <a:cs typeface="Times New Roman"/>
                          <a:sym typeface="Times New Roman"/>
                        </a:rPr>
                        <a:t>Age Range</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Age Range of a Person</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11700">
                <a:tc>
                  <a:txBody>
                    <a:bodyPr/>
                    <a:lstStyle/>
                    <a:p>
                      <a:pPr marL="0" lvl="0" indent="0">
                        <a:spcBef>
                          <a:spcPts val="0"/>
                        </a:spcBef>
                        <a:spcAft>
                          <a:spcPts val="0"/>
                        </a:spcAft>
                        <a:buNone/>
                      </a:pPr>
                      <a:r>
                        <a:rPr lang="en" sz="1000">
                          <a:latin typeface="Times New Roman"/>
                          <a:ea typeface="Times New Roman"/>
                          <a:cs typeface="Times New Roman"/>
                          <a:sym typeface="Times New Roman"/>
                        </a:rPr>
                        <a:t>Employment Status</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Whether the person is employed or not</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11500">
                <a:tc>
                  <a:txBody>
                    <a:bodyPr/>
                    <a:lstStyle/>
                    <a:p>
                      <a:pPr marL="0" lvl="0" indent="0">
                        <a:spcBef>
                          <a:spcPts val="0"/>
                        </a:spcBef>
                        <a:spcAft>
                          <a:spcPts val="0"/>
                        </a:spcAft>
                        <a:buNone/>
                      </a:pPr>
                      <a:r>
                        <a:rPr lang="en" sz="1000">
                          <a:latin typeface="Times New Roman"/>
                          <a:ea typeface="Times New Roman"/>
                          <a:cs typeface="Times New Roman"/>
                          <a:sym typeface="Times New Roman"/>
                        </a:rPr>
                        <a:t>Weekly Earnings</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Earnings in dollar/week</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457900">
                <a:tc>
                  <a:txBody>
                    <a:bodyPr/>
                    <a:lstStyle/>
                    <a:p>
                      <a:pPr marL="0" lvl="0" indent="0">
                        <a:spcBef>
                          <a:spcPts val="0"/>
                        </a:spcBef>
                        <a:spcAft>
                          <a:spcPts val="0"/>
                        </a:spcAft>
                        <a:buNone/>
                      </a:pPr>
                      <a:r>
                        <a:rPr lang="en" sz="1000">
                          <a:latin typeface="Times New Roman"/>
                          <a:ea typeface="Times New Roman"/>
                          <a:cs typeface="Times New Roman"/>
                          <a:sym typeface="Times New Roman"/>
                        </a:rPr>
                        <a:t>Column k - Column x</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Avg time spent a person on an activity per day in mins</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r h="339400">
                <a:tc>
                  <a:txBody>
                    <a:bodyPr/>
                    <a:lstStyle/>
                    <a:p>
                      <a:pPr marL="0" lvl="0" indent="0">
                        <a:spcBef>
                          <a:spcPts val="0"/>
                        </a:spcBef>
                        <a:spcAft>
                          <a:spcPts val="0"/>
                        </a:spcAft>
                        <a:buNone/>
                      </a:pPr>
                      <a:r>
                        <a:rPr lang="en" sz="1000">
                          <a:latin typeface="Times New Roman"/>
                          <a:ea typeface="Times New Roman"/>
                          <a:cs typeface="Times New Roman"/>
                          <a:sym typeface="Times New Roman"/>
                        </a:rPr>
                        <a:t>Total</a:t>
                      </a:r>
                      <a:endParaRPr sz="1000">
                        <a:latin typeface="Times New Roman"/>
                        <a:ea typeface="Times New Roman"/>
                        <a:cs typeface="Times New Roman"/>
                        <a:sym typeface="Times New Roman"/>
                      </a:endParaRPr>
                    </a:p>
                  </a:txBody>
                  <a:tcPr marL="91425" marR="91425" marT="91425" marB="91425"/>
                </a:tc>
                <a:tc>
                  <a:txBody>
                    <a:bodyPr/>
                    <a:lstStyle/>
                    <a:p>
                      <a:pPr marL="0" lvl="0" indent="0">
                        <a:spcBef>
                          <a:spcPts val="0"/>
                        </a:spcBef>
                        <a:spcAft>
                          <a:spcPts val="0"/>
                        </a:spcAft>
                        <a:buNone/>
                      </a:pPr>
                      <a:r>
                        <a:rPr lang="en" sz="1000">
                          <a:latin typeface="Times New Roman"/>
                          <a:ea typeface="Times New Roman"/>
                          <a:cs typeface="Times New Roman"/>
                          <a:sym typeface="Times New Roman"/>
                        </a:rPr>
                        <a:t>Total of average time spend in hours by a person in day</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Data Prepossessing</a:t>
            </a:r>
            <a:endParaRPr/>
          </a:p>
        </p:txBody>
      </p:sp>
      <p:sp>
        <p:nvSpPr>
          <p:cNvPr id="122" name="Shape 122"/>
          <p:cNvSpPr txBox="1">
            <a:spLocks noGrp="1"/>
          </p:cNvSpPr>
          <p:nvPr>
            <p:ph type="body" idx="2"/>
          </p:nvPr>
        </p:nvSpPr>
        <p:spPr>
          <a:xfrm>
            <a:off x="1101375" y="3829725"/>
            <a:ext cx="7585500" cy="8265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Clr>
                <a:schemeClr val="dk1"/>
              </a:buClr>
              <a:buSzPts val="1100"/>
              <a:buFont typeface="Arial"/>
              <a:buNone/>
            </a:pPr>
            <a:endParaRPr sz="1200"/>
          </a:p>
          <a:p>
            <a:pPr marL="0" lvl="0" indent="0" rtl="0">
              <a:spcBef>
                <a:spcPts val="1000"/>
              </a:spcBef>
              <a:spcAft>
                <a:spcPts val="0"/>
              </a:spcAft>
              <a:buClr>
                <a:schemeClr val="dk1"/>
              </a:buClr>
              <a:buSzPts val="1100"/>
              <a:buFont typeface="Arial"/>
              <a:buNone/>
            </a:pPr>
            <a:endParaRPr sz="1200"/>
          </a:p>
          <a:p>
            <a:pPr marL="0" lvl="0" indent="0" rtl="0">
              <a:spcBef>
                <a:spcPts val="1000"/>
              </a:spcBef>
              <a:spcAft>
                <a:spcPts val="1000"/>
              </a:spcAft>
              <a:buNone/>
            </a:pPr>
            <a:endParaRPr sz="1200"/>
          </a:p>
        </p:txBody>
      </p:sp>
      <p:sp>
        <p:nvSpPr>
          <p:cNvPr id="123" name="Shape 12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3</a:t>
            </a:fld>
            <a:endParaRPr/>
          </a:p>
        </p:txBody>
      </p:sp>
      <p:sp>
        <p:nvSpPr>
          <p:cNvPr id="124" name="Shape 124"/>
          <p:cNvSpPr txBox="1"/>
          <p:nvPr/>
        </p:nvSpPr>
        <p:spPr>
          <a:xfrm>
            <a:off x="237200" y="1216325"/>
            <a:ext cx="5190900" cy="2128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dirty="0">
                <a:latin typeface="Times New Roman"/>
                <a:ea typeface="Times New Roman"/>
                <a:cs typeface="Times New Roman"/>
                <a:sym typeface="Times New Roman"/>
              </a:rPr>
              <a:t>Dataset consisted of 64007 records in training set. Further processing in MS Excel we evaluated</a:t>
            </a:r>
            <a:r>
              <a:rPr lang="en" sz="1300" dirty="0">
                <a:solidFill>
                  <a:schemeClr val="dk1"/>
                </a:solidFill>
                <a:latin typeface="Times New Roman"/>
                <a:ea typeface="Times New Roman"/>
                <a:cs typeface="Times New Roman"/>
                <a:sym typeface="Times New Roman"/>
              </a:rPr>
              <a:t>, the total no. of hours exceeded 24 for around 2300 records. Since the total no of hours in a day is a maximum of 24 hours , therefore there exists a correlation between the activities present. </a:t>
            </a:r>
            <a:endParaRPr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r>
              <a:rPr lang="en" sz="1300" dirty="0">
                <a:solidFill>
                  <a:schemeClr val="dk1"/>
                </a:solidFill>
                <a:latin typeface="Times New Roman"/>
                <a:ea typeface="Times New Roman"/>
                <a:cs typeface="Times New Roman"/>
                <a:sym typeface="Times New Roman"/>
              </a:rPr>
              <a:t>From the Correlation Matrix, we can identify that there exists a high correlation between 4 columns given below</a:t>
            </a:r>
            <a:endParaRPr sz="1300" dirty="0">
              <a:solidFill>
                <a:schemeClr val="dk1"/>
              </a:solidFill>
              <a:latin typeface="Times New Roman"/>
              <a:ea typeface="Times New Roman"/>
              <a:cs typeface="Times New Roman"/>
              <a:sym typeface="Times New Roman"/>
            </a:endParaRPr>
          </a:p>
          <a:p>
            <a:pPr marL="457200" lvl="0" indent="-311150" rtl="0">
              <a:spcBef>
                <a:spcPts val="0"/>
              </a:spcBef>
              <a:spcAft>
                <a:spcPts val="0"/>
              </a:spcAft>
              <a:buClr>
                <a:schemeClr val="dk1"/>
              </a:buClr>
              <a:buSzPts val="1300"/>
              <a:buFont typeface="Times New Roman"/>
              <a:buAutoNum type="arabicParenR"/>
            </a:pPr>
            <a:r>
              <a:rPr lang="en" sz="1300" dirty="0">
                <a:solidFill>
                  <a:schemeClr val="dk1"/>
                </a:solidFill>
                <a:latin typeface="Times New Roman"/>
                <a:ea typeface="Times New Roman"/>
                <a:cs typeface="Times New Roman"/>
                <a:sym typeface="Times New Roman"/>
              </a:rPr>
              <a:t>Socializing &amp; Relaxing, Television (0.71)</a:t>
            </a:r>
            <a:endParaRPr sz="1300" dirty="0">
              <a:solidFill>
                <a:schemeClr val="dk1"/>
              </a:solidFill>
              <a:latin typeface="Times New Roman"/>
              <a:ea typeface="Times New Roman"/>
              <a:cs typeface="Times New Roman"/>
              <a:sym typeface="Times New Roman"/>
            </a:endParaRPr>
          </a:p>
          <a:p>
            <a:pPr marL="457200" lvl="0" indent="-311150" rtl="0">
              <a:spcBef>
                <a:spcPts val="0"/>
              </a:spcBef>
              <a:spcAft>
                <a:spcPts val="0"/>
              </a:spcAft>
              <a:buClr>
                <a:schemeClr val="dk1"/>
              </a:buClr>
              <a:buSzPts val="1300"/>
              <a:buFont typeface="Times New Roman"/>
              <a:buAutoNum type="arabicParenR"/>
            </a:pPr>
            <a:r>
              <a:rPr lang="en" sz="1300" dirty="0">
                <a:solidFill>
                  <a:schemeClr val="dk1"/>
                </a:solidFill>
                <a:latin typeface="Times New Roman"/>
                <a:ea typeface="Times New Roman"/>
                <a:cs typeface="Times New Roman"/>
                <a:sym typeface="Times New Roman"/>
              </a:rPr>
              <a:t>Playing with Children, Caring for Children (0.69)</a:t>
            </a:r>
            <a:endParaRPr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r>
              <a:rPr lang="en" sz="1300" dirty="0">
                <a:solidFill>
                  <a:schemeClr val="dk1"/>
                </a:solidFill>
                <a:latin typeface="Times New Roman"/>
                <a:ea typeface="Times New Roman"/>
                <a:cs typeface="Times New Roman"/>
                <a:sym typeface="Times New Roman"/>
              </a:rPr>
              <a:t>*Correlation values above 0.5 considered significant</a:t>
            </a:r>
            <a:endParaRPr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sz="1300" dirty="0">
              <a:solidFill>
                <a:schemeClr val="dk1"/>
              </a:solidFill>
              <a:latin typeface="Times New Roman"/>
              <a:ea typeface="Times New Roman"/>
              <a:cs typeface="Times New Roman"/>
              <a:sym typeface="Times New Roman"/>
            </a:endParaRPr>
          </a:p>
        </p:txBody>
      </p:sp>
      <p:pic>
        <p:nvPicPr>
          <p:cNvPr id="125" name="Shape 125"/>
          <p:cNvPicPr preferRelativeResize="0"/>
          <p:nvPr/>
        </p:nvPicPr>
        <p:blipFill>
          <a:blip r:embed="rId3">
            <a:alphaModFix/>
          </a:blip>
          <a:stretch>
            <a:fillRect/>
          </a:stretch>
        </p:blipFill>
        <p:spPr>
          <a:xfrm>
            <a:off x="5428100" y="1106975"/>
            <a:ext cx="3594271" cy="3387350"/>
          </a:xfrm>
          <a:prstGeom prst="rect">
            <a:avLst/>
          </a:prstGeom>
          <a:noFill/>
          <a:ln>
            <a:noFill/>
          </a:ln>
        </p:spPr>
      </p:pic>
      <p:sp>
        <p:nvSpPr>
          <p:cNvPr id="126" name="Shape 126"/>
          <p:cNvSpPr txBox="1"/>
          <p:nvPr/>
        </p:nvSpPr>
        <p:spPr>
          <a:xfrm>
            <a:off x="6791425" y="4494325"/>
            <a:ext cx="1997400" cy="312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Correlation Matrix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Data Cleaning</a:t>
            </a:r>
            <a:endParaRPr/>
          </a:p>
        </p:txBody>
      </p:sp>
      <p:sp>
        <p:nvSpPr>
          <p:cNvPr id="132" name="Shape 132"/>
          <p:cNvSpPr txBox="1">
            <a:spLocks noGrp="1"/>
          </p:cNvSpPr>
          <p:nvPr>
            <p:ph type="body" idx="2"/>
          </p:nvPr>
        </p:nvSpPr>
        <p:spPr>
          <a:xfrm>
            <a:off x="1101375" y="3829725"/>
            <a:ext cx="7585500" cy="8265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Clr>
                <a:schemeClr val="dk1"/>
              </a:buClr>
              <a:buSzPts val="1100"/>
              <a:buFont typeface="Arial"/>
              <a:buNone/>
            </a:pPr>
            <a:endParaRPr sz="1200"/>
          </a:p>
          <a:p>
            <a:pPr marL="0" lvl="0" indent="0" rtl="0">
              <a:spcBef>
                <a:spcPts val="1000"/>
              </a:spcBef>
              <a:spcAft>
                <a:spcPts val="0"/>
              </a:spcAft>
              <a:buClr>
                <a:schemeClr val="dk1"/>
              </a:buClr>
              <a:buSzPts val="1100"/>
              <a:buFont typeface="Arial"/>
              <a:buNone/>
            </a:pPr>
            <a:endParaRPr sz="1200"/>
          </a:p>
          <a:p>
            <a:pPr marL="0" lvl="0" indent="0" rtl="0">
              <a:spcBef>
                <a:spcPts val="1000"/>
              </a:spcBef>
              <a:spcAft>
                <a:spcPts val="1000"/>
              </a:spcAft>
              <a:buNone/>
            </a:pPr>
            <a:endParaRPr sz="1200"/>
          </a:p>
        </p:txBody>
      </p:sp>
      <p:sp>
        <p:nvSpPr>
          <p:cNvPr id="133" name="Shape 13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4</a:t>
            </a:fld>
            <a:endParaRPr/>
          </a:p>
        </p:txBody>
      </p:sp>
      <p:sp>
        <p:nvSpPr>
          <p:cNvPr id="134" name="Shape 134"/>
          <p:cNvSpPr txBox="1"/>
          <p:nvPr/>
        </p:nvSpPr>
        <p:spPr>
          <a:xfrm>
            <a:off x="258950" y="1212325"/>
            <a:ext cx="8686200" cy="212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r>
              <a:rPr lang="en" sz="1300" dirty="0">
                <a:solidFill>
                  <a:schemeClr val="dk1"/>
                </a:solidFill>
                <a:latin typeface="Times New Roman"/>
                <a:ea typeface="Times New Roman"/>
                <a:cs typeface="Times New Roman"/>
                <a:sym typeface="Times New Roman"/>
              </a:rPr>
              <a:t>Since there exists a high correlation between 4 columns -Socializing &amp; Relaxing ~Television (0.71) and Playing with Children ~ Caring for Children (0.69), we have effectively combined all the four columns into two columns. </a:t>
            </a:r>
            <a:endParaRPr sz="13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300" dirty="0">
                <a:solidFill>
                  <a:schemeClr val="dk1"/>
                </a:solidFill>
                <a:latin typeface="Times New Roman"/>
                <a:ea typeface="Times New Roman"/>
                <a:cs typeface="Times New Roman"/>
                <a:sym typeface="Times New Roman"/>
              </a:rPr>
              <a:t>Why we did this?  </a:t>
            </a:r>
            <a:endParaRPr sz="13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r>
              <a:rPr lang="en" sz="1300" dirty="0">
                <a:solidFill>
                  <a:schemeClr val="dk1"/>
                </a:solidFill>
                <a:latin typeface="Times New Roman"/>
                <a:ea typeface="Times New Roman"/>
                <a:cs typeface="Times New Roman"/>
                <a:sym typeface="Times New Roman"/>
              </a:rPr>
              <a:t>As most of the values where repeated, we analyzed and removed those values that were being repeated from the total.</a:t>
            </a:r>
            <a:endParaRPr sz="13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r>
              <a:rPr lang="en" sz="1300" dirty="0">
                <a:solidFill>
                  <a:schemeClr val="dk1"/>
                </a:solidFill>
                <a:latin typeface="Times New Roman"/>
                <a:ea typeface="Times New Roman"/>
                <a:cs typeface="Times New Roman"/>
                <a:sym typeface="Times New Roman"/>
              </a:rPr>
              <a:t>Finally, the columns in the dataset added were “Hours Spent on Children” &amp; “Socializing and Relaxing”.</a:t>
            </a:r>
            <a:endParaRPr sz="13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300" dirty="0">
                <a:solidFill>
                  <a:schemeClr val="dk1"/>
                </a:solidFill>
                <a:latin typeface="Times New Roman"/>
                <a:ea typeface="Times New Roman"/>
                <a:cs typeface="Times New Roman"/>
                <a:sym typeface="Times New Roman"/>
              </a:rPr>
              <a:t>(*The total has also been minimised to 24 after subtracting the columns that were being repeated.)</a:t>
            </a:r>
            <a:endParaRPr sz="13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3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Data Visualization</a:t>
            </a:r>
            <a:endParaRPr/>
          </a:p>
        </p:txBody>
      </p:sp>
      <p:sp>
        <p:nvSpPr>
          <p:cNvPr id="140" name="Shape 14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5</a:t>
            </a:fld>
            <a:endParaRPr/>
          </a:p>
        </p:txBody>
      </p:sp>
      <p:sp>
        <p:nvSpPr>
          <p:cNvPr id="141" name="Shape 141"/>
          <p:cNvSpPr txBox="1"/>
          <p:nvPr/>
        </p:nvSpPr>
        <p:spPr>
          <a:xfrm>
            <a:off x="187275" y="1223450"/>
            <a:ext cx="8488500" cy="1073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200" dirty="0">
                <a:solidFill>
                  <a:schemeClr val="dk1"/>
                </a:solidFill>
                <a:latin typeface="Times New Roman"/>
                <a:ea typeface="Times New Roman"/>
                <a:cs typeface="Times New Roman"/>
                <a:sym typeface="Times New Roman"/>
              </a:rPr>
              <a:t>Data Visualization is a general term that describes any effort to help people understand the significance of data by placing it in a visual context. </a:t>
            </a:r>
            <a:endParaRPr sz="12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200" dirty="0">
                <a:solidFill>
                  <a:schemeClr val="dk1"/>
                </a:solidFill>
                <a:latin typeface="Times New Roman"/>
                <a:ea typeface="Times New Roman"/>
                <a:cs typeface="Times New Roman"/>
                <a:sym typeface="Times New Roman"/>
              </a:rPr>
              <a:t>We have used Python(Seaborne Library) for the Visualization </a:t>
            </a:r>
            <a:endParaRPr sz="12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lvl="0" indent="0" algn="just">
              <a:spcBef>
                <a:spcPts val="0"/>
              </a:spcBef>
              <a:spcAft>
                <a:spcPts val="0"/>
              </a:spcAft>
              <a:buNone/>
            </a:pPr>
            <a:endParaRPr sz="1300" dirty="0">
              <a:solidFill>
                <a:schemeClr val="dk1"/>
              </a:solidFill>
              <a:latin typeface="Times New Roman"/>
              <a:ea typeface="Times New Roman"/>
              <a:cs typeface="Times New Roman"/>
              <a:sym typeface="Times New Roman"/>
            </a:endParaRPr>
          </a:p>
        </p:txBody>
      </p:sp>
      <p:pic>
        <p:nvPicPr>
          <p:cNvPr id="142" name="Shape 142"/>
          <p:cNvPicPr preferRelativeResize="0"/>
          <p:nvPr/>
        </p:nvPicPr>
        <p:blipFill>
          <a:blip r:embed="rId3">
            <a:alphaModFix/>
          </a:blip>
          <a:stretch>
            <a:fillRect/>
          </a:stretch>
        </p:blipFill>
        <p:spPr>
          <a:xfrm>
            <a:off x="3934147" y="2203200"/>
            <a:ext cx="4569553" cy="2335900"/>
          </a:xfrm>
          <a:prstGeom prst="rect">
            <a:avLst/>
          </a:prstGeom>
          <a:noFill/>
          <a:ln>
            <a:noFill/>
          </a:ln>
        </p:spPr>
      </p:pic>
      <p:sp>
        <p:nvSpPr>
          <p:cNvPr id="143" name="Shape 143"/>
          <p:cNvSpPr txBox="1"/>
          <p:nvPr/>
        </p:nvSpPr>
        <p:spPr>
          <a:xfrm>
            <a:off x="187275" y="2461975"/>
            <a:ext cx="3208500" cy="2309700"/>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Using the link given, we can determine that there are around 41000 people who are employed compared to around just 3000 those who are unemployed in the Training Dataset. Data Visualisation helps to unravel various insights which will not be possible otherwise. The graph for one such insight is given below.</a:t>
            </a:r>
            <a:endParaRPr sz="120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Question 1</a:t>
            </a:r>
            <a:endParaRPr/>
          </a:p>
        </p:txBody>
      </p:sp>
      <p:sp>
        <p:nvSpPr>
          <p:cNvPr id="149" name="Shape 149"/>
          <p:cNvSpPr txBox="1">
            <a:spLocks noGrp="1"/>
          </p:cNvSpPr>
          <p:nvPr>
            <p:ph type="body" idx="1"/>
          </p:nvPr>
        </p:nvSpPr>
        <p:spPr>
          <a:xfrm>
            <a:off x="1398475" y="1086125"/>
            <a:ext cx="7667700" cy="8616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sz="1400" b="1" dirty="0">
                <a:latin typeface="Times New Roman"/>
                <a:ea typeface="Times New Roman"/>
                <a:cs typeface="Times New Roman"/>
                <a:sym typeface="Times New Roman"/>
              </a:rPr>
              <a:t>Summary of Time Spending Pattern in 2012 </a:t>
            </a:r>
            <a:endParaRPr sz="1400" b="1" dirty="0">
              <a:latin typeface="Times New Roman"/>
              <a:ea typeface="Times New Roman"/>
              <a:cs typeface="Times New Roman"/>
              <a:sym typeface="Times New Roman"/>
            </a:endParaRPr>
          </a:p>
          <a:p>
            <a:pPr marL="0" lvl="0" indent="0">
              <a:spcBef>
                <a:spcPts val="600"/>
              </a:spcBef>
              <a:spcAft>
                <a:spcPts val="0"/>
              </a:spcAft>
              <a:buNone/>
            </a:pPr>
            <a:endParaRPr sz="1200" dirty="0">
              <a:latin typeface="Times New Roman"/>
              <a:ea typeface="Times New Roman"/>
              <a:cs typeface="Times New Roman"/>
              <a:sym typeface="Times New Roman"/>
            </a:endParaRPr>
          </a:p>
          <a:p>
            <a:pPr marL="0" lvl="0" indent="0">
              <a:spcBef>
                <a:spcPts val="600"/>
              </a:spcBef>
              <a:spcAft>
                <a:spcPts val="0"/>
              </a:spcAft>
              <a:buNone/>
            </a:pPr>
            <a:endParaRPr sz="1200" dirty="0">
              <a:latin typeface="Times New Roman"/>
              <a:ea typeface="Times New Roman"/>
              <a:cs typeface="Times New Roman"/>
              <a:sym typeface="Times New Roman"/>
            </a:endParaRPr>
          </a:p>
          <a:p>
            <a:pPr marL="0" lvl="0" indent="0">
              <a:spcBef>
                <a:spcPts val="600"/>
              </a:spcBef>
              <a:spcAft>
                <a:spcPts val="0"/>
              </a:spcAft>
              <a:buNone/>
            </a:pPr>
            <a:endParaRPr sz="1200" dirty="0">
              <a:latin typeface="Times New Roman"/>
              <a:ea typeface="Times New Roman"/>
              <a:cs typeface="Times New Roman"/>
              <a:sym typeface="Times New Roman"/>
            </a:endParaRPr>
          </a:p>
          <a:p>
            <a:pPr marL="0" lvl="0" indent="0" rtl="0">
              <a:spcBef>
                <a:spcPts val="600"/>
              </a:spcBef>
              <a:spcAft>
                <a:spcPts val="0"/>
              </a:spcAft>
              <a:buNone/>
            </a:pPr>
            <a:endParaRPr sz="1200" dirty="0">
              <a:latin typeface="Times New Roman"/>
              <a:ea typeface="Times New Roman"/>
              <a:cs typeface="Times New Roman"/>
              <a:sym typeface="Times New Roman"/>
            </a:endParaRPr>
          </a:p>
          <a:p>
            <a:pPr marL="0" lvl="0" indent="0">
              <a:spcBef>
                <a:spcPts val="600"/>
              </a:spcBef>
              <a:spcAft>
                <a:spcPts val="0"/>
              </a:spcAft>
              <a:buNone/>
            </a:pPr>
            <a:endParaRPr sz="1200" dirty="0">
              <a:latin typeface="Times New Roman"/>
              <a:ea typeface="Times New Roman"/>
              <a:cs typeface="Times New Roman"/>
              <a:sym typeface="Times New Roman"/>
            </a:endParaRPr>
          </a:p>
        </p:txBody>
      </p:sp>
      <p:sp>
        <p:nvSpPr>
          <p:cNvPr id="150" name="Shape 15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
        <p:nvSpPr>
          <p:cNvPr id="151" name="Shape 151"/>
          <p:cNvSpPr txBox="1"/>
          <p:nvPr/>
        </p:nvSpPr>
        <p:spPr>
          <a:xfrm>
            <a:off x="199750" y="1548050"/>
            <a:ext cx="8944200" cy="594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We can determine that Avg Time sleeping is the highest in 2012 followed by Avg Socializing &amp; Relaxing</a:t>
            </a:r>
            <a:endParaRPr>
              <a:latin typeface="Times New Roman"/>
              <a:ea typeface="Times New Roman"/>
              <a:cs typeface="Times New Roman"/>
              <a:sym typeface="Times New Roman"/>
            </a:endParaRPr>
          </a:p>
        </p:txBody>
      </p:sp>
      <p:pic>
        <p:nvPicPr>
          <p:cNvPr id="152" name="Shape 152"/>
          <p:cNvPicPr preferRelativeResize="0"/>
          <p:nvPr/>
        </p:nvPicPr>
        <p:blipFill>
          <a:blip r:embed="rId3">
            <a:alphaModFix/>
          </a:blip>
          <a:stretch>
            <a:fillRect/>
          </a:stretch>
        </p:blipFill>
        <p:spPr>
          <a:xfrm>
            <a:off x="3434948" y="1932475"/>
            <a:ext cx="5242902" cy="2853000"/>
          </a:xfrm>
          <a:prstGeom prst="rect">
            <a:avLst/>
          </a:prstGeom>
          <a:noFill/>
          <a:ln>
            <a:noFill/>
          </a:ln>
        </p:spPr>
      </p:pic>
      <p:sp>
        <p:nvSpPr>
          <p:cNvPr id="153" name="Shape 153"/>
          <p:cNvSpPr txBox="1"/>
          <p:nvPr/>
        </p:nvSpPr>
        <p:spPr>
          <a:xfrm>
            <a:off x="199750" y="2419100"/>
            <a:ext cx="3135300" cy="1902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dirty="0">
                <a:latin typeface="Times New Roman"/>
                <a:ea typeface="Times New Roman"/>
                <a:cs typeface="Times New Roman"/>
                <a:sym typeface="Times New Roman"/>
              </a:rPr>
              <a:t>Core Activities:</a:t>
            </a:r>
            <a:endParaRPr sz="1200" dirty="0">
              <a:latin typeface="Times New Roman"/>
              <a:ea typeface="Times New Roman"/>
              <a:cs typeface="Times New Roman"/>
              <a:sym typeface="Times New Roman"/>
            </a:endParaRPr>
          </a:p>
          <a:p>
            <a:pPr marL="457200" lvl="0" indent="-304800" rtl="0">
              <a:spcBef>
                <a:spcPts val="0"/>
              </a:spcBef>
              <a:spcAft>
                <a:spcPts val="0"/>
              </a:spcAft>
              <a:buSzPts val="1200"/>
              <a:buFont typeface="Times New Roman"/>
              <a:buAutoNum type="arabicPeriod"/>
            </a:pPr>
            <a:r>
              <a:rPr lang="en" sz="1200" dirty="0">
                <a:latin typeface="Times New Roman"/>
                <a:ea typeface="Times New Roman"/>
                <a:cs typeface="Times New Roman"/>
                <a:sym typeface="Times New Roman"/>
              </a:rPr>
              <a:t>Sleeping (~49%)</a:t>
            </a:r>
            <a:endParaRPr sz="1200" dirty="0">
              <a:latin typeface="Times New Roman"/>
              <a:ea typeface="Times New Roman"/>
              <a:cs typeface="Times New Roman"/>
              <a:sym typeface="Times New Roman"/>
            </a:endParaRPr>
          </a:p>
          <a:p>
            <a:pPr marL="457200" lvl="0" indent="-304800" rtl="0">
              <a:spcBef>
                <a:spcPts val="0"/>
              </a:spcBef>
              <a:spcAft>
                <a:spcPts val="0"/>
              </a:spcAft>
              <a:buSzPts val="1200"/>
              <a:buFont typeface="Times New Roman"/>
              <a:buAutoNum type="arabicPeriod"/>
            </a:pPr>
            <a:r>
              <a:rPr lang="en" sz="1200" dirty="0">
                <a:latin typeface="Times New Roman"/>
                <a:ea typeface="Times New Roman"/>
                <a:cs typeface="Times New Roman"/>
                <a:sym typeface="Times New Roman"/>
              </a:rPr>
              <a:t>Socializing &amp; Relaxing (~28%)</a:t>
            </a:r>
            <a:endParaRPr sz="1200" dirty="0">
              <a:latin typeface="Times New Roman"/>
              <a:ea typeface="Times New Roman"/>
              <a:cs typeface="Times New Roman"/>
              <a:sym typeface="Times New Roman"/>
            </a:endParaRPr>
          </a:p>
          <a:p>
            <a:pPr marL="457200" lvl="0" indent="-304800" rtl="0">
              <a:spcBef>
                <a:spcPts val="0"/>
              </a:spcBef>
              <a:spcAft>
                <a:spcPts val="0"/>
              </a:spcAft>
              <a:buSzPts val="1200"/>
              <a:buFont typeface="Times New Roman"/>
              <a:buAutoNum type="arabicPeriod"/>
            </a:pPr>
            <a:r>
              <a:rPr lang="en" sz="1200" dirty="0">
                <a:latin typeface="Times New Roman"/>
                <a:ea typeface="Times New Roman"/>
                <a:cs typeface="Times New Roman"/>
                <a:sym typeface="Times New Roman"/>
              </a:rPr>
              <a:t>Eating &amp; Drinking (~6.5%)</a:t>
            </a:r>
            <a:endParaRPr sz="1200" dirty="0">
              <a:latin typeface="Times New Roman"/>
              <a:ea typeface="Times New Roman"/>
              <a:cs typeface="Times New Roman"/>
              <a:sym typeface="Times New Roman"/>
            </a:endParaRPr>
          </a:p>
          <a:p>
            <a:pPr marL="457200" lvl="0" indent="-304800" rtl="0">
              <a:spcBef>
                <a:spcPts val="0"/>
              </a:spcBef>
              <a:spcAft>
                <a:spcPts val="0"/>
              </a:spcAft>
              <a:buSzPts val="1200"/>
              <a:buFont typeface="Times New Roman"/>
              <a:buAutoNum type="arabicPeriod"/>
            </a:pPr>
            <a:r>
              <a:rPr lang="en" sz="1200" dirty="0">
                <a:latin typeface="Times New Roman"/>
                <a:ea typeface="Times New Roman"/>
                <a:cs typeface="Times New Roman"/>
                <a:sym typeface="Times New Roman"/>
              </a:rPr>
              <a:t>Housework(~3.9%)</a:t>
            </a:r>
            <a:endParaRPr sz="1200" dirty="0">
              <a:latin typeface="Times New Roman"/>
              <a:ea typeface="Times New Roman"/>
              <a:cs typeface="Times New Roman"/>
              <a:sym typeface="Times New Roman"/>
            </a:endParaRPr>
          </a:p>
          <a:p>
            <a:pPr marL="0" lvl="0" indent="0" rtl="0">
              <a:spcBef>
                <a:spcPts val="0"/>
              </a:spcBef>
              <a:spcAft>
                <a:spcPts val="0"/>
              </a:spcAft>
              <a:buNone/>
            </a:pPr>
            <a:endParaRPr sz="1200" dirty="0">
              <a:latin typeface="Times New Roman"/>
              <a:ea typeface="Times New Roman"/>
              <a:cs typeface="Times New Roman"/>
              <a:sym typeface="Times New Roman"/>
            </a:endParaRPr>
          </a:p>
          <a:p>
            <a:pPr marL="0" lvl="0" indent="0" rtl="0">
              <a:spcBef>
                <a:spcPts val="0"/>
              </a:spcBef>
              <a:spcAft>
                <a:spcPts val="0"/>
              </a:spcAft>
              <a:buNone/>
            </a:pPr>
            <a:endParaRPr sz="1200" dirty="0">
              <a:latin typeface="Times New Roman"/>
              <a:ea typeface="Times New Roman"/>
              <a:cs typeface="Times New Roman"/>
              <a:sym typeface="Times New Roman"/>
            </a:endParaRPr>
          </a:p>
          <a:p>
            <a:pPr marL="0" lvl="0" indent="0" rtl="0">
              <a:spcBef>
                <a:spcPts val="0"/>
              </a:spcBef>
              <a:spcAft>
                <a:spcPts val="0"/>
              </a:spcAft>
              <a:buNone/>
            </a:pPr>
            <a:r>
              <a:rPr lang="en" sz="1200" dirty="0">
                <a:latin typeface="Times New Roman"/>
                <a:ea typeface="Times New Roman"/>
                <a:cs typeface="Times New Roman"/>
                <a:sym typeface="Times New Roman"/>
              </a:rPr>
              <a:t>*Based on activities, keeping weekly working hours constant </a:t>
            </a:r>
            <a:endParaRPr sz="1200" dirty="0">
              <a:latin typeface="Times New Roman"/>
              <a:ea typeface="Times New Roman"/>
              <a:cs typeface="Times New Roman"/>
              <a:sym typeface="Times New Roman"/>
            </a:endParaRPr>
          </a:p>
          <a:p>
            <a:pPr marL="0" lvl="0" indent="0" rtl="0">
              <a:spcBef>
                <a:spcPts val="0"/>
              </a:spcBef>
              <a:spcAft>
                <a:spcPts val="0"/>
              </a:spcAft>
              <a:buNone/>
            </a:pPr>
            <a:endParaRPr sz="1200" dirty="0">
              <a:latin typeface="Times New Roman"/>
              <a:ea typeface="Times New Roman"/>
              <a:cs typeface="Times New Roman"/>
              <a:sym typeface="Times New Roman"/>
            </a:endParaRPr>
          </a:p>
          <a:p>
            <a:pPr marL="0" lvl="0" indent="0">
              <a:spcBef>
                <a:spcPts val="0"/>
              </a:spcBef>
              <a:spcAft>
                <a:spcPts val="0"/>
              </a:spcAft>
              <a:buNone/>
            </a:pPr>
            <a:endParaRPr sz="1200" b="1"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Question  2</a:t>
            </a:r>
            <a:endParaRPr/>
          </a:p>
        </p:txBody>
      </p:sp>
      <p:sp>
        <p:nvSpPr>
          <p:cNvPr id="159" name="Shape 15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
        <p:nvSpPr>
          <p:cNvPr id="160" name="Shape 160"/>
          <p:cNvSpPr txBox="1"/>
          <p:nvPr/>
        </p:nvSpPr>
        <p:spPr>
          <a:xfrm>
            <a:off x="1537700" y="1105775"/>
            <a:ext cx="7574400" cy="400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Spending Time based on Age Group and Education Level</a:t>
            </a:r>
            <a:endParaRPr>
              <a:latin typeface="Times New Roman"/>
              <a:ea typeface="Times New Roman"/>
              <a:cs typeface="Times New Roman"/>
              <a:sym typeface="Times New Roman"/>
            </a:endParaRPr>
          </a:p>
        </p:txBody>
      </p:sp>
      <p:pic>
        <p:nvPicPr>
          <p:cNvPr id="161" name="Shape 161"/>
          <p:cNvPicPr preferRelativeResize="0"/>
          <p:nvPr/>
        </p:nvPicPr>
        <p:blipFill rotWithShape="1">
          <a:blip r:embed="rId3">
            <a:alphaModFix/>
          </a:blip>
          <a:srcRect b="13741"/>
          <a:stretch/>
        </p:blipFill>
        <p:spPr>
          <a:xfrm>
            <a:off x="818213" y="1505975"/>
            <a:ext cx="3737737" cy="2213975"/>
          </a:xfrm>
          <a:prstGeom prst="rect">
            <a:avLst/>
          </a:prstGeom>
          <a:noFill/>
          <a:ln>
            <a:noFill/>
          </a:ln>
        </p:spPr>
      </p:pic>
      <p:pic>
        <p:nvPicPr>
          <p:cNvPr id="162" name="Shape 162"/>
          <p:cNvPicPr preferRelativeResize="0"/>
          <p:nvPr/>
        </p:nvPicPr>
        <p:blipFill rotWithShape="1">
          <a:blip r:embed="rId4">
            <a:alphaModFix/>
          </a:blip>
          <a:srcRect b="23206"/>
          <a:stretch/>
        </p:blipFill>
        <p:spPr>
          <a:xfrm>
            <a:off x="5287500" y="1638250"/>
            <a:ext cx="3030432" cy="2195488"/>
          </a:xfrm>
          <a:prstGeom prst="rect">
            <a:avLst/>
          </a:prstGeom>
          <a:noFill/>
          <a:ln>
            <a:noFill/>
          </a:ln>
        </p:spPr>
      </p:pic>
      <p:sp>
        <p:nvSpPr>
          <p:cNvPr id="163" name="Shape 163"/>
          <p:cNvSpPr txBox="1"/>
          <p:nvPr/>
        </p:nvSpPr>
        <p:spPr>
          <a:xfrm>
            <a:off x="469725" y="3995825"/>
            <a:ext cx="4297200" cy="984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900"/>
              <a:t>Based on Age ~ Time spending pattern visualized shows, Avg sleeping time is highest among lower age group(0-20), while socializing and relaxing is highest among older age group(80+).</a:t>
            </a:r>
            <a:endParaRPr sz="900"/>
          </a:p>
          <a:p>
            <a:pPr marL="0" lvl="0" indent="0" algn="just">
              <a:spcBef>
                <a:spcPts val="0"/>
              </a:spcBef>
              <a:spcAft>
                <a:spcPts val="0"/>
              </a:spcAft>
              <a:buNone/>
            </a:pPr>
            <a:endParaRPr sz="900"/>
          </a:p>
          <a:p>
            <a:pPr marL="0" lvl="0" indent="0" algn="just">
              <a:spcBef>
                <a:spcPts val="0"/>
              </a:spcBef>
              <a:spcAft>
                <a:spcPts val="0"/>
              </a:spcAft>
              <a:buNone/>
            </a:pPr>
            <a:r>
              <a:rPr lang="en" sz="900"/>
              <a:t>Also, avg time spent on Child care is mostly in age group (20-50)</a:t>
            </a:r>
            <a:endParaRPr sz="900"/>
          </a:p>
        </p:txBody>
      </p:sp>
      <p:sp>
        <p:nvSpPr>
          <p:cNvPr id="164" name="Shape 164"/>
          <p:cNvSpPr txBox="1"/>
          <p:nvPr/>
        </p:nvSpPr>
        <p:spPr>
          <a:xfrm>
            <a:off x="5106275" y="4083875"/>
            <a:ext cx="4005900" cy="731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900">
                <a:solidFill>
                  <a:schemeClr val="dk1"/>
                </a:solidFill>
              </a:rPr>
              <a:t>Based on Education ~ Time spending pattern visualized shows, Avg sleeping</a:t>
            </a:r>
            <a:r>
              <a:rPr lang="en" sz="800">
                <a:solidFill>
                  <a:schemeClr val="dk1"/>
                </a:solidFill>
                <a:latin typeface="Times New Roman"/>
                <a:ea typeface="Times New Roman"/>
                <a:cs typeface="Times New Roman"/>
                <a:sym typeface="Times New Roman"/>
              </a:rPr>
              <a:t> time is highest among 9th, 10th grade</a:t>
            </a:r>
            <a:r>
              <a:rPr lang="en" sz="900">
                <a:solidFill>
                  <a:schemeClr val="dk1"/>
                </a:solidFill>
              </a:rPr>
              <a:t> and high school, while least among those who hold Doctorate degrees.</a:t>
            </a:r>
            <a:endParaRPr sz="900">
              <a:solidFill>
                <a:schemeClr val="dk1"/>
              </a:solidFill>
            </a:endParaRPr>
          </a:p>
          <a:p>
            <a:pPr marL="0" lvl="0" indent="0" algn="just" rtl="0">
              <a:spcBef>
                <a:spcPts val="0"/>
              </a:spcBef>
              <a:spcAft>
                <a:spcPts val="0"/>
              </a:spcAft>
              <a:buNone/>
            </a:pPr>
            <a:endParaRPr sz="900">
              <a:solidFill>
                <a:schemeClr val="dk1"/>
              </a:solidFill>
            </a:endParaRPr>
          </a:p>
          <a:p>
            <a:pPr marL="0" lvl="0" indent="0" algn="just" rtl="0">
              <a:spcBef>
                <a:spcPts val="0"/>
              </a:spcBef>
              <a:spcAft>
                <a:spcPts val="0"/>
              </a:spcAft>
              <a:buNone/>
            </a:pPr>
            <a:r>
              <a:rPr lang="en" sz="900">
                <a:solidFill>
                  <a:schemeClr val="dk1"/>
                </a:solidFill>
              </a:rPr>
              <a:t>Socializing and Relaxing is highest among 9th, 10th grade and high school.</a:t>
            </a:r>
            <a:endParaRPr sz="900">
              <a:solidFill>
                <a:schemeClr val="dk1"/>
              </a:solidFill>
            </a:endParaRPr>
          </a:p>
          <a:p>
            <a:pPr marL="0" lvl="0" indent="0" algn="just" rtl="0">
              <a:spcBef>
                <a:spcPts val="0"/>
              </a:spcBef>
              <a:spcAft>
                <a:spcPts val="0"/>
              </a:spcAft>
              <a:buClr>
                <a:schemeClr val="dk1"/>
              </a:buClr>
              <a:buSzPts val="1100"/>
              <a:buFont typeface="Arial"/>
              <a:buNone/>
            </a:pPr>
            <a:endParaRPr sz="900">
              <a:solidFill>
                <a:schemeClr val="dk1"/>
              </a:solidFill>
            </a:endParaRPr>
          </a:p>
          <a:p>
            <a:pPr marL="0" lvl="0" indent="0" algn="just" rtl="0">
              <a:spcBef>
                <a:spcPts val="0"/>
              </a:spcBef>
              <a:spcAft>
                <a:spcPts val="0"/>
              </a:spcAft>
              <a:buClr>
                <a:schemeClr val="dk1"/>
              </a:buClr>
              <a:buSzPts val="1100"/>
              <a:buFont typeface="Arial"/>
              <a:buNone/>
            </a:pPr>
            <a:endParaRPr sz="900">
              <a:solidFill>
                <a:schemeClr val="dk1"/>
              </a:solidFill>
            </a:endParaRPr>
          </a:p>
        </p:txBody>
      </p:sp>
      <p:sp>
        <p:nvSpPr>
          <p:cNvPr id="165" name="Shape 165"/>
          <p:cNvSpPr txBox="1"/>
          <p:nvPr/>
        </p:nvSpPr>
        <p:spPr>
          <a:xfrm>
            <a:off x="841450" y="3775750"/>
            <a:ext cx="2832600" cy="220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000" dirty="0">
                <a:solidFill>
                  <a:schemeClr val="dk1"/>
                </a:solidFill>
                <a:latin typeface="Times New Roman"/>
                <a:ea typeface="Times New Roman"/>
                <a:cs typeface="Times New Roman"/>
                <a:sym typeface="Times New Roman"/>
              </a:rPr>
              <a:t>    </a:t>
            </a:r>
            <a:endParaRPr sz="1000" dirty="0"/>
          </a:p>
        </p:txBody>
      </p:sp>
      <p:sp>
        <p:nvSpPr>
          <p:cNvPr id="166" name="Shape 166"/>
          <p:cNvSpPr txBox="1"/>
          <p:nvPr/>
        </p:nvSpPr>
        <p:spPr>
          <a:xfrm>
            <a:off x="5321275" y="3882400"/>
            <a:ext cx="2666700" cy="220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7" name="Shape 167"/>
          <p:cNvSpPr txBox="1"/>
          <p:nvPr/>
        </p:nvSpPr>
        <p:spPr>
          <a:xfrm>
            <a:off x="5522750" y="3853600"/>
            <a:ext cx="3153000" cy="225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solidFill>
                  <a:schemeClr val="dk1"/>
                </a:solidFill>
                <a:latin typeface="Times New Roman"/>
                <a:ea typeface="Times New Roman"/>
                <a:cs typeface="Times New Roman"/>
                <a:sym typeface="Times New Roman"/>
              </a:rPr>
              <a:t>    </a:t>
            </a:r>
            <a:endParaRPr sz="1000" dirty="0">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sz="1000" dirty="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sz="10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Question  2</a:t>
            </a:r>
            <a:endParaRPr/>
          </a:p>
        </p:txBody>
      </p:sp>
      <p:sp>
        <p:nvSpPr>
          <p:cNvPr id="173" name="Shape 17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8</a:t>
            </a:fld>
            <a:endParaRPr/>
          </a:p>
        </p:txBody>
      </p:sp>
      <p:sp>
        <p:nvSpPr>
          <p:cNvPr id="174" name="Shape 174"/>
          <p:cNvSpPr txBox="1"/>
          <p:nvPr/>
        </p:nvSpPr>
        <p:spPr>
          <a:xfrm>
            <a:off x="2012675" y="1159650"/>
            <a:ext cx="6920700" cy="400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Spending Time based on Work Status and Gender</a:t>
            </a:r>
            <a:endParaRPr>
              <a:solidFill>
                <a:schemeClr val="dk1"/>
              </a:solidFill>
              <a:latin typeface="Times New Roman"/>
              <a:ea typeface="Times New Roman"/>
              <a:cs typeface="Times New Roman"/>
              <a:sym typeface="Times New Roman"/>
            </a:endParaRPr>
          </a:p>
          <a:p>
            <a:pPr marL="0" lvl="0" indent="0" rtl="0">
              <a:spcBef>
                <a:spcPts val="0"/>
              </a:spcBef>
              <a:spcAft>
                <a:spcPts val="0"/>
              </a:spcAft>
              <a:buNone/>
            </a:pPr>
            <a:endParaRPr/>
          </a:p>
        </p:txBody>
      </p:sp>
      <p:pic>
        <p:nvPicPr>
          <p:cNvPr id="175" name="Shape 175"/>
          <p:cNvPicPr preferRelativeResize="0"/>
          <p:nvPr/>
        </p:nvPicPr>
        <p:blipFill rotWithShape="1">
          <a:blip r:embed="rId3">
            <a:alphaModFix/>
          </a:blip>
          <a:srcRect b="17539"/>
          <a:stretch/>
        </p:blipFill>
        <p:spPr>
          <a:xfrm>
            <a:off x="653500" y="1483650"/>
            <a:ext cx="3547626" cy="2366125"/>
          </a:xfrm>
          <a:prstGeom prst="rect">
            <a:avLst/>
          </a:prstGeom>
          <a:noFill/>
          <a:ln>
            <a:noFill/>
          </a:ln>
        </p:spPr>
      </p:pic>
      <p:pic>
        <p:nvPicPr>
          <p:cNvPr id="176" name="Shape 176"/>
          <p:cNvPicPr preferRelativeResize="0"/>
          <p:nvPr/>
        </p:nvPicPr>
        <p:blipFill rotWithShape="1">
          <a:blip r:embed="rId4">
            <a:alphaModFix/>
          </a:blip>
          <a:srcRect b="33208"/>
          <a:stretch/>
        </p:blipFill>
        <p:spPr>
          <a:xfrm>
            <a:off x="5528700" y="1578300"/>
            <a:ext cx="2613200" cy="2222225"/>
          </a:xfrm>
          <a:prstGeom prst="rect">
            <a:avLst/>
          </a:prstGeom>
          <a:noFill/>
          <a:ln>
            <a:noFill/>
          </a:ln>
        </p:spPr>
      </p:pic>
      <p:sp>
        <p:nvSpPr>
          <p:cNvPr id="177" name="Shape 177"/>
          <p:cNvSpPr txBox="1"/>
          <p:nvPr/>
        </p:nvSpPr>
        <p:spPr>
          <a:xfrm>
            <a:off x="438500" y="4043925"/>
            <a:ext cx="4100700" cy="749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900" dirty="0">
                <a:solidFill>
                  <a:schemeClr val="dk1"/>
                </a:solidFill>
              </a:rPr>
              <a:t>Based on Work Status ~ Time spending pattern visualized shows, Avg sleeping time is highest among Unemployed while least in Employed</a:t>
            </a:r>
            <a:endParaRPr sz="900" dirty="0">
              <a:solidFill>
                <a:schemeClr val="dk1"/>
              </a:solidFill>
            </a:endParaRPr>
          </a:p>
          <a:p>
            <a:pPr marL="0" lvl="0" indent="0" algn="just" rtl="0">
              <a:spcBef>
                <a:spcPts val="0"/>
              </a:spcBef>
              <a:spcAft>
                <a:spcPts val="0"/>
              </a:spcAft>
              <a:buNone/>
            </a:pPr>
            <a:r>
              <a:rPr lang="en" sz="900" dirty="0">
                <a:solidFill>
                  <a:schemeClr val="dk1"/>
                </a:solidFill>
              </a:rPr>
              <a:t>Also, avg time spent on Socializing &amp; Relaxing is highest among Not in labor force, followed by Unemployed</a:t>
            </a:r>
            <a:endParaRPr sz="900" dirty="0">
              <a:solidFill>
                <a:schemeClr val="dk1"/>
              </a:solidFill>
            </a:endParaRPr>
          </a:p>
          <a:p>
            <a:pPr marL="0" lvl="0" indent="0" algn="just" rtl="0">
              <a:spcBef>
                <a:spcPts val="0"/>
              </a:spcBef>
              <a:spcAft>
                <a:spcPts val="0"/>
              </a:spcAft>
              <a:buClr>
                <a:schemeClr val="dk1"/>
              </a:buClr>
              <a:buSzPts val="1100"/>
              <a:buFont typeface="Arial"/>
              <a:buNone/>
            </a:pPr>
            <a:r>
              <a:rPr lang="en" sz="900" dirty="0">
                <a:solidFill>
                  <a:schemeClr val="dk1"/>
                </a:solidFill>
              </a:rPr>
              <a:t>Uniquely, Avg Job searching is highest among Unemployed (~96%)</a:t>
            </a:r>
            <a:endParaRPr sz="900" dirty="0">
              <a:solidFill>
                <a:schemeClr val="dk1"/>
              </a:solidFill>
            </a:endParaRPr>
          </a:p>
          <a:p>
            <a:pPr marL="0" lvl="0" indent="0">
              <a:spcBef>
                <a:spcPts val="0"/>
              </a:spcBef>
              <a:spcAft>
                <a:spcPts val="0"/>
              </a:spcAft>
              <a:buNone/>
            </a:pPr>
            <a:endParaRPr dirty="0"/>
          </a:p>
        </p:txBody>
      </p:sp>
      <p:sp>
        <p:nvSpPr>
          <p:cNvPr id="178" name="Shape 178"/>
          <p:cNvSpPr txBox="1"/>
          <p:nvPr/>
        </p:nvSpPr>
        <p:spPr>
          <a:xfrm>
            <a:off x="5060550" y="4043225"/>
            <a:ext cx="3709500" cy="749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900">
                <a:solidFill>
                  <a:schemeClr val="dk1"/>
                </a:solidFill>
              </a:rPr>
              <a:t>Based on Gender ~ Time spending pattern visualized shows, Avg shopping time and Avg housework is highest among females, while socializing and relaxing is highest among males.</a:t>
            </a:r>
            <a:endParaRPr sz="900">
              <a:solidFill>
                <a:schemeClr val="dk1"/>
              </a:solidFill>
            </a:endParaRPr>
          </a:p>
          <a:p>
            <a:pPr marL="0" lvl="0" indent="0" algn="just" rtl="0">
              <a:spcBef>
                <a:spcPts val="0"/>
              </a:spcBef>
              <a:spcAft>
                <a:spcPts val="0"/>
              </a:spcAft>
              <a:buClr>
                <a:schemeClr val="dk1"/>
              </a:buClr>
              <a:buSzPts val="1100"/>
              <a:buFont typeface="Arial"/>
              <a:buNone/>
            </a:pPr>
            <a:endParaRPr sz="900">
              <a:solidFill>
                <a:schemeClr val="dk1"/>
              </a:solidFill>
            </a:endParaRPr>
          </a:p>
          <a:p>
            <a:pPr marL="0" lvl="0" indent="0" algn="just" rtl="0">
              <a:spcBef>
                <a:spcPts val="0"/>
              </a:spcBef>
              <a:spcAft>
                <a:spcPts val="0"/>
              </a:spcAft>
              <a:buClr>
                <a:schemeClr val="dk1"/>
              </a:buClr>
              <a:buSzPts val="1100"/>
              <a:buFont typeface="Arial"/>
              <a:buNone/>
            </a:pPr>
            <a:r>
              <a:rPr lang="en" sz="900">
                <a:solidFill>
                  <a:schemeClr val="dk1"/>
                </a:solidFill>
              </a:rPr>
              <a:t>Uniquely, Female spent double time on Avg Food &amp; Drink Prep</a:t>
            </a:r>
            <a:endParaRPr>
              <a:solidFill>
                <a:schemeClr val="dk1"/>
              </a:solidFill>
            </a:endParaRPr>
          </a:p>
        </p:txBody>
      </p:sp>
      <p:sp>
        <p:nvSpPr>
          <p:cNvPr id="179" name="Shape 179"/>
          <p:cNvSpPr txBox="1"/>
          <p:nvPr/>
        </p:nvSpPr>
        <p:spPr>
          <a:xfrm>
            <a:off x="5548200" y="3746950"/>
            <a:ext cx="3330300" cy="28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100" dirty="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sz="1100" dirty="0">
              <a:latin typeface="Times New Roman"/>
              <a:ea typeface="Times New Roman"/>
              <a:cs typeface="Times New Roman"/>
              <a:sym typeface="Times New Roman"/>
            </a:endParaRPr>
          </a:p>
        </p:txBody>
      </p:sp>
      <p:sp>
        <p:nvSpPr>
          <p:cNvPr id="180" name="Shape 180"/>
          <p:cNvSpPr txBox="1"/>
          <p:nvPr/>
        </p:nvSpPr>
        <p:spPr>
          <a:xfrm>
            <a:off x="934126" y="3816400"/>
            <a:ext cx="3389400" cy="109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100" dirty="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sz="11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Question 3</a:t>
            </a:r>
            <a:endParaRPr sz="1200"/>
          </a:p>
        </p:txBody>
      </p:sp>
      <p:sp>
        <p:nvSpPr>
          <p:cNvPr id="186" name="Shape 18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pic>
        <p:nvPicPr>
          <p:cNvPr id="187" name="Shape 187"/>
          <p:cNvPicPr preferRelativeResize="0"/>
          <p:nvPr/>
        </p:nvPicPr>
        <p:blipFill>
          <a:blip r:embed="rId3">
            <a:alphaModFix/>
          </a:blip>
          <a:stretch>
            <a:fillRect/>
          </a:stretch>
        </p:blipFill>
        <p:spPr>
          <a:xfrm>
            <a:off x="695825" y="1409325"/>
            <a:ext cx="5087649" cy="3195624"/>
          </a:xfrm>
          <a:prstGeom prst="rect">
            <a:avLst/>
          </a:prstGeom>
          <a:noFill/>
          <a:ln>
            <a:noFill/>
          </a:ln>
        </p:spPr>
      </p:pic>
      <p:sp>
        <p:nvSpPr>
          <p:cNvPr id="188" name="Shape 188"/>
          <p:cNvSpPr txBox="1"/>
          <p:nvPr/>
        </p:nvSpPr>
        <p:spPr>
          <a:xfrm>
            <a:off x="5961250" y="2104700"/>
            <a:ext cx="2761200" cy="1125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000">
                <a:solidFill>
                  <a:schemeClr val="dk1"/>
                </a:solidFill>
                <a:latin typeface="Times New Roman"/>
                <a:ea typeface="Times New Roman"/>
                <a:cs typeface="Times New Roman"/>
                <a:sym typeface="Times New Roman"/>
              </a:rPr>
              <a:t>Based on Education ~ Time spending pattern visualized shows, Education with respect to Baby Care is the Highest for Bachelor’s Degree (~29%) followed by a High School(~22%) .</a:t>
            </a: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None/>
            </a:pPr>
            <a:endParaRPr/>
          </a:p>
          <a:p>
            <a:pPr marL="0" lvl="0" indent="0">
              <a:spcBef>
                <a:spcPts val="0"/>
              </a:spcBef>
              <a:spcAft>
                <a:spcPts val="0"/>
              </a:spcAft>
              <a:buNone/>
            </a:pPr>
            <a:endParaRPr/>
          </a:p>
        </p:txBody>
      </p:sp>
      <p:sp>
        <p:nvSpPr>
          <p:cNvPr id="189" name="Shape 189"/>
          <p:cNvSpPr txBox="1"/>
          <p:nvPr/>
        </p:nvSpPr>
        <p:spPr>
          <a:xfrm>
            <a:off x="1943625" y="1085475"/>
            <a:ext cx="5942400" cy="36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Times New Roman"/>
                <a:ea typeface="Times New Roman"/>
                <a:cs typeface="Times New Roman"/>
                <a:sym typeface="Times New Roman"/>
              </a:rPr>
              <a:t>Time spend on Baby care based on Education</a:t>
            </a:r>
            <a:endParaRPr>
              <a:latin typeface="Times New Roman"/>
              <a:ea typeface="Times New Roman"/>
              <a:cs typeface="Times New Roman"/>
              <a:sym typeface="Times New Roman"/>
            </a:endParaRPr>
          </a:p>
        </p:txBody>
      </p:sp>
      <p:sp>
        <p:nvSpPr>
          <p:cNvPr id="190" name="Shape 190"/>
          <p:cNvSpPr txBox="1"/>
          <p:nvPr/>
        </p:nvSpPr>
        <p:spPr>
          <a:xfrm>
            <a:off x="1273275" y="4541000"/>
            <a:ext cx="4112400" cy="26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sz="12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1659</Words>
  <Application>Microsoft Office PowerPoint</Application>
  <PresentationFormat>On-screen Show (16:9)</PresentationFormat>
  <Paragraphs>223</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Roboto</vt:lpstr>
      <vt:lpstr>Arial</vt:lpstr>
      <vt:lpstr>Calibri</vt:lpstr>
      <vt:lpstr>Times New Roman</vt:lpstr>
      <vt:lpstr>Comic Sans MS</vt:lpstr>
      <vt:lpstr>Dosis</vt:lpstr>
      <vt:lpstr>Droid Sans Mono</vt:lpstr>
      <vt:lpstr>William template</vt:lpstr>
      <vt:lpstr>Data Analytics Challenge-2018</vt:lpstr>
      <vt:lpstr>Data Description</vt:lpstr>
      <vt:lpstr>Data Prepossessing</vt:lpstr>
      <vt:lpstr>Data Cleaning</vt:lpstr>
      <vt:lpstr>Data Visualization</vt:lpstr>
      <vt:lpstr>Question 1</vt:lpstr>
      <vt:lpstr>Question  2</vt:lpstr>
      <vt:lpstr>Question  2</vt:lpstr>
      <vt:lpstr>Question 3</vt:lpstr>
      <vt:lpstr>Question 3</vt:lpstr>
      <vt:lpstr>Question 3</vt:lpstr>
      <vt:lpstr>Question 3</vt:lpstr>
      <vt:lpstr>Question 4</vt:lpstr>
      <vt:lpstr>Question 4</vt:lpstr>
      <vt:lpstr>Question 5</vt:lpstr>
      <vt:lpstr>Question 5</vt:lpstr>
      <vt:lpstr>Question 6</vt:lpstr>
      <vt:lpstr>Question 8</vt:lpstr>
      <vt:lpstr>Question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UTD Analytics Challenge-2018 Round 1</dc:title>
  <dc:creator>pranavmadhukar.sathe@mavs.uta.edu</dc:creator>
  <cp:lastModifiedBy>Pranav Sathe</cp:lastModifiedBy>
  <cp:revision>7</cp:revision>
  <dcterms:modified xsi:type="dcterms:W3CDTF">2018-07-22T08:19:06Z</dcterms:modified>
</cp:coreProperties>
</file>