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5" r:id="rId1"/>
  </p:sldMasterIdLst>
  <p:sldIdLst>
    <p:sldId id="256" r:id="rId2"/>
    <p:sldId id="258" r:id="rId3"/>
    <p:sldId id="259" r:id="rId4"/>
    <p:sldId id="260" r:id="rId5"/>
    <p:sldId id="257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855" y="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09F60-EE7B-BD75-6A7F-A451B9EDD9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5F8C9A-B8AD-F17F-54EC-474BEADC8D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659C13-6C4C-75CF-955F-3BFFADC80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394ED3-9ED6-665A-81D0-D0EF54379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A8BAB8-825D-680E-86AD-F0B92D897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419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60E83-4518-586D-AFA7-6ADC5201D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AEAE0E-3CAD-A478-DE5C-612DDE9626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B5BBAF-81B7-F74C-C7DC-13C0D5C66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ED3AB3-B955-C814-DA64-6DE87F4D1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ECC0FF-29E0-76B3-2A7D-DFEB5B9D7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013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1AF428-0A71-AB18-31E8-61988BB0C9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849B5A-D87E-4B7B-89DF-9037609657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89FFC-F4B4-7524-8DDB-4DC680980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1CE9D2-CE9E-A117-FE51-72B5E6345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79CF28-7A5B-26E3-9D14-638A33636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166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C1E45-FC1B-11CC-E8EE-4A31EF904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EBE93-9085-0435-037F-BD1EF70FE5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4AB2C5-0C87-EFCD-C993-321C14E25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01A11-3291-035A-32EC-DEF0C7E3F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E27FCB-BA9A-7286-EBCC-D4029C3FE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812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8DF30-8713-F4D3-7F0B-E785232EA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2CA30C-10AE-829E-D174-DFF898EC3A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C802FC-46BA-C549-A564-0CFCB71D3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4/23/2025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EEB049-D534-9F23-8237-BD6EC8458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60AA51-3856-1F9F-1D5B-F8F3FD193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958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9174E-F537-71D5-1979-A561972D2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E8694E-CE55-2137-F1E9-1802AF842B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D19DD2-45AF-CC19-FA19-BFC2059D1C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71AAD8-C99C-96C1-153C-E3AF50279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4AE4D0-1AB5-62B2-9B06-2991D768A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562E08-DF36-5C33-85B1-FE10EAA1A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126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6FC6D-CC95-8841-2767-1B8B39717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FA00EF-CEB3-30DA-0375-BE01A8E85F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DF92F9-097E-1F10-0919-3D97E8A08A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3A682C-CDA8-6233-755C-54A8D1A094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8E9C6F-9E91-464C-0782-65D22B6EB3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FB45A1-7292-AFAC-D890-9C28AE64C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49BC42-9E03-CC81-B2BF-312C4BE7E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E981A9-989B-7D27-997C-5F483CEF1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929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6A541-715C-E729-554A-3C6A43278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67BF54-1A36-DF7E-CC28-97AD55CD1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492FF8-0F06-E8C1-4D45-A1C10C67F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3CBCF9-7490-8BAE-C6FD-1BC8CA600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398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B8BFB2-415F-5363-C1C2-5B86DCC61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560E60-3149-7D9E-E308-6A3842BF5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B6DB70-6FFE-5A42-5114-18C97385A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114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2B286-2B75-0933-4868-ECDF090B2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E932AF-4A85-2A03-C60B-71BAE185E5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98B0DF-96F6-D02A-6874-005C837648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0707AC-A224-5D98-3F1A-708AD29C3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B81437-FE6F-664E-5068-C8EC31CB4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67663E-F49C-C712-7467-034958B96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920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13120-6FBF-E4F0-2131-71956DF20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F44EBD-477D-32A2-9596-772601941E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FC38AA-B80F-9751-2476-56C717B732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72A3E9-D240-EF40-0918-2A5407AAF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6A67D4-BF25-32E7-19DC-66805227B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EEBF41-B990-D0CD-586A-EBBAD4D8B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841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8FAEE5-D408-AAC2-FFC7-BF1FED524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8F9F8E-39EC-8578-B9F5-CBE49B1703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5C7E94-6143-CDC1-5E7F-F8240EE994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EC743F4-8769-40B4-85DF-6CB8DE9F66AA}" type="datetimeFigureOut">
              <a:rPr lang="en-US" smtClean="0"/>
              <a:pPr/>
              <a:t>4/23/2025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1E06AC-D1AF-BD64-369C-DEE0739A7E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473342-8383-7F53-8227-EC4F4F6886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F2BD96E-3838-45D2-9031-D3AF67C920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147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801" r:id="rId6"/>
    <p:sldLayoutId id="2147483802" r:id="rId7"/>
    <p:sldLayoutId id="2147483803" r:id="rId8"/>
    <p:sldLayoutId id="2147483804" r:id="rId9"/>
    <p:sldLayoutId id="2147483805" r:id="rId10"/>
    <p:sldLayoutId id="214748380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pkdarabi/bone-fracture-detection-computer-vision-project/data" TargetMode="External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pranav8316/Bone-Fracture-Detection-System1" TargetMode="External"/><Relationship Id="rId4" Type="http://schemas.openxmlformats.org/officeDocument/2006/relationships/hyperlink" Target="https://www.researchgate.net/publication/382268240_Bone_Fracture_Detection_Computer_Vision_Project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 descr="A colorful light bulb with business icons">
            <a:extLst>
              <a:ext uri="{FF2B5EF4-FFF2-40B4-BE49-F238E27FC236}">
                <a16:creationId xmlns:a16="http://schemas.microsoft.com/office/drawing/2014/main" id="{BBECC1EA-227C-C26E-7E5B-AD704F70282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7654" r="19563" b="1437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B16584-90BA-18F9-438C-DF5E878B62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IN" sz="4800" b="1">
                <a:solidFill>
                  <a:schemeClr val="bg1"/>
                </a:solidFill>
              </a:rPr>
              <a:t>Bone fracture</a:t>
            </a:r>
            <a:br>
              <a:rPr lang="en-IN" sz="4800" b="1">
                <a:solidFill>
                  <a:schemeClr val="bg1"/>
                </a:solidFill>
              </a:rPr>
            </a:br>
            <a:r>
              <a:rPr lang="en-IN" sz="4800" b="1">
                <a:solidFill>
                  <a:schemeClr val="bg1"/>
                </a:solidFill>
              </a:rPr>
              <a:t>Detection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3A408B-F1D6-9FAA-C916-EEBE8DBC20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IN" sz="1700" b="1" dirty="0">
                <a:solidFill>
                  <a:schemeClr val="bg1"/>
                </a:solidFill>
              </a:rPr>
              <a:t>PRANAV GUPTA </a:t>
            </a:r>
          </a:p>
          <a:p>
            <a:pPr algn="l"/>
            <a:r>
              <a:rPr lang="en-IN" sz="1700" b="1" dirty="0">
                <a:solidFill>
                  <a:schemeClr val="bg1"/>
                </a:solidFill>
              </a:rPr>
              <a:t>E23CSEU0301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40BE9D-FDF6-F549-40EE-FBDBD176CEF8}"/>
              </a:ext>
            </a:extLst>
          </p:cNvPr>
          <p:cNvSpPr txBox="1"/>
          <p:nvPr/>
        </p:nvSpPr>
        <p:spPr>
          <a:xfrm>
            <a:off x="3048000" y="3108462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/>
              <a:t>https://github.com/Harshvardhansanguri/Bonefracturedetectionmodel/tree/main</a:t>
            </a:r>
          </a:p>
        </p:txBody>
      </p:sp>
    </p:spTree>
    <p:extLst>
      <p:ext uri="{BB962C8B-B14F-4D97-AF65-F5344CB8AC3E}">
        <p14:creationId xmlns:p14="http://schemas.microsoft.com/office/powerpoint/2010/main" val="3807418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bstract background of data">
            <a:extLst>
              <a:ext uri="{FF2B5EF4-FFF2-40B4-BE49-F238E27FC236}">
                <a16:creationId xmlns:a16="http://schemas.microsoft.com/office/drawing/2014/main" id="{2F77DA97-7DF2-8057-6C2E-8C930CD0C1D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8892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5000">
                <a:schemeClr val="tx1">
                  <a:alpha val="78000"/>
                </a:schemeClr>
              </a:gs>
              <a:gs pos="19000">
                <a:schemeClr val="tx1">
                  <a:alpha val="38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AEADE7-C5A6-EA14-80E6-2A039DA2C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IN" sz="2400" b="1" i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Future Scope</a:t>
            </a:r>
            <a:br>
              <a:rPr lang="en-IN" sz="2400" b="0" i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</a:br>
            <a:br>
              <a:rPr lang="en-IN" sz="2400" b="0" i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</a:br>
            <a:endParaRPr lang="en-IN" sz="240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57A202-3095-02A5-D0F0-EE1F2229C1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3" y="2888978"/>
            <a:ext cx="5630313" cy="3036334"/>
          </a:xfrm>
        </p:spPr>
        <p:txBody>
          <a:bodyPr anchor="t">
            <a:normAutofit fontScale="85000" lnSpcReduction="20000"/>
          </a:bodyPr>
          <a:lstStyle/>
          <a:p>
            <a:pPr algn="l">
              <a:spcBef>
                <a:spcPts val="750"/>
              </a:spcBef>
              <a:spcAft>
                <a:spcPts val="750"/>
              </a:spcAft>
              <a:buFont typeface="Arial" panose="020B0604020202020204" pitchFamily="34" charset="0"/>
              <a:buChar char="•"/>
            </a:pPr>
            <a:r>
              <a:rPr lang="en-US" sz="1900" b="0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Expanding the dataset to include more types of fractures and anatomical regions can improve model accuracy.</a:t>
            </a:r>
          </a:p>
          <a:p>
            <a:pPr algn="l">
              <a:spcBef>
                <a:spcPts val="750"/>
              </a:spcBef>
              <a:spcAft>
                <a:spcPts val="750"/>
              </a:spcAft>
              <a:buFont typeface="Arial" panose="020B0604020202020204" pitchFamily="34" charset="0"/>
              <a:buChar char="•"/>
            </a:pPr>
            <a:r>
              <a:rPr lang="en-US" sz="1900" b="0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Enhancing the model with advanced techniques like ensemble learning and attention mechanisms.</a:t>
            </a:r>
          </a:p>
          <a:p>
            <a:pPr algn="l">
              <a:spcBef>
                <a:spcPts val="750"/>
              </a:spcBef>
              <a:spcAft>
                <a:spcPts val="750"/>
              </a:spcAft>
              <a:buFont typeface="Arial" panose="020B0604020202020204" pitchFamily="34" charset="0"/>
              <a:buChar char="•"/>
            </a:pPr>
            <a:r>
              <a:rPr lang="en-US" sz="1900" b="0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Integrating the model into clinical workflows for real-time diagnosis and decision support.</a:t>
            </a:r>
          </a:p>
          <a:p>
            <a:pPr algn="l">
              <a:spcBef>
                <a:spcPts val="750"/>
              </a:spcBef>
              <a:spcAft>
                <a:spcPts val="750"/>
              </a:spcAft>
              <a:buFont typeface="Arial" panose="020B0604020202020204" pitchFamily="34" charset="0"/>
              <a:buChar char="•"/>
            </a:pPr>
            <a:r>
              <a:rPr lang="en-US" sz="1900" b="0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Collaborating with medical institutions for further research, validation, and deployment in real-world settings.</a:t>
            </a:r>
          </a:p>
          <a:p>
            <a:pPr algn="l">
              <a:spcBef>
                <a:spcPts val="750"/>
              </a:spcBef>
              <a:spcAft>
                <a:spcPts val="750"/>
              </a:spcAft>
              <a:buFont typeface="Arial" panose="020B0604020202020204" pitchFamily="34" charset="0"/>
              <a:buChar char="•"/>
            </a:pPr>
            <a:r>
              <a:rPr lang="en-US" sz="1900" b="0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Exploring the use of the model in other imaging modalities, such as CT scans and MRIs.</a:t>
            </a:r>
          </a:p>
          <a:p>
            <a:endParaRPr lang="en-IN" sz="1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30339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olorful pins connected with a thread">
            <a:extLst>
              <a:ext uri="{FF2B5EF4-FFF2-40B4-BE49-F238E27FC236}">
                <a16:creationId xmlns:a16="http://schemas.microsoft.com/office/drawing/2014/main" id="{3DD733BF-4B46-E594-0763-DB43CD133AA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5627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64FE13-1C84-6CD1-2738-C2281F849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3977640" cy="205139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800" b="1" i="0" dirty="0">
                <a:solidFill>
                  <a:schemeClr val="bg1"/>
                </a:solidFill>
                <a:effectLst/>
              </a:rPr>
              <a:t>References and GitHub Project Link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79F8B8-2D3F-4FAB-5E1B-3C37CEF9145E}"/>
              </a:ext>
            </a:extLst>
          </p:cNvPr>
          <p:cNvSpPr txBox="1"/>
          <p:nvPr/>
        </p:nvSpPr>
        <p:spPr>
          <a:xfrm>
            <a:off x="327378" y="3567289"/>
            <a:ext cx="545253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hlinkClick r:id="rId3"/>
              </a:rPr>
              <a:t>https://www.kaggle.com/datasets/pkdarabi/bone-fracture-detection-computer-vision-project/data</a:t>
            </a:r>
            <a:endParaRPr lang="en-IN" dirty="0"/>
          </a:p>
          <a:p>
            <a:endParaRPr lang="en-IN" dirty="0"/>
          </a:p>
          <a:p>
            <a:r>
              <a:rPr lang="en-IN" dirty="0">
                <a:hlinkClick r:id="rId4"/>
              </a:rPr>
              <a:t>https://www.researchgate.net/publication/382268240_Bone_Fracture_Detection_Computer_Vision_Project</a:t>
            </a:r>
            <a:endParaRPr lang="en-IN" dirty="0"/>
          </a:p>
          <a:p>
            <a:endParaRPr lang="en-IN" dirty="0"/>
          </a:p>
          <a:p>
            <a:r>
              <a:rPr lang="en-IN" dirty="0">
                <a:solidFill>
                  <a:srgbClr val="FF0000"/>
                </a:solidFill>
                <a:hlinkClick r:id="rId5"/>
              </a:rPr>
              <a:t>https://github.com/pranav8316/Bone-Fracture-Detection-System1</a:t>
            </a:r>
            <a:endParaRPr lang="en-IN" dirty="0">
              <a:solidFill>
                <a:srgbClr val="FF0000"/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10450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he radiologic figure of a skeleton">
            <a:extLst>
              <a:ext uri="{FF2B5EF4-FFF2-40B4-BE49-F238E27FC236}">
                <a16:creationId xmlns:a16="http://schemas.microsoft.com/office/drawing/2014/main" id="{AC4FD162-90C1-B3B1-3678-7AB0BD134AE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6250" r="-1" b="-1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5000">
                <a:schemeClr val="tx1">
                  <a:alpha val="78000"/>
                </a:schemeClr>
              </a:gs>
              <a:gs pos="19000">
                <a:schemeClr val="tx1">
                  <a:alpha val="38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9C2184-C075-8F6F-49A6-13B36E401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IN" sz="2800">
                <a:solidFill>
                  <a:schemeClr val="bg1"/>
                </a:solidFill>
              </a:rPr>
              <a:t>INTRODUCTION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9B5BA5-4B09-1E6A-5695-E46BB4FB5D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3" y="2984938"/>
            <a:ext cx="6555223" cy="2940374"/>
          </a:xfrm>
        </p:spPr>
        <p:txBody>
          <a:bodyPr anchor="t">
            <a:normAutofit/>
          </a:bodyPr>
          <a:lstStyle/>
          <a:p>
            <a:r>
              <a:rPr lang="en-US" sz="1700" b="0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Bone fractures are a common medical issue requiring accurate and timely diagnosis.</a:t>
            </a:r>
          </a:p>
          <a:p>
            <a:endParaRPr lang="en-US" sz="1800" b="0" i="0" dirty="0">
              <a:solidFill>
                <a:schemeClr val="bg1"/>
              </a:solidFill>
              <a:effectLst/>
              <a:latin typeface="Segoe UI" panose="020B0502040204020203" pitchFamily="34" charset="0"/>
            </a:endParaRPr>
          </a:p>
          <a:p>
            <a:r>
              <a:rPr lang="en-US" sz="1800" b="0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Traditional methods rely heavily on radiologists' expertise, which can be time-consuming and prone to human error.</a:t>
            </a:r>
          </a:p>
          <a:p>
            <a:endParaRPr lang="en-IN" sz="1700" dirty="0">
              <a:solidFill>
                <a:schemeClr val="bg1"/>
              </a:solidFill>
            </a:endParaRPr>
          </a:p>
          <a:p>
            <a:r>
              <a:rPr lang="en-US" sz="1800" b="0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This project leverages AI and computer vision to automate the detection of bone fractures in X-ray images, aiming to enhance diagnostic accuracy and efficiency.</a:t>
            </a:r>
          </a:p>
          <a:p>
            <a:endParaRPr lang="en-IN" sz="1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4282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Digital camera lens close up">
            <a:extLst>
              <a:ext uri="{FF2B5EF4-FFF2-40B4-BE49-F238E27FC236}">
                <a16:creationId xmlns:a16="http://schemas.microsoft.com/office/drawing/2014/main" id="{4ECB60A9-61F8-4F7A-76B7-7FC2F17F1E8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5617" b="-1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5000">
                <a:schemeClr val="tx1">
                  <a:alpha val="78000"/>
                </a:schemeClr>
              </a:gs>
              <a:gs pos="19000">
                <a:schemeClr val="tx1">
                  <a:alpha val="38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D83B8-71D2-B02A-A644-DBE517CAB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IN" sz="2800" dirty="0">
                <a:solidFill>
                  <a:schemeClr val="bg1"/>
                </a:solidFill>
              </a:rPr>
              <a:t>Objective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02DB1-D4C2-EA6E-EB12-E209CA163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727158" y="2979239"/>
            <a:ext cx="8912772" cy="2217028"/>
          </a:xfrm>
        </p:spPr>
        <p:txBody>
          <a:bodyPr anchor="t">
            <a:noAutofit/>
          </a:bodyPr>
          <a:lstStyle/>
          <a:p>
            <a:pPr lvl="2">
              <a:spcBef>
                <a:spcPts val="750"/>
              </a:spcBef>
              <a:spcAft>
                <a:spcPts val="750"/>
              </a:spcAft>
            </a:pPr>
            <a:r>
              <a:rPr lang="en-US" sz="1800" b="0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Develop an AI model capable of detecting and classifying various types of bone fractures from X-ray images.</a:t>
            </a:r>
          </a:p>
          <a:p>
            <a:pPr lvl="2">
              <a:spcBef>
                <a:spcPts val="750"/>
              </a:spcBef>
              <a:spcAft>
                <a:spcPts val="750"/>
              </a:spcAft>
            </a:pPr>
            <a:r>
              <a:rPr lang="en-US" sz="1800" b="0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Improve diagnostic accuracy and reduce the time required for fracture detection.</a:t>
            </a:r>
          </a:p>
          <a:p>
            <a:pPr lvl="2">
              <a:spcBef>
                <a:spcPts val="750"/>
              </a:spcBef>
              <a:spcAft>
                <a:spcPts val="750"/>
              </a:spcAft>
            </a:pPr>
            <a:r>
              <a:rPr lang="en-US" sz="1800" b="0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Provide a comprehensive dataset to support further research and development in medical imaging.</a:t>
            </a:r>
          </a:p>
          <a:p>
            <a:br>
              <a:rPr lang="en-US" sz="1800" dirty="0">
                <a:solidFill>
                  <a:schemeClr val="bg1"/>
                </a:solidFill>
              </a:rPr>
            </a:br>
            <a:endParaRPr lang="en-IN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2987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B250C39F-3F6C-4D53-86D2-7BC6B2FF60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Stock exchange numbers">
            <a:extLst>
              <a:ext uri="{FF2B5EF4-FFF2-40B4-BE49-F238E27FC236}">
                <a16:creationId xmlns:a16="http://schemas.microsoft.com/office/drawing/2014/main" id="{2B143FB6-D62E-6618-69C1-41F77E491F5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390" b="1434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70A48D59-8581-41F7-B529-F4617FE07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46000">
                <a:schemeClr val="tx1">
                  <a:lumMod val="95000"/>
                  <a:lumOff val="5000"/>
                </a:schemeClr>
              </a:gs>
              <a:gs pos="90000">
                <a:schemeClr val="tx1">
                  <a:lumMod val="95000"/>
                  <a:lumOff val="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10C08F-62F8-A7CF-FE7E-401DAEF2A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910431"/>
            <a:ext cx="4724400" cy="14664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i="0">
                <a:solidFill>
                  <a:schemeClr val="bg1"/>
                </a:solidFill>
                <a:effectLst/>
              </a:rPr>
              <a:t>Dataset Description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5ED194-FBE1-0167-28C0-1AE9A15AD243}"/>
              </a:ext>
            </a:extLst>
          </p:cNvPr>
          <p:cNvSpPr txBox="1"/>
          <p:nvPr/>
        </p:nvSpPr>
        <p:spPr>
          <a:xfrm>
            <a:off x="1104899" y="2492080"/>
            <a:ext cx="4792317" cy="365692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indent="-228600">
              <a:lnSpc>
                <a:spcPct val="90000"/>
              </a:lnSpc>
              <a:spcBef>
                <a:spcPts val="750"/>
              </a:spcBef>
              <a:spcAft>
                <a:spcPts val="75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The dataset includes X-ray images categorized into classes such as Elbow Positive, Fingers Positive, Forearm Fracture, Humerus Fracture, Shoulder Fracture, and Wrist Positive.</a:t>
            </a:r>
          </a:p>
          <a:p>
            <a:pPr indent="-228600">
              <a:lnSpc>
                <a:spcPct val="90000"/>
              </a:lnSpc>
              <a:spcBef>
                <a:spcPts val="750"/>
              </a:spcBef>
              <a:spcAft>
                <a:spcPts val="75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Each image is annotated with bounding boxes or pixel-level segmentation masks to indicate the location and extent of fractures.</a:t>
            </a:r>
          </a:p>
          <a:p>
            <a:pPr indent="-228600">
              <a:lnSpc>
                <a:spcPct val="90000"/>
              </a:lnSpc>
              <a:spcBef>
                <a:spcPts val="750"/>
              </a:spcBef>
              <a:spcAft>
                <a:spcPts val="75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The dataset is designed to facilitate the training and evaluation of bone fracture detection algorithms, offering a diverse range of fracture types for robust model development.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329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wireframe of a grid with blue and purple dots&#10;&#10;Description automatically generated">
            <a:extLst>
              <a:ext uri="{FF2B5EF4-FFF2-40B4-BE49-F238E27FC236}">
                <a16:creationId xmlns:a16="http://schemas.microsoft.com/office/drawing/2014/main" id="{39642207-950F-299B-F9A0-8F99AEF114E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3562" r="9090" b="2680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5000">
                <a:schemeClr val="tx1">
                  <a:alpha val="78000"/>
                </a:schemeClr>
              </a:gs>
              <a:gs pos="19000">
                <a:schemeClr val="tx1">
                  <a:alpha val="38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CAE5BF-5742-4C18-DAA3-4A433CEEF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b="1" i="0" dirty="0">
                <a:solidFill>
                  <a:schemeClr val="bg1"/>
                </a:solidFill>
                <a:effectLst/>
              </a:rPr>
              <a:t>Methodology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ED30B8-8431-167E-E1AE-22F123E2AB68}"/>
              </a:ext>
            </a:extLst>
          </p:cNvPr>
          <p:cNvSpPr txBox="1"/>
          <p:nvPr/>
        </p:nvSpPr>
        <p:spPr>
          <a:xfrm>
            <a:off x="371093" y="2530601"/>
            <a:ext cx="4717742" cy="389007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Bef>
                <a:spcPts val="750"/>
              </a:spcBef>
              <a:spcAft>
                <a:spcPts val="75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Utilized convolutional neural networks (CNNs) for image analysis due to their effectiveness in visual pattern recognition.</a:t>
            </a:r>
          </a:p>
          <a:p>
            <a:pPr indent="-228600">
              <a:lnSpc>
                <a:spcPct val="90000"/>
              </a:lnSpc>
              <a:spcBef>
                <a:spcPts val="750"/>
              </a:spcBef>
              <a:spcAft>
                <a:spcPts val="75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Applied transfer learning to leverage pre-trained models, enhancing performance with limited data.</a:t>
            </a:r>
          </a:p>
          <a:p>
            <a:pPr indent="-228600">
              <a:lnSpc>
                <a:spcPct val="90000"/>
              </a:lnSpc>
              <a:spcBef>
                <a:spcPts val="750"/>
              </a:spcBef>
              <a:spcAft>
                <a:spcPts val="75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Employed data augmentation techniques to increase the diversity of training samples and improve model robustness.</a:t>
            </a:r>
          </a:p>
          <a:p>
            <a:pPr indent="-228600">
              <a:lnSpc>
                <a:spcPct val="90000"/>
              </a:lnSpc>
              <a:spcBef>
                <a:spcPts val="750"/>
              </a:spcBef>
              <a:spcAft>
                <a:spcPts val="75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The model was trained to detect and classify fractures based on annotated X-ray images.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0799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lose-up of a blue and green striped surface&#10;&#10;Description automatically generated">
            <a:extLst>
              <a:ext uri="{FF2B5EF4-FFF2-40B4-BE49-F238E27FC236}">
                <a16:creationId xmlns:a16="http://schemas.microsoft.com/office/drawing/2014/main" id="{540F57A8-403B-06E0-FDAB-522608AA6A7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3289" b="9091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5000">
                <a:schemeClr val="tx1">
                  <a:alpha val="78000"/>
                </a:schemeClr>
              </a:gs>
              <a:gs pos="19000">
                <a:schemeClr val="tx1">
                  <a:alpha val="38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7C794D-EC58-4076-61EB-49A050F29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 b="1" i="0">
                <a:solidFill>
                  <a:schemeClr val="bg1"/>
                </a:solidFill>
                <a:effectLst/>
              </a:rPr>
              <a:t>Implementation</a:t>
            </a:r>
            <a:endParaRPr lang="en-US" sz="2800">
              <a:solidFill>
                <a:schemeClr val="bg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43757A-F9E5-ED34-C15F-ADE9C0292641}"/>
              </a:ext>
            </a:extLst>
          </p:cNvPr>
          <p:cNvSpPr txBox="1"/>
          <p:nvPr/>
        </p:nvSpPr>
        <p:spPr>
          <a:xfrm>
            <a:off x="371093" y="2718054"/>
            <a:ext cx="3829845" cy="3669494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indent="-228600">
              <a:lnSpc>
                <a:spcPct val="90000"/>
              </a:lnSpc>
              <a:spcBef>
                <a:spcPts val="750"/>
              </a:spcBef>
              <a:spcAft>
                <a:spcPts val="750"/>
              </a:spcAft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bg1"/>
                </a:solidFill>
                <a:effectLst/>
              </a:rPr>
              <a:t>Data preprocessing involved normalization and augmentation to prepare the images for training.</a:t>
            </a:r>
          </a:p>
          <a:p>
            <a:pPr indent="-228600">
              <a:lnSpc>
                <a:spcPct val="90000"/>
              </a:lnSpc>
              <a:spcBef>
                <a:spcPts val="750"/>
              </a:spcBef>
              <a:spcAft>
                <a:spcPts val="750"/>
              </a:spcAft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bg1"/>
                </a:solidFill>
                <a:effectLst/>
              </a:rPr>
              <a:t>The model architecture was selected based on performance benchmarks in medical imaging.</a:t>
            </a:r>
          </a:p>
          <a:p>
            <a:pPr indent="-228600">
              <a:lnSpc>
                <a:spcPct val="90000"/>
              </a:lnSpc>
              <a:spcBef>
                <a:spcPts val="750"/>
              </a:spcBef>
              <a:spcAft>
                <a:spcPts val="750"/>
              </a:spcAft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bg1"/>
                </a:solidFill>
                <a:effectLst/>
              </a:rPr>
              <a:t>Training involved optimizing hyperparameters and using techniques like cross-validation to ensure generalizability.</a:t>
            </a:r>
          </a:p>
          <a:p>
            <a:pPr indent="-228600">
              <a:lnSpc>
                <a:spcPct val="90000"/>
              </a:lnSpc>
              <a:spcBef>
                <a:spcPts val="750"/>
              </a:spcBef>
              <a:spcAft>
                <a:spcPts val="750"/>
              </a:spcAft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bg1"/>
                </a:solidFill>
                <a:effectLst/>
              </a:rPr>
              <a:t>The model was evaluated using metrics such as accuracy, precision, recall, and F1-score to assess its performance.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6070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A1A264-B290-E8D9-E2A6-4CAAA52E1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8721"/>
            <a:ext cx="4707671" cy="12256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800" b="1" i="0">
                <a:solidFill>
                  <a:schemeClr val="bg1"/>
                </a:solidFill>
                <a:effectLst/>
              </a:rPr>
              <a:t>Applications</a:t>
            </a:r>
            <a:endParaRPr lang="en-US" sz="3800">
              <a:solidFill>
                <a:schemeClr val="bg1"/>
              </a:solidFill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EA38897-7BA3-4408-8083-3235339C4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1873" y="1749756"/>
            <a:ext cx="4718304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B8321D3-3927-9041-6365-31A17AD74A52}"/>
              </a:ext>
            </a:extLst>
          </p:cNvPr>
          <p:cNvSpPr txBox="1"/>
          <p:nvPr/>
        </p:nvSpPr>
        <p:spPr>
          <a:xfrm>
            <a:off x="-789453" y="2577881"/>
            <a:ext cx="7433431" cy="31297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400" b="0" i="0" dirty="0">
              <a:solidFill>
                <a:schemeClr val="bg1"/>
              </a:solidFill>
              <a:effectLst/>
            </a:endParaRPr>
          </a:p>
          <a:p>
            <a:pPr marL="1200150" lvl="2" indent="-228600">
              <a:lnSpc>
                <a:spcPct val="90000"/>
              </a:lnSpc>
              <a:spcBef>
                <a:spcPts val="750"/>
              </a:spcBef>
              <a:spcAft>
                <a:spcPts val="75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The AI model can assist radiologists in hospitals and clinics by providing a second opinion on X-ray images.</a:t>
            </a:r>
          </a:p>
          <a:p>
            <a:pPr marL="1200150" lvl="2" indent="-228600">
              <a:lnSpc>
                <a:spcPct val="90000"/>
              </a:lnSpc>
              <a:spcBef>
                <a:spcPts val="750"/>
              </a:spcBef>
              <a:spcAft>
                <a:spcPts val="75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It can be integrated into medical imaging software to automate the detection process, reducing the workload on healthcare professionals.</a:t>
            </a:r>
          </a:p>
          <a:p>
            <a:pPr marL="1200150" lvl="2" indent="-228600">
              <a:lnSpc>
                <a:spcPct val="90000"/>
              </a:lnSpc>
              <a:spcBef>
                <a:spcPts val="750"/>
              </a:spcBef>
              <a:spcAft>
                <a:spcPts val="75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The model can also be used in telemedicine, enabling remote diagnosis and consultation, especially in areas with limited access to radiologists.</a:t>
            </a:r>
          </a:p>
          <a:p>
            <a:pPr marL="57150">
              <a:lnSpc>
                <a:spcPct val="90000"/>
              </a:lnSpc>
            </a:pP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11AD06B-AB20-4097-8606-5DA00DBAC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4027" y="5707672"/>
            <a:ext cx="471399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Vibrant multicolor checkered floor design">
            <a:extLst>
              <a:ext uri="{FF2B5EF4-FFF2-40B4-BE49-F238E27FC236}">
                <a16:creationId xmlns:a16="http://schemas.microsoft.com/office/drawing/2014/main" id="{4063D738-C966-97AC-D114-B7266DACD25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4773" r="29454"/>
          <a:stretch/>
        </p:blipFill>
        <p:spPr>
          <a:xfrm>
            <a:off x="6525453" y="10"/>
            <a:ext cx="5666547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475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A07FE6-E96F-168F-626D-9F658DEF1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8721"/>
            <a:ext cx="4707671" cy="1225650"/>
          </a:xfrm>
        </p:spPr>
        <p:txBody>
          <a:bodyPr anchor="b">
            <a:normAutofit/>
          </a:bodyPr>
          <a:lstStyle/>
          <a:p>
            <a:r>
              <a:rPr lang="en-IN" sz="3800" b="1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Advantages</a:t>
            </a:r>
            <a:endParaRPr lang="en-IN" sz="3800" dirty="0">
              <a:solidFill>
                <a:schemeClr val="bg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A38897-7BA3-4408-8083-3235339C4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1873" y="1749756"/>
            <a:ext cx="4718304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21FCE-EB45-6C6E-C4C6-8A8B6BF415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346841" y="2207174"/>
            <a:ext cx="6716110" cy="3349727"/>
          </a:xfrm>
        </p:spPr>
        <p:txBody>
          <a:bodyPr>
            <a:normAutofit fontScale="85000" lnSpcReduction="20000"/>
          </a:bodyPr>
          <a:lstStyle/>
          <a:p>
            <a:endParaRPr lang="en-US" b="0" i="0" dirty="0">
              <a:solidFill>
                <a:schemeClr val="bg1"/>
              </a:solidFill>
              <a:effectLst/>
              <a:latin typeface="Segoe UI" panose="020B0502040204020203" pitchFamily="34" charset="0"/>
            </a:endParaRPr>
          </a:p>
          <a:p>
            <a:pPr lvl="2">
              <a:spcBef>
                <a:spcPts val="750"/>
              </a:spcBef>
              <a:spcAft>
                <a:spcPts val="750"/>
              </a:spcAft>
            </a:pPr>
            <a:r>
              <a:rPr lang="en-US" sz="2100" b="0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Enhanced diagnostic accuracy reduces the likelihood of missed fractures and misdiagnoses.</a:t>
            </a:r>
          </a:p>
          <a:p>
            <a:pPr lvl="2">
              <a:spcBef>
                <a:spcPts val="750"/>
              </a:spcBef>
              <a:spcAft>
                <a:spcPts val="750"/>
              </a:spcAft>
            </a:pPr>
            <a:r>
              <a:rPr lang="en-US" sz="2100" b="0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Faster diagnosis allows for timely treatment, improving patient outcomes.</a:t>
            </a:r>
          </a:p>
          <a:p>
            <a:pPr lvl="2">
              <a:spcBef>
                <a:spcPts val="750"/>
              </a:spcBef>
              <a:spcAft>
                <a:spcPts val="750"/>
              </a:spcAft>
            </a:pPr>
            <a:r>
              <a:rPr lang="en-US" sz="2100" b="0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Reduces the workload on radiologists, allowing them to focus on more complex cases.</a:t>
            </a:r>
          </a:p>
          <a:p>
            <a:pPr lvl="2">
              <a:spcBef>
                <a:spcPts val="750"/>
              </a:spcBef>
              <a:spcAft>
                <a:spcPts val="750"/>
              </a:spcAft>
            </a:pPr>
            <a:r>
              <a:rPr lang="en-US" sz="2100" b="0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Provides a valuable tool for training and research in medical imaging and AI.</a:t>
            </a:r>
          </a:p>
          <a:p>
            <a:br>
              <a:rPr lang="en-US" dirty="0">
                <a:solidFill>
                  <a:schemeClr val="bg1"/>
                </a:solidFill>
              </a:rPr>
            </a:br>
            <a:endParaRPr lang="en-IN" sz="2000" dirty="0">
              <a:solidFill>
                <a:schemeClr val="bg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11AD06B-AB20-4097-8606-5DA00DBAC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4027" y="5707672"/>
            <a:ext cx="471399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Close-up of hopscotch on a sidewalk">
            <a:extLst>
              <a:ext uri="{FF2B5EF4-FFF2-40B4-BE49-F238E27FC236}">
                <a16:creationId xmlns:a16="http://schemas.microsoft.com/office/drawing/2014/main" id="{E5D975FD-3201-B6D4-9167-A9A7B5B38C9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3141" r="21705" b="-1"/>
          <a:stretch/>
        </p:blipFill>
        <p:spPr>
          <a:xfrm>
            <a:off x="6525453" y="10"/>
            <a:ext cx="5666547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42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088757-1696-8505-103D-9DB37F124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8721"/>
            <a:ext cx="4707671" cy="1225650"/>
          </a:xfrm>
        </p:spPr>
        <p:txBody>
          <a:bodyPr anchor="b">
            <a:normAutofit/>
          </a:bodyPr>
          <a:lstStyle/>
          <a:p>
            <a:r>
              <a:rPr lang="en-IN" sz="3800" b="1" i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Challenges</a:t>
            </a:r>
            <a:endParaRPr lang="en-IN" sz="3800">
              <a:solidFill>
                <a:schemeClr val="bg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A38897-7BA3-4408-8083-3235339C4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1873" y="1749756"/>
            <a:ext cx="4718304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AC7CF-9D65-BE6E-68A9-010DF5B4A1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083" y="1902375"/>
            <a:ext cx="6211614" cy="3654526"/>
          </a:xfrm>
        </p:spPr>
        <p:txBody>
          <a:bodyPr>
            <a:normAutofit lnSpcReduction="10000"/>
          </a:bodyPr>
          <a:lstStyle/>
          <a:p>
            <a:pPr algn="l">
              <a:spcBef>
                <a:spcPts val="750"/>
              </a:spcBef>
              <a:spcAft>
                <a:spcPts val="750"/>
              </a:spcAft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Data quality issues, such as noise and variability in X-ray images, can affect model performance.</a:t>
            </a:r>
          </a:p>
          <a:p>
            <a:pPr algn="l">
              <a:spcBef>
                <a:spcPts val="750"/>
              </a:spcBef>
              <a:spcAft>
                <a:spcPts val="750"/>
              </a:spcAft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Class imbalance, with some fracture types being less represented, poses a challenge for training.</a:t>
            </a:r>
          </a:p>
          <a:p>
            <a:pPr algn="l">
              <a:spcBef>
                <a:spcPts val="750"/>
              </a:spcBef>
              <a:spcAft>
                <a:spcPts val="750"/>
              </a:spcAft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High computational requirements for training deep learning models necessitate significant resources.</a:t>
            </a:r>
          </a:p>
          <a:p>
            <a:pPr algn="l">
              <a:spcBef>
                <a:spcPts val="750"/>
              </a:spcBef>
              <a:spcAft>
                <a:spcPts val="750"/>
              </a:spcAft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The need for extensive labeled data for effective training can be a limiting factor.</a:t>
            </a:r>
          </a:p>
          <a:p>
            <a:pPr algn="l">
              <a:spcBef>
                <a:spcPts val="750"/>
              </a:spcBef>
              <a:spcAft>
                <a:spcPts val="750"/>
              </a:spcAft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Addressing these challenges involves using advanced preprocessing techniques, data augmentation, and efficient model architectures.</a:t>
            </a:r>
          </a:p>
          <a:p>
            <a:endParaRPr lang="en-IN" sz="2000" dirty="0">
              <a:solidFill>
                <a:schemeClr val="bg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11AD06B-AB20-4097-8606-5DA00DBAC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4027" y="5707672"/>
            <a:ext cx="471399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Person walking up a stairs">
            <a:extLst>
              <a:ext uri="{FF2B5EF4-FFF2-40B4-BE49-F238E27FC236}">
                <a16:creationId xmlns:a16="http://schemas.microsoft.com/office/drawing/2014/main" id="{6EA7EDF2-604F-F61C-900F-C1646D3A2E3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1889" r="12957" b="-1"/>
          <a:stretch/>
        </p:blipFill>
        <p:spPr>
          <a:xfrm>
            <a:off x="6525453" y="10"/>
            <a:ext cx="5666547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0869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508</TotalTime>
  <Words>663</Words>
  <Application>Microsoft Office PowerPoint</Application>
  <PresentationFormat>Widescreen</PresentationFormat>
  <Paragraphs>59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Aptos</vt:lpstr>
      <vt:lpstr>Aptos Display</vt:lpstr>
      <vt:lpstr>Arial</vt:lpstr>
      <vt:lpstr>Calibri</vt:lpstr>
      <vt:lpstr>Segoe UI</vt:lpstr>
      <vt:lpstr>Office Theme</vt:lpstr>
      <vt:lpstr>Bone fracture Detection Model</vt:lpstr>
      <vt:lpstr>INTRODUCTION</vt:lpstr>
      <vt:lpstr>Objective</vt:lpstr>
      <vt:lpstr>Dataset Description</vt:lpstr>
      <vt:lpstr>Methodology</vt:lpstr>
      <vt:lpstr>Implementation</vt:lpstr>
      <vt:lpstr>Applications</vt:lpstr>
      <vt:lpstr>Advantages</vt:lpstr>
      <vt:lpstr>Challenges</vt:lpstr>
      <vt:lpstr>Future Scope  </vt:lpstr>
      <vt:lpstr>References and GitHub Project Link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Harshvardhan Sanguri</dc:creator>
  <cp:lastModifiedBy>Pranav Gupta</cp:lastModifiedBy>
  <cp:revision>7</cp:revision>
  <dcterms:created xsi:type="dcterms:W3CDTF">2024-11-17T13:10:41Z</dcterms:created>
  <dcterms:modified xsi:type="dcterms:W3CDTF">2025-04-23T14:06:35Z</dcterms:modified>
</cp:coreProperties>
</file>