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i" userId="ccab7f3a224b8df2" providerId="LiveId" clId="{5F50796C-215E-4EEF-A215-F5545798BE74}"/>
    <pc:docChg chg="custSel modSld">
      <pc:chgData name="hari hari" userId="ccab7f3a224b8df2" providerId="LiveId" clId="{5F50796C-215E-4EEF-A215-F5545798BE74}" dt="2025-08-31T14:55:42.931" v="30" actId="20577"/>
      <pc:docMkLst>
        <pc:docMk/>
      </pc:docMkLst>
      <pc:sldChg chg="modSp mod">
        <pc:chgData name="hari hari" userId="ccab7f3a224b8df2" providerId="LiveId" clId="{5F50796C-215E-4EEF-A215-F5545798BE74}" dt="2025-08-31T14:55:42.931" v="30" actId="20577"/>
        <pc:sldMkLst>
          <pc:docMk/>
          <pc:sldMk cId="0" sldId="256"/>
        </pc:sldMkLst>
        <pc:spChg chg="mod">
          <ac:chgData name="hari hari" userId="ccab7f3a224b8df2" providerId="LiveId" clId="{5F50796C-215E-4EEF-A215-F5545798BE74}" dt="2025-08-31T14:55:42.931" v="30"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 </a:t>
            </a:r>
            <a:r>
              <a:rPr lang="en-US" sz="2400" dirty="0" err="1"/>
              <a:t>Pranav.N</a:t>
            </a:r>
            <a:endParaRPr lang="en-US" sz="2400" dirty="0"/>
          </a:p>
          <a:p>
            <a:r>
              <a:rPr lang="en-US" sz="2400" dirty="0"/>
              <a:t>REGISTER NO AND NMID</a:t>
            </a:r>
            <a:r>
              <a:rPr lang="en-US" sz="2400"/>
              <a:t>: asbruaz2426j1540&amp;2426j1540</a:t>
            </a:r>
            <a:endParaRPr lang="en-US" sz="2400" dirty="0">
              <a:cs typeface="Calibri"/>
            </a:endParaRPr>
          </a:p>
          <a:p>
            <a:r>
              <a:rPr lang="en-US" sz="2400" dirty="0"/>
              <a:t>DEPARTMENT: </a:t>
            </a:r>
            <a:r>
              <a:rPr lang="en-US" sz="2400" dirty="0" err="1"/>
              <a:t>B.SC.Information</a:t>
            </a:r>
            <a:r>
              <a:rPr lang="en-US" sz="2400" dirty="0"/>
              <a:t> Technology</a:t>
            </a:r>
          </a:p>
          <a:p>
            <a:r>
              <a:rPr lang="en-US" sz="2400" dirty="0"/>
              <a:t>COLLEGE:KPR College Of Arts Science And </a:t>
            </a:r>
            <a:r>
              <a:rPr lang="en-US" sz="2400" dirty="0" err="1"/>
              <a:t>Reasearch</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52475" y="371527"/>
            <a:ext cx="84677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 shot of a computer program&#10;&#10;AI-generated content may be incorrect.">
            <a:extLst>
              <a:ext uri="{FF2B5EF4-FFF2-40B4-BE49-F238E27FC236}">
                <a16:creationId xmlns:a16="http://schemas.microsoft.com/office/drawing/2014/main" id="{A77B2894-37D5-5385-8DBE-5967E5896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18514"/>
            <a:ext cx="5323114" cy="2735575"/>
          </a:xfrm>
          <a:prstGeom prst="rect">
            <a:avLst/>
          </a:prstGeom>
        </p:spPr>
      </p:pic>
      <p:pic>
        <p:nvPicPr>
          <p:cNvPr id="13" name="Picture 12" descr="A screenshot of a computer program&#10;&#10;AI-generated content may be incorrect.">
            <a:extLst>
              <a:ext uri="{FF2B5EF4-FFF2-40B4-BE49-F238E27FC236}">
                <a16:creationId xmlns:a16="http://schemas.microsoft.com/office/drawing/2014/main" id="{2354803C-2CB8-89D3-B73F-EB820B3D4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251" y="1118514"/>
            <a:ext cx="5782567" cy="2735575"/>
          </a:xfrm>
          <a:prstGeom prst="rect">
            <a:avLst/>
          </a:prstGeom>
        </p:spPr>
      </p:pic>
      <p:pic>
        <p:nvPicPr>
          <p:cNvPr id="15" name="Picture 14" descr="A screenshot of a video&#10;&#10;AI-generated content may be incorrect.">
            <a:extLst>
              <a:ext uri="{FF2B5EF4-FFF2-40B4-BE49-F238E27FC236}">
                <a16:creationId xmlns:a16="http://schemas.microsoft.com/office/drawing/2014/main" id="{3556158C-A07B-D8F7-50A7-1C0C3D3F7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88" y="3854089"/>
            <a:ext cx="10296525" cy="30039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F4B7BFB-2429-D061-74E3-05CB7F313698}"/>
              </a:ext>
            </a:extLst>
          </p:cNvPr>
          <p:cNvSpPr txBox="1"/>
          <p:nvPr/>
        </p:nvSpPr>
        <p:spPr>
          <a:xfrm>
            <a:off x="990601" y="1447800"/>
            <a:ext cx="7620000" cy="3785652"/>
          </a:xfrm>
          <a:prstGeom prst="rect">
            <a:avLst/>
          </a:prstGeom>
          <a:noFill/>
        </p:spPr>
        <p:txBody>
          <a:bodyPr wrap="square">
            <a:spAutoFit/>
          </a:bodyPr>
          <a:lstStyle/>
          <a:p>
            <a:pPr>
              <a:buNone/>
            </a:pPr>
            <a:r>
              <a:rPr lang="en-US" sz="2400" dirty="0"/>
              <a:t>The </a:t>
            </a:r>
            <a:r>
              <a:rPr lang="en-US" sz="2400" b="1" dirty="0"/>
              <a:t>Gamified Portfolio</a:t>
            </a:r>
            <a:r>
              <a:rPr lang="en-US" sz="2400" dirty="0"/>
              <a:t> transforms a traditional resume into an engaging, interactive experience. By using game-like elements such as levels, quests, achievements, and progress tracking, it not only highlights skills and projects but also captures the attention of recruiters and employers in a creative way. This approach makes personal branding more memorable, enhances user engagement, and provides a modern way to showcase professional growth. Ultimately, a gamified portfolio helps individuals stand out in today’s competitive job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07FA6A7-AF3F-8240-8F20-09221D9167E4}"/>
              </a:ext>
            </a:extLst>
          </p:cNvPr>
          <p:cNvSpPr txBox="1"/>
          <p:nvPr/>
        </p:nvSpPr>
        <p:spPr>
          <a:xfrm>
            <a:off x="1417551" y="3104787"/>
            <a:ext cx="6099348" cy="830997"/>
          </a:xfrm>
          <a:prstGeom prst="rect">
            <a:avLst/>
          </a:prstGeom>
          <a:noFill/>
        </p:spPr>
        <p:txBody>
          <a:bodyPr wrap="square">
            <a:spAutoFit/>
          </a:bodyPr>
          <a:lstStyle/>
          <a:p>
            <a:r>
              <a:rPr lang="en-US" sz="4800" dirty="0">
                <a:latin typeface="Timws"/>
                <a:cs typeface="Times New Roman" panose="02020603050405020304" pitchFamily="18" charset="0"/>
              </a:rPr>
              <a:t>Gamified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359123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FA24383-37F5-7C0D-8FEE-C311CCA7BFE3}"/>
              </a:ext>
            </a:extLst>
          </p:cNvPr>
          <p:cNvSpPr txBox="1"/>
          <p:nvPr/>
        </p:nvSpPr>
        <p:spPr>
          <a:xfrm>
            <a:off x="533400" y="1523999"/>
            <a:ext cx="9448800" cy="646331"/>
          </a:xfrm>
          <a:prstGeom prst="rect">
            <a:avLst/>
          </a:prstGeom>
          <a:noFill/>
        </p:spPr>
        <p:txBody>
          <a:bodyPr wrap="square">
            <a:spAutoFit/>
          </a:bodyPr>
          <a:lstStyle/>
          <a:p>
            <a:pPr marL="285750" indent="-285750">
              <a:buFont typeface="Arial" panose="020B0604020202020204" pitchFamily="34" charset="0"/>
              <a:buChar char="•"/>
            </a:pPr>
            <a:r>
              <a:rPr lang="en-US" dirty="0"/>
              <a:t>In today’s competitive job market, traditional resumes and portfolios often fail to capture the attention of recruiters, as most of them look very similar and provide limited engagement.</a:t>
            </a:r>
            <a:endParaRPr lang="en-IN" dirty="0"/>
          </a:p>
        </p:txBody>
      </p:sp>
      <p:sp>
        <p:nvSpPr>
          <p:cNvPr id="13" name="TextBox 12">
            <a:extLst>
              <a:ext uri="{FF2B5EF4-FFF2-40B4-BE49-F238E27FC236}">
                <a16:creationId xmlns:a16="http://schemas.microsoft.com/office/drawing/2014/main" id="{04873345-9A9A-09BC-0435-2A8F89E159FC}"/>
              </a:ext>
            </a:extLst>
          </p:cNvPr>
          <p:cNvSpPr txBox="1"/>
          <p:nvPr/>
        </p:nvSpPr>
        <p:spPr>
          <a:xfrm>
            <a:off x="533400" y="2441094"/>
            <a:ext cx="9448800" cy="1200329"/>
          </a:xfrm>
          <a:prstGeom prst="rect">
            <a:avLst/>
          </a:prstGeom>
          <a:noFill/>
        </p:spPr>
        <p:txBody>
          <a:bodyPr wrap="square">
            <a:spAutoFit/>
          </a:bodyPr>
          <a:lstStyle/>
          <a:p>
            <a:pPr marL="285750" indent="-285750">
              <a:buFont typeface="Arial" panose="020B0604020202020204" pitchFamily="34" charset="0"/>
              <a:buChar char="•"/>
            </a:pPr>
            <a:r>
              <a:rPr lang="en-US" dirty="0"/>
              <a:t>Job seekers, especially in creative and technical fields, need innovative ways to showcase their skills beyond plain text and static designs. At the same time, employers are looking for candidates who can stand out, demonstrate creativity, and present their abilities in an interactive manner.</a:t>
            </a:r>
            <a:endParaRPr lang="en-IN" dirty="0"/>
          </a:p>
        </p:txBody>
      </p:sp>
      <p:sp>
        <p:nvSpPr>
          <p:cNvPr id="15" name="TextBox 14">
            <a:extLst>
              <a:ext uri="{FF2B5EF4-FFF2-40B4-BE49-F238E27FC236}">
                <a16:creationId xmlns:a16="http://schemas.microsoft.com/office/drawing/2014/main" id="{D404551B-5F5D-7F64-06E1-FBDF0A57BE39}"/>
              </a:ext>
            </a:extLst>
          </p:cNvPr>
          <p:cNvSpPr txBox="1"/>
          <p:nvPr/>
        </p:nvSpPr>
        <p:spPr>
          <a:xfrm>
            <a:off x="533400" y="3912186"/>
            <a:ext cx="9372600" cy="646331"/>
          </a:xfrm>
          <a:prstGeom prst="rect">
            <a:avLst/>
          </a:prstGeom>
          <a:noFill/>
        </p:spPr>
        <p:txBody>
          <a:bodyPr wrap="square">
            <a:spAutoFit/>
          </a:bodyPr>
          <a:lstStyle/>
          <a:p>
            <a:pPr marL="285750" indent="-285750">
              <a:buFont typeface="Arial" panose="020B0604020202020204" pitchFamily="34" charset="0"/>
              <a:buChar char="•"/>
            </a:pPr>
            <a:r>
              <a:rPr lang="en-US" dirty="0"/>
              <a:t>A </a:t>
            </a:r>
            <a:r>
              <a:rPr lang="en-US" b="1" dirty="0"/>
              <a:t>gamified portfolio website</a:t>
            </a:r>
            <a:r>
              <a:rPr lang="en-US" dirty="0"/>
              <a:t> addresses this challenge by combining professional achievements with engaging game-like elements (e.g., levels, badges, progress bars, interactive challenges).</a:t>
            </a:r>
            <a:endParaRPr lang="en-IN" dirty="0"/>
          </a:p>
        </p:txBody>
      </p:sp>
      <p:sp>
        <p:nvSpPr>
          <p:cNvPr id="17" name="TextBox 16">
            <a:extLst>
              <a:ext uri="{FF2B5EF4-FFF2-40B4-BE49-F238E27FC236}">
                <a16:creationId xmlns:a16="http://schemas.microsoft.com/office/drawing/2014/main" id="{D57C354C-DF83-9B67-230B-76AF4F98416B}"/>
              </a:ext>
            </a:extLst>
          </p:cNvPr>
          <p:cNvSpPr txBox="1"/>
          <p:nvPr/>
        </p:nvSpPr>
        <p:spPr>
          <a:xfrm>
            <a:off x="533400" y="4648201"/>
            <a:ext cx="8915400" cy="646331"/>
          </a:xfrm>
          <a:prstGeom prst="rect">
            <a:avLst/>
          </a:prstGeom>
          <a:noFill/>
        </p:spPr>
        <p:txBody>
          <a:bodyPr wrap="square">
            <a:spAutoFit/>
          </a:bodyPr>
          <a:lstStyle/>
          <a:p>
            <a:pPr marL="285750" indent="-285750">
              <a:buFont typeface="Arial" panose="020B0604020202020204" pitchFamily="34" charset="0"/>
              <a:buChar char="•"/>
            </a:pPr>
            <a:r>
              <a:rPr lang="en-US" dirty="0"/>
              <a:t>This not only makes the portfolio more appealing and memorable but also allows recruiters to explore a candidate’s skills in a fun, interactive, and impactful way.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3581399"/>
            <a:ext cx="2695575" cy="319616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E970906-33A5-D4BB-A45E-C3140ED1E438}"/>
              </a:ext>
            </a:extLst>
          </p:cNvPr>
          <p:cNvSpPr txBox="1"/>
          <p:nvPr/>
        </p:nvSpPr>
        <p:spPr>
          <a:xfrm>
            <a:off x="609600" y="1676400"/>
            <a:ext cx="9372600" cy="1477328"/>
          </a:xfrm>
          <a:prstGeom prst="rect">
            <a:avLst/>
          </a:prstGeom>
          <a:noFill/>
        </p:spPr>
        <p:txBody>
          <a:bodyPr wrap="square">
            <a:spAutoFit/>
          </a:bodyPr>
          <a:lstStyle/>
          <a:p>
            <a:pPr marL="285750" indent="-285750">
              <a:buFont typeface="Arial" panose="020B0604020202020204" pitchFamily="34" charset="0"/>
              <a:buChar char="•"/>
            </a:pPr>
            <a:r>
              <a:rPr lang="en-US" dirty="0"/>
              <a:t>The </a:t>
            </a:r>
            <a:r>
              <a:rPr lang="en-US" b="1" dirty="0"/>
              <a:t>Gamified Portfolio Website</a:t>
            </a:r>
            <a:r>
              <a:rPr lang="en-US" dirty="0"/>
              <a:t> is an interactive platform designed to showcase an individual’s professional resume, skills, projects, and achievements in a game-like format. Instead of presenting information in a traditional, static manner, the portfolio uses </a:t>
            </a:r>
            <a:r>
              <a:rPr lang="en-US" b="1" dirty="0"/>
              <a:t>gamification elements</a:t>
            </a:r>
            <a:r>
              <a:rPr lang="en-US" dirty="0"/>
              <a:t> such as levels, progress bars, badges, challenges, and achievements to make the user experience engaging and memorable.</a:t>
            </a:r>
            <a:endParaRPr lang="en-IN" dirty="0"/>
          </a:p>
        </p:txBody>
      </p:sp>
      <p:sp>
        <p:nvSpPr>
          <p:cNvPr id="13" name="TextBox 12">
            <a:extLst>
              <a:ext uri="{FF2B5EF4-FFF2-40B4-BE49-F238E27FC236}">
                <a16:creationId xmlns:a16="http://schemas.microsoft.com/office/drawing/2014/main" id="{0106F09C-10B3-6078-9B97-3AFC796EDF70}"/>
              </a:ext>
            </a:extLst>
          </p:cNvPr>
          <p:cNvSpPr txBox="1"/>
          <p:nvPr/>
        </p:nvSpPr>
        <p:spPr>
          <a:xfrm>
            <a:off x="609600" y="3322321"/>
            <a:ext cx="9372600" cy="1200329"/>
          </a:xfrm>
          <a:prstGeom prst="rect">
            <a:avLst/>
          </a:prstGeom>
          <a:noFill/>
        </p:spPr>
        <p:txBody>
          <a:bodyPr wrap="square">
            <a:spAutoFit/>
          </a:bodyPr>
          <a:lstStyle/>
          <a:p>
            <a:pPr marL="285750" indent="-285750">
              <a:buFont typeface="Arial" panose="020B0604020202020204" pitchFamily="34" charset="0"/>
              <a:buChar char="•"/>
            </a:pPr>
            <a:r>
              <a:rPr lang="en-US" dirty="0"/>
              <a:t>This project aims to help job seekers, students, and professionals stand out in a competitive market by combining </a:t>
            </a:r>
            <a:r>
              <a:rPr lang="en-US" b="1" dirty="0"/>
              <a:t>personal branding</a:t>
            </a:r>
            <a:r>
              <a:rPr lang="en-US" dirty="0"/>
              <a:t> with </a:t>
            </a:r>
            <a:r>
              <a:rPr lang="en-US" b="1" dirty="0"/>
              <a:t>interactive storytelling</a:t>
            </a:r>
            <a:r>
              <a:rPr lang="en-US" dirty="0"/>
              <a:t>. The website not only displays academic and career information but also reflects creativity, problem-solving ability, and technical expertise in web development.</a:t>
            </a:r>
            <a:endParaRPr lang="en-IN" dirty="0"/>
          </a:p>
        </p:txBody>
      </p:sp>
      <p:sp>
        <p:nvSpPr>
          <p:cNvPr id="15" name="TextBox 14">
            <a:extLst>
              <a:ext uri="{FF2B5EF4-FFF2-40B4-BE49-F238E27FC236}">
                <a16:creationId xmlns:a16="http://schemas.microsoft.com/office/drawing/2014/main" id="{119D40C0-71AE-2DD8-9639-64BF40C691F8}"/>
              </a:ext>
            </a:extLst>
          </p:cNvPr>
          <p:cNvSpPr txBox="1"/>
          <p:nvPr/>
        </p:nvSpPr>
        <p:spPr>
          <a:xfrm rot="10800000" flipV="1">
            <a:off x="609599" y="4626234"/>
            <a:ext cx="9220199" cy="923330"/>
          </a:xfrm>
          <a:prstGeom prst="rect">
            <a:avLst/>
          </a:prstGeom>
          <a:noFill/>
        </p:spPr>
        <p:txBody>
          <a:bodyPr wrap="square">
            <a:spAutoFit/>
          </a:bodyPr>
          <a:lstStyle/>
          <a:p>
            <a:pPr marL="285750" indent="-285750">
              <a:buFont typeface="Arial" panose="020B0604020202020204" pitchFamily="34" charset="0"/>
              <a:buChar char="•"/>
            </a:pPr>
            <a:r>
              <a:rPr lang="en-US" dirty="0"/>
              <a:t>By turning a simple resume into an interactive journey, the Gamified Portfolio increases user engagement, leaves a lasting impression on recruiters, and demonstrates the individual’s ability to think outside the box.</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8FE753B4-81A8-BACC-3910-E551B27072F1}"/>
              </a:ext>
            </a:extLst>
          </p:cNvPr>
          <p:cNvSpPr>
            <a:spLocks noChangeArrowheads="1"/>
          </p:cNvSpPr>
          <p:nvPr/>
        </p:nvSpPr>
        <p:spPr bwMode="auto">
          <a:xfrm rot="10800000" flipV="1">
            <a:off x="304800" y="1567403"/>
            <a:ext cx="10287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Recruiters &amp; Hiring Managers</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evaluate candidates in a creative and engaging way.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Employers / Companies</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discover talented individuals who stand out from traditional resumes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Students &amp; Job Seekers</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showcase their skills, projects, and achievements in an innovative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Freelancers &amp; Creatives</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present portfolios (design, coding, art, etc.) in an interactive style to attract clients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Peers &amp; Networking Communities</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share work and gain feedback in professional or academic circles.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9A42FD14-56BC-708F-65C1-8FD2D3368960}"/>
              </a:ext>
            </a:extLst>
          </p:cNvPr>
          <p:cNvSpPr>
            <a:spLocks noChangeArrowheads="1"/>
          </p:cNvSpPr>
          <p:nvPr/>
        </p:nvSpPr>
        <p:spPr bwMode="auto">
          <a:xfrm rot="10800000" flipV="1">
            <a:off x="380997" y="1816250"/>
            <a:ext cx="91535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CSS, JavaScript (for structure, styling, and interactivity).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 / Libraries</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 or Vue.js (for dynamic UI), Bootstrap or Tailwind CSS (for responsive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Gamification Techniques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Levels, badges, progress bars, challenges, leaderboards (to make it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 Storage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Firebase, MongoDB, or MySQL (to store user details, progress, or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Version Control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 &amp; GitHub (to manage code changes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Design Tools</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Figma, Canva, or Adobe XD (to design layouts and UI/UX 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or WebStorm (for coding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Platforms</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Netlify,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Vercel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GitHub Pages (to host the portfolio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61ECA71-1F49-18F8-9F4B-20EF9299A3EF}"/>
              </a:ext>
            </a:extLst>
          </p:cNvPr>
          <p:cNvSpPr txBox="1"/>
          <p:nvPr/>
        </p:nvSpPr>
        <p:spPr>
          <a:xfrm>
            <a:off x="533400" y="982342"/>
            <a:ext cx="9448799" cy="2215991"/>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Home (Start Screen)</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Name, avatar, “Start Journey” button.</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About Me (Character Profile)</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Bio, skills shown as levels/progress bars.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Skills (Skill Tree / Power-ups)</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Skills as badges or unlocked levels.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Projects (Quest Log)</a:t>
            </a:r>
            <a:r>
              <a:rPr lang="en-US"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Projects displayed as missions with badges/trophies.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Experience &amp; Education (Levels)</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Career timeline shown as cleared levels.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Contact (Final Stage)</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Contact form/social links as “Unlock Next Stage.”</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Footer (Game Credits)</a:t>
            </a:r>
            <a:r>
              <a:rPr lang="en-US" sz="2000"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 Credits styled like game end screen.</a:t>
            </a:r>
          </a:p>
        </p:txBody>
      </p:sp>
      <p:sp>
        <p:nvSpPr>
          <p:cNvPr id="10" name="Rectangle 1">
            <a:extLst>
              <a:ext uri="{FF2B5EF4-FFF2-40B4-BE49-F238E27FC236}">
                <a16:creationId xmlns:a16="http://schemas.microsoft.com/office/drawing/2014/main" id="{2C78AD57-2D18-CCA5-67F9-8587EC9534A1}"/>
              </a:ext>
            </a:extLst>
          </p:cNvPr>
          <p:cNvSpPr>
            <a:spLocks noChangeArrowheads="1"/>
          </p:cNvSpPr>
          <p:nvPr/>
        </p:nvSpPr>
        <p:spPr bwMode="auto">
          <a:xfrm rot="10800000" flipV="1">
            <a:off x="533399" y="3070041"/>
            <a:ext cx="9344025"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Achievements &amp; Badges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Showcase certifications, awards, and milestones as collectible badges.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Leaderboard / Stats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 section showing completed projects, GitHub contributions, or hackathon wins like a scorecard.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Dark/Light Mode (Game Themes)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switch themes, just like changing game skins.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Interactive Animations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Hover effects, progress animations, or “level-up” effects to make it engaging.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58A498FE-941F-3C8D-0466-5D14D8A56B25}"/>
              </a:ext>
            </a:extLst>
          </p:cNvPr>
          <p:cNvSpPr txBox="1"/>
          <p:nvPr/>
        </p:nvSpPr>
        <p:spPr>
          <a:xfrm>
            <a:off x="755332" y="1143634"/>
            <a:ext cx="8700167" cy="4662815"/>
          </a:xfrm>
          <a:prstGeom prst="rect">
            <a:avLst/>
          </a:prstGeom>
          <a:noFill/>
        </p:spPr>
        <p:txBody>
          <a:bodyPr wrap="square">
            <a:spAutoFit/>
          </a:bodyPr>
          <a:lstStyle/>
          <a:p>
            <a:pPr>
              <a:lnSpc>
                <a:spcPct val="150000"/>
              </a:lnSpc>
              <a:buFont typeface="+mj-lt"/>
              <a:buAutoNum type="arabicPeriod"/>
            </a:pPr>
            <a:r>
              <a:rPr lang="en-US" b="1" dirty="0">
                <a:latin typeface="Arial" panose="020B0604020202020204" pitchFamily="34" charset="0"/>
                <a:cs typeface="Arial" panose="020B0604020202020204" pitchFamily="34" charset="0"/>
              </a:rPr>
              <a:t>Interactive Start Screen</a:t>
            </a:r>
            <a:r>
              <a:rPr lang="en-US" dirty="0">
                <a:latin typeface="Arial" panose="020B0604020202020204" pitchFamily="34" charset="0"/>
                <a:cs typeface="Arial" panose="020B0604020202020204" pitchFamily="34" charset="0"/>
              </a:rPr>
              <a:t> </a:t>
            </a:r>
            <a:r>
              <a:rPr lang="en-US" dirty="0"/>
              <a:t>– Portfolio opens like a game with a “Start Journey” button.</a:t>
            </a:r>
          </a:p>
          <a:p>
            <a:pPr>
              <a:buFont typeface="+mj-lt"/>
              <a:buAutoNum type="arabicPeriod"/>
            </a:pPr>
            <a:r>
              <a:rPr lang="en-US" b="1" dirty="0">
                <a:latin typeface="Arial" panose="020B0604020202020204" pitchFamily="34" charset="0"/>
                <a:cs typeface="Arial" panose="020B0604020202020204" pitchFamily="34" charset="0"/>
              </a:rPr>
              <a:t>Profile as Character Card</a:t>
            </a:r>
            <a:r>
              <a:rPr lang="en-US" dirty="0">
                <a:latin typeface="Arial" panose="020B0604020202020204" pitchFamily="34" charset="0"/>
                <a:cs typeface="Arial" panose="020B0604020202020204" pitchFamily="34" charset="0"/>
              </a:rPr>
              <a:t> </a:t>
            </a:r>
            <a:r>
              <a:rPr lang="en-US" dirty="0"/>
              <a:t>– About section shown as a game avatar with level, XP, and skills.</a:t>
            </a:r>
          </a:p>
          <a:p>
            <a:pPr>
              <a:buFont typeface="+mj-lt"/>
              <a:buAutoNum type="arabicPeriod"/>
            </a:pPr>
            <a:r>
              <a:rPr lang="en-US" b="1" dirty="0">
                <a:latin typeface="Arial" panose="020B0604020202020204" pitchFamily="34" charset="0"/>
                <a:cs typeface="Arial" panose="020B0604020202020204" pitchFamily="34" charset="0"/>
              </a:rPr>
              <a:t>Gamified Skills Display</a:t>
            </a:r>
            <a:r>
              <a:rPr lang="en-US" dirty="0">
                <a:latin typeface="Arial" panose="020B0604020202020204" pitchFamily="34" charset="0"/>
                <a:cs typeface="Arial" panose="020B0604020202020204" pitchFamily="34" charset="0"/>
              </a:rPr>
              <a:t> </a:t>
            </a:r>
            <a:r>
              <a:rPr lang="en-US" dirty="0"/>
              <a:t>– Skills shown as progress bars, badges, or power-ups.</a:t>
            </a:r>
          </a:p>
          <a:p>
            <a:pPr>
              <a:buFont typeface="+mj-lt"/>
              <a:buAutoNum type="arabicPeriod"/>
            </a:pPr>
            <a:r>
              <a:rPr lang="en-US" b="1" dirty="0">
                <a:latin typeface="Arial" panose="020B0604020202020204" pitchFamily="34" charset="0"/>
                <a:cs typeface="Arial" panose="020B0604020202020204" pitchFamily="34" charset="0"/>
              </a:rPr>
              <a:t>Projects as Quests</a:t>
            </a:r>
            <a:r>
              <a:rPr lang="en-US" dirty="0">
                <a:latin typeface="Arial" panose="020B0604020202020204" pitchFamily="34" charset="0"/>
                <a:cs typeface="Arial" panose="020B0604020202020204" pitchFamily="34" charset="0"/>
              </a:rPr>
              <a:t> </a:t>
            </a:r>
            <a:r>
              <a:rPr lang="en-US" dirty="0"/>
              <a:t>– Each project displayed as a mission/quest with status (Completed / In Progress).</a:t>
            </a:r>
          </a:p>
          <a:p>
            <a:pPr>
              <a:buFont typeface="+mj-lt"/>
              <a:buAutoNum type="arabicPeriod"/>
            </a:pPr>
            <a:r>
              <a:rPr lang="en-US" b="1" dirty="0">
                <a:latin typeface="Arial" panose="020B0604020202020204" pitchFamily="34" charset="0"/>
                <a:cs typeface="Arial" panose="020B0604020202020204" pitchFamily="34" charset="0"/>
              </a:rPr>
              <a:t>Achievements &amp; Badges</a:t>
            </a:r>
            <a:r>
              <a:rPr lang="en-US" dirty="0"/>
              <a:t> – Certifications, awards, and milestones displayed as collectible rewards.</a:t>
            </a:r>
          </a:p>
          <a:p>
            <a:pPr>
              <a:buFont typeface="+mj-lt"/>
              <a:buAutoNum type="arabicPeriod"/>
            </a:pPr>
            <a:r>
              <a:rPr lang="en-US" b="1" dirty="0">
                <a:latin typeface="Arial" panose="020B0604020202020204" pitchFamily="34" charset="0"/>
                <a:cs typeface="Arial" panose="020B0604020202020204" pitchFamily="34" charset="0"/>
              </a:rPr>
              <a:t>Career Timeline as Levels</a:t>
            </a:r>
            <a:r>
              <a:rPr lang="en-US" dirty="0">
                <a:latin typeface="Arial" panose="020B0604020202020204" pitchFamily="34" charset="0"/>
                <a:cs typeface="Arial" panose="020B0604020202020204" pitchFamily="34" charset="0"/>
              </a:rPr>
              <a:t> </a:t>
            </a:r>
            <a:r>
              <a:rPr lang="en-US" dirty="0"/>
              <a:t>– Education and experience shown as different levels/stages cleared.</a:t>
            </a:r>
          </a:p>
          <a:p>
            <a:pPr>
              <a:buFont typeface="+mj-lt"/>
              <a:buAutoNum type="arabicPeriod"/>
            </a:pPr>
            <a:r>
              <a:rPr lang="en-US" b="1" dirty="0">
                <a:latin typeface="Arial" panose="020B0604020202020204" pitchFamily="34" charset="0"/>
                <a:cs typeface="Arial" panose="020B0604020202020204" pitchFamily="34" charset="0"/>
              </a:rPr>
              <a:t>Interactive Animations</a:t>
            </a:r>
            <a:r>
              <a:rPr lang="en-US" dirty="0">
                <a:latin typeface="Arial" panose="020B0604020202020204" pitchFamily="34" charset="0"/>
                <a:cs typeface="Arial" panose="020B0604020202020204" pitchFamily="34" charset="0"/>
              </a:rPr>
              <a:t> </a:t>
            </a:r>
            <a:r>
              <a:rPr lang="en-US" dirty="0"/>
              <a:t>– Hover effects, progress unlocks, and “level-up” style transitions.</a:t>
            </a:r>
          </a:p>
          <a:p>
            <a:pPr>
              <a:buFont typeface="+mj-lt"/>
              <a:buAutoNum type="arabicPeriod"/>
            </a:pPr>
            <a:r>
              <a:rPr lang="en-US" b="1" dirty="0">
                <a:latin typeface="Arial" panose="020B0604020202020204" pitchFamily="34" charset="0"/>
                <a:cs typeface="Arial" panose="020B0604020202020204" pitchFamily="34" charset="0"/>
              </a:rPr>
              <a:t>Leaderboard / Stats</a:t>
            </a:r>
            <a:r>
              <a:rPr lang="en-US" dirty="0">
                <a:latin typeface="Arial" panose="020B0604020202020204" pitchFamily="34" charset="0"/>
                <a:cs typeface="Arial" panose="020B0604020202020204" pitchFamily="34" charset="0"/>
              </a:rPr>
              <a:t> </a:t>
            </a:r>
            <a:r>
              <a:rPr lang="en-US" dirty="0"/>
              <a:t>– Optional section showing GitHub commits, hackathon scores, or coding streaks.</a:t>
            </a:r>
          </a:p>
          <a:p>
            <a:pPr>
              <a:buFont typeface="+mj-lt"/>
              <a:buAutoNum type="arabicPeriod"/>
            </a:pPr>
            <a:r>
              <a:rPr lang="en-US" b="1" dirty="0">
                <a:latin typeface="Arial" panose="020B0604020202020204" pitchFamily="34" charset="0"/>
                <a:cs typeface="Arial" panose="020B0604020202020204" pitchFamily="34" charset="0"/>
              </a:rPr>
              <a:t>Contact Section (Final Stage)</a:t>
            </a:r>
            <a:r>
              <a:rPr lang="en-US" dirty="0">
                <a:latin typeface="Arial" panose="020B0604020202020204" pitchFamily="34" charset="0"/>
                <a:cs typeface="Arial" panose="020B0604020202020204" pitchFamily="34" charset="0"/>
              </a:rPr>
              <a:t> </a:t>
            </a:r>
            <a:r>
              <a:rPr lang="en-US" dirty="0"/>
              <a:t>– Recruiters can connect via form, email, or social links styled as “Unlock Next Stage.”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1060</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Timws</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hari</cp:lastModifiedBy>
  <cp:revision>22</cp:revision>
  <dcterms:created xsi:type="dcterms:W3CDTF">2024-03-29T15:07:22Z</dcterms:created>
  <dcterms:modified xsi:type="dcterms:W3CDTF">2025-08-31T14:55:47Z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