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jpeg"/>
  <Override PartName="/ppt/media/image16.jpg" ContentType="image/jpeg"/>
  <Override PartName="/ppt/media/image25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5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0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1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8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907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9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3C0F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C0F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32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9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02156" y="0"/>
            <a:ext cx="8886190" cy="10287000"/>
          </a:xfrm>
          <a:custGeom>
            <a:avLst/>
            <a:gdLst/>
            <a:ahLst/>
            <a:cxnLst/>
            <a:rect l="l" t="t" r="r" b="b"/>
            <a:pathLst>
              <a:path w="8886190" h="10287000">
                <a:moveTo>
                  <a:pt x="8885842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8885842" y="0"/>
                </a:lnTo>
                <a:lnTo>
                  <a:pt x="8885842" y="10286999"/>
                </a:lnTo>
                <a:close/>
              </a:path>
            </a:pathLst>
          </a:custGeom>
          <a:solidFill>
            <a:srgbClr val="3C0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6514" y="1963063"/>
            <a:ext cx="6366197" cy="637864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496396" y="2781464"/>
            <a:ext cx="260985" cy="3947160"/>
          </a:xfrm>
          <a:custGeom>
            <a:avLst/>
            <a:gdLst/>
            <a:ahLst/>
            <a:cxnLst/>
            <a:rect l="l" t="t" r="r" b="b"/>
            <a:pathLst>
              <a:path w="260984" h="3947159">
                <a:moveTo>
                  <a:pt x="260985" y="3816515"/>
                </a:moveTo>
                <a:lnTo>
                  <a:pt x="250736" y="3765715"/>
                </a:lnTo>
                <a:lnTo>
                  <a:pt x="222770" y="3724237"/>
                </a:lnTo>
                <a:lnTo>
                  <a:pt x="181292" y="3696271"/>
                </a:lnTo>
                <a:lnTo>
                  <a:pt x="130492" y="3686022"/>
                </a:lnTo>
                <a:lnTo>
                  <a:pt x="79692" y="3696271"/>
                </a:lnTo>
                <a:lnTo>
                  <a:pt x="38214" y="3724237"/>
                </a:lnTo>
                <a:lnTo>
                  <a:pt x="10248" y="3765715"/>
                </a:lnTo>
                <a:lnTo>
                  <a:pt x="0" y="3816515"/>
                </a:lnTo>
                <a:lnTo>
                  <a:pt x="10248" y="3867315"/>
                </a:lnTo>
                <a:lnTo>
                  <a:pt x="38214" y="3908793"/>
                </a:lnTo>
                <a:lnTo>
                  <a:pt x="79692" y="3936758"/>
                </a:lnTo>
                <a:lnTo>
                  <a:pt x="130492" y="3947007"/>
                </a:lnTo>
                <a:lnTo>
                  <a:pt x="181292" y="3936758"/>
                </a:lnTo>
                <a:lnTo>
                  <a:pt x="222770" y="3908793"/>
                </a:lnTo>
                <a:lnTo>
                  <a:pt x="250736" y="3867315"/>
                </a:lnTo>
                <a:lnTo>
                  <a:pt x="260985" y="3816515"/>
                </a:lnTo>
                <a:close/>
              </a:path>
              <a:path w="260984" h="3947159">
                <a:moveTo>
                  <a:pt x="260985" y="2121103"/>
                </a:moveTo>
                <a:lnTo>
                  <a:pt x="250736" y="2070303"/>
                </a:lnTo>
                <a:lnTo>
                  <a:pt x="222770" y="2028825"/>
                </a:lnTo>
                <a:lnTo>
                  <a:pt x="181292" y="2000859"/>
                </a:lnTo>
                <a:lnTo>
                  <a:pt x="130492" y="1990598"/>
                </a:lnTo>
                <a:lnTo>
                  <a:pt x="79692" y="2000859"/>
                </a:lnTo>
                <a:lnTo>
                  <a:pt x="38214" y="2028825"/>
                </a:lnTo>
                <a:lnTo>
                  <a:pt x="10248" y="2070303"/>
                </a:lnTo>
                <a:lnTo>
                  <a:pt x="0" y="2121103"/>
                </a:lnTo>
                <a:lnTo>
                  <a:pt x="10248" y="2171890"/>
                </a:lnTo>
                <a:lnTo>
                  <a:pt x="38214" y="2213368"/>
                </a:lnTo>
                <a:lnTo>
                  <a:pt x="79692" y="2241334"/>
                </a:lnTo>
                <a:lnTo>
                  <a:pt x="130492" y="2251595"/>
                </a:lnTo>
                <a:lnTo>
                  <a:pt x="181292" y="2241334"/>
                </a:lnTo>
                <a:lnTo>
                  <a:pt x="222770" y="2213368"/>
                </a:lnTo>
                <a:lnTo>
                  <a:pt x="250736" y="2171890"/>
                </a:lnTo>
                <a:lnTo>
                  <a:pt x="260985" y="2121103"/>
                </a:lnTo>
                <a:close/>
              </a:path>
              <a:path w="260984" h="3947159">
                <a:moveTo>
                  <a:pt x="260985" y="130492"/>
                </a:moveTo>
                <a:lnTo>
                  <a:pt x="250736" y="79692"/>
                </a:lnTo>
                <a:lnTo>
                  <a:pt x="222770" y="38214"/>
                </a:lnTo>
                <a:lnTo>
                  <a:pt x="181292" y="10248"/>
                </a:lnTo>
                <a:lnTo>
                  <a:pt x="130492" y="0"/>
                </a:lnTo>
                <a:lnTo>
                  <a:pt x="79692" y="10248"/>
                </a:lnTo>
                <a:lnTo>
                  <a:pt x="38214" y="38214"/>
                </a:lnTo>
                <a:lnTo>
                  <a:pt x="10248" y="79692"/>
                </a:lnTo>
                <a:lnTo>
                  <a:pt x="0" y="130492"/>
                </a:lnTo>
                <a:lnTo>
                  <a:pt x="10248" y="181292"/>
                </a:lnTo>
                <a:lnTo>
                  <a:pt x="38214" y="222770"/>
                </a:lnTo>
                <a:lnTo>
                  <a:pt x="79692" y="250736"/>
                </a:lnTo>
                <a:lnTo>
                  <a:pt x="130492" y="260985"/>
                </a:lnTo>
                <a:lnTo>
                  <a:pt x="181292" y="250736"/>
                </a:lnTo>
                <a:lnTo>
                  <a:pt x="222770" y="222770"/>
                </a:lnTo>
                <a:lnTo>
                  <a:pt x="250736" y="181292"/>
                </a:lnTo>
                <a:lnTo>
                  <a:pt x="260985" y="1304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39327" y="5414"/>
            <a:ext cx="1346049" cy="1371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3C0F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816514" y="1963063"/>
            <a:ext cx="6366509" cy="6379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912350" y="2197"/>
            <a:ext cx="4375785" cy="4940300"/>
          </a:xfrm>
          <a:custGeom>
            <a:avLst/>
            <a:gdLst/>
            <a:ahLst/>
            <a:cxnLst/>
            <a:rect l="l" t="t" r="r" b="b"/>
            <a:pathLst>
              <a:path w="4375784" h="4940300">
                <a:moveTo>
                  <a:pt x="4375647" y="4939808"/>
                </a:moveTo>
                <a:lnTo>
                  <a:pt x="4375647" y="0"/>
                </a:lnTo>
                <a:lnTo>
                  <a:pt x="0" y="0"/>
                </a:lnTo>
                <a:lnTo>
                  <a:pt x="0" y="4466"/>
                </a:lnTo>
                <a:lnTo>
                  <a:pt x="8085" y="48101"/>
                </a:lnTo>
                <a:lnTo>
                  <a:pt x="17364" y="96122"/>
                </a:lnTo>
                <a:lnTo>
                  <a:pt x="27010" y="144061"/>
                </a:lnTo>
                <a:lnTo>
                  <a:pt x="37022" y="191920"/>
                </a:lnTo>
                <a:lnTo>
                  <a:pt x="47401" y="239697"/>
                </a:lnTo>
                <a:lnTo>
                  <a:pt x="58147" y="287394"/>
                </a:lnTo>
                <a:lnTo>
                  <a:pt x="69259" y="335009"/>
                </a:lnTo>
                <a:lnTo>
                  <a:pt x="80738" y="382543"/>
                </a:lnTo>
                <a:lnTo>
                  <a:pt x="92583" y="429996"/>
                </a:lnTo>
                <a:lnTo>
                  <a:pt x="104795" y="477368"/>
                </a:lnTo>
                <a:lnTo>
                  <a:pt x="117370" y="524645"/>
                </a:lnTo>
                <a:lnTo>
                  <a:pt x="130304" y="571813"/>
                </a:lnTo>
                <a:lnTo>
                  <a:pt x="143597" y="618872"/>
                </a:lnTo>
                <a:lnTo>
                  <a:pt x="157250" y="665822"/>
                </a:lnTo>
                <a:lnTo>
                  <a:pt x="171262" y="712663"/>
                </a:lnTo>
                <a:lnTo>
                  <a:pt x="185633" y="759395"/>
                </a:lnTo>
                <a:lnTo>
                  <a:pt x="200363" y="806018"/>
                </a:lnTo>
                <a:lnTo>
                  <a:pt x="215453" y="852532"/>
                </a:lnTo>
                <a:lnTo>
                  <a:pt x="230901" y="898937"/>
                </a:lnTo>
                <a:lnTo>
                  <a:pt x="246709" y="945233"/>
                </a:lnTo>
                <a:lnTo>
                  <a:pt x="262872" y="991407"/>
                </a:lnTo>
                <a:lnTo>
                  <a:pt x="279384" y="1037445"/>
                </a:lnTo>
                <a:lnTo>
                  <a:pt x="296247" y="1083346"/>
                </a:lnTo>
                <a:lnTo>
                  <a:pt x="313459" y="1129111"/>
                </a:lnTo>
                <a:lnTo>
                  <a:pt x="331021" y="1174740"/>
                </a:lnTo>
                <a:lnTo>
                  <a:pt x="348933" y="1220233"/>
                </a:lnTo>
                <a:lnTo>
                  <a:pt x="367195" y="1265589"/>
                </a:lnTo>
                <a:lnTo>
                  <a:pt x="385806" y="1310810"/>
                </a:lnTo>
                <a:lnTo>
                  <a:pt x="404768" y="1355894"/>
                </a:lnTo>
                <a:lnTo>
                  <a:pt x="424079" y="1400842"/>
                </a:lnTo>
                <a:lnTo>
                  <a:pt x="443735" y="1445641"/>
                </a:lnTo>
                <a:lnTo>
                  <a:pt x="463728" y="1490277"/>
                </a:lnTo>
                <a:lnTo>
                  <a:pt x="484060" y="1534750"/>
                </a:lnTo>
                <a:lnTo>
                  <a:pt x="504731" y="1579061"/>
                </a:lnTo>
                <a:lnTo>
                  <a:pt x="525740" y="1623210"/>
                </a:lnTo>
                <a:lnTo>
                  <a:pt x="547087" y="1667195"/>
                </a:lnTo>
                <a:lnTo>
                  <a:pt x="568772" y="1711018"/>
                </a:lnTo>
                <a:lnTo>
                  <a:pt x="590796" y="1754679"/>
                </a:lnTo>
                <a:lnTo>
                  <a:pt x="613159" y="1798177"/>
                </a:lnTo>
                <a:lnTo>
                  <a:pt x="635860" y="1841512"/>
                </a:lnTo>
                <a:lnTo>
                  <a:pt x="658892" y="1884672"/>
                </a:lnTo>
                <a:lnTo>
                  <a:pt x="682249" y="1927644"/>
                </a:lnTo>
                <a:lnTo>
                  <a:pt x="705932" y="1970428"/>
                </a:lnTo>
                <a:lnTo>
                  <a:pt x="729939" y="2013023"/>
                </a:lnTo>
                <a:lnTo>
                  <a:pt x="754271" y="2055431"/>
                </a:lnTo>
                <a:lnTo>
                  <a:pt x="778928" y="2097651"/>
                </a:lnTo>
                <a:lnTo>
                  <a:pt x="803909" y="2139682"/>
                </a:lnTo>
                <a:lnTo>
                  <a:pt x="829216" y="2181526"/>
                </a:lnTo>
                <a:lnTo>
                  <a:pt x="854848" y="2223181"/>
                </a:lnTo>
                <a:lnTo>
                  <a:pt x="880805" y="2264649"/>
                </a:lnTo>
                <a:lnTo>
                  <a:pt x="907078" y="2305916"/>
                </a:lnTo>
                <a:lnTo>
                  <a:pt x="933662" y="2346970"/>
                </a:lnTo>
                <a:lnTo>
                  <a:pt x="960555" y="2387813"/>
                </a:lnTo>
                <a:lnTo>
                  <a:pt x="987757" y="2428442"/>
                </a:lnTo>
                <a:lnTo>
                  <a:pt x="1015269" y="2468860"/>
                </a:lnTo>
                <a:lnTo>
                  <a:pt x="1043091" y="2509065"/>
                </a:lnTo>
                <a:lnTo>
                  <a:pt x="1071222" y="2549058"/>
                </a:lnTo>
                <a:lnTo>
                  <a:pt x="1099662" y="2588838"/>
                </a:lnTo>
                <a:lnTo>
                  <a:pt x="1128412" y="2628405"/>
                </a:lnTo>
                <a:lnTo>
                  <a:pt x="1157472" y="2667761"/>
                </a:lnTo>
                <a:lnTo>
                  <a:pt x="1186833" y="2706892"/>
                </a:lnTo>
                <a:lnTo>
                  <a:pt x="1216486" y="2745788"/>
                </a:lnTo>
                <a:lnTo>
                  <a:pt x="1246431" y="2784448"/>
                </a:lnTo>
                <a:lnTo>
                  <a:pt x="1276668" y="2822873"/>
                </a:lnTo>
                <a:lnTo>
                  <a:pt x="1307198" y="2861062"/>
                </a:lnTo>
                <a:lnTo>
                  <a:pt x="1338021" y="2899016"/>
                </a:lnTo>
                <a:lnTo>
                  <a:pt x="1369135" y="2936734"/>
                </a:lnTo>
                <a:lnTo>
                  <a:pt x="1400542" y="2974217"/>
                </a:lnTo>
                <a:lnTo>
                  <a:pt x="1432242" y="3011464"/>
                </a:lnTo>
                <a:lnTo>
                  <a:pt x="1464233" y="3048476"/>
                </a:lnTo>
                <a:lnTo>
                  <a:pt x="1496508" y="3085241"/>
                </a:lnTo>
                <a:lnTo>
                  <a:pt x="1529056" y="3121749"/>
                </a:lnTo>
                <a:lnTo>
                  <a:pt x="1561877" y="3158000"/>
                </a:lnTo>
                <a:lnTo>
                  <a:pt x="1594972" y="3193994"/>
                </a:lnTo>
                <a:lnTo>
                  <a:pt x="1628340" y="3229730"/>
                </a:lnTo>
                <a:lnTo>
                  <a:pt x="1661982" y="3265209"/>
                </a:lnTo>
                <a:lnTo>
                  <a:pt x="1695897" y="3300431"/>
                </a:lnTo>
                <a:lnTo>
                  <a:pt x="1730085" y="3335396"/>
                </a:lnTo>
                <a:lnTo>
                  <a:pt x="1764547" y="3370103"/>
                </a:lnTo>
                <a:lnTo>
                  <a:pt x="1799282" y="3404553"/>
                </a:lnTo>
                <a:lnTo>
                  <a:pt x="1837737" y="3441675"/>
                </a:lnTo>
                <a:lnTo>
                  <a:pt x="1876487" y="3478469"/>
                </a:lnTo>
                <a:lnTo>
                  <a:pt x="1915535" y="3514934"/>
                </a:lnTo>
                <a:lnTo>
                  <a:pt x="1954879" y="3551072"/>
                </a:lnTo>
                <a:lnTo>
                  <a:pt x="1994519" y="3586881"/>
                </a:lnTo>
                <a:lnTo>
                  <a:pt x="2034457" y="3622361"/>
                </a:lnTo>
                <a:lnTo>
                  <a:pt x="2074690" y="3657513"/>
                </a:lnTo>
                <a:lnTo>
                  <a:pt x="2115221" y="3692337"/>
                </a:lnTo>
                <a:lnTo>
                  <a:pt x="2156048" y="3726833"/>
                </a:lnTo>
                <a:lnTo>
                  <a:pt x="2197159" y="3760990"/>
                </a:lnTo>
                <a:lnTo>
                  <a:pt x="2238542" y="3794797"/>
                </a:lnTo>
                <a:lnTo>
                  <a:pt x="2280196" y="3828254"/>
                </a:lnTo>
                <a:lnTo>
                  <a:pt x="2322121" y="3861363"/>
                </a:lnTo>
                <a:lnTo>
                  <a:pt x="2364317" y="3894121"/>
                </a:lnTo>
                <a:lnTo>
                  <a:pt x="2406785" y="3926530"/>
                </a:lnTo>
                <a:lnTo>
                  <a:pt x="2449525" y="3958590"/>
                </a:lnTo>
                <a:lnTo>
                  <a:pt x="2492535" y="3990300"/>
                </a:lnTo>
                <a:lnTo>
                  <a:pt x="2535817" y="4021661"/>
                </a:lnTo>
                <a:lnTo>
                  <a:pt x="2579357" y="4052662"/>
                </a:lnTo>
                <a:lnTo>
                  <a:pt x="2623142" y="4083295"/>
                </a:lnTo>
                <a:lnTo>
                  <a:pt x="2667171" y="4113559"/>
                </a:lnTo>
                <a:lnTo>
                  <a:pt x="2711445" y="4143454"/>
                </a:lnTo>
                <a:lnTo>
                  <a:pt x="2755963" y="4172981"/>
                </a:lnTo>
                <a:lnTo>
                  <a:pt x="2800726" y="4202138"/>
                </a:lnTo>
                <a:lnTo>
                  <a:pt x="2845734" y="4230928"/>
                </a:lnTo>
                <a:lnTo>
                  <a:pt x="2890986" y="4259348"/>
                </a:lnTo>
                <a:lnTo>
                  <a:pt x="2936483" y="4287400"/>
                </a:lnTo>
                <a:lnTo>
                  <a:pt x="2982210" y="4315074"/>
                </a:lnTo>
                <a:lnTo>
                  <a:pt x="3028154" y="4342362"/>
                </a:lnTo>
                <a:lnTo>
                  <a:pt x="3074314" y="4369265"/>
                </a:lnTo>
                <a:lnTo>
                  <a:pt x="3120691" y="4395781"/>
                </a:lnTo>
                <a:lnTo>
                  <a:pt x="3167284" y="4421912"/>
                </a:lnTo>
                <a:lnTo>
                  <a:pt x="3214094" y="4447656"/>
                </a:lnTo>
                <a:lnTo>
                  <a:pt x="3261120" y="4473015"/>
                </a:lnTo>
                <a:lnTo>
                  <a:pt x="3308362" y="4497988"/>
                </a:lnTo>
                <a:lnTo>
                  <a:pt x="3355821" y="4522575"/>
                </a:lnTo>
                <a:lnTo>
                  <a:pt x="3403482" y="4546769"/>
                </a:lnTo>
                <a:lnTo>
                  <a:pt x="3451330" y="4570561"/>
                </a:lnTo>
                <a:lnTo>
                  <a:pt x="3499365" y="4593953"/>
                </a:lnTo>
                <a:lnTo>
                  <a:pt x="3547587" y="4616943"/>
                </a:lnTo>
                <a:lnTo>
                  <a:pt x="3595996" y="4639532"/>
                </a:lnTo>
                <a:lnTo>
                  <a:pt x="3693376" y="4683509"/>
                </a:lnTo>
                <a:lnTo>
                  <a:pt x="3791505" y="4725881"/>
                </a:lnTo>
                <a:lnTo>
                  <a:pt x="3890321" y="4766624"/>
                </a:lnTo>
                <a:lnTo>
                  <a:pt x="3989764" y="4805712"/>
                </a:lnTo>
                <a:lnTo>
                  <a:pt x="4089834" y="4843144"/>
                </a:lnTo>
                <a:lnTo>
                  <a:pt x="4190532" y="4878922"/>
                </a:lnTo>
                <a:lnTo>
                  <a:pt x="4291840" y="4913039"/>
                </a:lnTo>
                <a:lnTo>
                  <a:pt x="4375647" y="4939808"/>
                </a:lnTo>
                <a:close/>
              </a:path>
            </a:pathLst>
          </a:custGeom>
          <a:solidFill>
            <a:srgbClr val="AC5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2350" y="5330802"/>
            <a:ext cx="4375647" cy="493976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704" y="374843"/>
            <a:ext cx="10048873" cy="95345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142999" cy="1809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3C0F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2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5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5103" y="2331342"/>
            <a:ext cx="519779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1" i="0">
                <a:solidFill>
                  <a:srgbClr val="3C0F5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8180" y="2628600"/>
            <a:ext cx="16151638" cy="590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C0F5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28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jpg"/><Relationship Id="rId5" Type="http://schemas.openxmlformats.org/officeDocument/2006/relationships/image" Target="../media/image19.png"/><Relationship Id="rId10" Type="http://schemas.openxmlformats.org/officeDocument/2006/relationships/image" Target="../media/image5.jp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75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8795" y="2035907"/>
            <a:ext cx="9069203" cy="80764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173" y="3300126"/>
            <a:ext cx="9695180" cy="3473387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0800" spc="580" dirty="0"/>
              <a:t>CHATBO</a:t>
            </a:r>
            <a:r>
              <a:rPr lang="en-US" sz="10800" spc="580" dirty="0"/>
              <a:t>T FOR MEDICOS</a:t>
            </a:r>
            <a:endParaRPr sz="10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028700" y="7934236"/>
            <a:ext cx="666750" cy="666750"/>
            <a:chOff x="1028700" y="7934236"/>
            <a:chExt cx="666750" cy="666750"/>
          </a:xfrm>
        </p:grpSpPr>
        <p:sp>
          <p:nvSpPr>
            <p:cNvPr id="5" name="object 5"/>
            <p:cNvSpPr/>
            <p:nvPr/>
          </p:nvSpPr>
          <p:spPr>
            <a:xfrm>
              <a:off x="1028700" y="793423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254348" y="161793"/>
                  </a:moveTo>
                  <a:lnTo>
                    <a:pt x="335871" y="0"/>
                  </a:lnTo>
                  <a:lnTo>
                    <a:pt x="410091" y="149564"/>
                  </a:lnTo>
                  <a:lnTo>
                    <a:pt x="335698" y="149564"/>
                  </a:lnTo>
                  <a:lnTo>
                    <a:pt x="314996" y="150199"/>
                  </a:lnTo>
                  <a:lnTo>
                    <a:pt x="294537" y="152448"/>
                  </a:lnTo>
                  <a:lnTo>
                    <a:pt x="274321" y="156313"/>
                  </a:lnTo>
                  <a:lnTo>
                    <a:pt x="254348" y="161793"/>
                  </a:lnTo>
                  <a:close/>
                </a:path>
                <a:path w="666750" h="666750">
                  <a:moveTo>
                    <a:pt x="416832" y="163148"/>
                  </a:moveTo>
                  <a:lnTo>
                    <a:pt x="396953" y="157335"/>
                  </a:lnTo>
                  <a:lnTo>
                    <a:pt x="376804" y="153134"/>
                  </a:lnTo>
                  <a:lnTo>
                    <a:pt x="356386" y="150544"/>
                  </a:lnTo>
                  <a:lnTo>
                    <a:pt x="335698" y="149564"/>
                  </a:lnTo>
                  <a:lnTo>
                    <a:pt x="410091" y="149564"/>
                  </a:lnTo>
                  <a:lnTo>
                    <a:pt x="416832" y="163148"/>
                  </a:lnTo>
                  <a:close/>
                </a:path>
                <a:path w="666750" h="666750">
                  <a:moveTo>
                    <a:pt x="623066" y="578764"/>
                  </a:moveTo>
                  <a:lnTo>
                    <a:pt x="335054" y="578764"/>
                  </a:lnTo>
                  <a:lnTo>
                    <a:pt x="541800" y="415000"/>
                  </a:lnTo>
                  <a:lnTo>
                    <a:pt x="623066" y="578764"/>
                  </a:lnTo>
                  <a:close/>
                </a:path>
                <a:path w="666750" h="666750">
                  <a:moveTo>
                    <a:pt x="666716" y="666724"/>
                  </a:moveTo>
                  <a:lnTo>
                    <a:pt x="0" y="666724"/>
                  </a:lnTo>
                  <a:lnTo>
                    <a:pt x="126033" y="416559"/>
                  </a:lnTo>
                  <a:lnTo>
                    <a:pt x="335054" y="578764"/>
                  </a:lnTo>
                  <a:lnTo>
                    <a:pt x="623066" y="578764"/>
                  </a:lnTo>
                  <a:lnTo>
                    <a:pt x="666716" y="666724"/>
                  </a:lnTo>
                  <a:close/>
                </a:path>
              </a:pathLst>
            </a:custGeom>
            <a:solidFill>
              <a:srgbClr val="3C0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2315" y="8158074"/>
              <a:ext cx="239498" cy="239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1811" y="8097384"/>
              <a:ext cx="90590" cy="9059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82929" y="7976713"/>
            <a:ext cx="248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solidFill>
                  <a:srgbClr val="3C0F53"/>
                </a:solidFill>
                <a:latin typeface="Tahoma"/>
                <a:cs typeface="Tahoma"/>
              </a:rPr>
              <a:t>PROJECT</a:t>
            </a:r>
            <a:r>
              <a:rPr sz="1800" b="1" spc="-15" dirty="0">
                <a:solidFill>
                  <a:srgbClr val="3C0F53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3C0F53"/>
                </a:solidFill>
                <a:latin typeface="Tahoma"/>
                <a:cs typeface="Tahoma"/>
              </a:rPr>
              <a:t>OVERVIEW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142999" cy="18097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0" y="7124700"/>
            <a:ext cx="18288000" cy="100283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60"/>
              </a:spcBef>
            </a:pPr>
            <a:r>
              <a:rPr lang="en-US" sz="2400" b="1" spc="-40" dirty="0">
                <a:solidFill>
                  <a:srgbClr val="3C0F53"/>
                </a:solidFill>
                <a:latin typeface="Tahoma"/>
                <a:cs typeface="Tahoma"/>
              </a:rPr>
              <a:t>DIVYANSH                     ABHAY                          ARYA VANSH                       LOKESH                       PRANAV</a:t>
            </a:r>
            <a:endParaRPr lang="en-US"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US" sz="2400" spc="95" dirty="0">
                <a:solidFill>
                  <a:srgbClr val="3C0F53"/>
                </a:solidFill>
                <a:latin typeface="Trebuchet MS"/>
                <a:cs typeface="Trebuchet MS"/>
              </a:rPr>
              <a:t>                21BCS3987                 21BCS3990                 21BCS3956                     21BCS3911                21BCS3735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1142999" cy="1809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362200" y="3543300"/>
            <a:ext cx="11348085" cy="5699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020" algn="just">
              <a:lnSpc>
                <a:spcPct val="115399"/>
              </a:lnSpc>
              <a:spcBef>
                <a:spcPts val="100"/>
              </a:spcBef>
            </a:pPr>
            <a:r>
              <a:rPr sz="26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Chatbots,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35" dirty="0">
                <a:solidFill>
                  <a:srgbClr val="002060"/>
                </a:solidFill>
                <a:latin typeface="Lucida Sans Unicode"/>
                <a:cs typeface="Lucida Sans Unicode"/>
              </a:rPr>
              <a:t>empowered</a:t>
            </a:r>
            <a:r>
              <a:rPr sz="2600" b="1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35" dirty="0">
                <a:solidFill>
                  <a:srgbClr val="002060"/>
                </a:solidFill>
                <a:latin typeface="Lucida Sans Unicode"/>
                <a:cs typeface="Lucida Sans Unicode"/>
              </a:rPr>
              <a:t>by</a:t>
            </a:r>
            <a:r>
              <a:rPr sz="2600" b="1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70" dirty="0">
                <a:solidFill>
                  <a:srgbClr val="002060"/>
                </a:solidFill>
                <a:latin typeface="Lucida Sans Unicode"/>
                <a:cs typeface="Lucida Sans Unicode"/>
              </a:rPr>
              <a:t>artificial</a:t>
            </a:r>
            <a:r>
              <a:rPr sz="2600" b="1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95" dirty="0">
                <a:solidFill>
                  <a:srgbClr val="002060"/>
                </a:solidFill>
                <a:latin typeface="Lucida Sans Unicode"/>
                <a:cs typeface="Lucida Sans Unicode"/>
              </a:rPr>
              <a:t>intelligence,</a:t>
            </a:r>
            <a:r>
              <a:rPr sz="2600" b="1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are</a:t>
            </a:r>
            <a:r>
              <a:rPr sz="2600" b="1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becoming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70" dirty="0">
                <a:solidFill>
                  <a:srgbClr val="002060"/>
                </a:solidFill>
                <a:latin typeface="Lucida Sans Unicode"/>
                <a:cs typeface="Lucida Sans Unicode"/>
              </a:rPr>
              <a:t>increasingly </a:t>
            </a:r>
            <a:r>
              <a:rPr sz="2600" b="1" spc="-81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80" dirty="0">
                <a:solidFill>
                  <a:srgbClr val="002060"/>
                </a:solidFill>
                <a:latin typeface="Lucida Sans Unicode"/>
                <a:cs typeface="Lucida Sans Unicode"/>
              </a:rPr>
              <a:t>popular 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in </a:t>
            </a:r>
            <a:r>
              <a:rPr sz="2600" b="1" spc="-50" dirty="0">
                <a:solidFill>
                  <a:srgbClr val="002060"/>
                </a:solidFill>
                <a:latin typeface="Lucida Sans Unicode"/>
                <a:cs typeface="Lucida Sans Unicode"/>
              </a:rPr>
              <a:t>many </a:t>
            </a:r>
            <a:r>
              <a:rPr sz="2600" b="1" spc="-70" dirty="0">
                <a:solidFill>
                  <a:srgbClr val="002060"/>
                </a:solidFill>
                <a:latin typeface="Lucida Sans Unicode"/>
                <a:cs typeface="Lucida Sans Unicode"/>
              </a:rPr>
              <a:t>fields </a:t>
            </a:r>
            <a:r>
              <a:rPr sz="26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and </a:t>
            </a:r>
            <a:r>
              <a:rPr sz="2600" b="1" spc="-35" dirty="0">
                <a:solidFill>
                  <a:srgbClr val="002060"/>
                </a:solidFill>
                <a:latin typeface="Lucida Sans Unicode"/>
                <a:cs typeface="Lucida Sans Unicode"/>
              </a:rPr>
              <a:t>have </a:t>
            </a:r>
            <a:r>
              <a:rPr sz="2600" b="1" spc="-55" dirty="0">
                <a:solidFill>
                  <a:srgbClr val="002060"/>
                </a:solidFill>
                <a:latin typeface="Lucida Sans Unicode"/>
                <a:cs typeface="Lucida Sans Unicode"/>
              </a:rPr>
              <a:t>much potential </a:t>
            </a:r>
            <a:r>
              <a:rPr sz="2600" b="1" spc="-95" dirty="0">
                <a:solidFill>
                  <a:srgbClr val="002060"/>
                </a:solidFill>
                <a:latin typeface="Lucida Sans Unicode"/>
                <a:cs typeface="Lucida Sans Unicode"/>
              </a:rPr>
              <a:t>for </a:t>
            </a:r>
            <a:r>
              <a:rPr sz="2600" b="1" spc="-55" dirty="0">
                <a:solidFill>
                  <a:srgbClr val="002060"/>
                </a:solidFill>
                <a:latin typeface="Lucida Sans Unicode"/>
                <a:cs typeface="Lucida Sans Unicode"/>
              </a:rPr>
              <a:t>application 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in </a:t>
            </a:r>
            <a:r>
              <a:rPr sz="2600" b="1" spc="-80" dirty="0">
                <a:solidFill>
                  <a:srgbClr val="002060"/>
                </a:solidFill>
                <a:latin typeface="Lucida Sans Unicode"/>
                <a:cs typeface="Lucida Sans Unicode"/>
              </a:rPr>
              <a:t>real </a:t>
            </a:r>
            <a:r>
              <a:rPr sz="2600" b="1" spc="-95" dirty="0">
                <a:solidFill>
                  <a:srgbClr val="002060"/>
                </a:solidFill>
                <a:latin typeface="Lucida Sans Unicode"/>
                <a:cs typeface="Lucida Sans Unicode"/>
              </a:rPr>
              <a:t>life </a:t>
            </a:r>
            <a:r>
              <a:rPr sz="2600" b="1" spc="-81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situations.</a:t>
            </a:r>
            <a:endParaRPr sz="26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 marL="12700" marR="93980">
              <a:lnSpc>
                <a:spcPct val="115399"/>
              </a:lnSpc>
              <a:spcBef>
                <a:spcPts val="5"/>
              </a:spcBef>
            </a:pPr>
            <a:r>
              <a:rPr sz="26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However, </a:t>
            </a:r>
            <a:r>
              <a:rPr sz="2600" b="1" spc="-70" dirty="0">
                <a:solidFill>
                  <a:srgbClr val="002060"/>
                </a:solidFill>
                <a:latin typeface="Lucida Sans Unicode"/>
                <a:cs typeface="Lucida Sans Unicode"/>
              </a:rPr>
              <a:t>little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attention </a:t>
            </a:r>
            <a:r>
              <a:rPr sz="2600" b="1" spc="-65" dirty="0">
                <a:solidFill>
                  <a:srgbClr val="002060"/>
                </a:solidFill>
                <a:latin typeface="Lucida Sans Unicode"/>
                <a:cs typeface="Lucida Sans Unicode"/>
              </a:rPr>
              <a:t>has </a:t>
            </a:r>
            <a:r>
              <a:rPr sz="2600" b="1" spc="-25" dirty="0">
                <a:solidFill>
                  <a:srgbClr val="002060"/>
                </a:solidFill>
                <a:latin typeface="Lucida Sans Unicode"/>
                <a:cs typeface="Lucida Sans Unicode"/>
              </a:rPr>
              <a:t>been </a:t>
            </a:r>
            <a:r>
              <a:rPr sz="2600" b="1" spc="-50" dirty="0">
                <a:solidFill>
                  <a:srgbClr val="002060"/>
                </a:solidFill>
                <a:latin typeface="Lucida Sans Unicode"/>
                <a:cs typeface="Lucida Sans Unicode"/>
              </a:rPr>
              <a:t>paid </a:t>
            </a:r>
            <a:r>
              <a:rPr sz="2600" b="1" spc="-15" dirty="0">
                <a:solidFill>
                  <a:srgbClr val="002060"/>
                </a:solidFill>
                <a:latin typeface="Lucida Sans Unicode"/>
                <a:cs typeface="Lucida Sans Unicode"/>
              </a:rPr>
              <a:t>to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medical </a:t>
            </a:r>
            <a:r>
              <a:rPr sz="2600" b="1" spc="-10" dirty="0">
                <a:solidFill>
                  <a:srgbClr val="002060"/>
                </a:solidFill>
                <a:latin typeface="Lucida Sans Unicode"/>
                <a:cs typeface="Lucida Sans Unicode"/>
              </a:rPr>
              <a:t>chatbots </a:t>
            </a:r>
            <a:r>
              <a:rPr sz="26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and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most </a:t>
            </a:r>
            <a:r>
              <a:rPr sz="26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10" dirty="0">
                <a:solidFill>
                  <a:srgbClr val="002060"/>
                </a:solidFill>
                <a:latin typeface="Lucida Sans Unicode"/>
                <a:cs typeface="Lucida Sans Unicode"/>
              </a:rPr>
              <a:t>existing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0" dirty="0">
                <a:solidFill>
                  <a:srgbClr val="002060"/>
                </a:solidFill>
                <a:latin typeface="Lucida Sans Unicode"/>
                <a:cs typeface="Lucida Sans Unicode"/>
              </a:rPr>
              <a:t>evidence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25" dirty="0">
                <a:solidFill>
                  <a:srgbClr val="002060"/>
                </a:solidFill>
                <a:latin typeface="Lucida Sans Unicode"/>
                <a:cs typeface="Lucida Sans Unicode"/>
              </a:rPr>
              <a:t>focuses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95" dirty="0">
                <a:solidFill>
                  <a:srgbClr val="002060"/>
                </a:solidFill>
                <a:latin typeface="Lucida Sans Unicode"/>
                <a:cs typeface="Lucida Sans Unicode"/>
              </a:rPr>
              <a:t>on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technical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55" dirty="0">
                <a:solidFill>
                  <a:srgbClr val="002060"/>
                </a:solidFill>
                <a:latin typeface="Lucida Sans Unicode"/>
                <a:cs typeface="Lucida Sans Unicode"/>
              </a:rPr>
              <a:t>issues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95" dirty="0">
                <a:solidFill>
                  <a:srgbClr val="002060"/>
                </a:solidFill>
                <a:latin typeface="Lucida Sans Unicode"/>
                <a:cs typeface="Lucida Sans Unicode"/>
              </a:rPr>
              <a:t>while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70" dirty="0">
                <a:solidFill>
                  <a:srgbClr val="002060"/>
                </a:solidFill>
                <a:latin typeface="Lucida Sans Unicode"/>
                <a:cs typeface="Lucida Sans Unicode"/>
              </a:rPr>
              <a:t>behavioral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35" dirty="0">
                <a:solidFill>
                  <a:srgbClr val="002060"/>
                </a:solidFill>
                <a:latin typeface="Lucida Sans Unicode"/>
                <a:cs typeface="Lucida Sans Unicode"/>
              </a:rPr>
              <a:t>research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85" dirty="0">
                <a:solidFill>
                  <a:srgbClr val="002060"/>
                </a:solidFill>
                <a:latin typeface="Lucida Sans Unicode"/>
                <a:cs typeface="Lucida Sans Unicode"/>
              </a:rPr>
              <a:t>is </a:t>
            </a:r>
            <a:r>
              <a:rPr sz="2600" b="1" spc="-81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00" dirty="0">
                <a:solidFill>
                  <a:srgbClr val="002060"/>
                </a:solidFill>
                <a:latin typeface="Lucida Sans Unicode"/>
                <a:cs typeface="Lucida Sans Unicode"/>
              </a:rPr>
              <a:t>still</a:t>
            </a:r>
            <a:r>
              <a:rPr sz="2600" b="1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lacking.</a:t>
            </a:r>
            <a:endParaRPr sz="26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 marL="12700" marR="5080">
              <a:lnSpc>
                <a:spcPct val="115399"/>
              </a:lnSpc>
            </a:pPr>
            <a:r>
              <a:rPr sz="2600" b="1" spc="-100" dirty="0">
                <a:solidFill>
                  <a:srgbClr val="002060"/>
                </a:solidFill>
                <a:latin typeface="Lucida Sans Unicode"/>
                <a:cs typeface="Lucida Sans Unicode"/>
              </a:rPr>
              <a:t>The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idea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85" dirty="0">
                <a:solidFill>
                  <a:srgbClr val="002060"/>
                </a:solidFill>
                <a:latin typeface="Lucida Sans Unicode"/>
                <a:cs typeface="Lucida Sans Unicode"/>
              </a:rPr>
              <a:t>is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5" dirty="0">
                <a:solidFill>
                  <a:srgbClr val="002060"/>
                </a:solidFill>
                <a:latin typeface="Lucida Sans Unicode"/>
                <a:cs typeface="Lucida Sans Unicode"/>
              </a:rPr>
              <a:t>to</a:t>
            </a:r>
            <a:r>
              <a:rPr sz="2600" b="1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10" dirty="0">
                <a:solidFill>
                  <a:srgbClr val="002060"/>
                </a:solidFill>
                <a:latin typeface="Lucida Sans Unicode"/>
                <a:cs typeface="Lucida Sans Unicode"/>
              </a:rPr>
              <a:t>create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medical</a:t>
            </a:r>
            <a:r>
              <a:rPr sz="2600" b="1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5" dirty="0">
                <a:solidFill>
                  <a:srgbClr val="002060"/>
                </a:solidFill>
                <a:latin typeface="Lucida Sans Unicode"/>
                <a:cs typeface="Lucida Sans Unicode"/>
              </a:rPr>
              <a:t>chatbot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that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0" dirty="0">
                <a:solidFill>
                  <a:srgbClr val="002060"/>
                </a:solidFill>
                <a:latin typeface="Lucida Sans Unicode"/>
                <a:cs typeface="Lucida Sans Unicode"/>
              </a:rPr>
              <a:t>can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75" dirty="0">
                <a:solidFill>
                  <a:srgbClr val="002060"/>
                </a:solidFill>
                <a:latin typeface="Lucida Sans Unicode"/>
                <a:cs typeface="Lucida Sans Unicode"/>
              </a:rPr>
              <a:t>diagnose</a:t>
            </a:r>
            <a:r>
              <a:rPr sz="2600" b="1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25" dirty="0">
                <a:solidFill>
                  <a:srgbClr val="002060"/>
                </a:solidFill>
                <a:latin typeface="Lucida Sans Unicode"/>
                <a:cs typeface="Lucida Sans Unicode"/>
              </a:rPr>
              <a:t>the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disease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and </a:t>
            </a:r>
            <a:r>
              <a:rPr sz="2600" b="1" spc="-80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provide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5" dirty="0">
                <a:solidFill>
                  <a:srgbClr val="002060"/>
                </a:solidFill>
                <a:latin typeface="Lucida Sans Unicode"/>
                <a:cs typeface="Lucida Sans Unicode"/>
              </a:rPr>
              <a:t>basic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50" dirty="0">
                <a:solidFill>
                  <a:srgbClr val="002060"/>
                </a:solidFill>
                <a:latin typeface="Lucida Sans Unicode"/>
                <a:cs typeface="Lucida Sans Unicode"/>
              </a:rPr>
              <a:t>details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about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25" dirty="0">
                <a:solidFill>
                  <a:srgbClr val="002060"/>
                </a:solidFill>
                <a:latin typeface="Lucida Sans Unicode"/>
                <a:cs typeface="Lucida Sans Unicode"/>
              </a:rPr>
              <a:t>the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disease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before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85" dirty="0">
                <a:solidFill>
                  <a:srgbClr val="002060"/>
                </a:solidFill>
                <a:latin typeface="Lucida Sans Unicode"/>
                <a:cs typeface="Lucida Sans Unicode"/>
              </a:rPr>
              <a:t>consulting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doctor.</a:t>
            </a:r>
            <a:endParaRPr sz="26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3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 marL="12700" marR="783590">
              <a:lnSpc>
                <a:spcPct val="115399"/>
              </a:lnSpc>
            </a:pPr>
            <a:r>
              <a:rPr sz="2600" b="1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This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will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75" dirty="0">
                <a:solidFill>
                  <a:srgbClr val="002060"/>
                </a:solidFill>
                <a:latin typeface="Lucida Sans Unicode"/>
                <a:cs typeface="Lucida Sans Unicode"/>
              </a:rPr>
              <a:t>help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5" dirty="0">
                <a:solidFill>
                  <a:srgbClr val="002060"/>
                </a:solidFill>
                <a:latin typeface="Lucida Sans Unicode"/>
                <a:cs typeface="Lucida Sans Unicode"/>
              </a:rPr>
              <a:t>to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5" dirty="0">
                <a:solidFill>
                  <a:srgbClr val="002060"/>
                </a:solidFill>
                <a:latin typeface="Lucida Sans Unicode"/>
                <a:cs typeface="Lucida Sans Unicode"/>
              </a:rPr>
              <a:t>reduce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healthcare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10" dirty="0">
                <a:solidFill>
                  <a:srgbClr val="002060"/>
                </a:solidFill>
                <a:latin typeface="Lucida Sans Unicode"/>
                <a:cs typeface="Lucida Sans Unicode"/>
              </a:rPr>
              <a:t>costs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and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improve</a:t>
            </a:r>
            <a:r>
              <a:rPr sz="2600" b="1" spc="-13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20" dirty="0">
                <a:solidFill>
                  <a:srgbClr val="002060"/>
                </a:solidFill>
                <a:latin typeface="Lucida Sans Unicode"/>
                <a:cs typeface="Lucida Sans Unicode"/>
              </a:rPr>
              <a:t>accessibility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5" dirty="0">
                <a:solidFill>
                  <a:srgbClr val="002060"/>
                </a:solidFill>
                <a:latin typeface="Lucida Sans Unicode"/>
                <a:cs typeface="Lucida Sans Unicode"/>
              </a:rPr>
              <a:t>to </a:t>
            </a:r>
            <a:r>
              <a:rPr sz="2600" b="1" spc="-80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medical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knowledge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110" dirty="0">
                <a:solidFill>
                  <a:srgbClr val="002060"/>
                </a:solidFill>
                <a:latin typeface="Lucida Sans Unicode"/>
                <a:cs typeface="Lucida Sans Unicode"/>
              </a:rPr>
              <a:t>through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medical</a:t>
            </a:r>
            <a:r>
              <a:rPr sz="2600" b="1" spc="-13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6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chatbot</a:t>
            </a:r>
            <a:r>
              <a:rPr sz="2600" b="1" spc="-45" dirty="0">
                <a:latin typeface="Lucida Sans Unicode"/>
                <a:cs typeface="Lucida Sans Unicode"/>
              </a:rPr>
              <a:t>.</a:t>
            </a:r>
            <a:endParaRPr sz="2600" b="1" dirty="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911220"/>
            <a:ext cx="1353875" cy="13754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142999" cy="18097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28579" y="253390"/>
            <a:ext cx="6804659" cy="1017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0" spc="20" dirty="0">
                <a:solidFill>
                  <a:schemeClr val="bg1"/>
                </a:solidFill>
              </a:rPr>
              <a:t>INTRODUCTION</a:t>
            </a:r>
            <a:endParaRPr sz="6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6593" y="6173503"/>
            <a:ext cx="791210" cy="3594100"/>
            <a:chOff x="256593" y="6173503"/>
            <a:chExt cx="791210" cy="3594100"/>
          </a:xfrm>
        </p:grpSpPr>
        <p:sp>
          <p:nvSpPr>
            <p:cNvPr id="3" name="object 3"/>
            <p:cNvSpPr/>
            <p:nvPr/>
          </p:nvSpPr>
          <p:spPr>
            <a:xfrm>
              <a:off x="256590" y="6526097"/>
              <a:ext cx="791210" cy="3241675"/>
            </a:xfrm>
            <a:custGeom>
              <a:avLst/>
              <a:gdLst/>
              <a:ahLst/>
              <a:cxnLst/>
              <a:rect l="l" t="t" r="r" b="b"/>
              <a:pathLst>
                <a:path w="791210" h="3241675">
                  <a:moveTo>
                    <a:pt x="791159" y="0"/>
                  </a:moveTo>
                  <a:lnTo>
                    <a:pt x="0" y="0"/>
                  </a:lnTo>
                  <a:lnTo>
                    <a:pt x="0" y="2886418"/>
                  </a:lnTo>
                  <a:lnTo>
                    <a:pt x="0" y="3241433"/>
                  </a:lnTo>
                  <a:lnTo>
                    <a:pt x="791159" y="3241433"/>
                  </a:lnTo>
                  <a:lnTo>
                    <a:pt x="791159" y="2886418"/>
                  </a:lnTo>
                  <a:lnTo>
                    <a:pt x="791159" y="0"/>
                  </a:lnTo>
                  <a:close/>
                </a:path>
              </a:pathLst>
            </a:custGeom>
            <a:solidFill>
              <a:srgbClr val="3C0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650" y="6173503"/>
              <a:ext cx="390099" cy="32390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7675" y="157798"/>
            <a:ext cx="11034395" cy="4338495"/>
          </a:xfrm>
          <a:prstGeom prst="rect">
            <a:avLst/>
          </a:prstGeom>
        </p:spPr>
        <p:txBody>
          <a:bodyPr vert="horz" wrap="square" lIns="0" tIns="574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25"/>
              </a:spcBef>
            </a:pPr>
            <a:r>
              <a:rPr sz="6550" spc="215" dirty="0">
                <a:solidFill>
                  <a:schemeClr val="bg1"/>
                </a:solidFill>
              </a:rPr>
              <a:t>PROBLEM</a:t>
            </a:r>
            <a:r>
              <a:rPr sz="6550" spc="180" dirty="0">
                <a:solidFill>
                  <a:schemeClr val="bg1"/>
                </a:solidFill>
              </a:rPr>
              <a:t> </a:t>
            </a:r>
            <a:r>
              <a:rPr sz="6550" spc="300" dirty="0">
                <a:solidFill>
                  <a:schemeClr val="bg1"/>
                </a:solidFill>
              </a:rPr>
              <a:t>STATEMENT</a:t>
            </a:r>
            <a:endParaRPr sz="6550" dirty="0">
              <a:solidFill>
                <a:schemeClr val="bg1"/>
              </a:solidFill>
            </a:endParaRPr>
          </a:p>
          <a:p>
            <a:pPr marL="12700" marR="5080">
              <a:lnSpc>
                <a:spcPct val="116399"/>
              </a:lnSpc>
              <a:spcBef>
                <a:spcPts val="1375"/>
              </a:spcBef>
            </a:pPr>
            <a:br>
              <a:rPr lang="en-US" sz="2900" b="0" spc="-35" dirty="0">
                <a:latin typeface="Lucida Sans Unicode"/>
                <a:cs typeface="Lucida Sans Unicode"/>
              </a:rPr>
            </a:br>
            <a:br>
              <a:rPr lang="en-IN" sz="2900" b="0" spc="-35" dirty="0">
                <a:latin typeface="Lucida Sans Unicode"/>
                <a:cs typeface="Lucida Sans Unicode"/>
              </a:rPr>
            </a:br>
            <a:r>
              <a:rPr sz="2900" spc="-35" dirty="0">
                <a:solidFill>
                  <a:srgbClr val="002060"/>
                </a:solidFill>
                <a:latin typeface="Lucida Sans Unicode"/>
                <a:cs typeface="Lucida Sans Unicode"/>
              </a:rPr>
              <a:t>One</a:t>
            </a:r>
            <a:r>
              <a:rPr sz="2900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in</a:t>
            </a:r>
            <a:r>
              <a:rPr sz="2900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002060"/>
                </a:solidFill>
                <a:latin typeface="Lucida Sans Unicode"/>
                <a:cs typeface="Lucida Sans Unicode"/>
              </a:rPr>
              <a:t>every</a:t>
            </a:r>
            <a:r>
              <a:rPr sz="2900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5" dirty="0">
                <a:solidFill>
                  <a:srgbClr val="002060"/>
                </a:solidFill>
                <a:latin typeface="Lucida Sans Unicode"/>
                <a:cs typeface="Lucida Sans Unicode"/>
              </a:rPr>
              <a:t>twenty</a:t>
            </a:r>
            <a:r>
              <a:rPr sz="2900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75" dirty="0">
                <a:solidFill>
                  <a:srgbClr val="002060"/>
                </a:solidFill>
                <a:latin typeface="Lucida Sans Unicode"/>
                <a:cs typeface="Lucida Sans Unicode"/>
              </a:rPr>
              <a:t>Google</a:t>
            </a:r>
            <a:r>
              <a:rPr sz="2900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25" dirty="0">
                <a:solidFill>
                  <a:srgbClr val="002060"/>
                </a:solidFill>
                <a:latin typeface="Lucida Sans Unicode"/>
                <a:cs typeface="Lucida Sans Unicode"/>
              </a:rPr>
              <a:t>searches</a:t>
            </a:r>
            <a:r>
              <a:rPr sz="2900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is</a:t>
            </a:r>
            <a:r>
              <a:rPr sz="2900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about</a:t>
            </a:r>
            <a:r>
              <a:rPr sz="2900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125" dirty="0">
                <a:solidFill>
                  <a:srgbClr val="002060"/>
                </a:solidFill>
                <a:latin typeface="Lucida Sans Unicode"/>
                <a:cs typeface="Lucida Sans Unicode"/>
              </a:rPr>
              <a:t>health,</a:t>
            </a:r>
            <a:r>
              <a:rPr sz="2900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75" dirty="0">
                <a:solidFill>
                  <a:srgbClr val="002060"/>
                </a:solidFill>
                <a:latin typeface="Lucida Sans Unicode"/>
                <a:cs typeface="Lucida Sans Unicode"/>
              </a:rPr>
              <a:t>this</a:t>
            </a:r>
            <a:r>
              <a:rPr sz="2900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clearly </a:t>
            </a:r>
            <a:r>
              <a:rPr sz="2900" spc="-90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demonstrates </a:t>
            </a:r>
            <a:r>
              <a:rPr sz="2900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the </a:t>
            </a:r>
            <a:r>
              <a:rPr sz="2900" spc="-25" dirty="0">
                <a:solidFill>
                  <a:srgbClr val="002060"/>
                </a:solidFill>
                <a:latin typeface="Lucida Sans Unicode"/>
                <a:cs typeface="Lucida Sans Unicode"/>
              </a:rPr>
              <a:t>need </a:t>
            </a:r>
            <a:r>
              <a:rPr sz="2900" spc="-20" dirty="0">
                <a:solidFill>
                  <a:srgbClr val="002060"/>
                </a:solidFill>
                <a:latin typeface="Lucida Sans Unicode"/>
                <a:cs typeface="Lucida Sans Unicode"/>
              </a:rPr>
              <a:t>to </a:t>
            </a:r>
            <a:r>
              <a:rPr sz="2900" spc="-5" dirty="0">
                <a:solidFill>
                  <a:srgbClr val="002060"/>
                </a:solidFill>
                <a:latin typeface="Lucida Sans Unicode"/>
                <a:cs typeface="Lucida Sans Unicode"/>
              </a:rPr>
              <a:t>receive </a:t>
            </a:r>
            <a:r>
              <a:rPr sz="2900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proper </a:t>
            </a:r>
            <a:r>
              <a:rPr sz="2900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healthcare </a:t>
            </a:r>
            <a:r>
              <a:rPr sz="2900" dirty="0">
                <a:solidFill>
                  <a:srgbClr val="002060"/>
                </a:solidFill>
                <a:latin typeface="Lucida Sans Unicode"/>
                <a:cs typeface="Lucida Sans Unicode"/>
              </a:rPr>
              <a:t>advice </a:t>
            </a:r>
            <a:r>
              <a:rPr sz="2900" spc="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spc="-120" dirty="0">
                <a:solidFill>
                  <a:srgbClr val="002060"/>
                </a:solidFill>
                <a:latin typeface="Lucida Sans Unicode"/>
                <a:cs typeface="Lucida Sans Unicode"/>
              </a:rPr>
              <a:t>digitally.</a:t>
            </a:r>
            <a:endParaRPr sz="2900" dirty="0">
              <a:solidFill>
                <a:srgbClr val="002060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5018" y="4381500"/>
            <a:ext cx="11534140" cy="4962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2900" b="1" spc="-8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number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of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internet</a:t>
            </a:r>
            <a:r>
              <a:rPr sz="2900" b="1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65" dirty="0">
                <a:solidFill>
                  <a:srgbClr val="002060"/>
                </a:solidFill>
                <a:latin typeface="Lucida Sans Unicode"/>
                <a:cs typeface="Lucida Sans Unicode"/>
              </a:rPr>
              <a:t>users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20" dirty="0">
                <a:solidFill>
                  <a:srgbClr val="002060"/>
                </a:solidFill>
                <a:latin typeface="Lucida Sans Unicode"/>
                <a:cs typeface="Lucida Sans Unicode"/>
              </a:rPr>
              <a:t>depend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10" dirty="0">
                <a:solidFill>
                  <a:srgbClr val="002060"/>
                </a:solidFill>
                <a:latin typeface="Lucida Sans Unicode"/>
                <a:cs typeface="Lucida Sans Unicode"/>
              </a:rPr>
              <a:t>on</a:t>
            </a:r>
            <a:r>
              <a:rPr sz="2900" b="1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the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internet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05" dirty="0">
                <a:solidFill>
                  <a:srgbClr val="002060"/>
                </a:solidFill>
                <a:latin typeface="Lucida Sans Unicode"/>
                <a:cs typeface="Lucida Sans Unicode"/>
              </a:rPr>
              <a:t>for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clearing</a:t>
            </a:r>
            <a:r>
              <a:rPr sz="2900" b="1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75" dirty="0">
                <a:solidFill>
                  <a:srgbClr val="002060"/>
                </a:solidFill>
                <a:latin typeface="Lucida Sans Unicode"/>
                <a:cs typeface="Lucida Sans Unicode"/>
              </a:rPr>
              <a:t>their </a:t>
            </a:r>
            <a:r>
              <a:rPr sz="2900" b="1" spc="-90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healthcare-based</a:t>
            </a:r>
            <a:r>
              <a:rPr sz="2900" b="1" spc="-15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00" dirty="0">
                <a:solidFill>
                  <a:srgbClr val="002060"/>
                </a:solidFill>
                <a:latin typeface="Lucida Sans Unicode"/>
                <a:cs typeface="Lucida Sans Unicode"/>
              </a:rPr>
              <a:t>queries.</a:t>
            </a:r>
            <a:endParaRPr sz="29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 marL="12700" marR="172085">
              <a:lnSpc>
                <a:spcPct val="116399"/>
              </a:lnSpc>
            </a:pPr>
            <a:r>
              <a:rPr sz="2900" b="1" spc="75" dirty="0">
                <a:solidFill>
                  <a:srgbClr val="002060"/>
                </a:solidFill>
                <a:latin typeface="Lucida Sans Unicode"/>
                <a:cs typeface="Lucida Sans Unicode"/>
              </a:rPr>
              <a:t>C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h</a:t>
            </a:r>
            <a:r>
              <a:rPr sz="29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900" b="1" spc="30" dirty="0">
                <a:solidFill>
                  <a:srgbClr val="002060"/>
                </a:solidFill>
                <a:latin typeface="Lucida Sans Unicode"/>
                <a:cs typeface="Lucida Sans Unicode"/>
              </a:rPr>
              <a:t>t</a:t>
            </a:r>
            <a:r>
              <a:rPr sz="2900" b="1" spc="-10" dirty="0">
                <a:solidFill>
                  <a:srgbClr val="002060"/>
                </a:solidFill>
                <a:latin typeface="Lucida Sans Unicode"/>
                <a:cs typeface="Lucida Sans Unicode"/>
              </a:rPr>
              <a:t>b</a:t>
            </a:r>
            <a:r>
              <a:rPr sz="2900" b="1" spc="-70" dirty="0">
                <a:solidFill>
                  <a:srgbClr val="002060"/>
                </a:solidFill>
                <a:latin typeface="Lucida Sans Unicode"/>
                <a:cs typeface="Lucida Sans Unicode"/>
              </a:rPr>
              <a:t>o</a:t>
            </a:r>
            <a:r>
              <a:rPr sz="2900" b="1" spc="30" dirty="0">
                <a:solidFill>
                  <a:srgbClr val="002060"/>
                </a:solidFill>
                <a:latin typeface="Lucida Sans Unicode"/>
                <a:cs typeface="Lucida Sans Unicode"/>
              </a:rPr>
              <a:t>t</a:t>
            </a:r>
            <a:r>
              <a:rPr sz="29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s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u</a:t>
            </a:r>
            <a:r>
              <a:rPr sz="2900" b="1" spc="-35" dirty="0">
                <a:solidFill>
                  <a:srgbClr val="002060"/>
                </a:solidFill>
                <a:latin typeface="Lucida Sans Unicode"/>
                <a:cs typeface="Lucida Sans Unicode"/>
              </a:rPr>
              <a:t>s</a:t>
            </a:r>
            <a:r>
              <a:rPr sz="2900" b="1" spc="30" dirty="0">
                <a:solidFill>
                  <a:srgbClr val="002060"/>
                </a:solidFill>
                <a:latin typeface="Lucida Sans Unicode"/>
                <a:cs typeface="Lucida Sans Unicode"/>
              </a:rPr>
              <a:t>e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n</a:t>
            </a:r>
            <a:r>
              <a:rPr sz="29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900" b="1" spc="30" dirty="0">
                <a:solidFill>
                  <a:srgbClr val="002060"/>
                </a:solidFill>
                <a:latin typeface="Lucida Sans Unicode"/>
                <a:cs typeface="Lucida Sans Unicode"/>
              </a:rPr>
              <a:t>t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u</a:t>
            </a:r>
            <a:r>
              <a:rPr sz="2900" b="1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r</a:t>
            </a:r>
            <a:r>
              <a:rPr sz="29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900" b="1" spc="-195" dirty="0">
                <a:solidFill>
                  <a:srgbClr val="002060"/>
                </a:solidFill>
                <a:latin typeface="Lucida Sans Unicode"/>
                <a:cs typeface="Lucida Sans Unicode"/>
              </a:rPr>
              <a:t>l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200" dirty="0">
                <a:solidFill>
                  <a:srgbClr val="002060"/>
                </a:solidFill>
                <a:latin typeface="Lucida Sans Unicode"/>
                <a:cs typeface="Lucida Sans Unicode"/>
              </a:rPr>
              <a:t>l</a:t>
            </a:r>
            <a:r>
              <a:rPr sz="29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n</a:t>
            </a:r>
            <a:r>
              <a:rPr sz="2900" b="1" spc="-215" dirty="0">
                <a:solidFill>
                  <a:srgbClr val="002060"/>
                </a:solidFill>
                <a:latin typeface="Lucida Sans Unicode"/>
                <a:cs typeface="Lucida Sans Unicode"/>
              </a:rPr>
              <a:t>g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u</a:t>
            </a:r>
            <a:r>
              <a:rPr sz="29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900" b="1" spc="-215" dirty="0">
                <a:solidFill>
                  <a:srgbClr val="002060"/>
                </a:solidFill>
                <a:latin typeface="Lucida Sans Unicode"/>
                <a:cs typeface="Lucida Sans Unicode"/>
              </a:rPr>
              <a:t>g</a:t>
            </a:r>
            <a:r>
              <a:rPr sz="2900" b="1" spc="30" dirty="0">
                <a:solidFill>
                  <a:srgbClr val="002060"/>
                </a:solidFill>
                <a:latin typeface="Lucida Sans Unicode"/>
                <a:cs typeface="Lucida Sans Unicode"/>
              </a:rPr>
              <a:t>e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0" dirty="0">
                <a:solidFill>
                  <a:srgbClr val="002060"/>
                </a:solidFill>
                <a:latin typeface="Lucida Sans Unicode"/>
                <a:cs typeface="Lucida Sans Unicode"/>
              </a:rPr>
              <a:t>p</a:t>
            </a:r>
            <a:r>
              <a:rPr sz="2900" b="1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r</a:t>
            </a:r>
            <a:r>
              <a:rPr sz="2900" b="1" spc="-70" dirty="0">
                <a:solidFill>
                  <a:srgbClr val="002060"/>
                </a:solidFill>
                <a:latin typeface="Lucida Sans Unicode"/>
                <a:cs typeface="Lucida Sans Unicode"/>
              </a:rPr>
              <a:t>o</a:t>
            </a:r>
            <a:r>
              <a:rPr sz="2900" b="1" spc="160" dirty="0">
                <a:solidFill>
                  <a:srgbClr val="002060"/>
                </a:solidFill>
                <a:latin typeface="Lucida Sans Unicode"/>
                <a:cs typeface="Lucida Sans Unicode"/>
              </a:rPr>
              <a:t>c</a:t>
            </a:r>
            <a:r>
              <a:rPr sz="2900" b="1" spc="25" dirty="0">
                <a:solidFill>
                  <a:srgbClr val="002060"/>
                </a:solidFill>
                <a:latin typeface="Lucida Sans Unicode"/>
                <a:cs typeface="Lucida Sans Unicode"/>
              </a:rPr>
              <a:t>e</a:t>
            </a:r>
            <a:r>
              <a:rPr sz="2900" b="1" spc="-35" dirty="0">
                <a:solidFill>
                  <a:srgbClr val="002060"/>
                </a:solidFill>
                <a:latin typeface="Lucida Sans Unicode"/>
                <a:cs typeface="Lucida Sans Unicode"/>
              </a:rPr>
              <a:t>ss</a:t>
            </a:r>
            <a:r>
              <a:rPr sz="2900" b="1" spc="-155" dirty="0">
                <a:solidFill>
                  <a:srgbClr val="002060"/>
                </a:solidFill>
                <a:latin typeface="Lucida Sans Unicode"/>
                <a:cs typeface="Lucida Sans Unicode"/>
              </a:rPr>
              <a:t>i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n</a:t>
            </a:r>
            <a:r>
              <a:rPr sz="2900" b="1" spc="-210" dirty="0">
                <a:solidFill>
                  <a:srgbClr val="002060"/>
                </a:solidFill>
                <a:latin typeface="Lucida Sans Unicode"/>
                <a:cs typeface="Lucida Sans Unicode"/>
              </a:rPr>
              <a:t>g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n</a:t>
            </a:r>
            <a:r>
              <a:rPr sz="2900" b="1" spc="-5" dirty="0">
                <a:solidFill>
                  <a:srgbClr val="002060"/>
                </a:solidFill>
                <a:latin typeface="Lucida Sans Unicode"/>
                <a:cs typeface="Lucida Sans Unicode"/>
              </a:rPr>
              <a:t>d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20" dirty="0">
                <a:solidFill>
                  <a:srgbClr val="002060"/>
                </a:solidFill>
                <a:latin typeface="Lucida Sans Unicode"/>
                <a:cs typeface="Lucida Sans Unicode"/>
              </a:rPr>
              <a:t>m</a:t>
            </a:r>
            <a:r>
              <a:rPr sz="29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900" b="1" spc="160" dirty="0">
                <a:solidFill>
                  <a:srgbClr val="002060"/>
                </a:solidFill>
                <a:latin typeface="Lucida Sans Unicode"/>
                <a:cs typeface="Lucida Sans Unicode"/>
              </a:rPr>
              <a:t>c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h</a:t>
            </a:r>
            <a:r>
              <a:rPr sz="2900" b="1" spc="-155" dirty="0">
                <a:solidFill>
                  <a:srgbClr val="002060"/>
                </a:solidFill>
                <a:latin typeface="Lucida Sans Unicode"/>
                <a:cs typeface="Lucida Sans Unicode"/>
              </a:rPr>
              <a:t>i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n</a:t>
            </a:r>
            <a:r>
              <a:rPr sz="2900" b="1" spc="30" dirty="0">
                <a:solidFill>
                  <a:srgbClr val="002060"/>
                </a:solidFill>
                <a:latin typeface="Lucida Sans Unicode"/>
                <a:cs typeface="Lucida Sans Unicode"/>
              </a:rPr>
              <a:t>e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200" dirty="0">
                <a:solidFill>
                  <a:srgbClr val="002060"/>
                </a:solidFill>
                <a:latin typeface="Lucida Sans Unicode"/>
                <a:cs typeface="Lucida Sans Unicode"/>
              </a:rPr>
              <a:t>l</a:t>
            </a:r>
            <a:r>
              <a:rPr sz="2900" b="1" spc="25" dirty="0">
                <a:solidFill>
                  <a:srgbClr val="002060"/>
                </a:solidFill>
                <a:latin typeface="Lucida Sans Unicode"/>
                <a:cs typeface="Lucida Sans Unicode"/>
              </a:rPr>
              <a:t>e</a:t>
            </a:r>
            <a:r>
              <a:rPr sz="2900" b="1" spc="-40" dirty="0">
                <a:solidFill>
                  <a:srgbClr val="002060"/>
                </a:solidFill>
                <a:latin typeface="Lucida Sans Unicode"/>
                <a:cs typeface="Lucida Sans Unicode"/>
              </a:rPr>
              <a:t>a</a:t>
            </a:r>
            <a:r>
              <a:rPr sz="2900" b="1" spc="-140" dirty="0">
                <a:solidFill>
                  <a:srgbClr val="002060"/>
                </a:solidFill>
                <a:latin typeface="Lucida Sans Unicode"/>
                <a:cs typeface="Lucida Sans Unicode"/>
              </a:rPr>
              <a:t>r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n</a:t>
            </a:r>
            <a:r>
              <a:rPr sz="2900" b="1" spc="-155" dirty="0">
                <a:solidFill>
                  <a:srgbClr val="002060"/>
                </a:solidFill>
                <a:latin typeface="Lucida Sans Unicode"/>
                <a:cs typeface="Lucida Sans Unicode"/>
              </a:rPr>
              <a:t>i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n</a:t>
            </a:r>
            <a:r>
              <a:rPr sz="2900" b="1" spc="-210" dirty="0">
                <a:solidFill>
                  <a:srgbClr val="002060"/>
                </a:solidFill>
                <a:latin typeface="Lucida Sans Unicode"/>
                <a:cs typeface="Lucida Sans Unicode"/>
              </a:rPr>
              <a:t>g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30" dirty="0">
                <a:solidFill>
                  <a:srgbClr val="002060"/>
                </a:solidFill>
                <a:latin typeface="Lucida Sans Unicode"/>
                <a:cs typeface="Lucida Sans Unicode"/>
              </a:rPr>
              <a:t>t</a:t>
            </a:r>
            <a:r>
              <a:rPr sz="29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o  </a:t>
            </a:r>
            <a:r>
              <a:rPr sz="29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understand </a:t>
            </a:r>
            <a:r>
              <a:rPr sz="2900" b="1" spc="-65" dirty="0">
                <a:solidFill>
                  <a:srgbClr val="002060"/>
                </a:solidFill>
                <a:latin typeface="Lucida Sans Unicode"/>
                <a:cs typeface="Lucida Sans Unicode"/>
              </a:rPr>
              <a:t>and </a:t>
            </a:r>
            <a:r>
              <a:rPr sz="2900" b="1" spc="-55" dirty="0">
                <a:solidFill>
                  <a:srgbClr val="002060"/>
                </a:solidFill>
                <a:latin typeface="Lucida Sans Unicode"/>
                <a:cs typeface="Lucida Sans Unicode"/>
              </a:rPr>
              <a:t>respond </a:t>
            </a:r>
            <a:r>
              <a:rPr sz="2900" b="1" spc="-20" dirty="0">
                <a:solidFill>
                  <a:srgbClr val="002060"/>
                </a:solidFill>
                <a:latin typeface="Lucida Sans Unicode"/>
                <a:cs typeface="Lucida Sans Unicode"/>
              </a:rPr>
              <a:t>to </a:t>
            </a:r>
            <a:r>
              <a:rPr sz="2900" b="1" spc="-35" dirty="0">
                <a:solidFill>
                  <a:srgbClr val="002060"/>
                </a:solidFill>
                <a:latin typeface="Lucida Sans Unicode"/>
                <a:cs typeface="Lucida Sans Unicode"/>
              </a:rPr>
              <a:t>patient </a:t>
            </a:r>
            <a:r>
              <a:rPr sz="2900" b="1" spc="-105" dirty="0">
                <a:solidFill>
                  <a:srgbClr val="002060"/>
                </a:solidFill>
                <a:latin typeface="Lucida Sans Unicode"/>
                <a:cs typeface="Lucida Sans Unicode"/>
              </a:rPr>
              <a:t>queries, </a:t>
            </a:r>
            <a:r>
              <a:rPr sz="2900" b="1" spc="-100" dirty="0">
                <a:solidFill>
                  <a:srgbClr val="002060"/>
                </a:solidFill>
                <a:latin typeface="Lucida Sans Unicode"/>
                <a:cs typeface="Lucida Sans Unicode"/>
              </a:rPr>
              <a:t>providing </a:t>
            </a:r>
            <a:r>
              <a:rPr sz="2900" b="1" spc="-50" dirty="0">
                <a:solidFill>
                  <a:srgbClr val="002060"/>
                </a:solidFill>
                <a:latin typeface="Lucida Sans Unicode"/>
                <a:cs typeface="Lucida Sans Unicode"/>
              </a:rPr>
              <a:t>medical </a:t>
            </a:r>
            <a:r>
              <a:rPr sz="2900" b="1" spc="-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advice,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10" dirty="0">
                <a:solidFill>
                  <a:srgbClr val="002060"/>
                </a:solidFill>
                <a:latin typeface="Lucida Sans Unicode"/>
                <a:cs typeface="Lucida Sans Unicode"/>
              </a:rPr>
              <a:t>diagnoses,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65" dirty="0">
                <a:solidFill>
                  <a:srgbClr val="002060"/>
                </a:solidFill>
                <a:latin typeface="Lucida Sans Unicode"/>
                <a:cs typeface="Lucida Sans Unicode"/>
              </a:rPr>
              <a:t>and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35" dirty="0">
                <a:solidFill>
                  <a:srgbClr val="002060"/>
                </a:solidFill>
                <a:latin typeface="Lucida Sans Unicode"/>
                <a:cs typeface="Lucida Sans Unicode"/>
              </a:rPr>
              <a:t>treatment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75" dirty="0">
                <a:solidFill>
                  <a:srgbClr val="002060"/>
                </a:solidFill>
                <a:latin typeface="Lucida Sans Unicode"/>
                <a:cs typeface="Lucida Sans Unicode"/>
              </a:rPr>
              <a:t>recommendations.</a:t>
            </a:r>
            <a:endParaRPr sz="29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 b="1" dirty="0">
              <a:solidFill>
                <a:srgbClr val="002060"/>
              </a:solidFill>
              <a:latin typeface="Lucida Sans Unicode"/>
              <a:cs typeface="Lucida Sans Unicode"/>
            </a:endParaRPr>
          </a:p>
          <a:p>
            <a:pPr marL="12700" marR="93345" algn="just">
              <a:lnSpc>
                <a:spcPct val="116399"/>
              </a:lnSpc>
            </a:pPr>
            <a:r>
              <a:rPr sz="2900" b="1" spc="-85" dirty="0">
                <a:solidFill>
                  <a:srgbClr val="002060"/>
                </a:solidFill>
                <a:latin typeface="Lucida Sans Unicode"/>
                <a:cs typeface="Lucida Sans Unicode"/>
              </a:rPr>
              <a:t>Seeking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50" dirty="0">
                <a:solidFill>
                  <a:srgbClr val="002060"/>
                </a:solidFill>
                <a:latin typeface="Lucida Sans Unicode"/>
                <a:cs typeface="Lucida Sans Unicode"/>
              </a:rPr>
              <a:t>medical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65" dirty="0">
                <a:solidFill>
                  <a:srgbClr val="002060"/>
                </a:solidFill>
                <a:latin typeface="Lucida Sans Unicode"/>
                <a:cs typeface="Lucida Sans Unicode"/>
              </a:rPr>
              <a:t>guidance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in </a:t>
            </a:r>
            <a:r>
              <a:rPr sz="29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an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50" dirty="0">
                <a:solidFill>
                  <a:srgbClr val="002060"/>
                </a:solidFill>
                <a:latin typeface="Lucida Sans Unicode"/>
                <a:cs typeface="Lucida Sans Unicode"/>
              </a:rPr>
              <a:t>easier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dirty="0">
                <a:solidFill>
                  <a:srgbClr val="002060"/>
                </a:solidFill>
                <a:latin typeface="Lucida Sans Unicode"/>
                <a:cs typeface="Lucida Sans Unicode"/>
              </a:rPr>
              <a:t>way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65" dirty="0">
                <a:solidFill>
                  <a:srgbClr val="002060"/>
                </a:solidFill>
                <a:latin typeface="Lucida Sans Unicode"/>
                <a:cs typeface="Lucida Sans Unicode"/>
              </a:rPr>
              <a:t>and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getting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85" dirty="0">
                <a:solidFill>
                  <a:srgbClr val="002060"/>
                </a:solidFill>
                <a:latin typeface="Lucida Sans Unicode"/>
                <a:cs typeface="Lucida Sans Unicode"/>
              </a:rPr>
              <a:t>exposure</a:t>
            </a:r>
            <a:r>
              <a:rPr sz="2900" b="1" spc="-150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20" dirty="0">
                <a:solidFill>
                  <a:srgbClr val="002060"/>
                </a:solidFill>
                <a:latin typeface="Lucida Sans Unicode"/>
                <a:cs typeface="Lucida Sans Unicode"/>
              </a:rPr>
              <a:t>to </a:t>
            </a:r>
            <a:r>
              <a:rPr sz="2900" b="1" spc="-90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85" dirty="0">
                <a:solidFill>
                  <a:srgbClr val="002060"/>
                </a:solidFill>
                <a:latin typeface="Lucida Sans Unicode"/>
                <a:cs typeface="Lucida Sans Unicode"/>
              </a:rPr>
              <a:t>various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diseases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65" dirty="0">
                <a:solidFill>
                  <a:srgbClr val="002060"/>
                </a:solidFill>
                <a:latin typeface="Lucida Sans Unicode"/>
                <a:cs typeface="Lucida Sans Unicode"/>
              </a:rPr>
              <a:t>and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95" dirty="0">
                <a:solidFill>
                  <a:srgbClr val="002060"/>
                </a:solidFill>
                <a:latin typeface="Lucida Sans Unicode"/>
                <a:cs typeface="Lucida Sans Unicode"/>
              </a:rPr>
              <a:t>diagnosis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75" dirty="0">
                <a:solidFill>
                  <a:srgbClr val="002060"/>
                </a:solidFill>
                <a:latin typeface="Lucida Sans Unicode"/>
                <a:cs typeface="Lucida Sans Unicode"/>
              </a:rPr>
              <a:t>available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05" dirty="0">
                <a:solidFill>
                  <a:srgbClr val="002060"/>
                </a:solidFill>
                <a:latin typeface="Lucida Sans Unicode"/>
                <a:cs typeface="Lucida Sans Unicode"/>
              </a:rPr>
              <a:t>for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60" dirty="0">
                <a:solidFill>
                  <a:srgbClr val="002060"/>
                </a:solidFill>
                <a:latin typeface="Lucida Sans Unicode"/>
                <a:cs typeface="Lucida Sans Unicode"/>
              </a:rPr>
              <a:t>it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is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the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10" dirty="0">
                <a:solidFill>
                  <a:srgbClr val="002060"/>
                </a:solidFill>
                <a:latin typeface="Lucida Sans Unicode"/>
                <a:cs typeface="Lucida Sans Unicode"/>
              </a:rPr>
              <a:t>major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15" dirty="0">
                <a:solidFill>
                  <a:srgbClr val="002060"/>
                </a:solidFill>
                <a:latin typeface="Lucida Sans Unicode"/>
                <a:cs typeface="Lucida Sans Unicode"/>
              </a:rPr>
              <a:t>scope</a:t>
            </a:r>
            <a:r>
              <a:rPr sz="2900" b="1" spc="-14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90" dirty="0">
                <a:solidFill>
                  <a:srgbClr val="002060"/>
                </a:solidFill>
                <a:latin typeface="Lucida Sans Unicode"/>
                <a:cs typeface="Lucida Sans Unicode"/>
              </a:rPr>
              <a:t>of </a:t>
            </a:r>
            <a:r>
              <a:rPr sz="2900" b="1" spc="-90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30" dirty="0">
                <a:solidFill>
                  <a:srgbClr val="002060"/>
                </a:solidFill>
                <a:latin typeface="Lucida Sans Unicode"/>
                <a:cs typeface="Lucida Sans Unicode"/>
              </a:rPr>
              <a:t>the</a:t>
            </a:r>
            <a:r>
              <a:rPr sz="2900" b="1" spc="-155" dirty="0">
                <a:solidFill>
                  <a:srgbClr val="002060"/>
                </a:solidFill>
                <a:latin typeface="Lucida Sans Unicode"/>
                <a:cs typeface="Lucida Sans Unicode"/>
              </a:rPr>
              <a:t> </a:t>
            </a:r>
            <a:r>
              <a:rPr sz="2900" b="1" spc="-110" dirty="0">
                <a:solidFill>
                  <a:srgbClr val="002060"/>
                </a:solidFill>
                <a:latin typeface="Lucida Sans Unicode"/>
                <a:cs typeface="Lucida Sans Unicode"/>
              </a:rPr>
              <a:t>problem</a:t>
            </a:r>
            <a:r>
              <a:rPr sz="2900" b="1" spc="-110" dirty="0">
                <a:latin typeface="Lucida Sans Unicode"/>
                <a:cs typeface="Lucida Sans Unicode"/>
              </a:rPr>
              <a:t>.</a:t>
            </a:r>
            <a:endParaRPr sz="2900" b="1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39327" y="5415"/>
            <a:ext cx="1346049" cy="1371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1"/>
            <a:ext cx="1142999" cy="1809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709" y="1871380"/>
            <a:ext cx="6939915" cy="2676567"/>
          </a:xfrm>
          <a:prstGeom prst="rect">
            <a:avLst/>
          </a:prstGeom>
          <a:noFill/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95"/>
              </a:spcBef>
            </a:pPr>
            <a:r>
              <a:rPr sz="8400" spc="650" dirty="0">
                <a:solidFill>
                  <a:schemeClr val="bg1"/>
                </a:solidFill>
              </a:rPr>
              <a:t>O</a:t>
            </a:r>
            <a:r>
              <a:rPr sz="8400" spc="335" dirty="0">
                <a:solidFill>
                  <a:schemeClr val="bg1"/>
                </a:solidFill>
              </a:rPr>
              <a:t>B</a:t>
            </a:r>
            <a:r>
              <a:rPr sz="8400" spc="-660" dirty="0">
                <a:solidFill>
                  <a:schemeClr val="bg1"/>
                </a:solidFill>
              </a:rPr>
              <a:t>J</a:t>
            </a:r>
            <a:r>
              <a:rPr sz="8400" spc="280" dirty="0">
                <a:solidFill>
                  <a:schemeClr val="bg1"/>
                </a:solidFill>
              </a:rPr>
              <a:t>E</a:t>
            </a:r>
            <a:r>
              <a:rPr sz="8400" spc="1070" dirty="0">
                <a:solidFill>
                  <a:schemeClr val="bg1"/>
                </a:solidFill>
              </a:rPr>
              <a:t>C</a:t>
            </a:r>
            <a:r>
              <a:rPr sz="8400" spc="380" dirty="0">
                <a:solidFill>
                  <a:schemeClr val="bg1"/>
                </a:solidFill>
              </a:rPr>
              <a:t>T</a:t>
            </a:r>
            <a:r>
              <a:rPr sz="8400" spc="-1475" dirty="0">
                <a:solidFill>
                  <a:schemeClr val="bg1"/>
                </a:solidFill>
              </a:rPr>
              <a:t>I</a:t>
            </a:r>
            <a:r>
              <a:rPr sz="8400" spc="459" dirty="0">
                <a:solidFill>
                  <a:schemeClr val="bg1"/>
                </a:solidFill>
              </a:rPr>
              <a:t>V</a:t>
            </a:r>
            <a:r>
              <a:rPr sz="8400" spc="280" dirty="0">
                <a:solidFill>
                  <a:schemeClr val="bg1"/>
                </a:solidFill>
              </a:rPr>
              <a:t>E</a:t>
            </a:r>
            <a:r>
              <a:rPr sz="8400" spc="335" dirty="0">
                <a:solidFill>
                  <a:schemeClr val="bg1"/>
                </a:solidFill>
              </a:rPr>
              <a:t>S  </a:t>
            </a:r>
            <a:r>
              <a:rPr sz="8400" spc="100" dirty="0">
                <a:solidFill>
                  <a:schemeClr val="bg1"/>
                </a:solidFill>
              </a:rPr>
              <a:t>AND</a:t>
            </a:r>
            <a:r>
              <a:rPr sz="8400" spc="200" dirty="0">
                <a:solidFill>
                  <a:schemeClr val="bg1"/>
                </a:solidFill>
              </a:rPr>
              <a:t> </a:t>
            </a:r>
            <a:r>
              <a:rPr sz="8400" spc="500" dirty="0">
                <a:solidFill>
                  <a:schemeClr val="bg1"/>
                </a:solidFill>
              </a:rPr>
              <a:t>GOALS</a:t>
            </a:r>
            <a:endParaRPr sz="84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5924686"/>
            <a:ext cx="7129145" cy="263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3000" b="1" spc="-229" dirty="0">
                <a:latin typeface="Lucida Sans Unicode"/>
                <a:cs typeface="Lucida Sans Unicode"/>
              </a:rPr>
              <a:t>T</a:t>
            </a:r>
            <a:r>
              <a:rPr sz="3000" b="1" spc="-155" dirty="0">
                <a:latin typeface="Lucida Sans Unicode"/>
                <a:cs typeface="Lucida Sans Unicode"/>
              </a:rPr>
              <a:t>h</a:t>
            </a:r>
            <a:r>
              <a:rPr sz="3000" b="1" spc="30" dirty="0">
                <a:latin typeface="Lucida Sans Unicode"/>
                <a:cs typeface="Lucida Sans Unicode"/>
              </a:rPr>
              <a:t>e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225" dirty="0">
                <a:latin typeface="Lucida Sans Unicode"/>
                <a:cs typeface="Lucida Sans Unicode"/>
              </a:rPr>
              <a:t>g</a:t>
            </a:r>
            <a:r>
              <a:rPr sz="3000" b="1" spc="-80" dirty="0">
                <a:latin typeface="Lucida Sans Unicode"/>
                <a:cs typeface="Lucida Sans Unicode"/>
              </a:rPr>
              <a:t>o</a:t>
            </a:r>
            <a:r>
              <a:rPr sz="3000" b="1" spc="-45" dirty="0">
                <a:latin typeface="Lucida Sans Unicode"/>
                <a:cs typeface="Lucida Sans Unicode"/>
              </a:rPr>
              <a:t>a</a:t>
            </a:r>
            <a:r>
              <a:rPr sz="3000" b="1" spc="-204" dirty="0">
                <a:latin typeface="Lucida Sans Unicode"/>
                <a:cs typeface="Lucida Sans Unicode"/>
              </a:rPr>
              <a:t>l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80" dirty="0">
                <a:latin typeface="Lucida Sans Unicode"/>
                <a:cs typeface="Lucida Sans Unicode"/>
              </a:rPr>
              <a:t>o</a:t>
            </a:r>
            <a:r>
              <a:rPr sz="3000" b="1" spc="-110" dirty="0">
                <a:latin typeface="Lucida Sans Unicode"/>
                <a:cs typeface="Lucida Sans Unicode"/>
              </a:rPr>
              <a:t>f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40" dirty="0">
                <a:latin typeface="Lucida Sans Unicode"/>
                <a:cs typeface="Lucida Sans Unicode"/>
              </a:rPr>
              <a:t>a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155" dirty="0">
                <a:latin typeface="Lucida Sans Unicode"/>
                <a:cs typeface="Lucida Sans Unicode"/>
              </a:rPr>
              <a:t>h</a:t>
            </a:r>
            <a:r>
              <a:rPr sz="3000" b="1" spc="25" dirty="0">
                <a:latin typeface="Lucida Sans Unicode"/>
                <a:cs typeface="Lucida Sans Unicode"/>
              </a:rPr>
              <a:t>e</a:t>
            </a:r>
            <a:r>
              <a:rPr sz="3000" b="1" spc="-45" dirty="0">
                <a:latin typeface="Lucida Sans Unicode"/>
                <a:cs typeface="Lucida Sans Unicode"/>
              </a:rPr>
              <a:t>a</a:t>
            </a:r>
            <a:r>
              <a:rPr sz="3000" b="1" spc="-210" dirty="0">
                <a:latin typeface="Lucida Sans Unicode"/>
                <a:cs typeface="Lucida Sans Unicode"/>
              </a:rPr>
              <a:t>l</a:t>
            </a:r>
            <a:r>
              <a:rPr sz="3000" b="1" spc="30" dirty="0">
                <a:latin typeface="Lucida Sans Unicode"/>
                <a:cs typeface="Lucida Sans Unicode"/>
              </a:rPr>
              <a:t>t</a:t>
            </a:r>
            <a:r>
              <a:rPr sz="3000" b="1" spc="-155" dirty="0">
                <a:latin typeface="Lucida Sans Unicode"/>
                <a:cs typeface="Lucida Sans Unicode"/>
              </a:rPr>
              <a:t>h</a:t>
            </a:r>
            <a:r>
              <a:rPr sz="3000" b="1" spc="160" dirty="0">
                <a:latin typeface="Lucida Sans Unicode"/>
                <a:cs typeface="Lucida Sans Unicode"/>
              </a:rPr>
              <a:t>c</a:t>
            </a:r>
            <a:r>
              <a:rPr sz="3000" b="1" spc="-45" dirty="0">
                <a:latin typeface="Lucida Sans Unicode"/>
                <a:cs typeface="Lucida Sans Unicode"/>
              </a:rPr>
              <a:t>a</a:t>
            </a:r>
            <a:r>
              <a:rPr sz="3000" b="1" spc="-150" dirty="0">
                <a:latin typeface="Lucida Sans Unicode"/>
                <a:cs typeface="Lucida Sans Unicode"/>
              </a:rPr>
              <a:t>r</a:t>
            </a:r>
            <a:r>
              <a:rPr sz="3000" b="1" spc="30" dirty="0">
                <a:latin typeface="Lucida Sans Unicode"/>
                <a:cs typeface="Lucida Sans Unicode"/>
              </a:rPr>
              <a:t>e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160" dirty="0">
                <a:latin typeface="Lucida Sans Unicode"/>
                <a:cs typeface="Lucida Sans Unicode"/>
              </a:rPr>
              <a:t>c</a:t>
            </a:r>
            <a:r>
              <a:rPr sz="3000" b="1" spc="-155" dirty="0">
                <a:latin typeface="Lucida Sans Unicode"/>
                <a:cs typeface="Lucida Sans Unicode"/>
              </a:rPr>
              <a:t>h</a:t>
            </a:r>
            <a:r>
              <a:rPr sz="3000" b="1" spc="-45" dirty="0">
                <a:latin typeface="Lucida Sans Unicode"/>
                <a:cs typeface="Lucida Sans Unicode"/>
              </a:rPr>
              <a:t>a</a:t>
            </a:r>
            <a:r>
              <a:rPr sz="3000" b="1" spc="30" dirty="0">
                <a:latin typeface="Lucida Sans Unicode"/>
                <a:cs typeface="Lucida Sans Unicode"/>
              </a:rPr>
              <a:t>t</a:t>
            </a:r>
            <a:r>
              <a:rPr sz="3000" b="1" spc="-15" dirty="0">
                <a:latin typeface="Lucida Sans Unicode"/>
                <a:cs typeface="Lucida Sans Unicode"/>
              </a:rPr>
              <a:t>b</a:t>
            </a:r>
            <a:r>
              <a:rPr sz="3000" b="1" spc="-80" dirty="0">
                <a:latin typeface="Lucida Sans Unicode"/>
                <a:cs typeface="Lucida Sans Unicode"/>
              </a:rPr>
              <a:t>o</a:t>
            </a:r>
            <a:r>
              <a:rPr sz="3000" b="1" spc="35" dirty="0">
                <a:latin typeface="Lucida Sans Unicode"/>
                <a:cs typeface="Lucida Sans Unicode"/>
              </a:rPr>
              <a:t>t</a:t>
            </a:r>
            <a:r>
              <a:rPr sz="3000" b="1" spc="-160" dirty="0">
                <a:latin typeface="Lucida Sans Unicode"/>
                <a:cs typeface="Lucida Sans Unicode"/>
              </a:rPr>
              <a:t> i</a:t>
            </a:r>
            <a:r>
              <a:rPr sz="3000" b="1" spc="-35" dirty="0">
                <a:latin typeface="Lucida Sans Unicode"/>
                <a:cs typeface="Lucida Sans Unicode"/>
              </a:rPr>
              <a:t>s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30" dirty="0">
                <a:latin typeface="Lucida Sans Unicode"/>
                <a:cs typeface="Lucida Sans Unicode"/>
              </a:rPr>
              <a:t>t</a:t>
            </a:r>
            <a:r>
              <a:rPr sz="3000" b="1" spc="-75" dirty="0">
                <a:latin typeface="Lucida Sans Unicode"/>
                <a:cs typeface="Lucida Sans Unicode"/>
              </a:rPr>
              <a:t>o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15" dirty="0">
                <a:latin typeface="Lucida Sans Unicode"/>
                <a:cs typeface="Lucida Sans Unicode"/>
              </a:rPr>
              <a:t>b</a:t>
            </a:r>
            <a:r>
              <a:rPr sz="3000" b="1" spc="20" dirty="0">
                <a:latin typeface="Lucida Sans Unicode"/>
                <a:cs typeface="Lucida Sans Unicode"/>
              </a:rPr>
              <a:t>e  </a:t>
            </a:r>
            <a:r>
              <a:rPr sz="3000" b="1" spc="-60" dirty="0">
                <a:latin typeface="Lucida Sans Unicode"/>
                <a:cs typeface="Lucida Sans Unicode"/>
              </a:rPr>
              <a:t>able </a:t>
            </a:r>
            <a:r>
              <a:rPr sz="3000" b="1" spc="-20" dirty="0">
                <a:latin typeface="Lucida Sans Unicode"/>
                <a:cs typeface="Lucida Sans Unicode"/>
              </a:rPr>
              <a:t>to </a:t>
            </a:r>
            <a:r>
              <a:rPr sz="3000" b="1" spc="-70" dirty="0">
                <a:latin typeface="Lucida Sans Unicode"/>
                <a:cs typeface="Lucida Sans Unicode"/>
              </a:rPr>
              <a:t>improve </a:t>
            </a:r>
            <a:r>
              <a:rPr sz="3000" b="1" spc="-40" dirty="0">
                <a:latin typeface="Lucida Sans Unicode"/>
                <a:cs typeface="Lucida Sans Unicode"/>
              </a:rPr>
              <a:t>patient </a:t>
            </a:r>
            <a:r>
              <a:rPr sz="3000" b="1" spc="-85" dirty="0">
                <a:latin typeface="Lucida Sans Unicode"/>
                <a:cs typeface="Lucida Sans Unicode"/>
              </a:rPr>
              <a:t>engagement </a:t>
            </a:r>
            <a:r>
              <a:rPr sz="3000" b="1" spc="-80" dirty="0">
                <a:latin typeface="Lucida Sans Unicode"/>
                <a:cs typeface="Lucida Sans Unicode"/>
              </a:rPr>
              <a:t> </a:t>
            </a:r>
            <a:r>
              <a:rPr sz="3000" b="1" spc="-70" dirty="0">
                <a:latin typeface="Lucida Sans Unicode"/>
                <a:cs typeface="Lucida Sans Unicode"/>
              </a:rPr>
              <a:t>and </a:t>
            </a:r>
            <a:r>
              <a:rPr sz="3000" b="1" spc="-50" dirty="0">
                <a:latin typeface="Lucida Sans Unicode"/>
                <a:cs typeface="Lucida Sans Unicode"/>
              </a:rPr>
              <a:t>satisfaction </a:t>
            </a:r>
            <a:r>
              <a:rPr sz="3000" b="1" spc="40" dirty="0">
                <a:latin typeface="Lucida Sans Unicode"/>
                <a:cs typeface="Lucida Sans Unicode"/>
              </a:rPr>
              <a:t>by </a:t>
            </a:r>
            <a:r>
              <a:rPr sz="3000" b="1" spc="-105" dirty="0">
                <a:latin typeface="Lucida Sans Unicode"/>
                <a:cs typeface="Lucida Sans Unicode"/>
              </a:rPr>
              <a:t>providing </a:t>
            </a:r>
            <a:r>
              <a:rPr sz="3000" b="1" spc="-100" dirty="0">
                <a:latin typeface="Lucida Sans Unicode"/>
                <a:cs typeface="Lucida Sans Unicode"/>
              </a:rPr>
              <a:t> </a:t>
            </a:r>
            <a:r>
              <a:rPr sz="3000" b="1" spc="-15" dirty="0">
                <a:latin typeface="Lucida Sans Unicode"/>
                <a:cs typeface="Lucida Sans Unicode"/>
              </a:rPr>
              <a:t>p</a:t>
            </a:r>
            <a:r>
              <a:rPr sz="3000" b="1" spc="25" dirty="0">
                <a:latin typeface="Lucida Sans Unicode"/>
                <a:cs typeface="Lucida Sans Unicode"/>
              </a:rPr>
              <a:t>e</a:t>
            </a:r>
            <a:r>
              <a:rPr sz="3000" b="1" spc="-150" dirty="0">
                <a:latin typeface="Lucida Sans Unicode"/>
                <a:cs typeface="Lucida Sans Unicode"/>
              </a:rPr>
              <a:t>r</a:t>
            </a:r>
            <a:r>
              <a:rPr sz="3000" b="1" spc="-40" dirty="0">
                <a:latin typeface="Lucida Sans Unicode"/>
                <a:cs typeface="Lucida Sans Unicode"/>
              </a:rPr>
              <a:t>s</a:t>
            </a:r>
            <a:r>
              <a:rPr sz="3000" b="1" spc="-80" dirty="0">
                <a:latin typeface="Lucida Sans Unicode"/>
                <a:cs typeface="Lucida Sans Unicode"/>
              </a:rPr>
              <a:t>o</a:t>
            </a:r>
            <a:r>
              <a:rPr sz="3000" b="1" spc="-155" dirty="0">
                <a:latin typeface="Lucida Sans Unicode"/>
                <a:cs typeface="Lucida Sans Unicode"/>
              </a:rPr>
              <a:t>n</a:t>
            </a:r>
            <a:r>
              <a:rPr sz="3000" b="1" spc="-45" dirty="0">
                <a:latin typeface="Lucida Sans Unicode"/>
                <a:cs typeface="Lucida Sans Unicode"/>
              </a:rPr>
              <a:t>a</a:t>
            </a:r>
            <a:r>
              <a:rPr sz="3000" b="1" spc="-210" dirty="0">
                <a:latin typeface="Lucida Sans Unicode"/>
                <a:cs typeface="Lucida Sans Unicode"/>
              </a:rPr>
              <a:t>l</a:t>
            </a:r>
            <a:r>
              <a:rPr sz="3000" b="1" spc="-160" dirty="0">
                <a:latin typeface="Lucida Sans Unicode"/>
                <a:cs typeface="Lucida Sans Unicode"/>
              </a:rPr>
              <a:t>i</a:t>
            </a:r>
            <a:r>
              <a:rPr sz="3000" b="1" spc="-375" dirty="0">
                <a:latin typeface="Lucida Sans Unicode"/>
                <a:cs typeface="Lucida Sans Unicode"/>
              </a:rPr>
              <a:t>z</a:t>
            </a:r>
            <a:r>
              <a:rPr sz="3000" b="1" spc="25" dirty="0">
                <a:latin typeface="Lucida Sans Unicode"/>
                <a:cs typeface="Lucida Sans Unicode"/>
              </a:rPr>
              <a:t>e</a:t>
            </a:r>
            <a:r>
              <a:rPr sz="3000" b="1" spc="-15" dirty="0">
                <a:latin typeface="Lucida Sans Unicode"/>
                <a:cs typeface="Lucida Sans Unicode"/>
              </a:rPr>
              <a:t>d</a:t>
            </a:r>
            <a:r>
              <a:rPr sz="3000" b="1" spc="-420" dirty="0">
                <a:latin typeface="Lucida Sans Unicode"/>
                <a:cs typeface="Lucida Sans Unicode"/>
              </a:rPr>
              <a:t>,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195" dirty="0">
                <a:latin typeface="Lucida Sans Unicode"/>
                <a:cs typeface="Lucida Sans Unicode"/>
              </a:rPr>
              <a:t>2</a:t>
            </a:r>
            <a:r>
              <a:rPr sz="3000" b="1" spc="-95" dirty="0">
                <a:latin typeface="Lucida Sans Unicode"/>
                <a:cs typeface="Lucida Sans Unicode"/>
              </a:rPr>
              <a:t>4</a:t>
            </a:r>
            <a:r>
              <a:rPr sz="3000" b="1" spc="-409" dirty="0">
                <a:latin typeface="Lucida Sans Unicode"/>
                <a:cs typeface="Lucida Sans Unicode"/>
              </a:rPr>
              <a:t>/</a:t>
            </a:r>
            <a:r>
              <a:rPr sz="3000" b="1" spc="-305" dirty="0">
                <a:latin typeface="Lucida Sans Unicode"/>
                <a:cs typeface="Lucida Sans Unicode"/>
              </a:rPr>
              <a:t>7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40" dirty="0">
                <a:latin typeface="Lucida Sans Unicode"/>
                <a:cs typeface="Lucida Sans Unicode"/>
              </a:rPr>
              <a:t>s</a:t>
            </a:r>
            <a:r>
              <a:rPr sz="3000" b="1" spc="-155" dirty="0">
                <a:latin typeface="Lucida Sans Unicode"/>
                <a:cs typeface="Lucida Sans Unicode"/>
              </a:rPr>
              <a:t>u</a:t>
            </a:r>
            <a:r>
              <a:rPr sz="3000" b="1" spc="-15" dirty="0">
                <a:latin typeface="Lucida Sans Unicode"/>
                <a:cs typeface="Lucida Sans Unicode"/>
              </a:rPr>
              <a:t>pp</a:t>
            </a:r>
            <a:r>
              <a:rPr sz="3000" b="1" spc="-80" dirty="0">
                <a:latin typeface="Lucida Sans Unicode"/>
                <a:cs typeface="Lucida Sans Unicode"/>
              </a:rPr>
              <a:t>o</a:t>
            </a:r>
            <a:r>
              <a:rPr sz="3000" b="1" spc="-150" dirty="0">
                <a:latin typeface="Lucida Sans Unicode"/>
                <a:cs typeface="Lucida Sans Unicode"/>
              </a:rPr>
              <a:t>r</a:t>
            </a:r>
            <a:r>
              <a:rPr sz="3000" b="1" spc="35" dirty="0">
                <a:latin typeface="Lucida Sans Unicode"/>
                <a:cs typeface="Lucida Sans Unicode"/>
              </a:rPr>
              <a:t>t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45" dirty="0">
                <a:latin typeface="Lucida Sans Unicode"/>
                <a:cs typeface="Lucida Sans Unicode"/>
              </a:rPr>
              <a:t>a</a:t>
            </a:r>
            <a:r>
              <a:rPr sz="3000" b="1" spc="-155" dirty="0">
                <a:latin typeface="Lucida Sans Unicode"/>
                <a:cs typeface="Lucida Sans Unicode"/>
              </a:rPr>
              <a:t>n</a:t>
            </a:r>
            <a:r>
              <a:rPr sz="3000" b="1" spc="-10" dirty="0">
                <a:latin typeface="Lucida Sans Unicode"/>
                <a:cs typeface="Lucida Sans Unicode"/>
              </a:rPr>
              <a:t>d  </a:t>
            </a:r>
            <a:r>
              <a:rPr sz="3000" b="1" spc="-160" dirty="0">
                <a:latin typeface="Lucida Sans Unicode"/>
                <a:cs typeface="Lucida Sans Unicode"/>
              </a:rPr>
              <a:t>i</a:t>
            </a:r>
            <a:r>
              <a:rPr sz="3000" b="1" spc="-155" dirty="0">
                <a:latin typeface="Lucida Sans Unicode"/>
                <a:cs typeface="Lucida Sans Unicode"/>
              </a:rPr>
              <a:t>n</a:t>
            </a:r>
            <a:r>
              <a:rPr sz="3000" b="1" spc="-114" dirty="0">
                <a:latin typeface="Lucida Sans Unicode"/>
                <a:cs typeface="Lucida Sans Unicode"/>
              </a:rPr>
              <a:t>f</a:t>
            </a:r>
            <a:r>
              <a:rPr sz="3000" b="1" spc="-80" dirty="0">
                <a:latin typeface="Lucida Sans Unicode"/>
                <a:cs typeface="Lucida Sans Unicode"/>
              </a:rPr>
              <a:t>o</a:t>
            </a:r>
            <a:r>
              <a:rPr sz="3000" b="1" spc="-150" dirty="0">
                <a:latin typeface="Lucida Sans Unicode"/>
                <a:cs typeface="Lucida Sans Unicode"/>
              </a:rPr>
              <a:t>r</a:t>
            </a:r>
            <a:r>
              <a:rPr sz="3000" b="1" spc="-130" dirty="0">
                <a:latin typeface="Lucida Sans Unicode"/>
                <a:cs typeface="Lucida Sans Unicode"/>
              </a:rPr>
              <a:t>m</a:t>
            </a:r>
            <a:r>
              <a:rPr sz="3000" b="1" spc="-45" dirty="0">
                <a:latin typeface="Lucida Sans Unicode"/>
                <a:cs typeface="Lucida Sans Unicode"/>
              </a:rPr>
              <a:t>a</a:t>
            </a:r>
            <a:r>
              <a:rPr sz="3000" b="1" spc="30" dirty="0">
                <a:latin typeface="Lucida Sans Unicode"/>
                <a:cs typeface="Lucida Sans Unicode"/>
              </a:rPr>
              <a:t>t</a:t>
            </a:r>
            <a:r>
              <a:rPr sz="3000" b="1" spc="-160" dirty="0">
                <a:latin typeface="Lucida Sans Unicode"/>
                <a:cs typeface="Lucida Sans Unicode"/>
              </a:rPr>
              <a:t>i</a:t>
            </a:r>
            <a:r>
              <a:rPr sz="3000" b="1" spc="-80" dirty="0">
                <a:latin typeface="Lucida Sans Unicode"/>
                <a:cs typeface="Lucida Sans Unicode"/>
              </a:rPr>
              <a:t>o</a:t>
            </a:r>
            <a:r>
              <a:rPr sz="3000" b="1" spc="-150" dirty="0">
                <a:latin typeface="Lucida Sans Unicode"/>
                <a:cs typeface="Lucida Sans Unicode"/>
              </a:rPr>
              <a:t>n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80" dirty="0">
                <a:latin typeface="Lucida Sans Unicode"/>
                <a:cs typeface="Lucida Sans Unicode"/>
              </a:rPr>
              <a:t>o</a:t>
            </a:r>
            <a:r>
              <a:rPr sz="3000" b="1" spc="-150" dirty="0">
                <a:latin typeface="Lucida Sans Unicode"/>
                <a:cs typeface="Lucida Sans Unicode"/>
              </a:rPr>
              <a:t>n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30" dirty="0">
                <a:latin typeface="Lucida Sans Unicode"/>
                <a:cs typeface="Lucida Sans Unicode"/>
              </a:rPr>
              <a:t>t</a:t>
            </a:r>
            <a:r>
              <a:rPr sz="3000" b="1" spc="-155" dirty="0">
                <a:latin typeface="Lucida Sans Unicode"/>
                <a:cs typeface="Lucida Sans Unicode"/>
              </a:rPr>
              <a:t>h</a:t>
            </a:r>
            <a:r>
              <a:rPr sz="3000" b="1" spc="25" dirty="0">
                <a:latin typeface="Lucida Sans Unicode"/>
                <a:cs typeface="Lucida Sans Unicode"/>
              </a:rPr>
              <a:t>e</a:t>
            </a:r>
            <a:r>
              <a:rPr sz="3000" b="1" spc="-160" dirty="0">
                <a:latin typeface="Lucida Sans Unicode"/>
                <a:cs typeface="Lucida Sans Unicode"/>
              </a:rPr>
              <a:t>i</a:t>
            </a:r>
            <a:r>
              <a:rPr sz="3000" b="1" spc="-145" dirty="0">
                <a:latin typeface="Lucida Sans Unicode"/>
                <a:cs typeface="Lucida Sans Unicode"/>
              </a:rPr>
              <a:t>r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-155" dirty="0">
                <a:latin typeface="Lucida Sans Unicode"/>
                <a:cs typeface="Lucida Sans Unicode"/>
              </a:rPr>
              <a:t>h</a:t>
            </a:r>
            <a:r>
              <a:rPr sz="3000" b="1" spc="25" dirty="0">
                <a:latin typeface="Lucida Sans Unicode"/>
                <a:cs typeface="Lucida Sans Unicode"/>
              </a:rPr>
              <a:t>e</a:t>
            </a:r>
            <a:r>
              <a:rPr sz="3000" b="1" spc="-45" dirty="0">
                <a:latin typeface="Lucida Sans Unicode"/>
                <a:cs typeface="Lucida Sans Unicode"/>
              </a:rPr>
              <a:t>a</a:t>
            </a:r>
            <a:r>
              <a:rPr sz="3000" b="1" spc="-210" dirty="0">
                <a:latin typeface="Lucida Sans Unicode"/>
                <a:cs typeface="Lucida Sans Unicode"/>
              </a:rPr>
              <a:t>l</a:t>
            </a:r>
            <a:r>
              <a:rPr sz="3000" b="1" spc="30" dirty="0">
                <a:latin typeface="Lucida Sans Unicode"/>
                <a:cs typeface="Lucida Sans Unicode"/>
              </a:rPr>
              <a:t>t</a:t>
            </a:r>
            <a:r>
              <a:rPr sz="3000" b="1" spc="-150" dirty="0">
                <a:latin typeface="Lucida Sans Unicode"/>
                <a:cs typeface="Lucida Sans Unicode"/>
              </a:rPr>
              <a:t>h</a:t>
            </a:r>
            <a:r>
              <a:rPr sz="3000" b="1" spc="-160" dirty="0">
                <a:latin typeface="Lucida Sans Unicode"/>
                <a:cs typeface="Lucida Sans Unicode"/>
              </a:rPr>
              <a:t> </a:t>
            </a:r>
            <a:r>
              <a:rPr sz="3000" b="1" spc="160" dirty="0">
                <a:latin typeface="Lucida Sans Unicode"/>
                <a:cs typeface="Lucida Sans Unicode"/>
              </a:rPr>
              <a:t>c</a:t>
            </a:r>
            <a:r>
              <a:rPr sz="3000" b="1" spc="-80" dirty="0">
                <a:latin typeface="Lucida Sans Unicode"/>
                <a:cs typeface="Lucida Sans Unicode"/>
              </a:rPr>
              <a:t>o</a:t>
            </a:r>
            <a:r>
              <a:rPr sz="3000" b="1" spc="-155" dirty="0">
                <a:latin typeface="Lucida Sans Unicode"/>
                <a:cs typeface="Lucida Sans Unicode"/>
              </a:rPr>
              <a:t>n</a:t>
            </a:r>
            <a:r>
              <a:rPr sz="3000" b="1" spc="160" dirty="0">
                <a:latin typeface="Lucida Sans Unicode"/>
                <a:cs typeface="Lucida Sans Unicode"/>
              </a:rPr>
              <a:t>c</a:t>
            </a:r>
            <a:r>
              <a:rPr sz="3000" b="1" spc="25" dirty="0">
                <a:latin typeface="Lucida Sans Unicode"/>
                <a:cs typeface="Lucida Sans Unicode"/>
              </a:rPr>
              <a:t>e</a:t>
            </a:r>
            <a:r>
              <a:rPr sz="3000" b="1" spc="-150" dirty="0">
                <a:latin typeface="Lucida Sans Unicode"/>
                <a:cs typeface="Lucida Sans Unicode"/>
              </a:rPr>
              <a:t>r</a:t>
            </a:r>
            <a:r>
              <a:rPr sz="3000" b="1" spc="-155" dirty="0">
                <a:latin typeface="Lucida Sans Unicode"/>
                <a:cs typeface="Lucida Sans Unicode"/>
              </a:rPr>
              <a:t>n</a:t>
            </a:r>
            <a:r>
              <a:rPr sz="3000" b="1" spc="-40" dirty="0">
                <a:latin typeface="Lucida Sans Unicode"/>
                <a:cs typeface="Lucida Sans Unicode"/>
              </a:rPr>
              <a:t>s</a:t>
            </a:r>
            <a:r>
              <a:rPr sz="3000" b="1" spc="-370" dirty="0">
                <a:latin typeface="Lucida Sans Unicode"/>
                <a:cs typeface="Lucida Sans Unicode"/>
              </a:rPr>
              <a:t>.</a:t>
            </a:r>
            <a:endParaRPr sz="3000" b="1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132205">
              <a:lnSpc>
                <a:spcPct val="100000"/>
              </a:lnSpc>
            </a:pPr>
            <a:r>
              <a:rPr spc="145" dirty="0"/>
              <a:t>GOAL</a:t>
            </a:r>
            <a:r>
              <a:rPr spc="110" dirty="0"/>
              <a:t> </a:t>
            </a:r>
            <a:r>
              <a:rPr spc="-235" dirty="0"/>
              <a:t>#1</a:t>
            </a:r>
          </a:p>
          <a:p>
            <a:pPr marL="906144" marR="1479550">
              <a:lnSpc>
                <a:spcPct val="106300"/>
              </a:lnSpc>
              <a:spcBef>
                <a:spcPts val="1095"/>
              </a:spcBef>
            </a:pPr>
            <a:r>
              <a:rPr sz="2000" b="0" spc="15" dirty="0">
                <a:latin typeface="Lucida Sans Unicode"/>
                <a:cs typeface="Lucida Sans Unicode"/>
              </a:rPr>
              <a:t>Q</a:t>
            </a:r>
            <a:r>
              <a:rPr sz="2000" b="0" spc="-85" dirty="0">
                <a:latin typeface="Lucida Sans Unicode"/>
                <a:cs typeface="Lucida Sans Unicode"/>
              </a:rPr>
              <a:t>U</a:t>
            </a:r>
            <a:r>
              <a:rPr sz="2000" b="0" spc="-120" dirty="0">
                <a:latin typeface="Lucida Sans Unicode"/>
                <a:cs typeface="Lucida Sans Unicode"/>
              </a:rPr>
              <a:t>I</a:t>
            </a:r>
            <a:r>
              <a:rPr sz="2000" b="0" spc="45" dirty="0">
                <a:latin typeface="Lucida Sans Unicode"/>
                <a:cs typeface="Lucida Sans Unicode"/>
              </a:rPr>
              <a:t>C</a:t>
            </a:r>
            <a:r>
              <a:rPr sz="2000" b="0" spc="-145" dirty="0">
                <a:latin typeface="Lucida Sans Unicode"/>
                <a:cs typeface="Lucida Sans Unicode"/>
              </a:rPr>
              <a:t>K</a:t>
            </a:r>
            <a:r>
              <a:rPr sz="2000" b="0" spc="-105" dirty="0">
                <a:latin typeface="Lucida Sans Unicode"/>
                <a:cs typeface="Lucida Sans Unicode"/>
              </a:rPr>
              <a:t> </a:t>
            </a:r>
            <a:r>
              <a:rPr sz="2000" b="0" spc="-60" dirty="0">
                <a:latin typeface="Lucida Sans Unicode"/>
                <a:cs typeface="Lucida Sans Unicode"/>
              </a:rPr>
              <a:t>A</a:t>
            </a:r>
            <a:r>
              <a:rPr sz="2000" b="0" spc="-110" dirty="0">
                <a:latin typeface="Lucida Sans Unicode"/>
                <a:cs typeface="Lucida Sans Unicode"/>
              </a:rPr>
              <a:t>ND</a:t>
            </a:r>
            <a:r>
              <a:rPr sz="2000" b="0" spc="-105" dirty="0">
                <a:latin typeface="Lucida Sans Unicode"/>
                <a:cs typeface="Lucida Sans Unicode"/>
              </a:rPr>
              <a:t> </a:t>
            </a:r>
            <a:r>
              <a:rPr sz="2000" b="0" spc="35" dirty="0">
                <a:latin typeface="Lucida Sans Unicode"/>
                <a:cs typeface="Lucida Sans Unicode"/>
              </a:rPr>
              <a:t>E</a:t>
            </a:r>
            <a:r>
              <a:rPr sz="2000" b="0" spc="-60" dirty="0">
                <a:latin typeface="Lucida Sans Unicode"/>
                <a:cs typeface="Lucida Sans Unicode"/>
              </a:rPr>
              <a:t>A</a:t>
            </a:r>
            <a:r>
              <a:rPr sz="2000" b="0" spc="70" dirty="0">
                <a:latin typeface="Lucida Sans Unicode"/>
                <a:cs typeface="Lucida Sans Unicode"/>
              </a:rPr>
              <a:t>S</a:t>
            </a:r>
            <a:r>
              <a:rPr sz="2000" b="0" spc="-90" dirty="0">
                <a:latin typeface="Lucida Sans Unicode"/>
                <a:cs typeface="Lucida Sans Unicode"/>
              </a:rPr>
              <a:t>Y</a:t>
            </a:r>
            <a:r>
              <a:rPr sz="2000" b="0" spc="-105" dirty="0">
                <a:latin typeface="Lucida Sans Unicode"/>
                <a:cs typeface="Lucida Sans Unicode"/>
              </a:rPr>
              <a:t> </a:t>
            </a:r>
            <a:r>
              <a:rPr sz="2000" b="0" spc="-60" dirty="0">
                <a:latin typeface="Lucida Sans Unicode"/>
                <a:cs typeface="Lucida Sans Unicode"/>
              </a:rPr>
              <a:t>A</a:t>
            </a:r>
            <a:r>
              <a:rPr sz="2000" b="0" spc="45" dirty="0">
                <a:latin typeface="Lucida Sans Unicode"/>
                <a:cs typeface="Lucida Sans Unicode"/>
              </a:rPr>
              <a:t>CCE</a:t>
            </a:r>
            <a:r>
              <a:rPr sz="2000" b="0" spc="70" dirty="0">
                <a:latin typeface="Lucida Sans Unicode"/>
                <a:cs typeface="Lucida Sans Unicode"/>
              </a:rPr>
              <a:t>S</a:t>
            </a:r>
            <a:r>
              <a:rPr sz="2000" b="0" spc="75" dirty="0">
                <a:latin typeface="Lucida Sans Unicode"/>
                <a:cs typeface="Lucida Sans Unicode"/>
              </a:rPr>
              <a:t>S</a:t>
            </a:r>
            <a:r>
              <a:rPr sz="2000" b="0" spc="-105" dirty="0">
                <a:latin typeface="Lucida Sans Unicode"/>
                <a:cs typeface="Lucida Sans Unicode"/>
              </a:rPr>
              <a:t> </a:t>
            </a:r>
            <a:r>
              <a:rPr sz="2000" b="0" spc="-155" dirty="0">
                <a:latin typeface="Lucida Sans Unicode"/>
                <a:cs typeface="Lucida Sans Unicode"/>
              </a:rPr>
              <a:t>T</a:t>
            </a:r>
            <a:r>
              <a:rPr sz="2000" b="0" spc="5" dirty="0">
                <a:latin typeface="Lucida Sans Unicode"/>
                <a:cs typeface="Lucida Sans Unicode"/>
              </a:rPr>
              <a:t>O  </a:t>
            </a:r>
            <a:r>
              <a:rPr sz="2000" b="0" spc="-120" dirty="0">
                <a:latin typeface="Lucida Sans Unicode"/>
                <a:cs typeface="Lucida Sans Unicode"/>
              </a:rPr>
              <a:t>H</a:t>
            </a:r>
            <a:r>
              <a:rPr sz="2000" b="0" spc="35" dirty="0">
                <a:latin typeface="Lucida Sans Unicode"/>
                <a:cs typeface="Lucida Sans Unicode"/>
              </a:rPr>
              <a:t>E</a:t>
            </a:r>
            <a:r>
              <a:rPr sz="2000" b="0" spc="-60" dirty="0">
                <a:latin typeface="Lucida Sans Unicode"/>
                <a:cs typeface="Lucida Sans Unicode"/>
              </a:rPr>
              <a:t>A</a:t>
            </a:r>
            <a:r>
              <a:rPr sz="2000" b="0" spc="-25" dirty="0">
                <a:latin typeface="Lucida Sans Unicode"/>
                <a:cs typeface="Lucida Sans Unicode"/>
              </a:rPr>
              <a:t>L</a:t>
            </a:r>
            <a:r>
              <a:rPr sz="2000" b="0" spc="-155" dirty="0">
                <a:latin typeface="Lucida Sans Unicode"/>
                <a:cs typeface="Lucida Sans Unicode"/>
              </a:rPr>
              <a:t>T</a:t>
            </a:r>
            <a:r>
              <a:rPr sz="2000" b="0" spc="-114" dirty="0">
                <a:latin typeface="Lucida Sans Unicode"/>
                <a:cs typeface="Lucida Sans Unicode"/>
              </a:rPr>
              <a:t>H</a:t>
            </a:r>
            <a:r>
              <a:rPr sz="2000" b="0" spc="-105" dirty="0">
                <a:latin typeface="Lucida Sans Unicode"/>
                <a:cs typeface="Lucida Sans Unicode"/>
              </a:rPr>
              <a:t> </a:t>
            </a:r>
            <a:r>
              <a:rPr sz="2000" b="0" spc="45" dirty="0">
                <a:latin typeface="Lucida Sans Unicode"/>
                <a:cs typeface="Lucida Sans Unicode"/>
              </a:rPr>
              <a:t>C</a:t>
            </a:r>
            <a:r>
              <a:rPr sz="2000" b="0" spc="-60" dirty="0">
                <a:latin typeface="Lucida Sans Unicode"/>
                <a:cs typeface="Lucida Sans Unicode"/>
              </a:rPr>
              <a:t>A</a:t>
            </a:r>
            <a:r>
              <a:rPr sz="2000" b="0" spc="-85" dirty="0">
                <a:latin typeface="Lucida Sans Unicode"/>
                <a:cs typeface="Lucida Sans Unicode"/>
              </a:rPr>
              <a:t>R</a:t>
            </a:r>
            <a:r>
              <a:rPr sz="2000" b="0" spc="40" dirty="0">
                <a:latin typeface="Lucida Sans Unicode"/>
                <a:cs typeface="Lucida Sans Unicode"/>
              </a:rPr>
              <a:t>E</a:t>
            </a:r>
            <a:r>
              <a:rPr sz="2000" b="0" spc="-105" dirty="0">
                <a:latin typeface="Lucida Sans Unicode"/>
                <a:cs typeface="Lucida Sans Unicode"/>
              </a:rPr>
              <a:t> </a:t>
            </a:r>
            <a:r>
              <a:rPr sz="2000" b="0" spc="-120" dirty="0">
                <a:latin typeface="Lucida Sans Unicode"/>
                <a:cs typeface="Lucida Sans Unicode"/>
              </a:rPr>
              <a:t>I</a:t>
            </a:r>
            <a:r>
              <a:rPr sz="2000" b="0" spc="-110" dirty="0">
                <a:latin typeface="Lucida Sans Unicode"/>
                <a:cs typeface="Lucida Sans Unicode"/>
              </a:rPr>
              <a:t>N</a:t>
            </a:r>
            <a:r>
              <a:rPr sz="2000" b="0" spc="-15" dirty="0">
                <a:latin typeface="Lucida Sans Unicode"/>
                <a:cs typeface="Lucida Sans Unicode"/>
              </a:rPr>
              <a:t>F</a:t>
            </a:r>
            <a:r>
              <a:rPr sz="2000" b="0" spc="5" dirty="0">
                <a:latin typeface="Lucida Sans Unicode"/>
                <a:cs typeface="Lucida Sans Unicode"/>
              </a:rPr>
              <a:t>O</a:t>
            </a:r>
            <a:r>
              <a:rPr sz="2000" b="0" spc="-85" dirty="0">
                <a:latin typeface="Lucida Sans Unicode"/>
                <a:cs typeface="Lucida Sans Unicode"/>
              </a:rPr>
              <a:t>R</a:t>
            </a:r>
            <a:r>
              <a:rPr sz="2000" b="0" spc="-40" dirty="0">
                <a:latin typeface="Lucida Sans Unicode"/>
                <a:cs typeface="Lucida Sans Unicode"/>
              </a:rPr>
              <a:t>M</a:t>
            </a:r>
            <a:r>
              <a:rPr sz="2000" b="0" spc="-60" dirty="0">
                <a:latin typeface="Lucida Sans Unicode"/>
                <a:cs typeface="Lucida Sans Unicode"/>
              </a:rPr>
              <a:t>A</a:t>
            </a:r>
            <a:r>
              <a:rPr sz="2000" b="0" spc="-155" dirty="0">
                <a:latin typeface="Lucida Sans Unicode"/>
                <a:cs typeface="Lucida Sans Unicode"/>
              </a:rPr>
              <a:t>T</a:t>
            </a:r>
            <a:r>
              <a:rPr sz="2000" b="0" spc="-120" dirty="0">
                <a:latin typeface="Lucida Sans Unicode"/>
                <a:cs typeface="Lucida Sans Unicode"/>
              </a:rPr>
              <a:t>I</a:t>
            </a:r>
            <a:r>
              <a:rPr sz="2000" b="0" spc="5" dirty="0">
                <a:latin typeface="Lucida Sans Unicode"/>
                <a:cs typeface="Lucida Sans Unicode"/>
              </a:rPr>
              <a:t>O</a:t>
            </a:r>
            <a:r>
              <a:rPr sz="2000" b="0" spc="-105" dirty="0">
                <a:latin typeface="Lucida Sans Unicode"/>
                <a:cs typeface="Lucida Sans Unicode"/>
              </a:rPr>
              <a:t>N </a:t>
            </a:r>
            <a:r>
              <a:rPr sz="2000" b="0" spc="-60" dirty="0">
                <a:latin typeface="Lucida Sans Unicode"/>
                <a:cs typeface="Lucida Sans Unicode"/>
              </a:rPr>
              <a:t>A</a:t>
            </a:r>
            <a:r>
              <a:rPr sz="2000" b="0" spc="-110" dirty="0">
                <a:latin typeface="Lucida Sans Unicode"/>
                <a:cs typeface="Lucida Sans Unicode"/>
              </a:rPr>
              <a:t>N</a:t>
            </a:r>
            <a:r>
              <a:rPr sz="2000" b="0" spc="-70" dirty="0">
                <a:latin typeface="Lucida Sans Unicode"/>
                <a:cs typeface="Lucida Sans Unicode"/>
              </a:rPr>
              <a:t>D  </a:t>
            </a:r>
            <a:r>
              <a:rPr sz="2000" b="0" spc="10" dirty="0">
                <a:latin typeface="Lucida Sans Unicode"/>
                <a:cs typeface="Lucida Sans Unicode"/>
              </a:rPr>
              <a:t>SERVICES</a:t>
            </a:r>
            <a:endParaRPr sz="2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Lucida Sans Unicode"/>
              <a:cs typeface="Lucida Sans Unicode"/>
            </a:endParaRPr>
          </a:p>
          <a:p>
            <a:pPr marL="1132205">
              <a:lnSpc>
                <a:spcPct val="100000"/>
              </a:lnSpc>
            </a:pPr>
            <a:r>
              <a:rPr spc="145" dirty="0"/>
              <a:t>GOAL</a:t>
            </a:r>
            <a:r>
              <a:rPr spc="105" dirty="0"/>
              <a:t> </a:t>
            </a:r>
            <a:r>
              <a:rPr spc="-15" dirty="0"/>
              <a:t>#2</a:t>
            </a:r>
          </a:p>
          <a:p>
            <a:pPr marL="906144" marR="1748155">
              <a:lnSpc>
                <a:spcPct val="106300"/>
              </a:lnSpc>
              <a:spcBef>
                <a:spcPts val="1115"/>
              </a:spcBef>
            </a:pPr>
            <a:r>
              <a:rPr sz="2000" b="0" spc="-10" dirty="0">
                <a:latin typeface="Lucida Sans Unicode"/>
                <a:cs typeface="Lucida Sans Unicode"/>
              </a:rPr>
              <a:t>ANSWERING</a:t>
            </a:r>
            <a:r>
              <a:rPr sz="2000" b="0" spc="-130" dirty="0">
                <a:latin typeface="Lucida Sans Unicode"/>
                <a:cs typeface="Lucida Sans Unicode"/>
              </a:rPr>
              <a:t> </a:t>
            </a:r>
            <a:r>
              <a:rPr sz="2000" b="0" spc="-20" dirty="0">
                <a:latin typeface="Lucida Sans Unicode"/>
                <a:cs typeface="Lucida Sans Unicode"/>
              </a:rPr>
              <a:t>COMMON</a:t>
            </a:r>
            <a:r>
              <a:rPr sz="2000" b="0" spc="-130" dirty="0">
                <a:latin typeface="Lucida Sans Unicode"/>
                <a:cs typeface="Lucida Sans Unicode"/>
              </a:rPr>
              <a:t> </a:t>
            </a:r>
            <a:r>
              <a:rPr sz="2000" b="0" spc="-75" dirty="0">
                <a:latin typeface="Lucida Sans Unicode"/>
                <a:cs typeface="Lucida Sans Unicode"/>
              </a:rPr>
              <a:t>HEALTH </a:t>
            </a:r>
            <a:r>
              <a:rPr sz="2000" b="0" spc="-615" dirty="0">
                <a:latin typeface="Lucida Sans Unicode"/>
                <a:cs typeface="Lucida Sans Unicode"/>
              </a:rPr>
              <a:t> </a:t>
            </a:r>
            <a:r>
              <a:rPr sz="2000" b="0" spc="-55" dirty="0">
                <a:latin typeface="Lucida Sans Unicode"/>
                <a:cs typeface="Lucida Sans Unicode"/>
              </a:rPr>
              <a:t>QUESTIONS,</a:t>
            </a:r>
            <a:endParaRPr sz="2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Lucida Sans Unicode"/>
              <a:cs typeface="Lucida Sans Unicode"/>
            </a:endParaRPr>
          </a:p>
          <a:p>
            <a:pPr marL="1132205">
              <a:lnSpc>
                <a:spcPct val="100000"/>
              </a:lnSpc>
            </a:pPr>
            <a:r>
              <a:rPr spc="145" dirty="0"/>
              <a:t>GOAL</a:t>
            </a:r>
            <a:r>
              <a:rPr spc="105" dirty="0"/>
              <a:t> </a:t>
            </a:r>
            <a:r>
              <a:rPr dirty="0"/>
              <a:t>#3</a:t>
            </a:r>
          </a:p>
          <a:p>
            <a:pPr marL="940435" marR="2750820">
              <a:lnSpc>
                <a:spcPct val="109800"/>
              </a:lnSpc>
              <a:spcBef>
                <a:spcPts val="1060"/>
              </a:spcBef>
            </a:pPr>
            <a:r>
              <a:rPr sz="2050" b="0" spc="35" dirty="0">
                <a:latin typeface="Lucida Sans Unicode"/>
                <a:cs typeface="Lucida Sans Unicode"/>
              </a:rPr>
              <a:t>SUGGEST </a:t>
            </a:r>
            <a:r>
              <a:rPr sz="2050" b="0" spc="-15" dirty="0">
                <a:latin typeface="Lucida Sans Unicode"/>
                <a:cs typeface="Lucida Sans Unicode"/>
              </a:rPr>
              <a:t>SUITABLE </a:t>
            </a:r>
            <a:r>
              <a:rPr sz="2050" b="0" spc="-10" dirty="0">
                <a:latin typeface="Lucida Sans Unicode"/>
                <a:cs typeface="Lucida Sans Unicode"/>
              </a:rPr>
              <a:t> </a:t>
            </a:r>
            <a:r>
              <a:rPr sz="2050" b="0" spc="-135" dirty="0">
                <a:latin typeface="Lucida Sans Unicode"/>
                <a:cs typeface="Lucida Sans Unicode"/>
              </a:rPr>
              <a:t>T</a:t>
            </a:r>
            <a:r>
              <a:rPr sz="2050" b="0" spc="-65" dirty="0">
                <a:latin typeface="Lucida Sans Unicode"/>
                <a:cs typeface="Lucida Sans Unicode"/>
              </a:rPr>
              <a:t>R</a:t>
            </a:r>
            <a:r>
              <a:rPr sz="2050" b="0" spc="55" dirty="0">
                <a:latin typeface="Lucida Sans Unicode"/>
                <a:cs typeface="Lucida Sans Unicode"/>
              </a:rPr>
              <a:t>E</a:t>
            </a:r>
            <a:r>
              <a:rPr sz="2050" b="0" spc="-35" dirty="0">
                <a:latin typeface="Lucida Sans Unicode"/>
                <a:cs typeface="Lucida Sans Unicode"/>
              </a:rPr>
              <a:t>A</a:t>
            </a:r>
            <a:r>
              <a:rPr sz="2050" b="0" spc="-135" dirty="0">
                <a:latin typeface="Lucida Sans Unicode"/>
                <a:cs typeface="Lucida Sans Unicode"/>
              </a:rPr>
              <a:t>T</a:t>
            </a:r>
            <a:r>
              <a:rPr sz="2050" b="0" spc="-5" dirty="0">
                <a:latin typeface="Lucida Sans Unicode"/>
                <a:cs typeface="Lucida Sans Unicode"/>
              </a:rPr>
              <a:t>M</a:t>
            </a:r>
            <a:r>
              <a:rPr sz="2050" b="0" spc="55" dirty="0">
                <a:latin typeface="Lucida Sans Unicode"/>
                <a:cs typeface="Lucida Sans Unicode"/>
              </a:rPr>
              <a:t>E</a:t>
            </a:r>
            <a:r>
              <a:rPr sz="2050" b="0" spc="-85" dirty="0">
                <a:latin typeface="Lucida Sans Unicode"/>
                <a:cs typeface="Lucida Sans Unicode"/>
              </a:rPr>
              <a:t>N</a:t>
            </a:r>
            <a:r>
              <a:rPr sz="2050" b="0" spc="-130" dirty="0">
                <a:latin typeface="Lucida Sans Unicode"/>
                <a:cs typeface="Lucida Sans Unicode"/>
              </a:rPr>
              <a:t>T</a:t>
            </a:r>
            <a:r>
              <a:rPr sz="2050" b="0" spc="-100" dirty="0">
                <a:latin typeface="Lucida Sans Unicode"/>
                <a:cs typeface="Lucida Sans Unicode"/>
              </a:rPr>
              <a:t> </a:t>
            </a:r>
            <a:r>
              <a:rPr sz="2050" b="0" spc="35" dirty="0">
                <a:latin typeface="Lucida Sans Unicode"/>
                <a:cs typeface="Lucida Sans Unicode"/>
              </a:rPr>
              <a:t>O</a:t>
            </a:r>
            <a:r>
              <a:rPr sz="2050" b="0" spc="65" dirty="0">
                <a:latin typeface="Lucida Sans Unicode"/>
                <a:cs typeface="Lucida Sans Unicode"/>
              </a:rPr>
              <a:t>P</a:t>
            </a:r>
            <a:r>
              <a:rPr sz="2050" b="0" spc="-135" dirty="0">
                <a:latin typeface="Lucida Sans Unicode"/>
                <a:cs typeface="Lucida Sans Unicode"/>
              </a:rPr>
              <a:t>T</a:t>
            </a:r>
            <a:r>
              <a:rPr sz="2050" b="0" spc="-114" dirty="0">
                <a:latin typeface="Lucida Sans Unicode"/>
                <a:cs typeface="Lucida Sans Unicode"/>
              </a:rPr>
              <a:t>I</a:t>
            </a:r>
            <a:r>
              <a:rPr sz="2050" b="0" spc="35" dirty="0">
                <a:latin typeface="Lucida Sans Unicode"/>
                <a:cs typeface="Lucida Sans Unicode"/>
              </a:rPr>
              <a:t>O</a:t>
            </a:r>
            <a:r>
              <a:rPr sz="2050" b="0" spc="-85" dirty="0">
                <a:latin typeface="Lucida Sans Unicode"/>
                <a:cs typeface="Lucida Sans Unicode"/>
              </a:rPr>
              <a:t>N</a:t>
            </a:r>
            <a:r>
              <a:rPr sz="2050" b="0" spc="100" dirty="0">
                <a:latin typeface="Lucida Sans Unicode"/>
                <a:cs typeface="Lucida Sans Unicode"/>
              </a:rPr>
              <a:t>S</a:t>
            </a:r>
            <a:endParaRPr sz="2050" dirty="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2999" cy="18097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431290"/>
            <a:ext cx="552542" cy="2501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2128864"/>
            <a:ext cx="552534" cy="2499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4239533"/>
            <a:ext cx="552542" cy="250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" y="3937108"/>
            <a:ext cx="552534" cy="2499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700" y="6438213"/>
            <a:ext cx="552542" cy="2501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700" y="6135787"/>
            <a:ext cx="552534" cy="2499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8700" y="8636886"/>
            <a:ext cx="552542" cy="2501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700" y="8334461"/>
            <a:ext cx="552534" cy="2499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3"/>
            <a:ext cx="1142999" cy="18097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038253" y="3"/>
            <a:ext cx="4248149" cy="212415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60468" y="348705"/>
            <a:ext cx="80257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70" dirty="0">
                <a:solidFill>
                  <a:schemeClr val="bg1"/>
                </a:solidFill>
              </a:rPr>
              <a:t>KEY</a:t>
            </a:r>
            <a:r>
              <a:rPr sz="8000" spc="180" dirty="0">
                <a:solidFill>
                  <a:schemeClr val="bg1"/>
                </a:solidFill>
              </a:rPr>
              <a:t> </a:t>
            </a:r>
            <a:r>
              <a:rPr sz="8000" spc="290" dirty="0">
                <a:solidFill>
                  <a:schemeClr val="bg1"/>
                </a:solidFill>
              </a:rPr>
              <a:t>FEATURES</a:t>
            </a:r>
            <a:endParaRPr sz="8000" dirty="0">
              <a:solidFill>
                <a:schemeClr val="bg1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468" y="1872567"/>
            <a:ext cx="14880590" cy="80638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500" b="1" spc="60" dirty="0">
                <a:solidFill>
                  <a:schemeClr val="bg1"/>
                </a:solidFill>
                <a:latin typeface="Tahoma"/>
                <a:cs typeface="Tahoma"/>
              </a:rPr>
              <a:t>REDUCED</a:t>
            </a:r>
            <a:r>
              <a:rPr sz="2500" b="1" spc="3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500" b="1" spc="195" dirty="0">
                <a:solidFill>
                  <a:schemeClr val="bg1"/>
                </a:solidFill>
                <a:latin typeface="Tahoma"/>
                <a:cs typeface="Tahoma"/>
              </a:rPr>
              <a:t>COSTS</a:t>
            </a:r>
            <a:endParaRPr sz="2500" b="1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70815" marR="2428240">
              <a:lnSpc>
                <a:spcPct val="115700"/>
              </a:lnSpc>
              <a:spcBef>
                <a:spcPts val="695"/>
              </a:spcBef>
            </a:pPr>
            <a:r>
              <a:rPr sz="2700" b="1" spc="-20" dirty="0">
                <a:latin typeface="Lucida Sans Unicode"/>
                <a:cs typeface="Lucida Sans Unicode"/>
              </a:rPr>
              <a:t>Chatbot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85" dirty="0">
                <a:latin typeface="Lucida Sans Unicode"/>
                <a:cs typeface="Lucida Sans Unicode"/>
              </a:rPr>
              <a:t>is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85" dirty="0">
                <a:latin typeface="Lucida Sans Unicode"/>
                <a:cs typeface="Lucida Sans Unicode"/>
              </a:rPr>
              <a:t>an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45" dirty="0">
                <a:latin typeface="Lucida Sans Unicode"/>
                <a:cs typeface="Lucida Sans Unicode"/>
              </a:rPr>
              <a:t>advantage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100" dirty="0">
                <a:latin typeface="Lucida Sans Unicode"/>
                <a:cs typeface="Lucida Sans Unicode"/>
              </a:rPr>
              <a:t>for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40" dirty="0">
                <a:latin typeface="Lucida Sans Unicode"/>
                <a:cs typeface="Lucida Sans Unicode"/>
              </a:rPr>
              <a:t>companies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60" dirty="0">
                <a:latin typeface="Lucida Sans Unicode"/>
                <a:cs typeface="Lucida Sans Unicode"/>
              </a:rPr>
              <a:t>receiving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90" dirty="0">
                <a:latin typeface="Lucida Sans Unicode"/>
                <a:cs typeface="Lucida Sans Unicode"/>
              </a:rPr>
              <a:t>multiple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60" dirty="0">
                <a:latin typeface="Lucida Sans Unicode"/>
                <a:cs typeface="Lucida Sans Unicode"/>
              </a:rPr>
              <a:t>queries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at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35" dirty="0">
                <a:latin typeface="Lucida Sans Unicode"/>
                <a:cs typeface="Lucida Sans Unicode"/>
              </a:rPr>
              <a:t>a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45" dirty="0">
                <a:latin typeface="Lucida Sans Unicode"/>
                <a:cs typeface="Lucida Sans Unicode"/>
              </a:rPr>
              <a:t>timeas </a:t>
            </a:r>
            <a:r>
              <a:rPr sz="2700" b="1" spc="-840" dirty="0">
                <a:latin typeface="Lucida Sans Unicode"/>
                <a:cs typeface="Lucida Sans Unicode"/>
              </a:rPr>
              <a:t> </a:t>
            </a:r>
            <a:r>
              <a:rPr sz="2700" b="1" spc="-55" dirty="0">
                <a:latin typeface="Lucida Sans Unicode"/>
                <a:cs typeface="Lucida Sans Unicode"/>
              </a:rPr>
              <a:t>it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70" dirty="0">
                <a:latin typeface="Lucida Sans Unicode"/>
                <a:cs typeface="Lucida Sans Unicode"/>
              </a:rPr>
              <a:t>eliminates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25" dirty="0">
                <a:latin typeface="Lucida Sans Unicode"/>
                <a:cs typeface="Lucida Sans Unicode"/>
              </a:rPr>
              <a:t>the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65" dirty="0">
                <a:latin typeface="Lucida Sans Unicode"/>
                <a:cs typeface="Lucida Sans Unicode"/>
              </a:rPr>
              <a:t>requirement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80" dirty="0">
                <a:latin typeface="Lucida Sans Unicode"/>
                <a:cs typeface="Lucida Sans Unicode"/>
              </a:rPr>
              <a:t>of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30" dirty="0">
                <a:latin typeface="Lucida Sans Unicode"/>
                <a:cs typeface="Lucida Sans Unicode"/>
              </a:rPr>
              <a:t>any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65" dirty="0">
                <a:latin typeface="Lucida Sans Unicode"/>
                <a:cs typeface="Lucida Sans Unicode"/>
              </a:rPr>
              <a:t>manpower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125" dirty="0">
                <a:latin typeface="Lucida Sans Unicode"/>
                <a:cs typeface="Lucida Sans Unicode"/>
              </a:rPr>
              <a:t>during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110" dirty="0">
                <a:latin typeface="Lucida Sans Unicode"/>
                <a:cs typeface="Lucida Sans Unicode"/>
              </a:rPr>
              <a:t>online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80" dirty="0">
                <a:latin typeface="Lucida Sans Unicode"/>
                <a:cs typeface="Lucida Sans Unicode"/>
              </a:rPr>
              <a:t>communication.</a:t>
            </a:r>
            <a:endParaRPr sz="2700" b="1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500" b="1" spc="-10" dirty="0">
                <a:solidFill>
                  <a:schemeClr val="bg1"/>
                </a:solidFill>
                <a:latin typeface="Tahoma"/>
                <a:cs typeface="Tahoma"/>
              </a:rPr>
              <a:t>24-7</a:t>
            </a:r>
            <a:r>
              <a:rPr sz="2500" b="1" spc="4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500" b="1" spc="-45" dirty="0">
                <a:solidFill>
                  <a:schemeClr val="bg1"/>
                </a:solidFill>
                <a:latin typeface="Tahoma"/>
                <a:cs typeface="Tahoma"/>
              </a:rPr>
              <a:t>AVAILABILITY</a:t>
            </a:r>
            <a:endParaRPr sz="2500" b="1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4131945">
              <a:lnSpc>
                <a:spcPct val="115700"/>
              </a:lnSpc>
              <a:spcBef>
                <a:spcPts val="770"/>
              </a:spcBef>
            </a:pPr>
            <a:r>
              <a:rPr sz="2700" b="1" spc="-20" dirty="0">
                <a:latin typeface="Lucida Sans Unicode"/>
                <a:cs typeface="Lucida Sans Unicode"/>
              </a:rPr>
              <a:t>Chatbot </a:t>
            </a:r>
            <a:r>
              <a:rPr sz="2700" b="1" spc="-5" dirty="0">
                <a:latin typeface="Lucida Sans Unicode"/>
                <a:cs typeface="Lucida Sans Unicode"/>
              </a:rPr>
              <a:t>once </a:t>
            </a:r>
            <a:r>
              <a:rPr sz="2700" b="1" spc="-75" dirty="0">
                <a:latin typeface="Lucida Sans Unicode"/>
                <a:cs typeface="Lucida Sans Unicode"/>
              </a:rPr>
              <a:t>installed </a:t>
            </a:r>
            <a:r>
              <a:rPr sz="2700" b="1" spc="-10" dirty="0">
                <a:latin typeface="Lucida Sans Unicode"/>
                <a:cs typeface="Lucida Sans Unicode"/>
              </a:rPr>
              <a:t>can </a:t>
            </a:r>
            <a:r>
              <a:rPr sz="2700" b="1" spc="-60" dirty="0">
                <a:latin typeface="Lucida Sans Unicode"/>
                <a:cs typeface="Lucida Sans Unicode"/>
              </a:rPr>
              <a:t>answer queries </a:t>
            </a:r>
            <a:r>
              <a:rPr sz="2700" b="1" spc="-5" dirty="0">
                <a:latin typeface="Lucida Sans Unicode"/>
                <a:cs typeface="Lucida Sans Unicode"/>
              </a:rPr>
              <a:t>at </a:t>
            </a:r>
            <a:r>
              <a:rPr sz="2700" b="1" spc="-30" dirty="0">
                <a:latin typeface="Lucida Sans Unicode"/>
                <a:cs typeface="Lucida Sans Unicode"/>
              </a:rPr>
              <a:t>any </a:t>
            </a:r>
            <a:r>
              <a:rPr sz="2700" b="1" spc="-105" dirty="0">
                <a:latin typeface="Lucida Sans Unicode"/>
                <a:cs typeface="Lucida Sans Unicode"/>
              </a:rPr>
              <a:t>time. </a:t>
            </a:r>
            <a:r>
              <a:rPr sz="2700" b="1" spc="-50" dirty="0">
                <a:latin typeface="Lucida Sans Unicode"/>
                <a:cs typeface="Lucida Sans Unicode"/>
              </a:rPr>
              <a:t>Companies </a:t>
            </a:r>
            <a:r>
              <a:rPr sz="2700" b="1" spc="-840" dirty="0">
                <a:latin typeface="Lucida Sans Unicode"/>
                <a:cs typeface="Lucida Sans Unicode"/>
              </a:rPr>
              <a:t> </a:t>
            </a:r>
            <a:r>
              <a:rPr sz="2700" b="1" spc="-20" dirty="0">
                <a:latin typeface="Lucida Sans Unicode"/>
                <a:cs typeface="Lucida Sans Unicode"/>
              </a:rPr>
              <a:t>canreach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60" dirty="0">
                <a:latin typeface="Lucida Sans Unicode"/>
                <a:cs typeface="Lucida Sans Unicode"/>
              </a:rPr>
              <a:t>out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15" dirty="0">
                <a:latin typeface="Lucida Sans Unicode"/>
                <a:cs typeface="Lucida Sans Unicode"/>
              </a:rPr>
              <a:t>to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50" dirty="0">
                <a:latin typeface="Lucida Sans Unicode"/>
                <a:cs typeface="Lucida Sans Unicode"/>
              </a:rPr>
              <a:t>them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60" dirty="0">
                <a:latin typeface="Lucida Sans Unicode"/>
                <a:cs typeface="Lucida Sans Unicode"/>
              </a:rPr>
              <a:t>later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35" dirty="0">
                <a:latin typeface="Lucida Sans Unicode"/>
                <a:cs typeface="Lucida Sans Unicode"/>
              </a:rPr>
              <a:t>as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dirty="0">
                <a:latin typeface="Lucida Sans Unicode"/>
                <a:cs typeface="Lucida Sans Unicode"/>
              </a:rPr>
              <a:t>they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5" dirty="0">
                <a:latin typeface="Lucida Sans Unicode"/>
                <a:cs typeface="Lucida Sans Unicode"/>
              </a:rPr>
              <a:t>trace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70" dirty="0">
                <a:latin typeface="Lucida Sans Unicode"/>
                <a:cs typeface="Lucida Sans Unicode"/>
              </a:rPr>
              <a:t>their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25" dirty="0">
                <a:latin typeface="Lucida Sans Unicode"/>
                <a:cs typeface="Lucida Sans Unicode"/>
              </a:rPr>
              <a:t>activities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125" dirty="0">
                <a:latin typeface="Lucida Sans Unicode"/>
                <a:cs typeface="Lucida Sans Unicode"/>
              </a:rPr>
              <a:t>during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130" dirty="0">
                <a:latin typeface="Lucida Sans Unicode"/>
                <a:cs typeface="Lucida Sans Unicode"/>
              </a:rPr>
              <a:t>non- </a:t>
            </a:r>
            <a:r>
              <a:rPr sz="2700" b="1" spc="-840" dirty="0">
                <a:latin typeface="Lucida Sans Unicode"/>
                <a:cs typeface="Lucida Sans Unicode"/>
              </a:rPr>
              <a:t> </a:t>
            </a:r>
            <a:r>
              <a:rPr sz="2700" b="1" spc="-50" dirty="0">
                <a:latin typeface="Lucida Sans Unicode"/>
                <a:cs typeface="Lucida Sans Unicode"/>
              </a:rPr>
              <a:t>w</a:t>
            </a:r>
            <a:r>
              <a:rPr sz="2700" b="1" spc="-70" dirty="0">
                <a:latin typeface="Lucida Sans Unicode"/>
                <a:cs typeface="Lucida Sans Unicode"/>
              </a:rPr>
              <a:t>o</a:t>
            </a:r>
            <a:r>
              <a:rPr sz="2700" b="1" spc="-130" dirty="0">
                <a:latin typeface="Lucida Sans Unicode"/>
                <a:cs typeface="Lucida Sans Unicode"/>
              </a:rPr>
              <a:t>r</a:t>
            </a:r>
            <a:r>
              <a:rPr sz="2700" b="1" spc="-225" dirty="0">
                <a:latin typeface="Lucida Sans Unicode"/>
                <a:cs typeface="Lucida Sans Unicode"/>
              </a:rPr>
              <a:t>k</a:t>
            </a:r>
            <a:r>
              <a:rPr sz="2700" b="1" spc="-145" dirty="0">
                <a:latin typeface="Lucida Sans Unicode"/>
                <a:cs typeface="Lucida Sans Unicode"/>
              </a:rPr>
              <a:t>i</a:t>
            </a:r>
            <a:r>
              <a:rPr sz="2700" b="1" spc="-140" dirty="0">
                <a:latin typeface="Lucida Sans Unicode"/>
                <a:cs typeface="Lucida Sans Unicode"/>
              </a:rPr>
              <a:t>n</a:t>
            </a:r>
            <a:r>
              <a:rPr sz="2700" b="1" spc="-195" dirty="0">
                <a:latin typeface="Lucida Sans Unicode"/>
                <a:cs typeface="Lucida Sans Unicode"/>
              </a:rPr>
              <a:t>g</a:t>
            </a:r>
            <a:r>
              <a:rPr sz="2700" b="1" spc="-140" dirty="0">
                <a:latin typeface="Lucida Sans Unicode"/>
                <a:cs typeface="Lucida Sans Unicode"/>
              </a:rPr>
              <a:t> h</a:t>
            </a:r>
            <a:r>
              <a:rPr sz="2700" b="1" spc="-70" dirty="0">
                <a:latin typeface="Lucida Sans Unicode"/>
                <a:cs typeface="Lucida Sans Unicode"/>
              </a:rPr>
              <a:t>o</a:t>
            </a:r>
            <a:r>
              <a:rPr sz="2700" b="1" spc="-140" dirty="0">
                <a:latin typeface="Lucida Sans Unicode"/>
                <a:cs typeface="Lucida Sans Unicode"/>
              </a:rPr>
              <a:t>u</a:t>
            </a:r>
            <a:r>
              <a:rPr sz="2700" b="1" spc="-130" dirty="0">
                <a:latin typeface="Lucida Sans Unicode"/>
                <a:cs typeface="Lucida Sans Unicode"/>
              </a:rPr>
              <a:t>r</a:t>
            </a:r>
            <a:r>
              <a:rPr sz="2700" b="1" spc="-35" dirty="0">
                <a:latin typeface="Lucida Sans Unicode"/>
                <a:cs typeface="Lucida Sans Unicode"/>
              </a:rPr>
              <a:t>s</a:t>
            </a:r>
            <a:r>
              <a:rPr sz="2700" b="1" spc="-330" dirty="0">
                <a:latin typeface="Lucida Sans Unicode"/>
                <a:cs typeface="Lucida Sans Unicode"/>
              </a:rPr>
              <a:t>.</a:t>
            </a:r>
            <a:endParaRPr sz="2700" b="1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2500" b="1" spc="15" dirty="0">
                <a:solidFill>
                  <a:schemeClr val="bg1"/>
                </a:solidFill>
                <a:latin typeface="Tahoma"/>
                <a:cs typeface="Tahoma"/>
              </a:rPr>
              <a:t>UPDATING</a:t>
            </a:r>
            <a:r>
              <a:rPr sz="2500" b="1" spc="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500" b="1" spc="25" dirty="0">
                <a:solidFill>
                  <a:schemeClr val="bg1"/>
                </a:solidFill>
                <a:latin typeface="Tahoma"/>
                <a:cs typeface="Tahoma"/>
              </a:rPr>
              <a:t>AND</a:t>
            </a:r>
            <a:r>
              <a:rPr sz="2500" b="1" spc="6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500" b="1" spc="-5" dirty="0">
                <a:solidFill>
                  <a:schemeClr val="bg1"/>
                </a:solidFill>
                <a:latin typeface="Tahoma"/>
                <a:cs typeface="Tahoma"/>
              </a:rPr>
              <a:t>LEARNING</a:t>
            </a:r>
            <a:endParaRPr sz="2500" b="1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700" b="1" spc="-20" dirty="0">
                <a:latin typeface="Lucida Sans Unicode"/>
                <a:cs typeface="Lucida Sans Unicode"/>
              </a:rPr>
              <a:t>Chatbot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35" dirty="0">
                <a:latin typeface="Lucida Sans Unicode"/>
                <a:cs typeface="Lucida Sans Unicode"/>
              </a:rPr>
              <a:t>have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25" dirty="0">
                <a:latin typeface="Lucida Sans Unicode"/>
                <a:cs typeface="Lucida Sans Unicode"/>
              </a:rPr>
              <a:t>the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60" dirty="0">
                <a:latin typeface="Lucida Sans Unicode"/>
                <a:cs typeface="Lucida Sans Unicode"/>
              </a:rPr>
              <a:t>ability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80" dirty="0">
                <a:latin typeface="Lucida Sans Unicode"/>
                <a:cs typeface="Lucida Sans Unicode"/>
              </a:rPr>
              <a:t>of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80" dirty="0">
                <a:latin typeface="Lucida Sans Unicode"/>
                <a:cs typeface="Lucida Sans Unicode"/>
              </a:rPr>
              <a:t>updating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60" dirty="0">
                <a:latin typeface="Lucida Sans Unicode"/>
                <a:cs typeface="Lucida Sans Unicode"/>
              </a:rPr>
              <a:t>and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120" dirty="0">
                <a:latin typeface="Lucida Sans Unicode"/>
                <a:cs typeface="Lucida Sans Unicode"/>
              </a:rPr>
              <a:t>learning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40" dirty="0">
                <a:latin typeface="Lucida Sans Unicode"/>
                <a:cs typeface="Lucida Sans Unicode"/>
              </a:rPr>
              <a:t>themselves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100" dirty="0">
                <a:latin typeface="Lucida Sans Unicode"/>
                <a:cs typeface="Lucida Sans Unicode"/>
              </a:rPr>
              <a:t>on</a:t>
            </a:r>
            <a:endParaRPr sz="2700" b="1" dirty="0">
              <a:latin typeface="Lucida Sans Unicode"/>
              <a:cs typeface="Lucida Sans Unicode"/>
            </a:endParaRPr>
          </a:p>
          <a:p>
            <a:pPr marL="12700" marR="1958339">
              <a:lnSpc>
                <a:spcPct val="115700"/>
              </a:lnSpc>
            </a:pPr>
            <a:r>
              <a:rPr sz="2700" b="1" spc="-70" dirty="0">
                <a:latin typeface="Lucida Sans Unicode"/>
                <a:cs typeface="Lucida Sans Unicode"/>
              </a:rPr>
              <a:t>their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85" dirty="0">
                <a:latin typeface="Lucida Sans Unicode"/>
                <a:cs typeface="Lucida Sans Unicode"/>
              </a:rPr>
              <a:t>own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100" dirty="0">
                <a:latin typeface="Lucida Sans Unicode"/>
                <a:cs typeface="Lucida Sans Unicode"/>
              </a:rPr>
              <a:t>from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25" dirty="0">
                <a:latin typeface="Lucida Sans Unicode"/>
                <a:cs typeface="Lucida Sans Unicode"/>
              </a:rPr>
              <a:t>the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70" dirty="0">
                <a:latin typeface="Lucida Sans Unicode"/>
                <a:cs typeface="Lucida Sans Unicode"/>
              </a:rPr>
              <a:t>transactions.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85" dirty="0">
                <a:latin typeface="Lucida Sans Unicode"/>
                <a:cs typeface="Lucida Sans Unicode"/>
              </a:rPr>
              <a:t>Due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15" dirty="0">
                <a:latin typeface="Lucida Sans Unicode"/>
                <a:cs typeface="Lucida Sans Unicode"/>
              </a:rPr>
              <a:t>to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100" dirty="0">
                <a:latin typeface="Lucida Sans Unicode"/>
                <a:cs typeface="Lucida Sans Unicode"/>
              </a:rPr>
              <a:t>algorithms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60" dirty="0">
                <a:latin typeface="Lucida Sans Unicode"/>
                <a:cs typeface="Lucida Sans Unicode"/>
              </a:rPr>
              <a:t>and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55" dirty="0">
                <a:latin typeface="Lucida Sans Unicode"/>
                <a:cs typeface="Lucida Sans Unicode"/>
              </a:rPr>
              <a:t>machine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150" dirty="0">
                <a:latin typeface="Lucida Sans Unicode"/>
                <a:cs typeface="Lucida Sans Unicode"/>
              </a:rPr>
              <a:t>learning,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dirty="0">
                <a:latin typeface="Lucida Sans Unicode"/>
                <a:cs typeface="Lucida Sans Unicode"/>
              </a:rPr>
              <a:t>they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45" dirty="0">
                <a:latin typeface="Lucida Sans Unicode"/>
                <a:cs typeface="Lucida Sans Unicode"/>
              </a:rPr>
              <a:t>are </a:t>
            </a:r>
            <a:r>
              <a:rPr sz="2700" b="1" spc="-840" dirty="0">
                <a:latin typeface="Lucida Sans Unicode"/>
                <a:cs typeface="Lucida Sans Unicode"/>
              </a:rPr>
              <a:t> </a:t>
            </a:r>
            <a:r>
              <a:rPr sz="2700" b="1" spc="150" dirty="0">
                <a:latin typeface="Lucida Sans Unicode"/>
                <a:cs typeface="Lucida Sans Unicode"/>
              </a:rPr>
              <a:t>c</a:t>
            </a:r>
            <a:r>
              <a:rPr sz="2700" b="1" spc="-40" dirty="0">
                <a:latin typeface="Lucida Sans Unicode"/>
                <a:cs typeface="Lucida Sans Unicode"/>
              </a:rPr>
              <a:t>a</a:t>
            </a:r>
            <a:r>
              <a:rPr sz="2700" b="1" spc="-10" dirty="0">
                <a:latin typeface="Lucida Sans Unicode"/>
                <a:cs typeface="Lucida Sans Unicode"/>
              </a:rPr>
              <a:t>p</a:t>
            </a:r>
            <a:r>
              <a:rPr sz="2700" b="1" spc="-40" dirty="0">
                <a:latin typeface="Lucida Sans Unicode"/>
                <a:cs typeface="Lucida Sans Unicode"/>
              </a:rPr>
              <a:t>a</a:t>
            </a:r>
            <a:r>
              <a:rPr sz="2700" b="1" spc="-10" dirty="0">
                <a:latin typeface="Lucida Sans Unicode"/>
                <a:cs typeface="Lucida Sans Unicode"/>
              </a:rPr>
              <a:t>b</a:t>
            </a:r>
            <a:r>
              <a:rPr sz="2700" b="1" spc="-190" dirty="0">
                <a:latin typeface="Lucida Sans Unicode"/>
                <a:cs typeface="Lucida Sans Unicode"/>
              </a:rPr>
              <a:t>l</a:t>
            </a:r>
            <a:r>
              <a:rPr sz="2700" b="1" spc="30" dirty="0">
                <a:latin typeface="Lucida Sans Unicode"/>
                <a:cs typeface="Lucida Sans Unicode"/>
              </a:rPr>
              <a:t>e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70" dirty="0">
                <a:latin typeface="Lucida Sans Unicode"/>
                <a:cs typeface="Lucida Sans Unicode"/>
              </a:rPr>
              <a:t>o</a:t>
            </a:r>
            <a:r>
              <a:rPr sz="2700" b="1" spc="-100" dirty="0">
                <a:latin typeface="Lucida Sans Unicode"/>
                <a:cs typeface="Lucida Sans Unicode"/>
              </a:rPr>
              <a:t>f</a:t>
            </a:r>
            <a:r>
              <a:rPr sz="2700" b="1" spc="-140" dirty="0">
                <a:latin typeface="Lucida Sans Unicode"/>
                <a:cs typeface="Lucida Sans Unicode"/>
              </a:rPr>
              <a:t>u</a:t>
            </a:r>
            <a:r>
              <a:rPr sz="2700" b="1" spc="-10" dirty="0">
                <a:latin typeface="Lucida Sans Unicode"/>
                <a:cs typeface="Lucida Sans Unicode"/>
              </a:rPr>
              <a:t>pd</a:t>
            </a:r>
            <a:r>
              <a:rPr sz="2700" b="1" spc="-40" dirty="0">
                <a:latin typeface="Lucida Sans Unicode"/>
                <a:cs typeface="Lucida Sans Unicode"/>
              </a:rPr>
              <a:t>a</a:t>
            </a:r>
            <a:r>
              <a:rPr sz="2700" b="1" spc="30" dirty="0">
                <a:latin typeface="Lucida Sans Unicode"/>
                <a:cs typeface="Lucida Sans Unicode"/>
              </a:rPr>
              <a:t>t</a:t>
            </a:r>
            <a:r>
              <a:rPr sz="2700" b="1" spc="-145" dirty="0">
                <a:latin typeface="Lucida Sans Unicode"/>
                <a:cs typeface="Lucida Sans Unicode"/>
              </a:rPr>
              <a:t>i</a:t>
            </a:r>
            <a:r>
              <a:rPr sz="2700" b="1" spc="-140" dirty="0">
                <a:latin typeface="Lucida Sans Unicode"/>
                <a:cs typeface="Lucida Sans Unicode"/>
              </a:rPr>
              <a:t>n</a:t>
            </a:r>
            <a:r>
              <a:rPr sz="2700" b="1" spc="-195" dirty="0">
                <a:latin typeface="Lucida Sans Unicode"/>
                <a:cs typeface="Lucida Sans Unicode"/>
              </a:rPr>
              <a:t>g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30" dirty="0">
                <a:latin typeface="Lucida Sans Unicode"/>
                <a:cs typeface="Lucida Sans Unicode"/>
              </a:rPr>
              <a:t>t</a:t>
            </a:r>
            <a:r>
              <a:rPr sz="2700" b="1" spc="-140" dirty="0">
                <a:latin typeface="Lucida Sans Unicode"/>
                <a:cs typeface="Lucida Sans Unicode"/>
              </a:rPr>
              <a:t>h</a:t>
            </a:r>
            <a:r>
              <a:rPr sz="2700" b="1" spc="25" dirty="0">
                <a:latin typeface="Lucida Sans Unicode"/>
                <a:cs typeface="Lucida Sans Unicode"/>
              </a:rPr>
              <a:t>e</a:t>
            </a:r>
            <a:r>
              <a:rPr sz="2700" b="1" spc="-110" dirty="0">
                <a:latin typeface="Lucida Sans Unicode"/>
                <a:cs typeface="Lucida Sans Unicode"/>
              </a:rPr>
              <a:t>m</a:t>
            </a:r>
            <a:r>
              <a:rPr sz="2700" b="1" spc="-35" dirty="0">
                <a:latin typeface="Lucida Sans Unicode"/>
                <a:cs typeface="Lucida Sans Unicode"/>
              </a:rPr>
              <a:t>s</a:t>
            </a:r>
            <a:r>
              <a:rPr sz="2700" b="1" spc="25" dirty="0">
                <a:latin typeface="Lucida Sans Unicode"/>
                <a:cs typeface="Lucida Sans Unicode"/>
              </a:rPr>
              <a:t>e</a:t>
            </a:r>
            <a:r>
              <a:rPr sz="2700" b="1" spc="-190" dirty="0">
                <a:latin typeface="Lucida Sans Unicode"/>
                <a:cs typeface="Lucida Sans Unicode"/>
              </a:rPr>
              <a:t>l</a:t>
            </a:r>
            <a:r>
              <a:rPr sz="2700" b="1" dirty="0">
                <a:latin typeface="Lucida Sans Unicode"/>
                <a:cs typeface="Lucida Sans Unicode"/>
              </a:rPr>
              <a:t>v</a:t>
            </a:r>
            <a:r>
              <a:rPr sz="2700" b="1" spc="25" dirty="0">
                <a:latin typeface="Lucida Sans Unicode"/>
                <a:cs typeface="Lucida Sans Unicode"/>
              </a:rPr>
              <a:t>e</a:t>
            </a:r>
            <a:r>
              <a:rPr sz="2700" b="1" spc="-35" dirty="0">
                <a:latin typeface="Lucida Sans Unicode"/>
                <a:cs typeface="Lucida Sans Unicode"/>
              </a:rPr>
              <a:t>s</a:t>
            </a:r>
            <a:r>
              <a:rPr sz="2700" b="1" spc="-330" dirty="0">
                <a:latin typeface="Lucida Sans Unicode"/>
                <a:cs typeface="Lucida Sans Unicode"/>
              </a:rPr>
              <a:t>.</a:t>
            </a:r>
            <a:endParaRPr sz="2700" b="1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2500" b="1" spc="-5" dirty="0">
                <a:solidFill>
                  <a:schemeClr val="bg1"/>
                </a:solidFill>
                <a:latin typeface="Tahoma"/>
                <a:cs typeface="Tahoma"/>
              </a:rPr>
              <a:t>MULTIPLE</a:t>
            </a:r>
            <a:r>
              <a:rPr sz="2500" b="1" spc="7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500" b="1" spc="125" dirty="0">
                <a:solidFill>
                  <a:schemeClr val="bg1"/>
                </a:solidFill>
                <a:latin typeface="Tahoma"/>
                <a:cs typeface="Tahoma"/>
              </a:rPr>
              <a:t>CUSTOMER</a:t>
            </a:r>
            <a:r>
              <a:rPr sz="2500" b="1" spc="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2500" b="1" spc="-10" dirty="0">
                <a:solidFill>
                  <a:schemeClr val="bg1"/>
                </a:solidFill>
                <a:latin typeface="Tahoma"/>
                <a:cs typeface="Tahoma"/>
              </a:rPr>
              <a:t>HANDLING</a:t>
            </a:r>
            <a:endParaRPr sz="2500" b="1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700" b="1" spc="-160" dirty="0">
                <a:latin typeface="Lucida Sans Unicode"/>
                <a:cs typeface="Lucida Sans Unicode"/>
              </a:rPr>
              <a:t>H</a:t>
            </a:r>
            <a:r>
              <a:rPr sz="2700" b="1" spc="-140" dirty="0">
                <a:latin typeface="Lucida Sans Unicode"/>
                <a:cs typeface="Lucida Sans Unicode"/>
              </a:rPr>
              <a:t>u</a:t>
            </a:r>
            <a:r>
              <a:rPr sz="2700" b="1" spc="-110" dirty="0">
                <a:latin typeface="Lucida Sans Unicode"/>
                <a:cs typeface="Lucida Sans Unicode"/>
              </a:rPr>
              <a:t>m</a:t>
            </a:r>
            <a:r>
              <a:rPr sz="2700" b="1" spc="-40" dirty="0">
                <a:latin typeface="Lucida Sans Unicode"/>
                <a:cs typeface="Lucida Sans Unicode"/>
              </a:rPr>
              <a:t>a</a:t>
            </a:r>
            <a:r>
              <a:rPr sz="2700" b="1" spc="-140" dirty="0">
                <a:latin typeface="Lucida Sans Unicode"/>
                <a:cs typeface="Lucida Sans Unicode"/>
              </a:rPr>
              <a:t>n</a:t>
            </a:r>
            <a:r>
              <a:rPr sz="2700" b="1" spc="-30" dirty="0">
                <a:latin typeface="Lucida Sans Unicode"/>
                <a:cs typeface="Lucida Sans Unicode"/>
              </a:rPr>
              <a:t>s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150" dirty="0">
                <a:latin typeface="Lucida Sans Unicode"/>
                <a:cs typeface="Lucida Sans Unicode"/>
              </a:rPr>
              <a:t>c</a:t>
            </a:r>
            <a:r>
              <a:rPr sz="2700" b="1" spc="-40" dirty="0">
                <a:latin typeface="Lucida Sans Unicode"/>
                <a:cs typeface="Lucida Sans Unicode"/>
              </a:rPr>
              <a:t>a</a:t>
            </a:r>
            <a:r>
              <a:rPr sz="2700" b="1" spc="-135" dirty="0">
                <a:latin typeface="Lucida Sans Unicode"/>
                <a:cs typeface="Lucida Sans Unicode"/>
              </a:rPr>
              <a:t>n</a:t>
            </a:r>
            <a:r>
              <a:rPr sz="2700" b="1" spc="-140" dirty="0">
                <a:latin typeface="Lucida Sans Unicode"/>
                <a:cs typeface="Lucida Sans Unicode"/>
              </a:rPr>
              <a:t> h</a:t>
            </a:r>
            <a:r>
              <a:rPr sz="2700" b="1" spc="-40" dirty="0">
                <a:latin typeface="Lucida Sans Unicode"/>
                <a:cs typeface="Lucida Sans Unicode"/>
              </a:rPr>
              <a:t>a</a:t>
            </a:r>
            <a:r>
              <a:rPr sz="2700" b="1" spc="-140" dirty="0">
                <a:latin typeface="Lucida Sans Unicode"/>
                <a:cs typeface="Lucida Sans Unicode"/>
              </a:rPr>
              <a:t>n</a:t>
            </a:r>
            <a:r>
              <a:rPr sz="2700" b="1" spc="-10" dirty="0">
                <a:latin typeface="Lucida Sans Unicode"/>
                <a:cs typeface="Lucida Sans Unicode"/>
              </a:rPr>
              <a:t>d</a:t>
            </a:r>
            <a:r>
              <a:rPr sz="2700" b="1" spc="-190" dirty="0">
                <a:latin typeface="Lucida Sans Unicode"/>
                <a:cs typeface="Lucida Sans Unicode"/>
              </a:rPr>
              <a:t>l</a:t>
            </a:r>
            <a:r>
              <a:rPr sz="2700" b="1" spc="30" dirty="0">
                <a:latin typeface="Lucida Sans Unicode"/>
                <a:cs typeface="Lucida Sans Unicode"/>
              </a:rPr>
              <a:t>e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35" dirty="0">
                <a:latin typeface="Lucida Sans Unicode"/>
                <a:cs typeface="Lucida Sans Unicode"/>
              </a:rPr>
              <a:t>a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190" dirty="0">
                <a:latin typeface="Lucida Sans Unicode"/>
                <a:cs typeface="Lucida Sans Unicode"/>
              </a:rPr>
              <a:t>l</a:t>
            </a:r>
            <a:r>
              <a:rPr sz="2700" b="1" spc="-145" dirty="0">
                <a:latin typeface="Lucida Sans Unicode"/>
                <a:cs typeface="Lucida Sans Unicode"/>
              </a:rPr>
              <a:t>i</a:t>
            </a:r>
            <a:r>
              <a:rPr sz="2700" b="1" spc="-110" dirty="0">
                <a:latin typeface="Lucida Sans Unicode"/>
                <a:cs typeface="Lucida Sans Unicode"/>
              </a:rPr>
              <a:t>m</a:t>
            </a:r>
            <a:r>
              <a:rPr sz="2700" b="1" spc="-145" dirty="0">
                <a:latin typeface="Lucida Sans Unicode"/>
                <a:cs typeface="Lucida Sans Unicode"/>
              </a:rPr>
              <a:t>i</a:t>
            </a:r>
            <a:r>
              <a:rPr sz="2700" b="1" spc="30" dirty="0">
                <a:latin typeface="Lucida Sans Unicode"/>
                <a:cs typeface="Lucida Sans Unicode"/>
              </a:rPr>
              <a:t>t</a:t>
            </a:r>
            <a:r>
              <a:rPr sz="2700" b="1" spc="25" dirty="0">
                <a:latin typeface="Lucida Sans Unicode"/>
                <a:cs typeface="Lucida Sans Unicode"/>
              </a:rPr>
              <a:t>e</a:t>
            </a:r>
            <a:r>
              <a:rPr sz="2700" b="1" spc="-5" dirty="0">
                <a:latin typeface="Lucida Sans Unicode"/>
                <a:cs typeface="Lucida Sans Unicode"/>
              </a:rPr>
              <a:t>d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150" dirty="0">
                <a:latin typeface="Lucida Sans Unicode"/>
                <a:cs typeface="Lucida Sans Unicode"/>
              </a:rPr>
              <a:t>c</a:t>
            </a:r>
            <a:r>
              <a:rPr sz="2700" b="1" spc="-190" dirty="0">
                <a:latin typeface="Lucida Sans Unicode"/>
                <a:cs typeface="Lucida Sans Unicode"/>
              </a:rPr>
              <a:t>l</a:t>
            </a:r>
            <a:r>
              <a:rPr sz="2700" b="1" spc="-145" dirty="0">
                <a:latin typeface="Lucida Sans Unicode"/>
                <a:cs typeface="Lucida Sans Unicode"/>
              </a:rPr>
              <a:t>i</a:t>
            </a:r>
            <a:r>
              <a:rPr sz="2700" b="1" spc="25" dirty="0">
                <a:latin typeface="Lucida Sans Unicode"/>
                <a:cs typeface="Lucida Sans Unicode"/>
              </a:rPr>
              <a:t>e</a:t>
            </a:r>
            <a:r>
              <a:rPr sz="2700" b="1" spc="-140" dirty="0">
                <a:latin typeface="Lucida Sans Unicode"/>
                <a:cs typeface="Lucida Sans Unicode"/>
              </a:rPr>
              <a:t>n</a:t>
            </a:r>
            <a:r>
              <a:rPr sz="2700" b="1" spc="30" dirty="0">
                <a:latin typeface="Lucida Sans Unicode"/>
                <a:cs typeface="Lucida Sans Unicode"/>
              </a:rPr>
              <a:t>t</a:t>
            </a:r>
            <a:r>
              <a:rPr sz="2700" b="1" spc="-30" dirty="0">
                <a:latin typeface="Lucida Sans Unicode"/>
                <a:cs typeface="Lucida Sans Unicode"/>
              </a:rPr>
              <a:t>s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40" dirty="0">
                <a:latin typeface="Lucida Sans Unicode"/>
                <a:cs typeface="Lucida Sans Unicode"/>
              </a:rPr>
              <a:t>a</a:t>
            </a:r>
            <a:r>
              <a:rPr sz="2700" b="1" spc="35" dirty="0">
                <a:latin typeface="Lucida Sans Unicode"/>
                <a:cs typeface="Lucida Sans Unicode"/>
              </a:rPr>
              <a:t>t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35" dirty="0">
                <a:latin typeface="Lucida Sans Unicode"/>
                <a:cs typeface="Lucida Sans Unicode"/>
              </a:rPr>
              <a:t>a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30" dirty="0">
                <a:latin typeface="Lucida Sans Unicode"/>
                <a:cs typeface="Lucida Sans Unicode"/>
              </a:rPr>
              <a:t>t</a:t>
            </a:r>
            <a:r>
              <a:rPr sz="2700" b="1" spc="-145" dirty="0">
                <a:latin typeface="Lucida Sans Unicode"/>
                <a:cs typeface="Lucida Sans Unicode"/>
              </a:rPr>
              <a:t>i</a:t>
            </a:r>
            <a:r>
              <a:rPr sz="2700" b="1" spc="-110" dirty="0">
                <a:latin typeface="Lucida Sans Unicode"/>
                <a:cs typeface="Lucida Sans Unicode"/>
              </a:rPr>
              <a:t>m</a:t>
            </a:r>
            <a:r>
              <a:rPr sz="2700" b="1" spc="25" dirty="0">
                <a:latin typeface="Lucida Sans Unicode"/>
                <a:cs typeface="Lucida Sans Unicode"/>
              </a:rPr>
              <a:t>e</a:t>
            </a:r>
            <a:r>
              <a:rPr sz="2700" b="1" spc="-330" dirty="0">
                <a:latin typeface="Lucida Sans Unicode"/>
                <a:cs typeface="Lucida Sans Unicode"/>
              </a:rPr>
              <a:t>.</a:t>
            </a:r>
            <a:r>
              <a:rPr sz="2700" b="1" spc="-140" dirty="0">
                <a:latin typeface="Lucida Sans Unicode"/>
                <a:cs typeface="Lucida Sans Unicode"/>
              </a:rPr>
              <a:t> </a:t>
            </a:r>
            <a:r>
              <a:rPr sz="2700" b="1" spc="-160" dirty="0">
                <a:latin typeface="Lucida Sans Unicode"/>
                <a:cs typeface="Lucida Sans Unicode"/>
              </a:rPr>
              <a:t>H</a:t>
            </a:r>
            <a:r>
              <a:rPr sz="2700" b="1" spc="-70" dirty="0">
                <a:latin typeface="Lucida Sans Unicode"/>
                <a:cs typeface="Lucida Sans Unicode"/>
              </a:rPr>
              <a:t>o</a:t>
            </a:r>
            <a:r>
              <a:rPr sz="2700" b="1" spc="-50" dirty="0">
                <a:latin typeface="Lucida Sans Unicode"/>
                <a:cs typeface="Lucida Sans Unicode"/>
              </a:rPr>
              <a:t>w</a:t>
            </a:r>
            <a:r>
              <a:rPr sz="2700" b="1" spc="25" dirty="0">
                <a:latin typeface="Lucida Sans Unicode"/>
                <a:cs typeface="Lucida Sans Unicode"/>
              </a:rPr>
              <a:t>e</a:t>
            </a:r>
            <a:r>
              <a:rPr sz="2700" b="1" dirty="0">
                <a:latin typeface="Lucida Sans Unicode"/>
                <a:cs typeface="Lucida Sans Unicode"/>
              </a:rPr>
              <a:t>v</a:t>
            </a:r>
            <a:r>
              <a:rPr sz="2700" b="1" spc="25" dirty="0">
                <a:latin typeface="Lucida Sans Unicode"/>
                <a:cs typeface="Lucida Sans Unicode"/>
              </a:rPr>
              <a:t>e</a:t>
            </a:r>
            <a:r>
              <a:rPr sz="2700" b="1" spc="-130" dirty="0">
                <a:latin typeface="Lucida Sans Unicode"/>
                <a:cs typeface="Lucida Sans Unicode"/>
              </a:rPr>
              <a:t>r</a:t>
            </a:r>
            <a:r>
              <a:rPr sz="2700" b="1" spc="-375" dirty="0">
                <a:latin typeface="Lucida Sans Unicode"/>
                <a:cs typeface="Lucida Sans Unicode"/>
              </a:rPr>
              <a:t>,</a:t>
            </a:r>
            <a:endParaRPr sz="2700" b="1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700" b="1" spc="-40" dirty="0">
                <a:latin typeface="Lucida Sans Unicode"/>
                <a:cs typeface="Lucida Sans Unicode"/>
              </a:rPr>
              <a:t>there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85" dirty="0">
                <a:latin typeface="Lucida Sans Unicode"/>
                <a:cs typeface="Lucida Sans Unicode"/>
              </a:rPr>
              <a:t>is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100" dirty="0">
                <a:latin typeface="Lucida Sans Unicode"/>
                <a:cs typeface="Lucida Sans Unicode"/>
              </a:rPr>
              <a:t>no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40" dirty="0">
                <a:latin typeface="Lucida Sans Unicode"/>
                <a:cs typeface="Lucida Sans Unicode"/>
              </a:rPr>
              <a:t>such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50" dirty="0">
                <a:latin typeface="Lucida Sans Unicode"/>
                <a:cs typeface="Lucida Sans Unicode"/>
              </a:rPr>
              <a:t>restriction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75" dirty="0">
                <a:latin typeface="Lucida Sans Unicode"/>
                <a:cs typeface="Lucida Sans Unicode"/>
              </a:rPr>
              <a:t>with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10" dirty="0">
                <a:latin typeface="Lucida Sans Unicode"/>
                <a:cs typeface="Lucida Sans Unicode"/>
              </a:rPr>
              <a:t>chatbots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dirty="0">
                <a:latin typeface="Lucida Sans Unicode"/>
                <a:cs typeface="Lucida Sans Unicode"/>
              </a:rPr>
              <a:t>they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10" dirty="0">
                <a:latin typeface="Lucida Sans Unicode"/>
                <a:cs typeface="Lucida Sans Unicode"/>
              </a:rPr>
              <a:t>can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50" dirty="0">
                <a:latin typeface="Lucida Sans Unicode"/>
                <a:cs typeface="Lucida Sans Unicode"/>
              </a:rPr>
              <a:t>solve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35" dirty="0">
                <a:latin typeface="Lucida Sans Unicode"/>
                <a:cs typeface="Lucida Sans Unicode"/>
              </a:rPr>
              <a:t>as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50" dirty="0">
                <a:latin typeface="Lucida Sans Unicode"/>
                <a:cs typeface="Lucida Sans Unicode"/>
              </a:rPr>
              <a:t>many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60" dirty="0">
                <a:latin typeface="Lucida Sans Unicode"/>
                <a:cs typeface="Lucida Sans Unicode"/>
              </a:rPr>
              <a:t>queries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35" dirty="0">
                <a:latin typeface="Lucida Sans Unicode"/>
                <a:cs typeface="Lucida Sans Unicode"/>
              </a:rPr>
              <a:t>as</a:t>
            </a:r>
            <a:r>
              <a:rPr sz="2700" b="1" spc="-135" dirty="0">
                <a:latin typeface="Lucida Sans Unicode"/>
                <a:cs typeface="Lucida Sans Unicode"/>
              </a:rPr>
              <a:t> </a:t>
            </a:r>
            <a:r>
              <a:rPr sz="2700" b="1" spc="-65" dirty="0">
                <a:latin typeface="Lucida Sans Unicode"/>
                <a:cs typeface="Lucida Sans Unicode"/>
              </a:rPr>
              <a:t>required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5" dirty="0">
                <a:latin typeface="Lucida Sans Unicode"/>
                <a:cs typeface="Lucida Sans Unicode"/>
              </a:rPr>
              <a:t>at</a:t>
            </a:r>
            <a:r>
              <a:rPr sz="2700" b="1" spc="-130" dirty="0">
                <a:latin typeface="Lucida Sans Unicode"/>
                <a:cs typeface="Lucida Sans Unicode"/>
              </a:rPr>
              <a:t> </a:t>
            </a:r>
            <a:r>
              <a:rPr sz="2700" b="1" spc="-75" dirty="0">
                <a:latin typeface="Lucida Sans Unicode"/>
                <a:cs typeface="Lucida Sans Unicode"/>
              </a:rPr>
              <a:t>once.</a:t>
            </a:r>
            <a:endParaRPr sz="2700" b="1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3814" y="9436799"/>
            <a:ext cx="15596869" cy="438150"/>
            <a:chOff x="1923814" y="9436799"/>
            <a:chExt cx="15596869" cy="438150"/>
          </a:xfrm>
        </p:grpSpPr>
        <p:sp>
          <p:nvSpPr>
            <p:cNvPr id="3" name="object 3"/>
            <p:cNvSpPr/>
            <p:nvPr/>
          </p:nvSpPr>
          <p:spPr>
            <a:xfrm>
              <a:off x="1942864" y="9644294"/>
              <a:ext cx="15297785" cy="36830"/>
            </a:xfrm>
            <a:custGeom>
              <a:avLst/>
              <a:gdLst/>
              <a:ahLst/>
              <a:cxnLst/>
              <a:rect l="l" t="t" r="r" b="b"/>
              <a:pathLst>
                <a:path w="15297785" h="36829">
                  <a:moveTo>
                    <a:pt x="0" y="36687"/>
                  </a:moveTo>
                  <a:lnTo>
                    <a:pt x="15297174" y="0"/>
                  </a:lnTo>
                </a:path>
              </a:pathLst>
            </a:custGeom>
            <a:ln w="38099">
              <a:solidFill>
                <a:srgbClr val="3C0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55492" y="9465111"/>
              <a:ext cx="336550" cy="384810"/>
            </a:xfrm>
            <a:custGeom>
              <a:avLst/>
              <a:gdLst/>
              <a:ahLst/>
              <a:cxnLst/>
              <a:rect l="l" t="t" r="r" b="b"/>
              <a:pathLst>
                <a:path w="336550" h="384809">
                  <a:moveTo>
                    <a:pt x="0" y="384338"/>
                  </a:moveTo>
                  <a:lnTo>
                    <a:pt x="0" y="0"/>
                  </a:lnTo>
                  <a:lnTo>
                    <a:pt x="336297" y="192169"/>
                  </a:lnTo>
                  <a:lnTo>
                    <a:pt x="0" y="384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58416" y="9465132"/>
              <a:ext cx="333375" cy="381000"/>
            </a:xfrm>
            <a:custGeom>
              <a:avLst/>
              <a:gdLst/>
              <a:ahLst/>
              <a:cxnLst/>
              <a:rect l="l" t="t" r="r" b="b"/>
              <a:pathLst>
                <a:path w="333375" h="381000">
                  <a:moveTo>
                    <a:pt x="333373" y="190478"/>
                  </a:moveTo>
                  <a:lnTo>
                    <a:pt x="0" y="380956"/>
                  </a:lnTo>
                </a:path>
                <a:path w="333375" h="381000">
                  <a:moveTo>
                    <a:pt x="0" y="0"/>
                  </a:moveTo>
                  <a:lnTo>
                    <a:pt x="333373" y="190478"/>
                  </a:lnTo>
                </a:path>
              </a:pathLst>
            </a:custGeom>
            <a:ln w="56666">
              <a:solidFill>
                <a:srgbClr val="AC53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911219"/>
            <a:ext cx="1353875" cy="137541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353875" y="845433"/>
            <a:ext cx="8056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75" dirty="0">
                <a:solidFill>
                  <a:schemeClr val="bg1"/>
                </a:solidFill>
              </a:rPr>
              <a:t>EFFECTIVENSS</a:t>
            </a:r>
            <a:endParaRPr sz="8000" dirty="0">
              <a:solidFill>
                <a:schemeClr val="bg1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2999" y="3299769"/>
            <a:ext cx="14959330" cy="501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sz="2550" b="1" spc="-25" dirty="0">
                <a:latin typeface="Trebuchet MS"/>
                <a:cs typeface="Trebuchet MS"/>
              </a:rPr>
              <a:t>In </a:t>
            </a:r>
            <a:r>
              <a:rPr sz="2550" b="1" spc="40" dirty="0">
                <a:latin typeface="Trebuchet MS"/>
                <a:cs typeface="Trebuchet MS"/>
              </a:rPr>
              <a:t>the </a:t>
            </a:r>
            <a:r>
              <a:rPr sz="2550" b="1" spc="30" dirty="0">
                <a:latin typeface="Trebuchet MS"/>
                <a:cs typeface="Trebuchet MS"/>
              </a:rPr>
              <a:t>healthcare </a:t>
            </a:r>
            <a:r>
              <a:rPr sz="2550" b="1" spc="5" dirty="0">
                <a:latin typeface="Trebuchet MS"/>
                <a:cs typeface="Trebuchet MS"/>
              </a:rPr>
              <a:t>industry, </a:t>
            </a:r>
            <a:r>
              <a:rPr sz="2550" b="1" spc="65" dirty="0">
                <a:latin typeface="Trebuchet MS"/>
                <a:cs typeface="Trebuchet MS"/>
              </a:rPr>
              <a:t>every </a:t>
            </a:r>
            <a:r>
              <a:rPr sz="2550" b="1" spc="20" dirty="0">
                <a:latin typeface="Trebuchet MS"/>
                <a:cs typeface="Trebuchet MS"/>
              </a:rPr>
              <a:t>fraction </a:t>
            </a:r>
            <a:r>
              <a:rPr sz="2550" b="1" spc="30" dirty="0">
                <a:latin typeface="Trebuchet MS"/>
                <a:cs typeface="Trebuchet MS"/>
              </a:rPr>
              <a:t>of </a:t>
            </a:r>
            <a:r>
              <a:rPr sz="2550" b="1" spc="25" dirty="0">
                <a:latin typeface="Trebuchet MS"/>
                <a:cs typeface="Trebuchet MS"/>
              </a:rPr>
              <a:t>time </a:t>
            </a:r>
            <a:r>
              <a:rPr sz="2550" b="1" spc="70" dirty="0">
                <a:latin typeface="Trebuchet MS"/>
                <a:cs typeface="Trebuchet MS"/>
              </a:rPr>
              <a:t>weighs </a:t>
            </a:r>
            <a:r>
              <a:rPr sz="2550" b="1" spc="10" dirty="0">
                <a:latin typeface="Trebuchet MS"/>
                <a:cs typeface="Trebuchet MS"/>
              </a:rPr>
              <a:t>significance. </a:t>
            </a:r>
            <a:r>
              <a:rPr sz="2550" b="1" spc="55" dirty="0">
                <a:latin typeface="Trebuchet MS"/>
                <a:cs typeface="Trebuchet MS"/>
              </a:rPr>
              <a:t>People </a:t>
            </a:r>
            <a:r>
              <a:rPr sz="2550" b="1" spc="170" dirty="0">
                <a:latin typeface="Trebuchet MS"/>
                <a:cs typeface="Trebuchet MS"/>
              </a:rPr>
              <a:t>do </a:t>
            </a:r>
            <a:r>
              <a:rPr sz="2550" b="1" spc="65" dirty="0">
                <a:latin typeface="Trebuchet MS"/>
                <a:cs typeface="Trebuchet MS"/>
              </a:rPr>
              <a:t>not </a:t>
            </a:r>
            <a:r>
              <a:rPr sz="2550" b="1" spc="35" dirty="0">
                <a:latin typeface="Trebuchet MS"/>
                <a:cs typeface="Trebuchet MS"/>
              </a:rPr>
              <a:t>want </a:t>
            </a:r>
            <a:r>
              <a:rPr sz="2550" b="1" spc="65" dirty="0">
                <a:latin typeface="Trebuchet MS"/>
                <a:cs typeface="Trebuchet MS"/>
              </a:rPr>
              <a:t>to </a:t>
            </a:r>
            <a:r>
              <a:rPr sz="2550" b="1" spc="70" dirty="0">
                <a:latin typeface="Trebuchet MS"/>
                <a:cs typeface="Trebuchet MS"/>
              </a:rPr>
              <a:t> </a:t>
            </a:r>
            <a:r>
              <a:rPr sz="2550" b="1" spc="85" dirty="0">
                <a:latin typeface="Trebuchet MS"/>
                <a:cs typeface="Trebuchet MS"/>
              </a:rPr>
              <a:t>engage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20" dirty="0">
                <a:latin typeface="Trebuchet MS"/>
                <a:cs typeface="Trebuchet MS"/>
              </a:rPr>
              <a:t>in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5" dirty="0">
                <a:latin typeface="Trebuchet MS"/>
                <a:cs typeface="Trebuchet MS"/>
              </a:rPr>
              <a:t>waiting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5" dirty="0">
                <a:latin typeface="Trebuchet MS"/>
                <a:cs typeface="Trebuchet MS"/>
              </a:rPr>
              <a:t>lines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45" dirty="0">
                <a:latin typeface="Trebuchet MS"/>
                <a:cs typeface="Trebuchet MS"/>
              </a:rPr>
              <a:t>or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35" dirty="0">
                <a:latin typeface="Trebuchet MS"/>
                <a:cs typeface="Trebuchet MS"/>
              </a:rPr>
              <a:t>sit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80" dirty="0">
                <a:latin typeface="Trebuchet MS"/>
                <a:cs typeface="Trebuchet MS"/>
              </a:rPr>
              <a:t>by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40" dirty="0">
                <a:latin typeface="Trebuchet MS"/>
                <a:cs typeface="Trebuchet MS"/>
              </a:rPr>
              <a:t>the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10" dirty="0">
                <a:latin typeface="Trebuchet MS"/>
                <a:cs typeface="Trebuchet MS"/>
              </a:rPr>
              <a:t>phone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30" dirty="0">
                <a:latin typeface="Trebuchet MS"/>
                <a:cs typeface="Trebuchet MS"/>
              </a:rPr>
              <a:t>looking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out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dirty="0">
                <a:latin typeface="Trebuchet MS"/>
                <a:cs typeface="Trebuchet MS"/>
              </a:rPr>
              <a:t>for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50" dirty="0">
                <a:latin typeface="Trebuchet MS"/>
                <a:cs typeface="Trebuchet MS"/>
              </a:rPr>
              <a:t>a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20" dirty="0">
                <a:latin typeface="Trebuchet MS"/>
                <a:cs typeface="Trebuchet MS"/>
              </a:rPr>
              <a:t>response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45" dirty="0">
                <a:latin typeface="Trebuchet MS"/>
                <a:cs typeface="Trebuchet MS"/>
              </a:rPr>
              <a:t>from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50" dirty="0">
                <a:latin typeface="Trebuchet MS"/>
                <a:cs typeface="Trebuchet MS"/>
              </a:rPr>
              <a:t>medical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35" dirty="0">
                <a:latin typeface="Trebuchet MS"/>
                <a:cs typeface="Trebuchet MS"/>
              </a:rPr>
              <a:t>professionals.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25" dirty="0">
                <a:latin typeface="Trebuchet MS"/>
                <a:cs typeface="Trebuchet MS"/>
              </a:rPr>
              <a:t>In </a:t>
            </a:r>
            <a:r>
              <a:rPr sz="2550" b="1" spc="-755" dirty="0">
                <a:latin typeface="Trebuchet MS"/>
                <a:cs typeface="Trebuchet MS"/>
              </a:rPr>
              <a:t> </a:t>
            </a:r>
            <a:r>
              <a:rPr sz="2550" b="1" spc="45" dirty="0">
                <a:latin typeface="Trebuchet MS"/>
                <a:cs typeface="Trebuchet MS"/>
              </a:rPr>
              <a:t>this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35" dirty="0">
                <a:latin typeface="Trebuchet MS"/>
                <a:cs typeface="Trebuchet MS"/>
              </a:rPr>
              <a:t>post-pandemic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60" dirty="0">
                <a:latin typeface="Trebuchet MS"/>
                <a:cs typeface="Trebuchet MS"/>
              </a:rPr>
              <a:t>world,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30" dirty="0">
                <a:latin typeface="Trebuchet MS"/>
                <a:cs typeface="Trebuchet MS"/>
              </a:rPr>
              <a:t>healthcare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75" dirty="0">
                <a:latin typeface="Trebuchet MS"/>
                <a:cs typeface="Trebuchet MS"/>
              </a:rPr>
              <a:t>providers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have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to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30" dirty="0">
                <a:latin typeface="Trebuchet MS"/>
                <a:cs typeface="Trebuchet MS"/>
              </a:rPr>
              <a:t>be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80" dirty="0">
                <a:latin typeface="Trebuchet MS"/>
                <a:cs typeface="Trebuchet MS"/>
              </a:rPr>
              <a:t>more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80" dirty="0">
                <a:latin typeface="Trebuchet MS"/>
                <a:cs typeface="Trebuchet MS"/>
              </a:rPr>
              <a:t>keen-eyedwith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15" dirty="0">
                <a:latin typeface="Trebuchet MS"/>
                <a:cs typeface="Trebuchet MS"/>
              </a:rPr>
              <a:t>their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00" dirty="0">
                <a:latin typeface="Trebuchet MS"/>
                <a:cs typeface="Trebuchet MS"/>
              </a:rPr>
              <a:t>approach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to </a:t>
            </a:r>
            <a:r>
              <a:rPr sz="2550" b="1" spc="70" dirty="0">
                <a:latin typeface="Trebuchet MS"/>
                <a:cs typeface="Trebuchet MS"/>
              </a:rPr>
              <a:t> </a:t>
            </a:r>
            <a:r>
              <a:rPr sz="2550" b="1" spc="100" dirty="0">
                <a:latin typeface="Trebuchet MS"/>
                <a:cs typeface="Trebuchet MS"/>
              </a:rPr>
              <a:t>customer</a:t>
            </a:r>
            <a:r>
              <a:rPr sz="2550" b="1" spc="-95" dirty="0">
                <a:latin typeface="Trebuchet MS"/>
                <a:cs typeface="Trebuchet MS"/>
              </a:rPr>
              <a:t> </a:t>
            </a:r>
            <a:r>
              <a:rPr sz="2550" b="1" spc="5" dirty="0">
                <a:latin typeface="Trebuchet MS"/>
                <a:cs typeface="Trebuchet MS"/>
              </a:rPr>
              <a:t>service.</a:t>
            </a:r>
            <a:endParaRPr sz="2550" b="1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 b="1" dirty="0">
              <a:latin typeface="Trebuchet MS"/>
              <a:cs typeface="Trebuchet MS"/>
            </a:endParaRPr>
          </a:p>
          <a:p>
            <a:pPr marL="12700" marR="706120" indent="86360">
              <a:lnSpc>
                <a:spcPct val="115599"/>
              </a:lnSpc>
            </a:pPr>
            <a:r>
              <a:rPr sz="2550" b="1" spc="65" dirty="0">
                <a:latin typeface="Trebuchet MS"/>
                <a:cs typeface="Trebuchet MS"/>
              </a:rPr>
              <a:t>Given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40" dirty="0">
                <a:latin typeface="Trebuchet MS"/>
                <a:cs typeface="Trebuchet MS"/>
              </a:rPr>
              <a:t>the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40" dirty="0">
                <a:latin typeface="Trebuchet MS"/>
                <a:cs typeface="Trebuchet MS"/>
              </a:rPr>
              <a:t>sense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30" dirty="0">
                <a:latin typeface="Trebuchet MS"/>
                <a:cs typeface="Trebuchet MS"/>
              </a:rPr>
              <a:t>of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10" dirty="0">
                <a:latin typeface="Trebuchet MS"/>
                <a:cs typeface="Trebuchet MS"/>
              </a:rPr>
              <a:t>fear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00" dirty="0">
                <a:latin typeface="Trebuchet MS"/>
                <a:cs typeface="Trebuchet MS"/>
              </a:rPr>
              <a:t>and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60" dirty="0">
                <a:latin typeface="Trebuchet MS"/>
                <a:cs typeface="Trebuchet MS"/>
              </a:rPr>
              <a:t>watchfulness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40" dirty="0">
                <a:latin typeface="Trebuchet MS"/>
                <a:cs typeface="Trebuchet MS"/>
              </a:rPr>
              <a:t>the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45" dirty="0">
                <a:latin typeface="Trebuchet MS"/>
                <a:cs typeface="Trebuchet MS"/>
              </a:rPr>
              <a:t>virus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20" dirty="0">
                <a:latin typeface="Trebuchet MS"/>
                <a:cs typeface="Trebuchet MS"/>
              </a:rPr>
              <a:t>has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95" dirty="0">
                <a:latin typeface="Trebuchet MS"/>
                <a:cs typeface="Trebuchet MS"/>
              </a:rPr>
              <a:t>evoked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114" dirty="0">
                <a:latin typeface="Trebuchet MS"/>
                <a:cs typeface="Trebuchet MS"/>
              </a:rPr>
              <a:t>among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5" dirty="0">
                <a:latin typeface="Trebuchet MS"/>
                <a:cs typeface="Trebuchet MS"/>
              </a:rPr>
              <a:t>people,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70" dirty="0">
                <a:latin typeface="Trebuchet MS"/>
                <a:cs typeface="Trebuchet MS"/>
              </a:rPr>
              <a:t>it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is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40" dirty="0">
                <a:latin typeface="Trebuchet MS"/>
                <a:cs typeface="Trebuchet MS"/>
              </a:rPr>
              <a:t>vital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dirty="0">
                <a:latin typeface="Trebuchet MS"/>
                <a:cs typeface="Trebuchet MS"/>
              </a:rPr>
              <a:t>for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40" dirty="0">
                <a:latin typeface="Trebuchet MS"/>
                <a:cs typeface="Trebuchet MS"/>
              </a:rPr>
              <a:t>the </a:t>
            </a:r>
            <a:r>
              <a:rPr sz="2550" b="1" spc="-755" dirty="0">
                <a:latin typeface="Trebuchet MS"/>
                <a:cs typeface="Trebuchet MS"/>
              </a:rPr>
              <a:t> </a:t>
            </a:r>
            <a:r>
              <a:rPr sz="2550" b="1" spc="30" dirty="0">
                <a:latin typeface="Trebuchet MS"/>
                <a:cs typeface="Trebuchet MS"/>
              </a:rPr>
              <a:t>healthcare</a:t>
            </a:r>
            <a:r>
              <a:rPr sz="2550" b="1" spc="-95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industry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to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110" dirty="0">
                <a:latin typeface="Trebuchet MS"/>
                <a:cs typeface="Trebuchet MS"/>
              </a:rPr>
              <a:t>stay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85" dirty="0">
                <a:latin typeface="Trebuchet MS"/>
                <a:cs typeface="Trebuchet MS"/>
              </a:rPr>
              <a:t>ahead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30" dirty="0">
                <a:latin typeface="Trebuchet MS"/>
                <a:cs typeface="Trebuchet MS"/>
              </a:rPr>
              <a:t>of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40" dirty="0">
                <a:latin typeface="Trebuchet MS"/>
                <a:cs typeface="Trebuchet MS"/>
              </a:rPr>
              <a:t>the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-5" dirty="0">
                <a:latin typeface="Trebuchet MS"/>
                <a:cs typeface="Trebuchet MS"/>
              </a:rPr>
              <a:t>game.</a:t>
            </a:r>
            <a:endParaRPr sz="2550" b="1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b="1" dirty="0">
              <a:latin typeface="Trebuchet MS"/>
              <a:cs typeface="Trebuchet MS"/>
            </a:endParaRPr>
          </a:p>
          <a:p>
            <a:pPr marL="12700" marR="302895">
              <a:lnSpc>
                <a:spcPct val="115599"/>
              </a:lnSpc>
              <a:spcBef>
                <a:spcPts val="5"/>
              </a:spcBef>
            </a:pPr>
            <a:r>
              <a:rPr sz="2550" b="1" spc="40" dirty="0">
                <a:latin typeface="Trebuchet MS"/>
                <a:cs typeface="Trebuchet MS"/>
              </a:rPr>
              <a:t>This </a:t>
            </a:r>
            <a:r>
              <a:rPr sz="2550" b="1" spc="70" dirty="0">
                <a:latin typeface="Trebuchet MS"/>
                <a:cs typeface="Trebuchet MS"/>
              </a:rPr>
              <a:t>takes </a:t>
            </a:r>
            <a:r>
              <a:rPr sz="2550" b="1" spc="75" dirty="0">
                <a:latin typeface="Trebuchet MS"/>
                <a:cs typeface="Trebuchet MS"/>
              </a:rPr>
              <a:t>them </a:t>
            </a:r>
            <a:r>
              <a:rPr sz="2550" b="1" spc="65" dirty="0">
                <a:latin typeface="Trebuchet MS"/>
                <a:cs typeface="Trebuchet MS"/>
              </a:rPr>
              <a:t>to </a:t>
            </a:r>
            <a:r>
              <a:rPr sz="2550" b="1" spc="40" dirty="0">
                <a:latin typeface="Trebuchet MS"/>
                <a:cs typeface="Trebuchet MS"/>
              </a:rPr>
              <a:t>the implementation </a:t>
            </a:r>
            <a:r>
              <a:rPr sz="2550" b="1" spc="30" dirty="0">
                <a:latin typeface="Trebuchet MS"/>
                <a:cs typeface="Trebuchet MS"/>
              </a:rPr>
              <a:t>of healthcare </a:t>
            </a:r>
            <a:r>
              <a:rPr sz="2550" b="1" spc="45" dirty="0">
                <a:latin typeface="Trebuchet MS"/>
                <a:cs typeface="Trebuchet MS"/>
              </a:rPr>
              <a:t>chatbots. </a:t>
            </a:r>
            <a:r>
              <a:rPr sz="2550" b="1" spc="30" dirty="0">
                <a:latin typeface="Trebuchet MS"/>
                <a:cs typeface="Trebuchet MS"/>
              </a:rPr>
              <a:t>The </a:t>
            </a:r>
            <a:r>
              <a:rPr sz="2550" b="1" spc="105" dirty="0">
                <a:latin typeface="Trebuchet MS"/>
                <a:cs typeface="Trebuchet MS"/>
              </a:rPr>
              <a:t>chatbots </a:t>
            </a:r>
            <a:r>
              <a:rPr sz="2550" b="1" spc="65" dirty="0">
                <a:latin typeface="Trebuchet MS"/>
                <a:cs typeface="Trebuchet MS"/>
              </a:rPr>
              <a:t>have </a:t>
            </a:r>
            <a:r>
              <a:rPr sz="2550" b="1" spc="100" dirty="0">
                <a:latin typeface="Trebuchet MS"/>
                <a:cs typeface="Trebuchet MS"/>
              </a:rPr>
              <a:t>proved </a:t>
            </a:r>
            <a:r>
              <a:rPr sz="2550" b="1" spc="65" dirty="0">
                <a:latin typeface="Trebuchet MS"/>
                <a:cs typeface="Trebuchet MS"/>
              </a:rPr>
              <a:t>to </a:t>
            </a:r>
            <a:r>
              <a:rPr sz="2550" b="1" spc="130" dirty="0">
                <a:latin typeface="Trebuchet MS"/>
                <a:cs typeface="Trebuchet MS"/>
              </a:rPr>
              <a:t>be </a:t>
            </a:r>
            <a:r>
              <a:rPr sz="2550" b="1" spc="-755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very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5" dirty="0">
                <a:latin typeface="Trebuchet MS"/>
                <a:cs typeface="Trebuchet MS"/>
              </a:rPr>
              <a:t>effective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20" dirty="0">
                <a:latin typeface="Trebuchet MS"/>
                <a:cs typeface="Trebuchet MS"/>
              </a:rPr>
              <a:t>in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40" dirty="0">
                <a:latin typeface="Trebuchet MS"/>
                <a:cs typeface="Trebuchet MS"/>
              </a:rPr>
              <a:t>the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30" dirty="0">
                <a:latin typeface="Trebuchet MS"/>
                <a:cs typeface="Trebuchet MS"/>
              </a:rPr>
              <a:t>healthcare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industry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55" dirty="0">
                <a:latin typeface="Trebuchet MS"/>
                <a:cs typeface="Trebuchet MS"/>
              </a:rPr>
              <a:t>providing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-10" dirty="0">
                <a:latin typeface="Trebuchet MS"/>
                <a:cs typeface="Trebuchet MS"/>
              </a:rPr>
              <a:t>with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05" dirty="0">
                <a:latin typeface="Trebuchet MS"/>
                <a:cs typeface="Trebuchet MS"/>
              </a:rPr>
              <a:t>prompt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55" dirty="0">
                <a:latin typeface="Trebuchet MS"/>
                <a:cs typeface="Trebuchet MS"/>
              </a:rPr>
              <a:t>response,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00" dirty="0">
                <a:latin typeface="Trebuchet MS"/>
                <a:cs typeface="Trebuchet MS"/>
              </a:rPr>
              <a:t>reduced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145" dirty="0">
                <a:latin typeface="Trebuchet MS"/>
                <a:cs typeface="Trebuchet MS"/>
              </a:rPr>
              <a:t>cost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00" dirty="0">
                <a:latin typeface="Trebuchet MS"/>
                <a:cs typeface="Trebuchet MS"/>
              </a:rPr>
              <a:t>and</a:t>
            </a:r>
            <a:r>
              <a:rPr sz="2550" b="1" spc="-80" dirty="0">
                <a:latin typeface="Trebuchet MS"/>
                <a:cs typeface="Trebuchet MS"/>
              </a:rPr>
              <a:t> </a:t>
            </a:r>
            <a:r>
              <a:rPr sz="2550" b="1" spc="-75" dirty="0">
                <a:latin typeface="Trebuchet MS"/>
                <a:cs typeface="Trebuchet MS"/>
              </a:rPr>
              <a:t>time, </a:t>
            </a:r>
            <a:r>
              <a:rPr sz="2550" b="1" spc="-755" dirty="0">
                <a:latin typeface="Trebuchet MS"/>
                <a:cs typeface="Trebuchet MS"/>
              </a:rPr>
              <a:t> </a:t>
            </a:r>
            <a:r>
              <a:rPr sz="2550" b="1" spc="70" dirty="0">
                <a:latin typeface="Trebuchet MS"/>
                <a:cs typeface="Trebuchet MS"/>
              </a:rPr>
              <a:t>quick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165" dirty="0">
                <a:latin typeface="Trebuchet MS"/>
                <a:cs typeface="Trebuchet MS"/>
              </a:rPr>
              <a:t>access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65" dirty="0">
                <a:latin typeface="Trebuchet MS"/>
                <a:cs typeface="Trebuchet MS"/>
              </a:rPr>
              <a:t>to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-10" dirty="0">
                <a:latin typeface="Trebuchet MS"/>
                <a:cs typeface="Trebuchet MS"/>
              </a:rPr>
              <a:t>critical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-95" dirty="0">
                <a:latin typeface="Trebuchet MS"/>
                <a:cs typeface="Trebuchet MS"/>
              </a:rPr>
              <a:t>info,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100" dirty="0">
                <a:latin typeface="Trebuchet MS"/>
                <a:cs typeface="Trebuchet MS"/>
              </a:rPr>
              <a:t>assistance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-10" dirty="0">
                <a:latin typeface="Trebuchet MS"/>
                <a:cs typeface="Trebuchet MS"/>
              </a:rPr>
              <a:t>with</a:t>
            </a:r>
            <a:r>
              <a:rPr sz="2550" b="1" spc="-85" dirty="0">
                <a:latin typeface="Trebuchet MS"/>
                <a:cs typeface="Trebuchet MS"/>
              </a:rPr>
              <a:t> </a:t>
            </a:r>
            <a:r>
              <a:rPr sz="2550" b="1" spc="80" dirty="0">
                <a:latin typeface="Trebuchet MS"/>
                <a:cs typeface="Trebuchet MS"/>
              </a:rPr>
              <a:t>medications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100" dirty="0">
                <a:latin typeface="Trebuchet MS"/>
                <a:cs typeface="Trebuchet MS"/>
              </a:rPr>
              <a:t>and</a:t>
            </a:r>
            <a:r>
              <a:rPr sz="2550" b="1" spc="-90" dirty="0">
                <a:latin typeface="Trebuchet MS"/>
                <a:cs typeface="Trebuchet MS"/>
              </a:rPr>
              <a:t> </a:t>
            </a:r>
            <a:r>
              <a:rPr sz="2550" b="1" spc="10" dirty="0">
                <a:latin typeface="Trebuchet MS"/>
                <a:cs typeface="Trebuchet MS"/>
              </a:rPr>
              <a:t>reminders.</a:t>
            </a:r>
            <a:endParaRPr sz="2550" b="1" dirty="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14870" y="9500712"/>
            <a:ext cx="410209" cy="381635"/>
            <a:chOff x="1614870" y="9500712"/>
            <a:chExt cx="410209" cy="381635"/>
          </a:xfrm>
        </p:grpSpPr>
        <p:sp>
          <p:nvSpPr>
            <p:cNvPr id="17" name="object 17"/>
            <p:cNvSpPr/>
            <p:nvPr/>
          </p:nvSpPr>
          <p:spPr>
            <a:xfrm>
              <a:off x="1643750" y="9500712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380" y="348751"/>
                  </a:moveTo>
                  <a:lnTo>
                    <a:pt x="128019" y="342523"/>
                  </a:lnTo>
                  <a:lnTo>
                    <a:pt x="86365" y="324944"/>
                  </a:lnTo>
                  <a:lnTo>
                    <a:pt x="51073" y="297678"/>
                  </a:lnTo>
                  <a:lnTo>
                    <a:pt x="23807" y="262386"/>
                  </a:lnTo>
                  <a:lnTo>
                    <a:pt x="6228" y="220732"/>
                  </a:lnTo>
                  <a:lnTo>
                    <a:pt x="0" y="174376"/>
                  </a:lnTo>
                  <a:lnTo>
                    <a:pt x="6228" y="128020"/>
                  </a:lnTo>
                  <a:lnTo>
                    <a:pt x="23807" y="86365"/>
                  </a:lnTo>
                  <a:lnTo>
                    <a:pt x="51073" y="51073"/>
                  </a:lnTo>
                  <a:lnTo>
                    <a:pt x="86365" y="23807"/>
                  </a:lnTo>
                  <a:lnTo>
                    <a:pt x="128019" y="6228"/>
                  </a:lnTo>
                  <a:lnTo>
                    <a:pt x="174375" y="0"/>
                  </a:lnTo>
                  <a:lnTo>
                    <a:pt x="220731" y="6228"/>
                  </a:lnTo>
                  <a:lnTo>
                    <a:pt x="262386" y="23807"/>
                  </a:lnTo>
                  <a:lnTo>
                    <a:pt x="297678" y="51073"/>
                  </a:lnTo>
                  <a:lnTo>
                    <a:pt x="324944" y="86365"/>
                  </a:lnTo>
                  <a:lnTo>
                    <a:pt x="342522" y="128020"/>
                  </a:lnTo>
                  <a:lnTo>
                    <a:pt x="348751" y="174376"/>
                  </a:lnTo>
                  <a:lnTo>
                    <a:pt x="342522" y="220732"/>
                  </a:lnTo>
                  <a:lnTo>
                    <a:pt x="324944" y="262386"/>
                  </a:lnTo>
                  <a:lnTo>
                    <a:pt x="297678" y="297678"/>
                  </a:lnTo>
                  <a:lnTo>
                    <a:pt x="262386" y="324944"/>
                  </a:lnTo>
                  <a:lnTo>
                    <a:pt x="220731" y="342523"/>
                  </a:lnTo>
                  <a:lnTo>
                    <a:pt x="174380" y="348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3750" y="9630080"/>
              <a:ext cx="352425" cy="223520"/>
            </a:xfrm>
            <a:custGeom>
              <a:avLst/>
              <a:gdLst/>
              <a:ahLst/>
              <a:cxnLst/>
              <a:rect l="l" t="t" r="r" b="b"/>
              <a:pathLst>
                <a:path w="352425" h="223520">
                  <a:moveTo>
                    <a:pt x="6294" y="0"/>
                  </a:moveTo>
                  <a:lnTo>
                    <a:pt x="0" y="46843"/>
                  </a:lnTo>
                  <a:lnTo>
                    <a:pt x="6294" y="93688"/>
                  </a:lnTo>
                  <a:lnTo>
                    <a:pt x="24058" y="135781"/>
                  </a:lnTo>
                  <a:lnTo>
                    <a:pt x="51611" y="171445"/>
                  </a:lnTo>
                  <a:lnTo>
                    <a:pt x="87274" y="198998"/>
                  </a:lnTo>
                  <a:lnTo>
                    <a:pt x="129368" y="216761"/>
                  </a:lnTo>
                  <a:lnTo>
                    <a:pt x="176212" y="223056"/>
                  </a:lnTo>
                  <a:lnTo>
                    <a:pt x="223056" y="216761"/>
                  </a:lnTo>
                  <a:lnTo>
                    <a:pt x="265150" y="198998"/>
                  </a:lnTo>
                  <a:lnTo>
                    <a:pt x="300813" y="171445"/>
                  </a:lnTo>
                  <a:lnTo>
                    <a:pt x="328366" y="135781"/>
                  </a:lnTo>
                  <a:lnTo>
                    <a:pt x="346130" y="93688"/>
                  </a:lnTo>
                  <a:lnTo>
                    <a:pt x="352424" y="46844"/>
                  </a:lnTo>
                </a:path>
              </a:pathLst>
            </a:custGeom>
            <a:ln w="57759">
              <a:solidFill>
                <a:srgbClr val="3C0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827829" y="9500712"/>
            <a:ext cx="404495" cy="381635"/>
            <a:chOff x="5827829" y="9500712"/>
            <a:chExt cx="404495" cy="381635"/>
          </a:xfrm>
        </p:grpSpPr>
        <p:sp>
          <p:nvSpPr>
            <p:cNvPr id="20" name="object 20"/>
            <p:cNvSpPr/>
            <p:nvPr/>
          </p:nvSpPr>
          <p:spPr>
            <a:xfrm>
              <a:off x="5850415" y="9500712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381" y="348751"/>
                  </a:moveTo>
                  <a:lnTo>
                    <a:pt x="128020" y="342523"/>
                  </a:lnTo>
                  <a:lnTo>
                    <a:pt x="86365" y="324944"/>
                  </a:lnTo>
                  <a:lnTo>
                    <a:pt x="51073" y="297678"/>
                  </a:lnTo>
                  <a:lnTo>
                    <a:pt x="23807" y="262386"/>
                  </a:lnTo>
                  <a:lnTo>
                    <a:pt x="6228" y="220732"/>
                  </a:lnTo>
                  <a:lnTo>
                    <a:pt x="0" y="174376"/>
                  </a:lnTo>
                  <a:lnTo>
                    <a:pt x="6228" y="128020"/>
                  </a:lnTo>
                  <a:lnTo>
                    <a:pt x="23807" y="86365"/>
                  </a:lnTo>
                  <a:lnTo>
                    <a:pt x="51073" y="51073"/>
                  </a:lnTo>
                  <a:lnTo>
                    <a:pt x="86365" y="23807"/>
                  </a:lnTo>
                  <a:lnTo>
                    <a:pt x="128020" y="6228"/>
                  </a:lnTo>
                  <a:lnTo>
                    <a:pt x="174376" y="0"/>
                  </a:lnTo>
                  <a:lnTo>
                    <a:pt x="220732" y="6228"/>
                  </a:lnTo>
                  <a:lnTo>
                    <a:pt x="262386" y="23807"/>
                  </a:lnTo>
                  <a:lnTo>
                    <a:pt x="297678" y="51073"/>
                  </a:lnTo>
                  <a:lnTo>
                    <a:pt x="324944" y="86365"/>
                  </a:lnTo>
                  <a:lnTo>
                    <a:pt x="342522" y="128020"/>
                  </a:lnTo>
                  <a:lnTo>
                    <a:pt x="348751" y="174376"/>
                  </a:lnTo>
                  <a:lnTo>
                    <a:pt x="342522" y="220732"/>
                  </a:lnTo>
                  <a:lnTo>
                    <a:pt x="324944" y="262386"/>
                  </a:lnTo>
                  <a:lnTo>
                    <a:pt x="297678" y="297678"/>
                  </a:lnTo>
                  <a:lnTo>
                    <a:pt x="262386" y="324944"/>
                  </a:lnTo>
                  <a:lnTo>
                    <a:pt x="220732" y="342523"/>
                  </a:lnTo>
                  <a:lnTo>
                    <a:pt x="174381" y="348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56709" y="9630080"/>
              <a:ext cx="346710" cy="223520"/>
            </a:xfrm>
            <a:custGeom>
              <a:avLst/>
              <a:gdLst/>
              <a:ahLst/>
              <a:cxnLst/>
              <a:rect l="l" t="t" r="r" b="b"/>
              <a:pathLst>
                <a:path w="346710" h="223520">
                  <a:moveTo>
                    <a:pt x="0" y="93688"/>
                  </a:moveTo>
                  <a:lnTo>
                    <a:pt x="17763" y="135781"/>
                  </a:lnTo>
                  <a:lnTo>
                    <a:pt x="45316" y="171445"/>
                  </a:lnTo>
                  <a:lnTo>
                    <a:pt x="80980" y="198998"/>
                  </a:lnTo>
                  <a:lnTo>
                    <a:pt x="123073" y="216762"/>
                  </a:lnTo>
                  <a:lnTo>
                    <a:pt x="169917" y="223056"/>
                  </a:lnTo>
                  <a:lnTo>
                    <a:pt x="216762" y="216762"/>
                  </a:lnTo>
                  <a:lnTo>
                    <a:pt x="258855" y="198998"/>
                  </a:lnTo>
                  <a:lnTo>
                    <a:pt x="294519" y="171445"/>
                  </a:lnTo>
                  <a:lnTo>
                    <a:pt x="322072" y="135781"/>
                  </a:lnTo>
                  <a:lnTo>
                    <a:pt x="339835" y="93688"/>
                  </a:lnTo>
                  <a:lnTo>
                    <a:pt x="346130" y="46844"/>
                  </a:lnTo>
                  <a:lnTo>
                    <a:pt x="339835" y="0"/>
                  </a:lnTo>
                </a:path>
              </a:pathLst>
            </a:custGeom>
            <a:ln w="57759">
              <a:solidFill>
                <a:srgbClr val="3C0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0052259" y="9500712"/>
            <a:ext cx="386715" cy="381635"/>
            <a:chOff x="10052259" y="9500712"/>
            <a:chExt cx="386715" cy="381635"/>
          </a:xfrm>
        </p:grpSpPr>
        <p:sp>
          <p:nvSpPr>
            <p:cNvPr id="23" name="object 23"/>
            <p:cNvSpPr/>
            <p:nvPr/>
          </p:nvSpPr>
          <p:spPr>
            <a:xfrm>
              <a:off x="10057081" y="9500712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380" y="348751"/>
                  </a:moveTo>
                  <a:lnTo>
                    <a:pt x="128019" y="342523"/>
                  </a:lnTo>
                  <a:lnTo>
                    <a:pt x="86364" y="324944"/>
                  </a:lnTo>
                  <a:lnTo>
                    <a:pt x="51072" y="297678"/>
                  </a:lnTo>
                  <a:lnTo>
                    <a:pt x="23806" y="262386"/>
                  </a:lnTo>
                  <a:lnTo>
                    <a:pt x="6228" y="220732"/>
                  </a:lnTo>
                  <a:lnTo>
                    <a:pt x="0" y="174372"/>
                  </a:lnTo>
                  <a:lnTo>
                    <a:pt x="6228" y="128020"/>
                  </a:lnTo>
                  <a:lnTo>
                    <a:pt x="23806" y="86365"/>
                  </a:lnTo>
                  <a:lnTo>
                    <a:pt x="51072" y="51073"/>
                  </a:lnTo>
                  <a:lnTo>
                    <a:pt x="86364" y="23807"/>
                  </a:lnTo>
                  <a:lnTo>
                    <a:pt x="128019" y="6228"/>
                  </a:lnTo>
                  <a:lnTo>
                    <a:pt x="174375" y="0"/>
                  </a:lnTo>
                  <a:lnTo>
                    <a:pt x="220731" y="6228"/>
                  </a:lnTo>
                  <a:lnTo>
                    <a:pt x="262386" y="23807"/>
                  </a:lnTo>
                  <a:lnTo>
                    <a:pt x="297677" y="51073"/>
                  </a:lnTo>
                  <a:lnTo>
                    <a:pt x="324943" y="86365"/>
                  </a:lnTo>
                  <a:lnTo>
                    <a:pt x="342522" y="128020"/>
                  </a:lnTo>
                  <a:lnTo>
                    <a:pt x="348750" y="174376"/>
                  </a:lnTo>
                  <a:lnTo>
                    <a:pt x="342522" y="220732"/>
                  </a:lnTo>
                  <a:lnTo>
                    <a:pt x="324943" y="262386"/>
                  </a:lnTo>
                  <a:lnTo>
                    <a:pt x="297677" y="297678"/>
                  </a:lnTo>
                  <a:lnTo>
                    <a:pt x="262386" y="324944"/>
                  </a:lnTo>
                  <a:lnTo>
                    <a:pt x="220731" y="342523"/>
                  </a:lnTo>
                  <a:lnTo>
                    <a:pt x="174380" y="348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81139" y="9587986"/>
              <a:ext cx="328930" cy="265430"/>
            </a:xfrm>
            <a:custGeom>
              <a:avLst/>
              <a:gdLst/>
              <a:ahLst/>
              <a:cxnLst/>
              <a:rect l="l" t="t" r="r" b="b"/>
              <a:pathLst>
                <a:path w="328929" h="265429">
                  <a:moveTo>
                    <a:pt x="0" y="177875"/>
                  </a:moveTo>
                  <a:lnTo>
                    <a:pt x="27553" y="213538"/>
                  </a:lnTo>
                  <a:lnTo>
                    <a:pt x="63216" y="241092"/>
                  </a:lnTo>
                  <a:lnTo>
                    <a:pt x="105309" y="258855"/>
                  </a:lnTo>
                  <a:lnTo>
                    <a:pt x="152154" y="265150"/>
                  </a:lnTo>
                  <a:lnTo>
                    <a:pt x="198998" y="258855"/>
                  </a:lnTo>
                  <a:lnTo>
                    <a:pt x="241091" y="241092"/>
                  </a:lnTo>
                  <a:lnTo>
                    <a:pt x="276755" y="213538"/>
                  </a:lnTo>
                  <a:lnTo>
                    <a:pt x="304308" y="177875"/>
                  </a:lnTo>
                  <a:lnTo>
                    <a:pt x="322072" y="135782"/>
                  </a:lnTo>
                  <a:lnTo>
                    <a:pt x="328366" y="88937"/>
                  </a:lnTo>
                  <a:lnTo>
                    <a:pt x="322072" y="42093"/>
                  </a:lnTo>
                  <a:lnTo>
                    <a:pt x="304308" y="0"/>
                  </a:lnTo>
                </a:path>
              </a:pathLst>
            </a:custGeom>
            <a:ln w="57759">
              <a:solidFill>
                <a:srgbClr val="3C0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4119108" y="9472606"/>
            <a:ext cx="381635" cy="409575"/>
            <a:chOff x="14119108" y="9472606"/>
            <a:chExt cx="381635" cy="409575"/>
          </a:xfrm>
        </p:grpSpPr>
        <p:sp>
          <p:nvSpPr>
            <p:cNvPr id="26" name="object 26"/>
            <p:cNvSpPr/>
            <p:nvPr/>
          </p:nvSpPr>
          <p:spPr>
            <a:xfrm>
              <a:off x="14119108" y="9500712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379" y="348751"/>
                  </a:moveTo>
                  <a:lnTo>
                    <a:pt x="128018" y="342523"/>
                  </a:lnTo>
                  <a:lnTo>
                    <a:pt x="86363" y="324944"/>
                  </a:lnTo>
                  <a:lnTo>
                    <a:pt x="51072" y="297678"/>
                  </a:lnTo>
                  <a:lnTo>
                    <a:pt x="23806" y="262386"/>
                  </a:lnTo>
                  <a:lnTo>
                    <a:pt x="6227" y="220732"/>
                  </a:lnTo>
                  <a:lnTo>
                    <a:pt x="0" y="174367"/>
                  </a:lnTo>
                  <a:lnTo>
                    <a:pt x="6227" y="128020"/>
                  </a:lnTo>
                  <a:lnTo>
                    <a:pt x="23806" y="86365"/>
                  </a:lnTo>
                  <a:lnTo>
                    <a:pt x="51072" y="51073"/>
                  </a:lnTo>
                  <a:lnTo>
                    <a:pt x="86363" y="23807"/>
                  </a:lnTo>
                  <a:lnTo>
                    <a:pt x="128018" y="6228"/>
                  </a:lnTo>
                  <a:lnTo>
                    <a:pt x="174374" y="0"/>
                  </a:lnTo>
                  <a:lnTo>
                    <a:pt x="220730" y="6228"/>
                  </a:lnTo>
                  <a:lnTo>
                    <a:pt x="262385" y="23807"/>
                  </a:lnTo>
                  <a:lnTo>
                    <a:pt x="297677" y="51073"/>
                  </a:lnTo>
                  <a:lnTo>
                    <a:pt x="324943" y="86365"/>
                  </a:lnTo>
                  <a:lnTo>
                    <a:pt x="342522" y="128020"/>
                  </a:lnTo>
                  <a:lnTo>
                    <a:pt x="348748" y="174376"/>
                  </a:lnTo>
                  <a:lnTo>
                    <a:pt x="342522" y="220732"/>
                  </a:lnTo>
                  <a:lnTo>
                    <a:pt x="324943" y="262386"/>
                  </a:lnTo>
                  <a:lnTo>
                    <a:pt x="297677" y="297678"/>
                  </a:lnTo>
                  <a:lnTo>
                    <a:pt x="262385" y="324944"/>
                  </a:lnTo>
                  <a:lnTo>
                    <a:pt x="220730" y="342523"/>
                  </a:lnTo>
                  <a:lnTo>
                    <a:pt x="174379" y="3487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248476" y="9501486"/>
              <a:ext cx="223520" cy="351790"/>
            </a:xfrm>
            <a:custGeom>
              <a:avLst/>
              <a:gdLst/>
              <a:ahLst/>
              <a:cxnLst/>
              <a:rect l="l" t="t" r="r" b="b"/>
              <a:pathLst>
                <a:path w="223519" h="351790">
                  <a:moveTo>
                    <a:pt x="0" y="345357"/>
                  </a:moveTo>
                  <a:lnTo>
                    <a:pt x="46843" y="351651"/>
                  </a:lnTo>
                  <a:lnTo>
                    <a:pt x="93687" y="345356"/>
                  </a:lnTo>
                  <a:lnTo>
                    <a:pt x="135781" y="327593"/>
                  </a:lnTo>
                  <a:lnTo>
                    <a:pt x="171444" y="300039"/>
                  </a:lnTo>
                  <a:lnTo>
                    <a:pt x="198997" y="264376"/>
                  </a:lnTo>
                  <a:lnTo>
                    <a:pt x="216761" y="222283"/>
                  </a:lnTo>
                  <a:lnTo>
                    <a:pt x="223055" y="175438"/>
                  </a:lnTo>
                  <a:lnTo>
                    <a:pt x="216761" y="128594"/>
                  </a:lnTo>
                  <a:lnTo>
                    <a:pt x="198997" y="86501"/>
                  </a:lnTo>
                  <a:lnTo>
                    <a:pt x="171444" y="50837"/>
                  </a:lnTo>
                  <a:lnTo>
                    <a:pt x="135781" y="23284"/>
                  </a:lnTo>
                  <a:lnTo>
                    <a:pt x="93687" y="5520"/>
                  </a:lnTo>
                  <a:lnTo>
                    <a:pt x="52600" y="0"/>
                  </a:lnTo>
                </a:path>
              </a:pathLst>
            </a:custGeom>
            <a:ln w="57759">
              <a:solidFill>
                <a:srgbClr val="3C0F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142999" cy="1809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0" y="2705100"/>
            <a:ext cx="7696200" cy="30636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600" spc="200" dirty="0">
                <a:solidFill>
                  <a:schemeClr val="bg1"/>
                </a:solidFill>
              </a:rPr>
              <a:t>DATA</a:t>
            </a:r>
            <a:r>
              <a:rPr sz="6600" spc="150" dirty="0">
                <a:solidFill>
                  <a:schemeClr val="bg1"/>
                </a:solidFill>
              </a:rPr>
              <a:t> </a:t>
            </a:r>
            <a:br>
              <a:rPr lang="en-US" sz="6600" spc="150" dirty="0">
                <a:solidFill>
                  <a:schemeClr val="bg1"/>
                </a:solidFill>
              </a:rPr>
            </a:br>
            <a:r>
              <a:rPr sz="6600" spc="335" dirty="0">
                <a:solidFill>
                  <a:schemeClr val="bg1"/>
                </a:solidFill>
              </a:rPr>
              <a:t>FLOW</a:t>
            </a:r>
            <a:r>
              <a:rPr sz="6600" spc="150" dirty="0">
                <a:solidFill>
                  <a:schemeClr val="bg1"/>
                </a:solidFill>
              </a:rPr>
              <a:t> </a:t>
            </a:r>
            <a:br>
              <a:rPr lang="en-US" sz="6600" spc="150" dirty="0">
                <a:solidFill>
                  <a:schemeClr val="bg1"/>
                </a:solidFill>
              </a:rPr>
            </a:br>
            <a:r>
              <a:rPr sz="6600" spc="50" dirty="0">
                <a:solidFill>
                  <a:schemeClr val="bg1"/>
                </a:solidFill>
              </a:rPr>
              <a:t>DESIGN</a:t>
            </a:r>
            <a:endParaRPr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029" y="2826561"/>
            <a:ext cx="114299" cy="114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068180" y="2628600"/>
            <a:ext cx="16151638" cy="59817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5"/>
              </a:spcBef>
            </a:pPr>
            <a:r>
              <a:rPr spc="-105" dirty="0">
                <a:solidFill>
                  <a:srgbClr val="002060"/>
                </a:solidFill>
              </a:rPr>
              <a:t>LACK</a:t>
            </a:r>
            <a:r>
              <a:rPr spc="-114" dirty="0">
                <a:solidFill>
                  <a:srgbClr val="002060"/>
                </a:solidFill>
              </a:rPr>
              <a:t> THE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05" dirty="0">
                <a:solidFill>
                  <a:srgbClr val="002060"/>
                </a:solidFill>
              </a:rPr>
              <a:t>ABILITY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TO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05" dirty="0">
                <a:solidFill>
                  <a:srgbClr val="002060"/>
                </a:solidFill>
              </a:rPr>
              <a:t>UNDERSTAND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55" dirty="0">
                <a:solidFill>
                  <a:srgbClr val="002060"/>
                </a:solidFill>
              </a:rPr>
              <a:t>COMPLEX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55" dirty="0">
                <a:solidFill>
                  <a:srgbClr val="002060"/>
                </a:solidFill>
              </a:rPr>
              <a:t>MEDICAL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00" dirty="0">
                <a:solidFill>
                  <a:srgbClr val="002060"/>
                </a:solidFill>
              </a:rPr>
              <a:t>LANGUAGES.</a:t>
            </a:r>
          </a:p>
          <a:p>
            <a:pPr marL="95885">
              <a:lnSpc>
                <a:spcPct val="100000"/>
              </a:lnSpc>
              <a:spcBef>
                <a:spcPts val="50"/>
              </a:spcBef>
            </a:pPr>
            <a:endParaRPr sz="3350" dirty="0">
              <a:solidFill>
                <a:srgbClr val="002060"/>
              </a:solidFill>
            </a:endParaRPr>
          </a:p>
          <a:p>
            <a:pPr marL="265430" marR="5080" indent="-73025">
              <a:lnSpc>
                <a:spcPct val="116100"/>
              </a:lnSpc>
            </a:pPr>
            <a:r>
              <a:rPr spc="-65" dirty="0">
                <a:solidFill>
                  <a:srgbClr val="002060"/>
                </a:solidFill>
              </a:rPr>
              <a:t>LIMITED </a:t>
            </a:r>
            <a:r>
              <a:rPr spc="-20" dirty="0">
                <a:solidFill>
                  <a:srgbClr val="002060"/>
                </a:solidFill>
              </a:rPr>
              <a:t>IN </a:t>
            </a:r>
            <a:r>
              <a:rPr spc="-135" dirty="0">
                <a:solidFill>
                  <a:srgbClr val="002060"/>
                </a:solidFill>
              </a:rPr>
              <a:t>THEIR </a:t>
            </a:r>
            <a:r>
              <a:rPr spc="-105" dirty="0">
                <a:solidFill>
                  <a:srgbClr val="002060"/>
                </a:solidFill>
              </a:rPr>
              <a:t>ABILITY </a:t>
            </a:r>
            <a:r>
              <a:rPr spc="-10" dirty="0">
                <a:solidFill>
                  <a:srgbClr val="002060"/>
                </a:solidFill>
              </a:rPr>
              <a:t>TO </a:t>
            </a:r>
            <a:r>
              <a:rPr spc="-95" dirty="0">
                <a:solidFill>
                  <a:srgbClr val="002060"/>
                </a:solidFill>
              </a:rPr>
              <a:t>HANDLE </a:t>
            </a:r>
            <a:r>
              <a:rPr spc="-110" dirty="0">
                <a:solidFill>
                  <a:srgbClr val="002060"/>
                </a:solidFill>
              </a:rPr>
              <a:t>EMERGENCY </a:t>
            </a:r>
            <a:r>
              <a:rPr spc="-75" dirty="0">
                <a:solidFill>
                  <a:srgbClr val="002060"/>
                </a:solidFill>
              </a:rPr>
              <a:t>SITUATIONS </a:t>
            </a:r>
            <a:r>
              <a:rPr spc="-120" dirty="0">
                <a:solidFill>
                  <a:srgbClr val="002060"/>
                </a:solidFill>
              </a:rPr>
              <a:t>OR </a:t>
            </a:r>
            <a:r>
              <a:rPr spc="-105" dirty="0">
                <a:solidFill>
                  <a:srgbClr val="002060"/>
                </a:solidFill>
              </a:rPr>
              <a:t>UNDERSTAND </a:t>
            </a:r>
            <a:r>
              <a:rPr spc="-114" dirty="0">
                <a:solidFill>
                  <a:srgbClr val="002060"/>
                </a:solidFill>
              </a:rPr>
              <a:t>THE </a:t>
            </a:r>
            <a:r>
              <a:rPr spc="-85" dirty="0">
                <a:solidFill>
                  <a:srgbClr val="002060"/>
                </a:solidFill>
              </a:rPr>
              <a:t>UNIQUE </a:t>
            </a:r>
            <a:r>
              <a:rPr spc="-765" dirty="0">
                <a:solidFill>
                  <a:srgbClr val="002060"/>
                </a:solidFill>
              </a:rPr>
              <a:t> </a:t>
            </a:r>
            <a:r>
              <a:rPr spc="-145" dirty="0">
                <a:solidFill>
                  <a:srgbClr val="002060"/>
                </a:solidFill>
              </a:rPr>
              <a:t>NEEDS</a:t>
            </a:r>
            <a:r>
              <a:rPr spc="-120" dirty="0">
                <a:solidFill>
                  <a:srgbClr val="002060"/>
                </a:solidFill>
              </a:rPr>
              <a:t> </a:t>
            </a:r>
            <a:r>
              <a:rPr spc="-65" dirty="0">
                <a:solidFill>
                  <a:srgbClr val="002060"/>
                </a:solidFill>
              </a:rPr>
              <a:t>OF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80" dirty="0">
                <a:solidFill>
                  <a:srgbClr val="002060"/>
                </a:solidFill>
              </a:rPr>
              <a:t>EACH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95" dirty="0">
                <a:solidFill>
                  <a:srgbClr val="002060"/>
                </a:solidFill>
              </a:rPr>
              <a:t>PATIENT.</a:t>
            </a:r>
          </a:p>
          <a:p>
            <a:pPr marL="95885">
              <a:lnSpc>
                <a:spcPct val="100000"/>
              </a:lnSpc>
              <a:spcBef>
                <a:spcPts val="45"/>
              </a:spcBef>
            </a:pPr>
            <a:endParaRPr sz="3350" dirty="0">
              <a:solidFill>
                <a:srgbClr val="002060"/>
              </a:solidFill>
            </a:endParaRPr>
          </a:p>
          <a:p>
            <a:pPr marL="108585" marR="24765">
              <a:lnSpc>
                <a:spcPct val="116100"/>
              </a:lnSpc>
            </a:pPr>
            <a:r>
              <a:rPr spc="-75" dirty="0">
                <a:solidFill>
                  <a:srgbClr val="002060"/>
                </a:solidFill>
              </a:rPr>
              <a:t>CONCERNS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75" dirty="0">
                <a:solidFill>
                  <a:srgbClr val="002060"/>
                </a:solidFill>
              </a:rPr>
              <a:t>AROUND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75" dirty="0">
                <a:solidFill>
                  <a:srgbClr val="002060"/>
                </a:solidFill>
              </a:rPr>
              <a:t>PRIVACY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30" dirty="0">
                <a:solidFill>
                  <a:srgbClr val="002060"/>
                </a:solidFill>
              </a:rPr>
              <a:t>AND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30" dirty="0">
                <a:solidFill>
                  <a:srgbClr val="002060"/>
                </a:solidFill>
              </a:rPr>
              <a:t>SECURITY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65" dirty="0">
                <a:solidFill>
                  <a:srgbClr val="002060"/>
                </a:solidFill>
              </a:rPr>
              <a:t>OF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90" dirty="0">
                <a:solidFill>
                  <a:srgbClr val="002060"/>
                </a:solidFill>
              </a:rPr>
              <a:t>PATIENT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50" dirty="0">
                <a:solidFill>
                  <a:srgbClr val="002060"/>
                </a:solidFill>
              </a:rPr>
              <a:t>DATA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30" dirty="0">
                <a:solidFill>
                  <a:srgbClr val="002060"/>
                </a:solidFill>
              </a:rPr>
              <a:t>WHEN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75" dirty="0">
                <a:solidFill>
                  <a:srgbClr val="002060"/>
                </a:solidFill>
              </a:rPr>
              <a:t>USING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75" dirty="0">
                <a:solidFill>
                  <a:srgbClr val="002060"/>
                </a:solidFill>
              </a:rPr>
              <a:t>CHATBOTS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35" dirty="0">
                <a:solidFill>
                  <a:srgbClr val="002060"/>
                </a:solidFill>
              </a:rPr>
              <a:t>FOR </a:t>
            </a:r>
            <a:r>
              <a:rPr spc="-765" dirty="0">
                <a:solidFill>
                  <a:srgbClr val="002060"/>
                </a:solidFill>
              </a:rPr>
              <a:t> </a:t>
            </a:r>
            <a:r>
              <a:rPr spc="-120" dirty="0">
                <a:solidFill>
                  <a:srgbClr val="002060"/>
                </a:solidFill>
              </a:rPr>
              <a:t>HEALTHCARE </a:t>
            </a:r>
            <a:r>
              <a:rPr spc="-65" dirty="0">
                <a:solidFill>
                  <a:srgbClr val="002060"/>
                </a:solidFill>
              </a:rPr>
              <a:t>CONSULTATIONS.</a:t>
            </a:r>
          </a:p>
          <a:p>
            <a:pPr marL="108585" marR="240665" indent="84455">
              <a:lnSpc>
                <a:spcPct val="232100"/>
              </a:lnSpc>
            </a:pPr>
            <a:r>
              <a:rPr spc="-114" dirty="0">
                <a:solidFill>
                  <a:srgbClr val="002060"/>
                </a:solidFill>
              </a:rPr>
              <a:t>THE </a:t>
            </a:r>
            <a:r>
              <a:rPr spc="-85" dirty="0">
                <a:solidFill>
                  <a:srgbClr val="002060"/>
                </a:solidFill>
              </a:rPr>
              <a:t>POTENTIAL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135" dirty="0">
                <a:solidFill>
                  <a:srgbClr val="002060"/>
                </a:solidFill>
              </a:rPr>
              <a:t>FOR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210" dirty="0">
                <a:solidFill>
                  <a:srgbClr val="002060"/>
                </a:solidFill>
              </a:rPr>
              <a:t>ERROR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120" dirty="0">
                <a:solidFill>
                  <a:srgbClr val="002060"/>
                </a:solidFill>
              </a:rPr>
              <a:t>OR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95" dirty="0">
                <a:solidFill>
                  <a:srgbClr val="002060"/>
                </a:solidFill>
              </a:rPr>
              <a:t>MISINTERPRETATION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65" dirty="0">
                <a:solidFill>
                  <a:srgbClr val="002060"/>
                </a:solidFill>
              </a:rPr>
              <a:t>OF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40" dirty="0">
                <a:solidFill>
                  <a:srgbClr val="002060"/>
                </a:solidFill>
              </a:rPr>
              <a:t>INFORMATION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85" dirty="0">
                <a:solidFill>
                  <a:srgbClr val="002060"/>
                </a:solidFill>
              </a:rPr>
              <a:t>PROVIDED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185" dirty="0">
                <a:solidFill>
                  <a:srgbClr val="002060"/>
                </a:solidFill>
              </a:rPr>
              <a:t>BY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90" dirty="0">
                <a:solidFill>
                  <a:srgbClr val="002060"/>
                </a:solidFill>
              </a:rPr>
              <a:t>USERS. </a:t>
            </a:r>
            <a:r>
              <a:rPr spc="-765" dirty="0">
                <a:solidFill>
                  <a:srgbClr val="002060"/>
                </a:solidFill>
              </a:rPr>
              <a:t> </a:t>
            </a:r>
            <a:r>
              <a:rPr spc="-60" dirty="0">
                <a:solidFill>
                  <a:srgbClr val="002060"/>
                </a:solidFill>
              </a:rPr>
              <a:t>T</a:t>
            </a:r>
            <a:r>
              <a:rPr spc="-45" dirty="0">
                <a:solidFill>
                  <a:srgbClr val="002060"/>
                </a:solidFill>
              </a:rPr>
              <a:t>H</a:t>
            </a:r>
            <a:r>
              <a:rPr spc="-250" dirty="0">
                <a:solidFill>
                  <a:srgbClr val="002060"/>
                </a:solidFill>
              </a:rPr>
              <a:t>E</a:t>
            </a:r>
            <a:r>
              <a:rPr spc="-280" dirty="0">
                <a:solidFill>
                  <a:srgbClr val="002060"/>
                </a:solidFill>
              </a:rPr>
              <a:t>R</a:t>
            </a:r>
            <a:r>
              <a:rPr spc="-245" dirty="0">
                <a:solidFill>
                  <a:srgbClr val="002060"/>
                </a:solidFill>
              </a:rPr>
              <a:t>E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60" dirty="0">
                <a:solidFill>
                  <a:srgbClr val="002060"/>
                </a:solidFill>
              </a:rPr>
              <a:t>A</a:t>
            </a:r>
            <a:r>
              <a:rPr spc="-280" dirty="0">
                <a:solidFill>
                  <a:srgbClr val="002060"/>
                </a:solidFill>
              </a:rPr>
              <a:t>R</a:t>
            </a:r>
            <a:r>
              <a:rPr spc="-245" dirty="0">
                <a:solidFill>
                  <a:srgbClr val="002060"/>
                </a:solidFill>
              </a:rPr>
              <a:t>E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40" dirty="0">
                <a:solidFill>
                  <a:srgbClr val="002060"/>
                </a:solidFill>
              </a:rPr>
              <a:t>C</a:t>
            </a:r>
            <a:r>
              <a:rPr spc="35" dirty="0">
                <a:solidFill>
                  <a:srgbClr val="002060"/>
                </a:solidFill>
              </a:rPr>
              <a:t>O</a:t>
            </a:r>
            <a:r>
              <a:rPr spc="-5" dirty="0">
                <a:solidFill>
                  <a:srgbClr val="002060"/>
                </a:solidFill>
              </a:rPr>
              <a:t>N</a:t>
            </a:r>
            <a:r>
              <a:rPr spc="40" dirty="0">
                <a:solidFill>
                  <a:srgbClr val="002060"/>
                </a:solidFill>
              </a:rPr>
              <a:t>C</a:t>
            </a:r>
            <a:r>
              <a:rPr spc="-250" dirty="0">
                <a:solidFill>
                  <a:srgbClr val="002060"/>
                </a:solidFill>
              </a:rPr>
              <a:t>E</a:t>
            </a:r>
            <a:r>
              <a:rPr spc="-280" dirty="0">
                <a:solidFill>
                  <a:srgbClr val="002060"/>
                </a:solidFill>
              </a:rPr>
              <a:t>R</a:t>
            </a:r>
            <a:r>
              <a:rPr spc="-5" dirty="0">
                <a:solidFill>
                  <a:srgbClr val="002060"/>
                </a:solidFill>
              </a:rPr>
              <a:t>N</a:t>
            </a:r>
            <a:r>
              <a:rPr spc="-195" dirty="0">
                <a:solidFill>
                  <a:srgbClr val="002060"/>
                </a:solidFill>
              </a:rPr>
              <a:t>S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35" dirty="0">
                <a:solidFill>
                  <a:srgbClr val="002060"/>
                </a:solidFill>
              </a:rPr>
              <a:t>O</a:t>
            </a:r>
            <a:r>
              <a:rPr spc="90" dirty="0">
                <a:solidFill>
                  <a:srgbClr val="002060"/>
                </a:solidFill>
              </a:rPr>
              <a:t>V</a:t>
            </a:r>
            <a:r>
              <a:rPr spc="-250" dirty="0">
                <a:solidFill>
                  <a:srgbClr val="002060"/>
                </a:solidFill>
              </a:rPr>
              <a:t>E</a:t>
            </a:r>
            <a:r>
              <a:rPr spc="-275" dirty="0">
                <a:solidFill>
                  <a:srgbClr val="002060"/>
                </a:solidFill>
              </a:rPr>
              <a:t>R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60" dirty="0">
                <a:solidFill>
                  <a:srgbClr val="002060"/>
                </a:solidFill>
              </a:rPr>
              <a:t>T</a:t>
            </a:r>
            <a:r>
              <a:rPr spc="-45" dirty="0">
                <a:solidFill>
                  <a:srgbClr val="002060"/>
                </a:solidFill>
              </a:rPr>
              <a:t>H</a:t>
            </a:r>
            <a:r>
              <a:rPr spc="-245" dirty="0">
                <a:solidFill>
                  <a:srgbClr val="002060"/>
                </a:solidFill>
              </a:rPr>
              <a:t>E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60" dirty="0">
                <a:solidFill>
                  <a:srgbClr val="002060"/>
                </a:solidFill>
              </a:rPr>
              <a:t>A</a:t>
            </a:r>
            <a:r>
              <a:rPr spc="40" dirty="0">
                <a:solidFill>
                  <a:srgbClr val="002060"/>
                </a:solidFill>
              </a:rPr>
              <a:t>CC</a:t>
            </a:r>
            <a:r>
              <a:rPr spc="-114" dirty="0">
                <a:solidFill>
                  <a:srgbClr val="002060"/>
                </a:solidFill>
              </a:rPr>
              <a:t>U</a:t>
            </a:r>
            <a:r>
              <a:rPr spc="-280" dirty="0">
                <a:solidFill>
                  <a:srgbClr val="002060"/>
                </a:solidFill>
              </a:rPr>
              <a:t>R</a:t>
            </a:r>
            <a:r>
              <a:rPr spc="-60" dirty="0">
                <a:solidFill>
                  <a:srgbClr val="002060"/>
                </a:solidFill>
              </a:rPr>
              <a:t>A</a:t>
            </a:r>
            <a:r>
              <a:rPr spc="40" dirty="0">
                <a:solidFill>
                  <a:srgbClr val="002060"/>
                </a:solidFill>
              </a:rPr>
              <a:t>C</a:t>
            </a:r>
            <a:r>
              <a:rPr spc="-114" dirty="0">
                <a:solidFill>
                  <a:srgbClr val="002060"/>
                </a:solidFill>
              </a:rPr>
              <a:t>Y </a:t>
            </a:r>
            <a:r>
              <a:rPr spc="35" dirty="0">
                <a:solidFill>
                  <a:srgbClr val="002060"/>
                </a:solidFill>
              </a:rPr>
              <a:t>O</a:t>
            </a:r>
            <a:r>
              <a:rPr spc="-165" dirty="0">
                <a:solidFill>
                  <a:srgbClr val="002060"/>
                </a:solidFill>
              </a:rPr>
              <a:t>F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35" dirty="0">
                <a:solidFill>
                  <a:srgbClr val="002060"/>
                </a:solidFill>
              </a:rPr>
              <a:t>D</a:t>
            </a:r>
            <a:r>
              <a:rPr spc="-45" dirty="0">
                <a:solidFill>
                  <a:srgbClr val="002060"/>
                </a:solidFill>
              </a:rPr>
              <a:t>I</a:t>
            </a:r>
            <a:r>
              <a:rPr spc="-60" dirty="0">
                <a:solidFill>
                  <a:srgbClr val="002060"/>
                </a:solidFill>
              </a:rPr>
              <a:t>A</a:t>
            </a:r>
            <a:r>
              <a:rPr spc="-15" dirty="0">
                <a:solidFill>
                  <a:srgbClr val="002060"/>
                </a:solidFill>
              </a:rPr>
              <a:t>G</a:t>
            </a:r>
            <a:r>
              <a:rPr spc="-5" dirty="0">
                <a:solidFill>
                  <a:srgbClr val="002060"/>
                </a:solidFill>
              </a:rPr>
              <a:t>N</a:t>
            </a:r>
            <a:r>
              <a:rPr spc="35" dirty="0">
                <a:solidFill>
                  <a:srgbClr val="002060"/>
                </a:solidFill>
              </a:rPr>
              <a:t>O</a:t>
            </a:r>
            <a:r>
              <a:rPr spc="-200" dirty="0">
                <a:solidFill>
                  <a:srgbClr val="002060"/>
                </a:solidFill>
              </a:rPr>
              <a:t>S</a:t>
            </a:r>
            <a:r>
              <a:rPr spc="-250" dirty="0">
                <a:solidFill>
                  <a:srgbClr val="002060"/>
                </a:solidFill>
              </a:rPr>
              <a:t>E</a:t>
            </a:r>
            <a:r>
              <a:rPr spc="-195" dirty="0">
                <a:solidFill>
                  <a:srgbClr val="002060"/>
                </a:solidFill>
              </a:rPr>
              <a:t>S</a:t>
            </a:r>
          </a:p>
          <a:p>
            <a:pPr marL="180340">
              <a:lnSpc>
                <a:spcPct val="100000"/>
              </a:lnSpc>
              <a:spcBef>
                <a:spcPts val="540"/>
              </a:spcBef>
            </a:pPr>
            <a:r>
              <a:rPr spc="-60" dirty="0">
                <a:solidFill>
                  <a:srgbClr val="002060"/>
                </a:solidFill>
              </a:rPr>
              <a:t>RECOMMENDATIONS,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30" dirty="0">
                <a:solidFill>
                  <a:srgbClr val="002060"/>
                </a:solidFill>
              </a:rPr>
              <a:t>AND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05" dirty="0">
                <a:solidFill>
                  <a:srgbClr val="002060"/>
                </a:solidFill>
              </a:rPr>
              <a:t>TREATMENTS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25" dirty="0">
                <a:solidFill>
                  <a:srgbClr val="002060"/>
                </a:solidFill>
              </a:rPr>
              <a:t>SUGGESTED</a:t>
            </a:r>
            <a:r>
              <a:rPr spc="-110" dirty="0">
                <a:solidFill>
                  <a:srgbClr val="002060"/>
                </a:solidFill>
              </a:rPr>
              <a:t> </a:t>
            </a:r>
            <a:r>
              <a:rPr spc="-185" dirty="0">
                <a:solidFill>
                  <a:srgbClr val="002060"/>
                </a:solidFill>
              </a:rPr>
              <a:t>BY</a:t>
            </a:r>
            <a:r>
              <a:rPr spc="-114" dirty="0">
                <a:solidFill>
                  <a:srgbClr val="002060"/>
                </a:solidFill>
              </a:rPr>
              <a:t> </a:t>
            </a:r>
            <a:r>
              <a:rPr spc="-75" dirty="0">
                <a:solidFill>
                  <a:srgbClr val="002060"/>
                </a:solidFill>
              </a:rPr>
              <a:t>CHATBOTS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029" y="3817161"/>
            <a:ext cx="114299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029" y="5303061"/>
            <a:ext cx="114299" cy="1142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029" y="6788961"/>
            <a:ext cx="114299" cy="1142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029" y="7779560"/>
            <a:ext cx="114299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"/>
            <a:ext cx="1142999" cy="18097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9469" y="141444"/>
            <a:ext cx="71412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85" dirty="0">
                <a:solidFill>
                  <a:schemeClr val="bg1"/>
                </a:solidFill>
              </a:rPr>
              <a:t>DRAWBACKS</a:t>
            </a:r>
            <a:endParaRPr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3125" y="8299993"/>
            <a:ext cx="1035685" cy="2078989"/>
            <a:chOff x="3125" y="8199981"/>
            <a:chExt cx="1035685" cy="207898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5" y="8199981"/>
              <a:ext cx="1035099" cy="20786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6574" y="9362539"/>
              <a:ext cx="657860" cy="658495"/>
            </a:xfrm>
            <a:custGeom>
              <a:avLst/>
              <a:gdLst/>
              <a:ahLst/>
              <a:cxnLst/>
              <a:rect l="l" t="t" r="r" b="b"/>
              <a:pathLst>
                <a:path w="657860" h="658495">
                  <a:moveTo>
                    <a:pt x="328927" y="658473"/>
                  </a:moveTo>
                  <a:lnTo>
                    <a:pt x="369194" y="655997"/>
                  </a:lnTo>
                  <a:lnTo>
                    <a:pt x="408850" y="648606"/>
                  </a:lnTo>
                  <a:lnTo>
                    <a:pt x="447305" y="636413"/>
                  </a:lnTo>
                  <a:lnTo>
                    <a:pt x="483983" y="619597"/>
                  </a:lnTo>
                  <a:lnTo>
                    <a:pt x="518329" y="598414"/>
                  </a:lnTo>
                  <a:lnTo>
                    <a:pt x="549822" y="573185"/>
                  </a:lnTo>
                  <a:lnTo>
                    <a:pt x="577993" y="544287"/>
                  </a:lnTo>
                  <a:lnTo>
                    <a:pt x="602421" y="512150"/>
                  </a:lnTo>
                  <a:lnTo>
                    <a:pt x="622735" y="477263"/>
                  </a:lnTo>
                  <a:lnTo>
                    <a:pt x="638628" y="440153"/>
                  </a:lnTo>
                  <a:lnTo>
                    <a:pt x="649863" y="401375"/>
                  </a:lnTo>
                  <a:lnTo>
                    <a:pt x="656271" y="361507"/>
                  </a:lnTo>
                  <a:lnTo>
                    <a:pt x="657855" y="329236"/>
                  </a:lnTo>
                  <a:lnTo>
                    <a:pt x="657756" y="321154"/>
                  </a:lnTo>
                  <a:lnTo>
                    <a:pt x="654295" y="280927"/>
                  </a:lnTo>
                  <a:lnTo>
                    <a:pt x="645941" y="241427"/>
                  </a:lnTo>
                  <a:lnTo>
                    <a:pt x="632817" y="203243"/>
                  </a:lnTo>
                  <a:lnTo>
                    <a:pt x="615122" y="166954"/>
                  </a:lnTo>
                  <a:lnTo>
                    <a:pt x="593125" y="133110"/>
                  </a:lnTo>
                  <a:lnTo>
                    <a:pt x="567154" y="102216"/>
                  </a:lnTo>
                  <a:lnTo>
                    <a:pt x="537597" y="74733"/>
                  </a:lnTo>
                  <a:lnTo>
                    <a:pt x="504901" y="51078"/>
                  </a:lnTo>
                  <a:lnTo>
                    <a:pt x="469562" y="31609"/>
                  </a:lnTo>
                  <a:lnTo>
                    <a:pt x="432108" y="16617"/>
                  </a:lnTo>
                  <a:lnTo>
                    <a:pt x="393098" y="6326"/>
                  </a:lnTo>
                  <a:lnTo>
                    <a:pt x="353122" y="891"/>
                  </a:lnTo>
                  <a:lnTo>
                    <a:pt x="328927" y="0"/>
                  </a:lnTo>
                  <a:lnTo>
                    <a:pt x="320853" y="99"/>
                  </a:lnTo>
                  <a:lnTo>
                    <a:pt x="280664" y="3563"/>
                  </a:lnTo>
                  <a:lnTo>
                    <a:pt x="241200" y="11925"/>
                  </a:lnTo>
                  <a:lnTo>
                    <a:pt x="203052" y="25061"/>
                  </a:lnTo>
                  <a:lnTo>
                    <a:pt x="166797" y="42773"/>
                  </a:lnTo>
                  <a:lnTo>
                    <a:pt x="132985" y="64791"/>
                  </a:lnTo>
                  <a:lnTo>
                    <a:pt x="102120" y="90786"/>
                  </a:lnTo>
                  <a:lnTo>
                    <a:pt x="74663" y="120371"/>
                  </a:lnTo>
                  <a:lnTo>
                    <a:pt x="51030" y="153097"/>
                  </a:lnTo>
                  <a:lnTo>
                    <a:pt x="31580" y="188469"/>
                  </a:lnTo>
                  <a:lnTo>
                    <a:pt x="16602" y="225958"/>
                  </a:lnTo>
                  <a:lnTo>
                    <a:pt x="6320" y="265005"/>
                  </a:lnTo>
                  <a:lnTo>
                    <a:pt x="890" y="305019"/>
                  </a:lnTo>
                  <a:lnTo>
                    <a:pt x="0" y="329236"/>
                  </a:lnTo>
                  <a:lnTo>
                    <a:pt x="98" y="337319"/>
                  </a:lnTo>
                  <a:lnTo>
                    <a:pt x="3559" y="377545"/>
                  </a:lnTo>
                  <a:lnTo>
                    <a:pt x="11914" y="417046"/>
                  </a:lnTo>
                  <a:lnTo>
                    <a:pt x="25038" y="455230"/>
                  </a:lnTo>
                  <a:lnTo>
                    <a:pt x="42733" y="491519"/>
                  </a:lnTo>
                  <a:lnTo>
                    <a:pt x="64730" y="525363"/>
                  </a:lnTo>
                  <a:lnTo>
                    <a:pt x="90701" y="556257"/>
                  </a:lnTo>
                  <a:lnTo>
                    <a:pt x="120258" y="583740"/>
                  </a:lnTo>
                  <a:lnTo>
                    <a:pt x="152954" y="607395"/>
                  </a:lnTo>
                  <a:lnTo>
                    <a:pt x="188293" y="626863"/>
                  </a:lnTo>
                  <a:lnTo>
                    <a:pt x="225746" y="641855"/>
                  </a:lnTo>
                  <a:lnTo>
                    <a:pt x="264757" y="652147"/>
                  </a:lnTo>
                  <a:lnTo>
                    <a:pt x="304732" y="657581"/>
                  </a:lnTo>
                  <a:lnTo>
                    <a:pt x="328927" y="658473"/>
                  </a:lnTo>
                  <a:close/>
                </a:path>
              </a:pathLst>
            </a:custGeom>
            <a:solidFill>
              <a:srgbClr val="AC53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142999" cy="18097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614874" y="1252174"/>
            <a:ext cx="5870575" cy="76200"/>
          </a:xfrm>
          <a:custGeom>
            <a:avLst/>
            <a:gdLst/>
            <a:ahLst/>
            <a:cxnLst/>
            <a:rect l="l" t="t" r="r" b="b"/>
            <a:pathLst>
              <a:path w="5870575" h="76200">
                <a:moveTo>
                  <a:pt x="5870376" y="76199"/>
                </a:moveTo>
                <a:lnTo>
                  <a:pt x="0" y="76199"/>
                </a:lnTo>
                <a:lnTo>
                  <a:pt x="0" y="0"/>
                </a:lnTo>
                <a:lnTo>
                  <a:pt x="5870376" y="0"/>
                </a:lnTo>
                <a:lnTo>
                  <a:pt x="5870376" y="76199"/>
                </a:lnTo>
                <a:close/>
              </a:path>
            </a:pathLst>
          </a:custGeom>
          <a:solidFill>
            <a:srgbClr val="3C0F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02174" y="379081"/>
            <a:ext cx="58737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6400" y="3390900"/>
            <a:ext cx="12361545" cy="39946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0"/>
              </a:spcBef>
            </a:pPr>
            <a:r>
              <a:rPr sz="2400" b="1" spc="-275" dirty="0">
                <a:latin typeface="Tahoma"/>
                <a:cs typeface="Tahoma"/>
              </a:rPr>
              <a:t>In </a:t>
            </a:r>
            <a:r>
              <a:rPr sz="2400" b="1" spc="40" dirty="0">
                <a:latin typeface="Tahoma"/>
                <a:cs typeface="Tahoma"/>
              </a:rPr>
              <a:t>conclusion, </a:t>
            </a:r>
            <a:r>
              <a:rPr sz="2400" b="1" spc="20" dirty="0">
                <a:latin typeface="Tahoma"/>
                <a:cs typeface="Tahoma"/>
              </a:rPr>
              <a:t>healthcare </a:t>
            </a:r>
            <a:r>
              <a:rPr sz="2400" b="1" spc="40" dirty="0">
                <a:latin typeface="Tahoma"/>
                <a:cs typeface="Tahoma"/>
              </a:rPr>
              <a:t>chatbots </a:t>
            </a:r>
            <a:r>
              <a:rPr sz="2400" b="1" spc="-5" dirty="0">
                <a:latin typeface="Tahoma"/>
                <a:cs typeface="Tahoma"/>
              </a:rPr>
              <a:t>have the potential </a:t>
            </a:r>
            <a:r>
              <a:rPr sz="2400" b="1" spc="15" dirty="0">
                <a:latin typeface="Tahoma"/>
                <a:cs typeface="Tahoma"/>
              </a:rPr>
              <a:t>to </a:t>
            </a:r>
            <a:r>
              <a:rPr sz="2400" b="1" spc="-5" dirty="0">
                <a:latin typeface="Tahoma"/>
                <a:cs typeface="Tahoma"/>
              </a:rPr>
              <a:t>revolutionize the 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20" dirty="0">
                <a:latin typeface="Tahoma"/>
                <a:cs typeface="Tahoma"/>
              </a:rPr>
              <a:t>healthcare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industry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by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20" dirty="0">
                <a:latin typeface="Tahoma"/>
                <a:cs typeface="Tahoma"/>
              </a:rPr>
              <a:t>providing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patients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with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155" dirty="0">
                <a:latin typeface="Tahoma"/>
                <a:cs typeface="Tahoma"/>
              </a:rPr>
              <a:t>access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to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reliable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and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convenient </a:t>
            </a:r>
            <a:r>
              <a:rPr sz="2400" b="1" spc="-690" dirty="0">
                <a:latin typeface="Tahoma"/>
                <a:cs typeface="Tahoma"/>
              </a:rPr>
              <a:t> </a:t>
            </a:r>
            <a:r>
              <a:rPr sz="2400" b="1" spc="20" dirty="0">
                <a:latin typeface="Tahoma"/>
                <a:cs typeface="Tahoma"/>
              </a:rPr>
              <a:t>healthcare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45" dirty="0">
                <a:latin typeface="Tahoma"/>
                <a:cs typeface="Tahoma"/>
              </a:rPr>
              <a:t>services.</a:t>
            </a:r>
            <a:endParaRPr sz="2400" b="1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b="1" dirty="0">
              <a:latin typeface="Tahoma"/>
              <a:cs typeface="Tahoma"/>
            </a:endParaRPr>
          </a:p>
          <a:p>
            <a:pPr marL="12700" marR="626745" indent="82550">
              <a:lnSpc>
                <a:spcPct val="109400"/>
              </a:lnSpc>
            </a:pPr>
            <a:r>
              <a:rPr sz="2400" b="1" spc="25" dirty="0">
                <a:latin typeface="Tahoma"/>
                <a:cs typeface="Tahoma"/>
              </a:rPr>
              <a:t>Healthcare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40" dirty="0">
                <a:latin typeface="Tahoma"/>
                <a:cs typeface="Tahoma"/>
              </a:rPr>
              <a:t>chatbots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55" dirty="0">
                <a:latin typeface="Tahoma"/>
                <a:cs typeface="Tahoma"/>
              </a:rPr>
              <a:t>can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provide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patients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with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35" dirty="0">
                <a:latin typeface="Tahoma"/>
                <a:cs typeface="Tahoma"/>
              </a:rPr>
              <a:t>personalized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35" dirty="0">
                <a:latin typeface="Tahoma"/>
                <a:cs typeface="Tahoma"/>
              </a:rPr>
              <a:t>care,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automate </a:t>
            </a:r>
            <a:r>
              <a:rPr sz="2400" b="1" spc="-690" dirty="0">
                <a:latin typeface="Tahoma"/>
                <a:cs typeface="Tahoma"/>
              </a:rPr>
              <a:t> </a:t>
            </a:r>
            <a:r>
              <a:rPr sz="2400" b="1" spc="-25" dirty="0">
                <a:latin typeface="Tahoma"/>
                <a:cs typeface="Tahoma"/>
              </a:rPr>
              <a:t>routine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25" dirty="0">
                <a:latin typeface="Tahoma"/>
                <a:cs typeface="Tahoma"/>
              </a:rPr>
              <a:t>tasks,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65" dirty="0">
                <a:latin typeface="Tahoma"/>
                <a:cs typeface="Tahoma"/>
              </a:rPr>
              <a:t>reduce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65" dirty="0">
                <a:latin typeface="Tahoma"/>
                <a:cs typeface="Tahoma"/>
              </a:rPr>
              <a:t>wait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times,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and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15" dirty="0">
                <a:latin typeface="Tahoma"/>
                <a:cs typeface="Tahoma"/>
              </a:rPr>
              <a:t>improve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-20" dirty="0">
                <a:latin typeface="Tahoma"/>
                <a:cs typeface="Tahoma"/>
              </a:rPr>
              <a:t>patient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35" dirty="0">
                <a:latin typeface="Tahoma"/>
                <a:cs typeface="Tahoma"/>
              </a:rPr>
              <a:t>outcomes.</a:t>
            </a:r>
            <a:endParaRPr sz="2400" b="1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b="1" dirty="0">
              <a:latin typeface="Tahoma"/>
              <a:cs typeface="Tahoma"/>
            </a:endParaRPr>
          </a:p>
          <a:p>
            <a:pPr marL="12700" marR="207010">
              <a:lnSpc>
                <a:spcPct val="109400"/>
              </a:lnSpc>
            </a:pPr>
            <a:r>
              <a:rPr sz="2400" b="1" spc="80" dirty="0">
                <a:latin typeface="Tahoma"/>
                <a:cs typeface="Tahoma"/>
              </a:rPr>
              <a:t>To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30" dirty="0">
                <a:latin typeface="Tahoma"/>
                <a:cs typeface="Tahoma"/>
              </a:rPr>
              <a:t>ensure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55" dirty="0">
                <a:latin typeface="Tahoma"/>
                <a:cs typeface="Tahoma"/>
              </a:rPr>
              <a:t>that </a:t>
            </a:r>
            <a:r>
              <a:rPr sz="2400" b="1" spc="-5" dirty="0">
                <a:latin typeface="Tahoma"/>
                <a:cs typeface="Tahoma"/>
              </a:rPr>
              <a:t>the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20" dirty="0">
                <a:latin typeface="Tahoma"/>
                <a:cs typeface="Tahoma"/>
              </a:rPr>
              <a:t>healthcare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25" dirty="0">
                <a:latin typeface="Tahoma"/>
                <a:cs typeface="Tahoma"/>
              </a:rPr>
              <a:t>chatbot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50" dirty="0">
                <a:latin typeface="Tahoma"/>
                <a:cs typeface="Tahoma"/>
              </a:rPr>
              <a:t>meets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the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user's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50" dirty="0">
                <a:latin typeface="Tahoma"/>
                <a:cs typeface="Tahoma"/>
              </a:rPr>
              <a:t>needs,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85" dirty="0">
                <a:latin typeface="Tahoma"/>
                <a:cs typeface="Tahoma"/>
              </a:rPr>
              <a:t>it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30" dirty="0">
                <a:latin typeface="Tahoma"/>
                <a:cs typeface="Tahoma"/>
              </a:rPr>
              <a:t>is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35" dirty="0">
                <a:latin typeface="Tahoma"/>
                <a:cs typeface="Tahoma"/>
              </a:rPr>
              <a:t>essential</a:t>
            </a:r>
            <a:r>
              <a:rPr sz="2400" b="1" spc="-55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to </a:t>
            </a:r>
            <a:r>
              <a:rPr sz="2400" b="1" spc="-68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involve </a:t>
            </a:r>
            <a:r>
              <a:rPr sz="2400" b="1" spc="20" dirty="0">
                <a:latin typeface="Tahoma"/>
                <a:cs typeface="Tahoma"/>
              </a:rPr>
              <a:t>healthcare </a:t>
            </a:r>
            <a:r>
              <a:rPr sz="2400" b="1" spc="35" dirty="0">
                <a:latin typeface="Tahoma"/>
                <a:cs typeface="Tahoma"/>
              </a:rPr>
              <a:t>professionals, </a:t>
            </a:r>
            <a:r>
              <a:rPr sz="2400" b="1" spc="-10" dirty="0">
                <a:latin typeface="Tahoma"/>
                <a:cs typeface="Tahoma"/>
              </a:rPr>
              <a:t>patients, and </a:t>
            </a:r>
            <a:r>
              <a:rPr sz="2400" b="1" dirty="0">
                <a:latin typeface="Tahoma"/>
                <a:cs typeface="Tahoma"/>
              </a:rPr>
              <a:t>other </a:t>
            </a:r>
            <a:r>
              <a:rPr sz="2400" b="1" spc="40" dirty="0">
                <a:latin typeface="Tahoma"/>
                <a:cs typeface="Tahoma"/>
              </a:rPr>
              <a:t>stakeholders </a:t>
            </a:r>
            <a:r>
              <a:rPr sz="2400" b="1" spc="-85" dirty="0">
                <a:latin typeface="Tahoma"/>
                <a:cs typeface="Tahoma"/>
              </a:rPr>
              <a:t>in </a:t>
            </a:r>
            <a:r>
              <a:rPr sz="2400" b="1" spc="-5" dirty="0">
                <a:latin typeface="Tahoma"/>
                <a:cs typeface="Tahoma"/>
              </a:rPr>
              <a:t>the 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25" dirty="0">
                <a:latin typeface="Tahoma"/>
                <a:cs typeface="Tahoma"/>
              </a:rPr>
              <a:t>development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70" dirty="0">
                <a:latin typeface="Tahoma"/>
                <a:cs typeface="Tahoma"/>
              </a:rPr>
              <a:t>process.</a:t>
            </a:r>
            <a:endParaRPr sz="240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661</Words>
  <Application>Microsoft Office PowerPoint</Application>
  <PresentationFormat>Custom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Lucida Sans Unicode</vt:lpstr>
      <vt:lpstr>Tahoma</vt:lpstr>
      <vt:lpstr>Times New Roman</vt:lpstr>
      <vt:lpstr>Trebuchet MS</vt:lpstr>
      <vt:lpstr>Tw Cen MT</vt:lpstr>
      <vt:lpstr>Office Theme</vt:lpstr>
      <vt:lpstr>Circuit</vt:lpstr>
      <vt:lpstr>CHATBOT FOR MEDICOS</vt:lpstr>
      <vt:lpstr>INTRODUCTION</vt:lpstr>
      <vt:lpstr>PROBLEM STATEMENT   One in every twenty Google searches is about health, this clearly  demonstrates the need to receive proper healthcare advice  digitally.</vt:lpstr>
      <vt:lpstr>OBJECTIVES  AND GOALS</vt:lpstr>
      <vt:lpstr>KEY FEATURES</vt:lpstr>
      <vt:lpstr>EFFECTIVENSS</vt:lpstr>
      <vt:lpstr>DATA  FLOW  DESIGN</vt:lpstr>
      <vt:lpstr>DRAWBACKS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HEALTHCARE</dc:title>
  <dc:creator>Nikunj Aggarwal</dc:creator>
  <cp:keywords>DAFjMnVihSQ,BACmuGIcz2E</cp:keywords>
  <cp:lastModifiedBy>Divyansh .</cp:lastModifiedBy>
  <cp:revision>5</cp:revision>
  <dcterms:created xsi:type="dcterms:W3CDTF">2023-05-18T07:41:54Z</dcterms:created>
  <dcterms:modified xsi:type="dcterms:W3CDTF">2023-05-18T09:04:47Z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2023-05-17T00:00:00Z</vt:filetime>
  </property>
  <property fmtid="{D5CDD505-2E9C-101B-9397-08002B2CF9AE}" pid="3" name="Creator">
    <vt:lpwstr>Canva</vt:lpwstr>
  </property>
  <property fmtid="{D5CDD505-2E9C-101B-9397-08002B2CF9AE}" pid="4" name="LastSaved">
    <vt:filetime>2023-05-18T00:00:00Z</vt:filetime>
  </property>
</Properties>
</file>