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419" r:id="rId2"/>
    <p:sldId id="425" r:id="rId3"/>
  </p:sldIdLst>
  <p:sldSz cx="14630400" cy="8229600"/>
  <p:notesSz cx="14630400" cy="82296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Richer-Lanciault" initials="JR" lastIdx="8" clrIdx="0">
    <p:extLst>
      <p:ext uri="{19B8F6BF-5375-455C-9EA6-DF929625EA0E}">
        <p15:presenceInfo xmlns:p15="http://schemas.microsoft.com/office/powerpoint/2012/main" xmlns="" userId="Julien Richer-Lanciau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575756"/>
    <a:srgbClr val="52A347"/>
    <a:srgbClr val="D09E00"/>
    <a:srgbClr val="FFFFFF"/>
    <a:srgbClr val="43A8AA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6445" autoAdjust="0"/>
  </p:normalViewPr>
  <p:slideViewPr>
    <p:cSldViewPr>
      <p:cViewPr varScale="1">
        <p:scale>
          <a:sx n="55" d="100"/>
          <a:sy n="55" d="100"/>
        </p:scale>
        <p:origin x="-488" y="-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1142" y="-77"/>
      </p:cViewPr>
      <p:guideLst>
        <p:guide orient="horz" pos="2592"/>
        <p:guide pos="46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4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340475" cy="41116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1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286750" y="1"/>
            <a:ext cx="6340475" cy="41116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100"/>
            </a:lvl1pPr>
          </a:lstStyle>
          <a:p>
            <a:fld id="{25593DF3-B38C-43FE-BC83-B101905CA470}" type="datetimeFigureOut">
              <a:rPr lang="fr-CA" smtClean="0"/>
              <a:t>2020-08-18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17538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463675" y="3908425"/>
            <a:ext cx="11703051" cy="3703638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816851"/>
            <a:ext cx="6340475" cy="411163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1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286750" y="7816851"/>
            <a:ext cx="6340475" cy="411163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100"/>
            </a:lvl1pPr>
          </a:lstStyle>
          <a:p>
            <a:fld id="{13488DC7-BD88-4822-B07F-DBE5E5471FB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446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3467-D373-4DA8-B444-F8AC2169A67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35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3467-D373-4DA8-B444-F8AC2169A67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3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20" y="329184"/>
            <a:ext cx="13167360" cy="13167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804" y="152400"/>
            <a:ext cx="9658103" cy="1981200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3" tIns="54862" rIns="109723" bIns="54862" rtlCol="0" anchor="ctr"/>
          <a:lstStyle/>
          <a:p>
            <a:pPr algn="ctr"/>
            <a:endParaRPr lang="en-US"/>
          </a:p>
        </p:txBody>
      </p:sp>
      <p:sp>
        <p:nvSpPr>
          <p:cNvPr id="11" name="object 2"/>
          <p:cNvSpPr txBox="1"/>
          <p:nvPr/>
        </p:nvSpPr>
        <p:spPr>
          <a:xfrm>
            <a:off x="588820" y="605882"/>
            <a:ext cx="871328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tabLst>
                <a:tab pos="1486380" algn="l"/>
              </a:tabLst>
            </a:pPr>
            <a:r>
              <a:rPr lang="en-CA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Context</a:t>
            </a:r>
            <a:endParaRPr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6517" y="1905002"/>
            <a:ext cx="9665819" cy="76201"/>
          </a:xfrm>
          <a:prstGeom prst="rect">
            <a:avLst/>
          </a:prstGeom>
          <a:solidFill>
            <a:srgbClr val="52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3" tIns="54862" rIns="109723" bIns="54862"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079FB118-5275-4963-B016-235065E28072}"/>
              </a:ext>
            </a:extLst>
          </p:cNvPr>
          <p:cNvSpPr txBox="1"/>
          <p:nvPr/>
        </p:nvSpPr>
        <p:spPr>
          <a:xfrm>
            <a:off x="1143000" y="2735788"/>
            <a:ext cx="12496800" cy="7540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marR="5080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Our strategic long-term goal is to gather 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information about simulator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and editor usage by aggregating, </a:t>
            </a:r>
            <a:r>
              <a:rPr lang="en-US" sz="2000" dirty="0" err="1" smtClean="0">
                <a:solidFill>
                  <a:srgbClr val="575756"/>
                </a:solidFill>
                <a:latin typeface="Publica Sans" charset="0"/>
              </a:rPr>
              <a:t>anonymizing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, and then analyzing data to provide value to our customers. </a:t>
            </a: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Ultimately, CM Labs is interested in unlocking the value of this data by considering all forms of business intelligence:</a:t>
            </a:r>
          </a:p>
          <a:p>
            <a:pPr marL="527050" marR="5080"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The lead use-case of interest is for </a:t>
            </a:r>
            <a:r>
              <a:rPr lang="en-US" sz="2000" b="1" u="sng" dirty="0" smtClean="0">
                <a:solidFill>
                  <a:srgbClr val="575756"/>
                </a:solidFill>
                <a:latin typeface="Publica Sans" charset="0"/>
              </a:rPr>
              <a:t>predictive training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. (See the next slide.) </a:t>
            </a:r>
          </a:p>
          <a:p>
            <a:pPr marL="527050" marR="5080"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The next use-cases of interest are for </a:t>
            </a:r>
            <a:r>
              <a:rPr lang="en-US" sz="2000" b="1" u="sng" dirty="0" smtClean="0">
                <a:solidFill>
                  <a:srgbClr val="575756"/>
                </a:solidFill>
                <a:latin typeface="Publica Sans" charset="0"/>
              </a:rPr>
              <a:t>predictive simulator maintenance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, </a:t>
            </a:r>
            <a:r>
              <a:rPr lang="en-US" sz="2000" b="1" u="sng" dirty="0" smtClean="0">
                <a:solidFill>
                  <a:srgbClr val="575756"/>
                </a:solidFill>
                <a:latin typeface="Publica Sans" charset="0"/>
              </a:rPr>
              <a:t>simulator operational usage</a:t>
            </a:r>
            <a:r>
              <a:rPr lang="en-US" sz="2000" b="1" dirty="0" smtClean="0">
                <a:solidFill>
                  <a:srgbClr val="575756"/>
                </a:solidFill>
                <a:latin typeface="Publica Sans" charset="0"/>
              </a:rPr>
              <a:t>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and </a:t>
            </a:r>
            <a:r>
              <a:rPr lang="en-US" sz="2000" b="1" u="sng" dirty="0" smtClean="0">
                <a:solidFill>
                  <a:srgbClr val="575756"/>
                </a:solidFill>
                <a:latin typeface="Publica Sans" charset="0"/>
              </a:rPr>
              <a:t>machine engineering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.</a:t>
            </a:r>
          </a:p>
          <a:p>
            <a:pPr marL="869950" marR="5080" lvl="1" indent="-34290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Predictive maintenance and simulator operational usage… we are interested in: simulator 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usage hours, simulator running hours, number of users, average time per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user, MTBF information, etc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. </a:t>
            </a:r>
          </a:p>
          <a:p>
            <a:pPr marL="869950" marR="5080" lvl="1" indent="-34290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Machine engineering… we are interested in: ergonomics of the controls and/or HMI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,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Digital Twin, tribology 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applications of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simulation of joint forces - rough vs. 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smooth operation,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machine </a:t>
            </a:r>
            <a:r>
              <a:rPr lang="en-US" sz="2000" dirty="0">
                <a:solidFill>
                  <a:srgbClr val="575756"/>
                </a:solidFill>
                <a:latin typeface="Publica Sans" charset="0"/>
              </a:rPr>
              <a:t>wear and fatigue </a:t>
            </a: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analysis, etc.</a:t>
            </a:r>
            <a:endParaRPr lang="en-US" sz="2000" dirty="0">
              <a:solidFill>
                <a:srgbClr val="575756"/>
              </a:solidFill>
              <a:latin typeface="Publica Sans" charset="0"/>
            </a:endParaRPr>
          </a:p>
          <a:p>
            <a:pPr marL="412750" marR="5080" indent="-34290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575756"/>
              </a:solidFill>
              <a:latin typeface="Publica Sans" charset="0"/>
            </a:endParaRP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endParaRPr lang="en-US" sz="2000" dirty="0" smtClean="0">
              <a:solidFill>
                <a:srgbClr val="575756"/>
              </a:solidFill>
              <a:latin typeface="Publica Sans" charset="0"/>
            </a:endParaRP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endParaRPr lang="en-US" sz="2000" dirty="0">
              <a:solidFill>
                <a:srgbClr val="575756"/>
              </a:solidFill>
              <a:latin typeface="Publica Sans" charset="0"/>
            </a:endParaRP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575756"/>
                </a:solidFill>
                <a:latin typeface="Publica Sans" charset="0"/>
              </a:rPr>
              <a:t> </a:t>
            </a:r>
            <a:endParaRPr lang="en-US" sz="2000" dirty="0">
              <a:solidFill>
                <a:srgbClr val="575756"/>
              </a:solidFill>
              <a:latin typeface="Publica Sans" charset="0"/>
            </a:endParaRP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endParaRPr lang="en-US" sz="2000" dirty="0" smtClean="0">
              <a:solidFill>
                <a:srgbClr val="575756"/>
              </a:solidFill>
              <a:latin typeface="Public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804" y="152400"/>
            <a:ext cx="9658103" cy="1981200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3" tIns="54862" rIns="109723" bIns="54862" rtlCol="0" anchor="ctr"/>
          <a:lstStyle/>
          <a:p>
            <a:pPr algn="ctr"/>
            <a:endParaRPr lang="en-US"/>
          </a:p>
        </p:txBody>
      </p:sp>
      <p:sp>
        <p:nvSpPr>
          <p:cNvPr id="11" name="object 2"/>
          <p:cNvSpPr txBox="1"/>
          <p:nvPr/>
        </p:nvSpPr>
        <p:spPr>
          <a:xfrm>
            <a:off x="588820" y="605882"/>
            <a:ext cx="871328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tabLst>
                <a:tab pos="1486380" algn="l"/>
              </a:tabLst>
            </a:pPr>
            <a:r>
              <a:rPr lang="en-CA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Training </a:t>
            </a:r>
            <a:endParaRPr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6517" y="1905002"/>
            <a:ext cx="9665819" cy="76201"/>
          </a:xfrm>
          <a:prstGeom prst="rect">
            <a:avLst/>
          </a:prstGeom>
          <a:solidFill>
            <a:srgbClr val="52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3" tIns="54862" rIns="109723" bIns="54862"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079FB118-5275-4963-B016-235065E28072}"/>
              </a:ext>
            </a:extLst>
          </p:cNvPr>
          <p:cNvSpPr txBox="1"/>
          <p:nvPr/>
        </p:nvSpPr>
        <p:spPr>
          <a:xfrm>
            <a:off x="1174830" y="1752600"/>
            <a:ext cx="12496800" cy="7463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marR="5080">
              <a:spcBef>
                <a:spcPts val="600"/>
              </a:spcBef>
              <a:spcAft>
                <a:spcPts val="1200"/>
              </a:spcAft>
            </a:pPr>
            <a:endParaRPr lang="en-US" sz="2000" b="1" dirty="0" smtClean="0">
              <a:solidFill>
                <a:srgbClr val="575756"/>
              </a:solidFill>
              <a:latin typeface="Publica Sans" charset="0"/>
            </a:endParaRP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rgbClr val="575756"/>
                </a:solidFill>
                <a:latin typeface="Publica Sans" charset="0"/>
              </a:rPr>
              <a:t>We are interested in analyzing data to provide </a:t>
            </a:r>
            <a:r>
              <a:rPr lang="en-US" sz="2000" b="1" u="sng" dirty="0" smtClean="0">
                <a:solidFill>
                  <a:srgbClr val="575756"/>
                </a:solidFill>
                <a:latin typeface="Publica Sans" charset="0"/>
              </a:rPr>
              <a:t>proactive</a:t>
            </a:r>
            <a:r>
              <a:rPr lang="en-US" sz="2000" b="1" dirty="0" smtClean="0">
                <a:solidFill>
                  <a:srgbClr val="575756"/>
                </a:solidFill>
                <a:latin typeface="Publica Sans" charset="0"/>
              </a:rPr>
              <a:t> information to optimize all aspects of training.</a:t>
            </a:r>
            <a:endParaRPr lang="en-US" sz="2000" b="1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Which student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made better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decisions?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Which student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was the most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efficient?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575756"/>
                </a:solidFill>
                <a:latin typeface="Publica Sans" charset="0"/>
              </a:rPr>
              <a:t>Which operator was more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patient?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575756"/>
                </a:solidFill>
                <a:latin typeface="Publica Sans" charset="0"/>
              </a:rPr>
              <a:t>Which operator was more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gentle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to the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machine?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575756"/>
                </a:solidFill>
                <a:latin typeface="Publica Sans" charset="0"/>
              </a:rPr>
              <a:t>Who learned more during the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exercise?</a:t>
            </a: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What is the right curriculum to progress a given student to a target proficiency level?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Students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being more or less like this or that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instructor?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Instructor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quality as compared to other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instructors?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Class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quality compared to other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classes?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School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quality compared to other 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schools?</a:t>
            </a: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Is this </a:t>
            </a:r>
            <a:r>
              <a:rPr lang="en-US" dirty="0">
                <a:solidFill>
                  <a:srgbClr val="575756"/>
                </a:solidFill>
                <a:latin typeface="Publica Sans" charset="0"/>
              </a:rPr>
              <a:t>mechanism easy or hard to learn? To operate</a:t>
            </a: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?</a:t>
            </a:r>
          </a:p>
          <a:p>
            <a:pPr marL="698500" marR="508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575756"/>
                </a:solidFill>
                <a:latin typeface="Publica Sans" charset="0"/>
              </a:rPr>
              <a:t>Etc.</a:t>
            </a: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endParaRPr lang="en-US" dirty="0">
              <a:solidFill>
                <a:srgbClr val="575756"/>
              </a:solidFill>
              <a:latin typeface="Publica Sans" charset="0"/>
            </a:endParaRPr>
          </a:p>
          <a:p>
            <a:pPr marL="69850" marR="5080">
              <a:spcBef>
                <a:spcPts val="600"/>
              </a:spcBef>
              <a:spcAft>
                <a:spcPts val="1200"/>
              </a:spcAft>
            </a:pPr>
            <a:endParaRPr lang="en-US" dirty="0" smtClean="0">
              <a:solidFill>
                <a:srgbClr val="575756"/>
              </a:solidFill>
              <a:latin typeface="Public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3AA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69146</TotalTime>
  <Words>280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general_templates.indd</dc:title>
  <dc:creator>Celine Ganichot</dc:creator>
  <cp:lastModifiedBy>Robert Kopersiewich</cp:lastModifiedBy>
  <cp:revision>634</cp:revision>
  <cp:lastPrinted>2016-12-15T21:20:28Z</cp:lastPrinted>
  <dcterms:created xsi:type="dcterms:W3CDTF">2016-11-23T17:11:35Z</dcterms:created>
  <dcterms:modified xsi:type="dcterms:W3CDTF">2020-08-18T14:46:36Z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2016-11-23T00:00:00Z</vt:filetime>
  </property>
</Properties>
</file>