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4263"/>
    <a:srgbClr val="4D8580"/>
    <a:srgbClr val="214740"/>
    <a:srgbClr val="2D6157"/>
    <a:srgbClr val="CBE7E2"/>
    <a:srgbClr val="BCE2E6"/>
    <a:srgbClr val="75BDA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75" d="100"/>
          <a:sy n="75" d="100"/>
        </p:scale>
        <p:origin x="-11076" y="-991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5/21/2019</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62BBC5C-41BE-49D2-AC3A-5BEA4C84EA91}"/>
              </a:ext>
            </a:extLst>
          </p:cNvPr>
          <p:cNvSpPr/>
          <p:nvPr/>
        </p:nvSpPr>
        <p:spPr>
          <a:xfrm>
            <a:off x="0" y="0"/>
            <a:ext cx="43738800" cy="4546120"/>
          </a:xfrm>
          <a:prstGeom prst="rect">
            <a:avLst/>
          </a:prstGeom>
          <a:solidFill>
            <a:srgbClr val="214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11521439" y="-4174"/>
            <a:ext cx="20848320" cy="4804773"/>
          </a:xfrm>
          <a:prstGeom prst="rect">
            <a:avLst/>
          </a:prstGeom>
          <a:solidFill>
            <a:schemeClr val="accent6">
              <a:lumMod val="50000"/>
            </a:schemeClr>
          </a:solidFill>
          <a:ln>
            <a:noFill/>
          </a:ln>
          <a:effectLst/>
        </p:spPr>
        <p:txBody>
          <a:bodyPr lIns="137137" tIns="91440" rIns="137137" bIns="9144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800" b="1" dirty="0">
                <a:solidFill>
                  <a:schemeClr val="accent3">
                    <a:lumMod val="20000"/>
                    <a:lumOff val="80000"/>
                  </a:schemeClr>
                </a:solidFill>
                <a:latin typeface="+mj-lt"/>
                <a:cs typeface="Times New Roman" panose="02020603050405020304" pitchFamily="18" charset="0"/>
              </a:rPr>
              <a:t>The Effect of Infill Parameters on Spatiotemporal Thermal Distribution in Fused Deposition Modeling</a:t>
            </a:r>
          </a:p>
        </p:txBody>
      </p:sp>
      <p:sp>
        <p:nvSpPr>
          <p:cNvPr id="10" name="Text Box 189"/>
          <p:cNvSpPr txBox="1">
            <a:spLocks noChangeArrowheads="1"/>
          </p:cNvSpPr>
          <p:nvPr/>
        </p:nvSpPr>
        <p:spPr bwMode="auto">
          <a:xfrm>
            <a:off x="1280210" y="1696401"/>
            <a:ext cx="9144000" cy="720192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   </a:t>
            </a:r>
            <a:r>
              <a:rPr lang="en-US" sz="3000" dirty="0">
                <a:latin typeface="Calibri" pitchFamily="34" charset="0"/>
              </a:rPr>
              <a:t>3D printing has grown into a widely explored technology in many industries, such as construction, aerospace, and medicine, because of its ability to rapidly produce prototypes.</a:t>
            </a:r>
          </a:p>
          <a:p>
            <a:pPr eaLnBrk="1" hangingPunct="1"/>
            <a:r>
              <a:rPr lang="en-US" sz="3000" dirty="0">
                <a:latin typeface="Calibri" pitchFamily="34" charset="0"/>
              </a:rPr>
              <a:t>   For many of these industries, the thermal properties of products are crucial to functionality. Therefore, it is critical to understand specific factors that influence these thermal properties.</a:t>
            </a:r>
          </a:p>
          <a:p>
            <a:pPr eaLnBrk="1" hangingPunct="1"/>
            <a:r>
              <a:rPr lang="en-US" sz="3000" dirty="0">
                <a:latin typeface="Calibri" pitchFamily="34" charset="0"/>
              </a:rPr>
              <a:t>   During the 3D printing process, thermal stresses creates distortions, known as warpage. Limited research has been done on solutions to the warpage problem in FDM printing.</a:t>
            </a:r>
          </a:p>
          <a:p>
            <a:pPr eaLnBrk="1" hangingPunct="1"/>
            <a:r>
              <a:rPr lang="en-US" sz="3000" dirty="0">
                <a:latin typeface="Calibri" pitchFamily="34" charset="0"/>
              </a:rPr>
              <a:t>   This study aims to understand the relationship between infill parameters and the spatiotemporal temperature distribution during the printing process.</a:t>
            </a:r>
          </a:p>
        </p:txBody>
      </p:sp>
      <p:sp>
        <p:nvSpPr>
          <p:cNvPr id="32" name="Rectangle 31"/>
          <p:cNvSpPr/>
          <p:nvPr/>
        </p:nvSpPr>
        <p:spPr>
          <a:xfrm>
            <a:off x="1280160" y="415155"/>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PURPOSE</a:t>
            </a:r>
          </a:p>
        </p:txBody>
      </p:sp>
      <p:sp>
        <p:nvSpPr>
          <p:cNvPr id="15" name="Text Box 194"/>
          <p:cNvSpPr txBox="1">
            <a:spLocks noChangeArrowheads="1"/>
          </p:cNvSpPr>
          <p:nvPr/>
        </p:nvSpPr>
        <p:spPr bwMode="auto">
          <a:xfrm>
            <a:off x="11502203" y="14564486"/>
            <a:ext cx="20848320" cy="4098501"/>
          </a:xfrm>
          <a:prstGeom prst="rect">
            <a:avLst/>
          </a:prstGeom>
          <a:solidFill>
            <a:schemeClr val="bg1"/>
          </a:solidFill>
          <a:ln w="12700">
            <a:solidFill>
              <a:schemeClr val="accent1">
                <a:lumMod val="75000"/>
              </a:schemeClr>
            </a:solidFill>
          </a:ln>
          <a:effectLst/>
        </p:spPr>
        <p:txBody>
          <a:bodyPr lIns="137137" tIns="137137" rIns="137137" bIns="137137" numCol="1">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3000" b="1" dirty="0">
                <a:latin typeface="Calibri" pitchFamily="34" charset="0"/>
              </a:rPr>
              <a:t>Table 2: </a:t>
            </a:r>
            <a:r>
              <a:rPr lang="en-US" sz="3000" dirty="0">
                <a:latin typeface="Calibri" pitchFamily="34" charset="0"/>
              </a:rPr>
              <a:t>Sample Section of Raw Data from 20% Infill Print</a:t>
            </a: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p:txBody>
      </p:sp>
      <p:sp>
        <p:nvSpPr>
          <p:cNvPr id="11" name="Text Box 190"/>
          <p:cNvSpPr txBox="1">
            <a:spLocks noChangeArrowheads="1"/>
          </p:cNvSpPr>
          <p:nvPr/>
        </p:nvSpPr>
        <p:spPr bwMode="auto">
          <a:xfrm>
            <a:off x="1280160" y="14392500"/>
            <a:ext cx="9144000" cy="13572900"/>
          </a:xfrm>
          <a:prstGeom prst="rect">
            <a:avLst/>
          </a:prstGeom>
          <a:solidFill>
            <a:schemeClr val="bg1"/>
          </a:solidFill>
          <a:ln w="1905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Fused deposition modeling (FDM) is the most popular method for 3D printing due to its low production costs. In FDM, a thermoplastic filament is melted and extruded onto a surface repeatedly to produce a 3D object.</a:t>
            </a:r>
          </a:p>
          <a:p>
            <a:pPr marL="457200" indent="-457200" eaLnBrk="1" hangingPunct="1">
              <a:buFont typeface="Arial" panose="020B0604020202020204" pitchFamily="34" charset="0"/>
              <a:buChar char="•"/>
            </a:pPr>
            <a:r>
              <a:rPr lang="en-US" sz="3200" dirty="0">
                <a:latin typeface="Calibri" pitchFamily="34" charset="0"/>
              </a:rPr>
              <a:t>Warpage occurs as cycles of heating and cooling layers cause thermal stresses of expansion and contraction.</a:t>
            </a:r>
          </a:p>
          <a:p>
            <a:pPr marL="457200" indent="-457200" eaLnBrk="1" hangingPunct="1">
              <a:buFont typeface="Arial" panose="020B0604020202020204" pitchFamily="34" charset="0"/>
              <a:buChar char="•"/>
            </a:pPr>
            <a:r>
              <a:rPr lang="en-US" sz="3200" dirty="0">
                <a:latin typeface="Calibri" pitchFamily="34" charset="0"/>
              </a:rPr>
              <a:t>Plastic is used as filament in 3D printing. The discontinuous atomic nature of plastic causes its heat properties to be anisotropic and influenced by the internal structure, or infill.</a:t>
            </a:r>
          </a:p>
          <a:p>
            <a:pPr marL="457200" indent="-457200" eaLnBrk="1" hangingPunct="1">
              <a:buFont typeface="Arial" panose="020B0604020202020204" pitchFamily="34" charset="0"/>
              <a:buChar char="•"/>
            </a:pPr>
            <a:r>
              <a:rPr lang="en-US" sz="3200" dirty="0">
                <a:latin typeface="Calibri" pitchFamily="34" charset="0"/>
              </a:rPr>
              <a:t>Infill percentage refers to the proportion of plastic in an 3D printed object.</a:t>
            </a: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Current research on this topic fails to account for environmental factors as well as failing to consider factors that affect thermal properties.</a:t>
            </a:r>
          </a:p>
        </p:txBody>
      </p:sp>
      <p:sp>
        <p:nvSpPr>
          <p:cNvPr id="2" name="Rectangle 1">
            <a:extLst>
              <a:ext uri="{FF2B5EF4-FFF2-40B4-BE49-F238E27FC236}">
                <a16:creationId xmlns:a16="http://schemas.microsoft.com/office/drawing/2014/main" id="{F4989331-3225-4CCF-923D-5D323EA7FA32}"/>
              </a:ext>
            </a:extLst>
          </p:cNvPr>
          <p:cNvSpPr/>
          <p:nvPr/>
        </p:nvSpPr>
        <p:spPr>
          <a:xfrm>
            <a:off x="0" y="28803600"/>
            <a:ext cx="43891200" cy="4114800"/>
          </a:xfrm>
          <a:prstGeom prst="rect">
            <a:avLst/>
          </a:prstGeom>
          <a:solidFill>
            <a:srgbClr val="214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24CB21-2E10-48C7-8FF0-35F8B4273286}"/>
              </a:ext>
            </a:extLst>
          </p:cNvPr>
          <p:cNvSpPr/>
          <p:nvPr/>
        </p:nvSpPr>
        <p:spPr>
          <a:xfrm>
            <a:off x="0" y="265176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3F3DB9A-32B1-4309-B6F1-9A322174F9B6}"/>
              </a:ext>
            </a:extLst>
          </p:cNvPr>
          <p:cNvSpPr/>
          <p:nvPr/>
        </p:nvSpPr>
        <p:spPr>
          <a:xfrm>
            <a:off x="43159680" y="265176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E8CD654-80C3-41E2-AD60-4E3C7D5D8D69}"/>
              </a:ext>
            </a:extLst>
          </p:cNvPr>
          <p:cNvSpPr/>
          <p:nvPr/>
        </p:nvSpPr>
        <p:spPr>
          <a:xfrm>
            <a:off x="0" y="0"/>
            <a:ext cx="731520" cy="82296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D4392C-7FF6-4BD4-B0F8-50A660298BF6}"/>
              </a:ext>
            </a:extLst>
          </p:cNvPr>
          <p:cNvSpPr/>
          <p:nvPr/>
        </p:nvSpPr>
        <p:spPr>
          <a:xfrm>
            <a:off x="43159680" y="27432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E994133-8BB5-4752-826C-14086A8CA656}"/>
              </a:ext>
            </a:extLst>
          </p:cNvPr>
          <p:cNvSpPr/>
          <p:nvPr/>
        </p:nvSpPr>
        <p:spPr>
          <a:xfrm>
            <a:off x="43172932" y="-4174"/>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056A28D7-2CB0-467F-B50F-D24DF17B2E1A}"/>
              </a:ext>
            </a:extLst>
          </p:cNvPr>
          <p:cNvGrpSpPr/>
          <p:nvPr/>
        </p:nvGrpSpPr>
        <p:grpSpPr>
          <a:xfrm>
            <a:off x="2906088" y="9111437"/>
            <a:ext cx="5892144" cy="3779518"/>
            <a:chOff x="8372213" y="685800"/>
            <a:chExt cx="4100306" cy="2955572"/>
          </a:xfrm>
        </p:grpSpPr>
        <p:sp>
          <p:nvSpPr>
            <p:cNvPr id="39" name="TextBox 3">
              <a:extLst>
                <a:ext uri="{FF2B5EF4-FFF2-40B4-BE49-F238E27FC236}">
                  <a16:creationId xmlns:a16="http://schemas.microsoft.com/office/drawing/2014/main" id="{1AE9AB3F-E481-491E-AAB0-3179338A58FC}"/>
                </a:ext>
              </a:extLst>
            </p:cNvPr>
            <p:cNvSpPr txBox="1"/>
            <p:nvPr/>
          </p:nvSpPr>
          <p:spPr>
            <a:xfrm>
              <a:off x="8372213" y="3184080"/>
              <a:ext cx="4100306" cy="4572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t>Figure 1: </a:t>
              </a:r>
              <a:r>
                <a:rPr lang="en-US" sz="2000" dirty="0"/>
                <a:t>Warpage in 3D printing</a:t>
              </a:r>
              <a:endParaRPr lang="en-US" sz="2000" b="1" dirty="0"/>
            </a:p>
            <a:p>
              <a:pPr algn="ctr"/>
              <a:r>
                <a:rPr lang="en-US" sz="1200" dirty="0"/>
                <a:t>3dprinting.com/tips-tricks/how-to-choose-an-infill-for-your-3d-prints</a:t>
              </a:r>
            </a:p>
          </p:txBody>
        </p:sp>
        <p:pic>
          <p:nvPicPr>
            <p:cNvPr id="48" name="Picture 47" descr="Image result for warpage 3d print">
              <a:extLst>
                <a:ext uri="{FF2B5EF4-FFF2-40B4-BE49-F238E27FC236}">
                  <a16:creationId xmlns:a16="http://schemas.microsoft.com/office/drawing/2014/main" id="{C17093E8-AF2A-410A-A03D-A9D944AB6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7641" y="685800"/>
              <a:ext cx="4034878" cy="2498280"/>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a:extLst>
              <a:ext uri="{FF2B5EF4-FFF2-40B4-BE49-F238E27FC236}">
                <a16:creationId xmlns:a16="http://schemas.microsoft.com/office/drawing/2014/main" id="{9C2B1E50-0E9B-488A-88C1-5CB1EBEC006A}"/>
              </a:ext>
            </a:extLst>
          </p:cNvPr>
          <p:cNvSpPr/>
          <p:nvPr/>
        </p:nvSpPr>
        <p:spPr>
          <a:xfrm>
            <a:off x="1280160" y="13107407"/>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BACKGROUND</a:t>
            </a:r>
          </a:p>
        </p:txBody>
      </p:sp>
      <p:sp>
        <p:nvSpPr>
          <p:cNvPr id="56" name="Text Box 190">
            <a:extLst>
              <a:ext uri="{FF2B5EF4-FFF2-40B4-BE49-F238E27FC236}">
                <a16:creationId xmlns:a16="http://schemas.microsoft.com/office/drawing/2014/main" id="{923E2B07-D80A-4140-B269-268A254B72CA}"/>
              </a:ext>
            </a:extLst>
          </p:cNvPr>
          <p:cNvSpPr txBox="1">
            <a:spLocks noChangeArrowheads="1"/>
          </p:cNvSpPr>
          <p:nvPr/>
        </p:nvSpPr>
        <p:spPr bwMode="auto">
          <a:xfrm>
            <a:off x="1280160" y="29362582"/>
            <a:ext cx="9144000" cy="3231607"/>
          </a:xfrm>
          <a:prstGeom prst="rect">
            <a:avLst/>
          </a:prstGeom>
          <a:solidFill>
            <a:schemeClr val="bg1"/>
          </a:solidFill>
          <a:ln w="1905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Greater infill percentages will have more uniform distributions of temperature because conduction has been shown to be more effective than radiation or convection for heat transfer in enclosed structures.</a:t>
            </a:r>
          </a:p>
          <a:p>
            <a:pPr eaLnBrk="1" hangingPunct="1"/>
            <a:r>
              <a:rPr lang="en-US" sz="3200" b="1" dirty="0">
                <a:latin typeface="Calibri" pitchFamily="34" charset="0"/>
              </a:rPr>
              <a:t>IV:</a:t>
            </a:r>
            <a:r>
              <a:rPr lang="en-US" sz="3200" dirty="0">
                <a:latin typeface="Calibri" pitchFamily="34" charset="0"/>
              </a:rPr>
              <a:t> Infill percentage (10%, 20%, 30%)</a:t>
            </a:r>
          </a:p>
          <a:p>
            <a:pPr eaLnBrk="1" hangingPunct="1"/>
            <a:r>
              <a:rPr lang="en-US" sz="3200" b="1" dirty="0">
                <a:latin typeface="Calibri" pitchFamily="34" charset="0"/>
              </a:rPr>
              <a:t>DV:</a:t>
            </a:r>
            <a:r>
              <a:rPr lang="en-US" sz="3200" dirty="0">
                <a:latin typeface="Calibri" pitchFamily="34" charset="0"/>
              </a:rPr>
              <a:t> Temperature at specific points over time</a:t>
            </a:r>
          </a:p>
        </p:txBody>
      </p:sp>
      <p:sp>
        <p:nvSpPr>
          <p:cNvPr id="57" name="Rectangle 56">
            <a:extLst>
              <a:ext uri="{FF2B5EF4-FFF2-40B4-BE49-F238E27FC236}">
                <a16:creationId xmlns:a16="http://schemas.microsoft.com/office/drawing/2014/main" id="{FC57B9B6-E42B-4A70-B09A-3ED1FCB8C969}"/>
              </a:ext>
            </a:extLst>
          </p:cNvPr>
          <p:cNvSpPr/>
          <p:nvPr/>
        </p:nvSpPr>
        <p:spPr>
          <a:xfrm>
            <a:off x="1280160" y="28113441"/>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HYPOTHESIS</a:t>
            </a:r>
          </a:p>
        </p:txBody>
      </p:sp>
      <p:grpSp>
        <p:nvGrpSpPr>
          <p:cNvPr id="58" name="Group 57">
            <a:extLst>
              <a:ext uri="{FF2B5EF4-FFF2-40B4-BE49-F238E27FC236}">
                <a16:creationId xmlns:a16="http://schemas.microsoft.com/office/drawing/2014/main" id="{1684B166-BF4A-46B9-BA77-BA8D2148941D}"/>
              </a:ext>
            </a:extLst>
          </p:cNvPr>
          <p:cNvGrpSpPr/>
          <p:nvPr/>
        </p:nvGrpSpPr>
        <p:grpSpPr>
          <a:xfrm>
            <a:off x="2208714" y="21502281"/>
            <a:ext cx="7286892" cy="4253319"/>
            <a:chOff x="6292683" y="3719035"/>
            <a:chExt cx="5372016" cy="3145757"/>
          </a:xfrm>
        </p:grpSpPr>
        <p:pic>
          <p:nvPicPr>
            <p:cNvPr id="59" name="Picture 58" descr="Image result for infill percentage">
              <a:extLst>
                <a:ext uri="{FF2B5EF4-FFF2-40B4-BE49-F238E27FC236}">
                  <a16:creationId xmlns:a16="http://schemas.microsoft.com/office/drawing/2014/main" id="{8E7B7821-18C0-45AC-8A3E-0628DB319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683" y="3719035"/>
              <a:ext cx="5372016" cy="2732054"/>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4">
              <a:extLst>
                <a:ext uri="{FF2B5EF4-FFF2-40B4-BE49-F238E27FC236}">
                  <a16:creationId xmlns:a16="http://schemas.microsoft.com/office/drawing/2014/main" id="{9BAF3438-4F5F-4B65-A75D-2C4C3D24D572}"/>
                </a:ext>
              </a:extLst>
            </p:cNvPr>
            <p:cNvSpPr txBox="1"/>
            <p:nvPr/>
          </p:nvSpPr>
          <p:spPr>
            <a:xfrm>
              <a:off x="6292683" y="6477818"/>
              <a:ext cx="4857900" cy="3869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t>Figure 2: </a:t>
              </a:r>
              <a:r>
                <a:rPr lang="en-US" sz="1600" dirty="0"/>
                <a:t>Various Infill Percentages</a:t>
              </a:r>
            </a:p>
            <a:p>
              <a:pPr algn="ctr"/>
              <a:r>
                <a:rPr lang="en-US" sz="1200" dirty="0"/>
                <a:t>tcadsolutions.com/3dprinting.html</a:t>
              </a:r>
            </a:p>
          </p:txBody>
        </p:sp>
      </p:grpSp>
      <p:sp>
        <p:nvSpPr>
          <p:cNvPr id="61" name="Rectangle 60">
            <a:extLst>
              <a:ext uri="{FF2B5EF4-FFF2-40B4-BE49-F238E27FC236}">
                <a16:creationId xmlns:a16="http://schemas.microsoft.com/office/drawing/2014/main" id="{595F2BEC-A8FE-490D-A691-3760A09C1C59}"/>
              </a:ext>
            </a:extLst>
          </p:cNvPr>
          <p:cNvSpPr/>
          <p:nvPr/>
        </p:nvSpPr>
        <p:spPr>
          <a:xfrm>
            <a:off x="11521390" y="5001917"/>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EXPERIMENTAL DESIGN</a:t>
            </a:r>
          </a:p>
        </p:txBody>
      </p:sp>
      <p:sp>
        <p:nvSpPr>
          <p:cNvPr id="62" name="Rectangle 61">
            <a:extLst>
              <a:ext uri="{FF2B5EF4-FFF2-40B4-BE49-F238E27FC236}">
                <a16:creationId xmlns:a16="http://schemas.microsoft.com/office/drawing/2014/main" id="{C9A85074-8175-4616-A2F0-EC2E7BBC110F}"/>
              </a:ext>
            </a:extLst>
          </p:cNvPr>
          <p:cNvSpPr/>
          <p:nvPr/>
        </p:nvSpPr>
        <p:spPr>
          <a:xfrm>
            <a:off x="11521390" y="13385218"/>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DATA</a:t>
            </a:r>
          </a:p>
        </p:txBody>
      </p:sp>
      <p:pic>
        <p:nvPicPr>
          <p:cNvPr id="63" name="Picture 62">
            <a:extLst>
              <a:ext uri="{FF2B5EF4-FFF2-40B4-BE49-F238E27FC236}">
                <a16:creationId xmlns:a16="http://schemas.microsoft.com/office/drawing/2014/main" id="{E3F5D135-3F79-4F10-8D46-63EA1DAA99AE}"/>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1618359" y="9497731"/>
            <a:ext cx="4530317" cy="3129134"/>
          </a:xfrm>
          <a:prstGeom prst="rect">
            <a:avLst/>
          </a:prstGeom>
        </p:spPr>
      </p:pic>
      <p:sp>
        <p:nvSpPr>
          <p:cNvPr id="66" name="Arrow: Chevron 65">
            <a:extLst>
              <a:ext uri="{FF2B5EF4-FFF2-40B4-BE49-F238E27FC236}">
                <a16:creationId xmlns:a16="http://schemas.microsoft.com/office/drawing/2014/main" id="{F113F1F4-4A98-4FD1-8959-74E81C156EF7}"/>
              </a:ext>
            </a:extLst>
          </p:cNvPr>
          <p:cNvSpPr/>
          <p:nvPr/>
        </p:nvSpPr>
        <p:spPr>
          <a:xfrm>
            <a:off x="16428814" y="6426476"/>
            <a:ext cx="6112558" cy="2902903"/>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Sliced the model three times using a rectilinear infill pattern with 10%, 20%, and 30% infill percentage </a:t>
            </a:r>
          </a:p>
        </p:txBody>
      </p:sp>
      <p:sp>
        <p:nvSpPr>
          <p:cNvPr id="69" name="Rectangle 68">
            <a:extLst>
              <a:ext uri="{FF2B5EF4-FFF2-40B4-BE49-F238E27FC236}">
                <a16:creationId xmlns:a16="http://schemas.microsoft.com/office/drawing/2014/main" id="{44FB1E64-1074-472A-BDED-8B1C761C7FA1}"/>
              </a:ext>
            </a:extLst>
          </p:cNvPr>
          <p:cNvSpPr/>
          <p:nvPr/>
        </p:nvSpPr>
        <p:spPr>
          <a:xfrm>
            <a:off x="11521390" y="19061450"/>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RESULTS</a:t>
            </a:r>
          </a:p>
        </p:txBody>
      </p:sp>
      <mc:AlternateContent xmlns:mc="http://schemas.openxmlformats.org/markup-compatibility/2006" xmlns:a14="http://schemas.microsoft.com/office/drawing/2010/main">
        <mc:Choice Requires="a14">
          <p:sp>
            <p:nvSpPr>
              <p:cNvPr id="70" name="Text Box 194">
                <a:extLst>
                  <a:ext uri="{FF2B5EF4-FFF2-40B4-BE49-F238E27FC236}">
                    <a16:creationId xmlns:a16="http://schemas.microsoft.com/office/drawing/2014/main" id="{BC3A650A-72CF-42EB-ACE0-4EEDC4EBD24A}"/>
                  </a:ext>
                </a:extLst>
              </p:cNvPr>
              <p:cNvSpPr txBox="1">
                <a:spLocks noChangeArrowheads="1"/>
              </p:cNvSpPr>
              <p:nvPr/>
            </p:nvSpPr>
            <p:spPr bwMode="auto">
              <a:xfrm>
                <a:off x="11521390" y="20377396"/>
                <a:ext cx="20848320" cy="12216794"/>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At any time t, the entire system is at a steady state temperature since the rate of heat flow into the system is the rate of heat flow out of the system. Therefore, it can be modeled by Fourier’s Law of Heat Conduction, where </a:t>
                </a:r>
                <a14:m>
                  <m:oMath xmlns:m="http://schemas.openxmlformats.org/officeDocument/2006/math">
                    <m:acc>
                      <m:accPr>
                        <m:chr m:val="⃗"/>
                        <m:ctrlPr>
                          <a:rPr lang="en-US" sz="3000" i="1">
                            <a:latin typeface="Cambria Math" panose="02040503050406030204" pitchFamily="18" charset="0"/>
                            <a:ea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𝑞</m:t>
                        </m:r>
                      </m:e>
                    </m:acc>
                    <m:r>
                      <a:rPr lang="en-US" sz="3000" i="1">
                        <a:latin typeface="Cambria Math" panose="02040503050406030204" pitchFamily="18" charset="0"/>
                      </a:rPr>
                      <m:t> </m:t>
                    </m:r>
                  </m:oMath>
                </a14:m>
                <a:r>
                  <a:rPr lang="en-US" sz="3000" dirty="0">
                    <a:latin typeface="+mn-lt"/>
                  </a:rPr>
                  <a:t>is the heat flux density, </a:t>
                </a:r>
                <a:r>
                  <a:rPr lang="en-US" sz="3000" i="1" dirty="0">
                    <a:latin typeface="Cambria Math" panose="02040503050406030204" pitchFamily="18" charset="0"/>
                    <a:ea typeface="Cambria Math" panose="02040503050406030204" pitchFamily="18" charset="0"/>
                  </a:rPr>
                  <a:t>k</a:t>
                </a:r>
                <a:r>
                  <a:rPr lang="en-US" sz="3000" dirty="0">
                    <a:latin typeface="+mn-lt"/>
                  </a:rPr>
                  <a:t> is the thermal conductivity, and </a:t>
                </a:r>
                <a14:m>
                  <m:oMath xmlns:m="http://schemas.openxmlformats.org/officeDocument/2006/math">
                    <m:r>
                      <m:rPr>
                        <m:nor/>
                      </m:rPr>
                      <a:rPr lang="en-US" sz="3000" i="1">
                        <a:latin typeface="Cambria Math" panose="02040503050406030204" pitchFamily="18" charset="0"/>
                        <a:ea typeface="Cambria Math" panose="02040503050406030204" pitchFamily="18" charset="0"/>
                      </a:rPr>
                      <m:t>∇T</m:t>
                    </m:r>
                  </m:oMath>
                </a14:m>
                <a:r>
                  <a:rPr lang="en-US" sz="3000" i="1" dirty="0">
                    <a:latin typeface="+mn-lt"/>
                    <a:ea typeface="Cambria Math" panose="02040503050406030204" pitchFamily="18" charset="0"/>
                  </a:rPr>
                  <a:t> </a:t>
                </a:r>
                <a:r>
                  <a:rPr lang="en-US" sz="3000" dirty="0">
                    <a:latin typeface="+mn-lt"/>
                    <a:ea typeface="Cambria Math" panose="02040503050406030204" pitchFamily="18" charset="0"/>
                  </a:rPr>
                  <a:t> is the temperature gradient</a:t>
                </a:r>
                <a:r>
                  <a:rPr lang="en-US" sz="3000" dirty="0">
                    <a:latin typeface="+mn-lt"/>
                  </a:rPr>
                  <a:t>: </a:t>
                </a:r>
              </a:p>
              <a:p>
                <a:pPr eaLnBrk="1" hangingPunct="1"/>
                <a14:m>
                  <m:oMathPara xmlns:m="http://schemas.openxmlformats.org/officeDocument/2006/math">
                    <m:oMathParaPr>
                      <m:jc m:val="centerGroup"/>
                    </m:oMathParaPr>
                    <m:oMath xmlns:m="http://schemas.openxmlformats.org/officeDocument/2006/math">
                      <m:acc>
                        <m:accPr>
                          <m:chr m:val="⃗"/>
                          <m:ctrlPr>
                            <a:rPr lang="en-US" sz="3000" b="1" i="1" smtClean="0">
                              <a:latin typeface="Cambria Math" panose="02040503050406030204" pitchFamily="18" charset="0"/>
                            </a:rPr>
                          </m:ctrlPr>
                        </m:accPr>
                        <m:e>
                          <m:r>
                            <a:rPr lang="en-US" sz="3000" b="1" i="1" smtClean="0">
                              <a:latin typeface="Cambria Math" panose="02040503050406030204" pitchFamily="18" charset="0"/>
                            </a:rPr>
                            <m:t>𝒒</m:t>
                          </m:r>
                        </m:e>
                      </m:acc>
                      <m:r>
                        <a:rPr lang="en-US" sz="3000" b="1" i="1" smtClean="0">
                          <a:latin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𝒌</m:t>
                      </m:r>
                      <m:r>
                        <m:rPr>
                          <m:nor/>
                        </m:rPr>
                        <a:rPr lang="en-US" sz="3000" b="1" i="1">
                          <a:latin typeface="Cambria Math" panose="02040503050406030204" pitchFamily="18" charset="0"/>
                          <a:ea typeface="Cambria Math" panose="02040503050406030204" pitchFamily="18" charset="0"/>
                        </a:rPr>
                        <m:t>∇</m:t>
                      </m:r>
                      <m:r>
                        <m:rPr>
                          <m:nor/>
                        </m:rPr>
                        <a:rPr lang="en-US" sz="3000" b="1" i="1" smtClean="0">
                          <a:latin typeface="Cambria Math" panose="02040503050406030204" pitchFamily="18" charset="0"/>
                          <a:ea typeface="Cambria Math" panose="02040503050406030204" pitchFamily="18" charset="0"/>
                        </a:rPr>
                        <m:t>T</m:t>
                      </m:r>
                    </m:oMath>
                  </m:oMathPara>
                </a14:m>
                <a:endParaRPr lang="en-US" sz="3000" b="1" i="1" dirty="0">
                  <a:latin typeface="Cambria Math" panose="02040503050406030204" pitchFamily="18" charset="0"/>
                  <a:ea typeface="Cambria Math" panose="02040503050406030204" pitchFamily="18" charset="0"/>
                </a:endParaRPr>
              </a:p>
              <a:p>
                <a:pPr eaLnBrk="1" hangingPunct="1"/>
                <a:endParaRPr lang="en-US" sz="3000" dirty="0">
                  <a:latin typeface="Calibri" pitchFamily="34" charset="0"/>
                </a:endParaRPr>
              </a:p>
              <a:p>
                <a:pPr eaLnBrk="1" hangingPunct="1"/>
                <a:r>
                  <a:rPr lang="en-US" sz="3000" dirty="0">
                    <a:latin typeface="Calibri" pitchFamily="34" charset="0"/>
                  </a:rPr>
                  <a:t>Since the system at any time is at a steady-state, and the temperature gradient is directly proportional to the heat flux density, the center of temperature distribution can be found similarly to finding the center of mass assuming linear masses. In this system, each point can be assigned a “weight” that represents its temperature. The center can then be calculated by finding the weighted mean in the horizontal (x) and vertical (y) distances:</a:t>
                </a:r>
              </a:p>
              <a:p>
                <a:pPr algn="ctr" eaLnBrk="1" hangingPunct="1"/>
                <a:r>
                  <a:rPr lang="en-US" sz="3000" b="1" dirty="0">
                    <a:latin typeface="Calibri" pitchFamily="34" charset="0"/>
                  </a:rPr>
                  <a:t>Center of Temperature = ( </a:t>
                </a:r>
                <a14:m>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𝒙</m:t>
                                </m:r>
                              </m:e>
                              <m:sub>
                                <m:r>
                                  <a:rPr lang="en-US" sz="3000" b="1" i="1">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den>
                    </m:f>
                  </m:oMath>
                </a14:m>
                <a:r>
                  <a:rPr lang="en-US" sz="3000" b="1" dirty="0">
                    <a:latin typeface="Calibri" pitchFamily="34" charset="0"/>
                  </a:rPr>
                  <a:t>, </a:t>
                </a:r>
                <a14:m>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𝒚</m:t>
                                </m:r>
                              </m:e>
                              <m:sub>
                                <m:r>
                                  <a:rPr lang="en-US" sz="3000" b="1" i="1">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den>
                    </m:f>
                  </m:oMath>
                </a14:m>
                <a:r>
                  <a:rPr lang="en-US" sz="3000" b="1" dirty="0">
                    <a:latin typeface="Calibri" pitchFamily="34" charset="0"/>
                  </a:rPr>
                  <a:t>)</a:t>
                </a:r>
              </a:p>
              <a:p>
                <a:pPr algn="ctr" eaLnBrk="1" hangingPunct="1"/>
                <a:endParaRPr lang="en-US" sz="3000" b="1" dirty="0">
                  <a:latin typeface="Calibri" pitchFamily="34" charset="0"/>
                </a:endParaRPr>
              </a:p>
              <a:p>
                <a:pPr eaLnBrk="1" hangingPunct="1"/>
                <a:r>
                  <a:rPr lang="en-US" sz="3000" dirty="0">
                    <a:latin typeface="Calibri" pitchFamily="34" charset="0"/>
                  </a:rPr>
                  <a:t>When all temperatures are equal to each other, the center of temperature represents a common equilibrium point for when the entire system is at a perfect steady-state thermal equilibrium, and the weighted mean can be calculated with all weights equal:</a:t>
                </a:r>
              </a:p>
              <a:p>
                <a:pPr algn="ctr" eaLnBrk="1" hangingPunct="1"/>
                <a:endParaRPr lang="en-US" sz="3000" b="1" dirty="0">
                  <a:latin typeface="Calibri" pitchFamily="34" charset="0"/>
                </a:endParaRPr>
              </a:p>
              <a:p>
                <a:pPr algn="ctr" eaLnBrk="1" hangingPunct="1"/>
                <a:r>
                  <a:rPr lang="en-US" sz="3000" b="1" dirty="0">
                    <a:latin typeface="Calibri" pitchFamily="34" charset="0"/>
                  </a:rPr>
                  <a:t>Equilibrium Point = (5.175, 10.525)</a:t>
                </a:r>
              </a:p>
              <a:p>
                <a:pPr eaLnBrk="1" hangingPunct="1"/>
                <a:endParaRPr lang="en-US" sz="3000" dirty="0">
                  <a:latin typeface="Calibri" pitchFamily="34" charset="0"/>
                </a:endParaRPr>
              </a:p>
            </p:txBody>
          </p:sp>
        </mc:Choice>
        <mc:Fallback xmlns="">
          <p:sp>
            <p:nvSpPr>
              <p:cNvPr id="70" name="Text Box 194">
                <a:extLst>
                  <a:ext uri="{FF2B5EF4-FFF2-40B4-BE49-F238E27FC236}">
                    <a16:creationId xmlns:a16="http://schemas.microsoft.com/office/drawing/2014/main" id="{BC3A650A-72CF-42EB-ACE0-4EEDC4EBD24A}"/>
                  </a:ext>
                </a:extLst>
              </p:cNvPr>
              <p:cNvSpPr txBox="1">
                <a:spLocks noRot="1" noChangeAspect="1" noMove="1" noResize="1" noEditPoints="1" noAdjustHandles="1" noChangeArrowheads="1" noChangeShapeType="1" noTextEdit="1"/>
              </p:cNvSpPr>
              <p:nvPr/>
            </p:nvSpPr>
            <p:spPr bwMode="auto">
              <a:xfrm>
                <a:off x="11521390" y="20377396"/>
                <a:ext cx="20848320" cy="12216794"/>
              </a:xfrm>
              <a:prstGeom prst="rect">
                <a:avLst/>
              </a:prstGeom>
              <a:blipFill>
                <a:blip r:embed="rId5"/>
                <a:stretch>
                  <a:fillRect l="-426" r="-730"/>
                </a:stretch>
              </a:blipFill>
              <a:ln w="12700">
                <a:solidFill>
                  <a:schemeClr val="accent1">
                    <a:lumMod val="75000"/>
                  </a:schemeClr>
                </a:solid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Text Box 189">
                <a:extLst>
                  <a:ext uri="{FF2B5EF4-FFF2-40B4-BE49-F238E27FC236}">
                    <a16:creationId xmlns:a16="http://schemas.microsoft.com/office/drawing/2014/main" id="{0219791F-E202-47C3-80A0-325B3B154188}"/>
                  </a:ext>
                </a:extLst>
              </p:cNvPr>
              <p:cNvSpPr txBox="1">
                <a:spLocks noChangeArrowheads="1"/>
              </p:cNvSpPr>
              <p:nvPr/>
            </p:nvSpPr>
            <p:spPr bwMode="auto">
              <a:xfrm>
                <a:off x="33186119" y="1696401"/>
                <a:ext cx="9144000" cy="1097584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For each calculated center, the weighted mean of the temperature was also calculated:</a:t>
                </a:r>
                <a:endParaRPr lang="en-US" sz="3000" b="1"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𝒓</m:t>
                                  </m:r>
                                </m:e>
                                <m:sub>
                                  <m:r>
                                    <a:rPr lang="en-US" sz="3000" b="1" i="1" smtClean="0">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smtClean="0">
                                      <a:latin typeface="Cambria Math" panose="02040503050406030204" pitchFamily="18" charset="0"/>
                                    </a:rPr>
                                    <m:t>𝒓</m:t>
                                  </m:r>
                                </m:e>
                                <m:sub>
                                  <m:r>
                                    <a:rPr lang="en-US" sz="3000" b="1" i="1">
                                      <a:latin typeface="Cambria Math" panose="02040503050406030204" pitchFamily="18" charset="0"/>
                                    </a:rPr>
                                    <m:t>𝒊</m:t>
                                  </m:r>
                                </m:sub>
                              </m:sSub>
                            </m:e>
                          </m:nary>
                        </m:den>
                      </m:f>
                    </m:oMath>
                  </m:oMathPara>
                </a14:m>
                <a:endParaRPr lang="en-US" sz="3000" b="1" dirty="0">
                  <a:latin typeface="Calibri" pitchFamily="34" charset="0"/>
                </a:endParaRPr>
              </a:p>
              <a:p>
                <a:pPr eaLnBrk="1" hangingPunct="1"/>
                <a:r>
                  <a:rPr lang="en-US" sz="3000" dirty="0">
                    <a:latin typeface="Calibri" pitchFamily="34" charset="0"/>
                  </a:rPr>
                  <a:t>where </a:t>
                </a:r>
                <a:r>
                  <a:rPr lang="en-US" sz="3000" b="1" i="1" dirty="0">
                    <a:latin typeface="Calibri" pitchFamily="34" charset="0"/>
                  </a:rPr>
                  <a:t>r</a:t>
                </a:r>
                <a:r>
                  <a:rPr lang="en-US" sz="3000" dirty="0">
                    <a:latin typeface="Calibri" pitchFamily="34" charset="0"/>
                  </a:rPr>
                  <a:t> is the distance from the center to the equilibrium point. The horizontal and vertical components of the gradient vector were also calculated for each center from the equilibrium point to find the magnitude and direction of net temperature change:</a:t>
                </a:r>
              </a:p>
              <a:p>
                <a:pPr eaLnBrk="1" hangingPunct="1"/>
                <a14:m>
                  <m:oMathPara xmlns:m="http://schemas.openxmlformats.org/officeDocument/2006/math">
                    <m:oMathParaPr>
                      <m:jc m:val="centerGroup"/>
                    </m:oMathParaPr>
                    <m:oMath xmlns:m="http://schemas.openxmlformats.org/officeDocument/2006/math">
                      <m:r>
                        <m:rPr>
                          <m:nor/>
                        </m:rPr>
                        <a:rPr lang="en-US" sz="3000" b="1" i="1">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r>
                        <a:rPr lang="en-US" sz="3000" b="1" i="1" smtClean="0">
                          <a:latin typeface="Cambria Math" panose="02040503050406030204" pitchFamily="18" charset="0"/>
                          <a:ea typeface="Cambria Math" panose="02040503050406030204" pitchFamily="18" charset="0"/>
                        </a:rPr>
                        <m:t>=(</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num>
                        <m:den>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𝒙</m:t>
                          </m:r>
                        </m:den>
                      </m:f>
                      <m:r>
                        <a:rPr lang="en-US" sz="3000" b="1" i="1" smtClean="0">
                          <a:latin typeface="Cambria Math" panose="02040503050406030204" pitchFamily="18" charset="0"/>
                          <a:ea typeface="Cambria Math" panose="02040503050406030204" pitchFamily="18" charset="0"/>
                        </a:rPr>
                        <m:t>, </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num>
                        <m:den>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𝒚</m:t>
                          </m:r>
                        </m:den>
                      </m:f>
                      <m:r>
                        <a:rPr lang="en-US" sz="3000" b="1" i="1" smtClean="0">
                          <a:latin typeface="Cambria Math" panose="02040503050406030204" pitchFamily="18" charset="0"/>
                          <a:ea typeface="Cambria Math" panose="02040503050406030204" pitchFamily="18" charset="0"/>
                        </a:rPr>
                        <m:t>)</m:t>
                      </m:r>
                    </m:oMath>
                  </m:oMathPara>
                </a14:m>
                <a:endParaRPr lang="en-US" sz="3000" dirty="0">
                  <a:latin typeface="Calibri" pitchFamily="34" charset="0"/>
                </a:endParaRPr>
              </a:p>
              <a:p>
                <a:pPr eaLnBrk="1" hangingPunct="1"/>
                <a:r>
                  <a:rPr lang="en-US" sz="3000" dirty="0">
                    <a:latin typeface="Calibri" pitchFamily="34" charset="0"/>
                  </a:rPr>
                  <a:t>A Welch’s Test was run on the resultant gradients for each infill:</a:t>
                </a: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mc:Choice>
        <mc:Fallback>
          <p:sp>
            <p:nvSpPr>
              <p:cNvPr id="72" name="Text Box 189">
                <a:extLst>
                  <a:ext uri="{FF2B5EF4-FFF2-40B4-BE49-F238E27FC236}">
                    <a16:creationId xmlns:a16="http://schemas.microsoft.com/office/drawing/2014/main" id="{0219791F-E202-47C3-80A0-325B3B154188}"/>
                  </a:ext>
                </a:extLst>
              </p:cNvPr>
              <p:cNvSpPr txBox="1">
                <a:spLocks noRot="1" noChangeAspect="1" noMove="1" noResize="1" noEditPoints="1" noAdjustHandles="1" noChangeArrowheads="1" noChangeShapeType="1" noTextEdit="1"/>
              </p:cNvSpPr>
              <p:nvPr/>
            </p:nvSpPr>
            <p:spPr bwMode="auto">
              <a:xfrm>
                <a:off x="33186119" y="1696401"/>
                <a:ext cx="9144000" cy="10975843"/>
              </a:xfrm>
              <a:prstGeom prst="rect">
                <a:avLst/>
              </a:prstGeom>
              <a:blipFill>
                <a:blip r:embed="rId6"/>
                <a:stretch>
                  <a:fillRect l="-999"/>
                </a:stretch>
              </a:blipFill>
              <a:ln w="12700">
                <a:solidFill>
                  <a:schemeClr val="accent1">
                    <a:lumMod val="75000"/>
                  </a:schemeClr>
                </a:solidFill>
              </a:ln>
              <a:effectLst/>
            </p:spPr>
            <p:txBody>
              <a:bodyPr/>
              <a:lstStyle/>
              <a:p>
                <a:r>
                  <a:rPr lang="en-US">
                    <a:noFill/>
                  </a:rPr>
                  <a:t> </a:t>
                </a:r>
              </a:p>
            </p:txBody>
          </p:sp>
        </mc:Fallback>
      </mc:AlternateContent>
      <p:sp>
        <p:nvSpPr>
          <p:cNvPr id="73" name="Rectangle 72">
            <a:extLst>
              <a:ext uri="{FF2B5EF4-FFF2-40B4-BE49-F238E27FC236}">
                <a16:creationId xmlns:a16="http://schemas.microsoft.com/office/drawing/2014/main" id="{222AA0B7-B0C7-40F2-BCC0-549F7448D9EE}"/>
              </a:ext>
            </a:extLst>
          </p:cNvPr>
          <p:cNvSpPr/>
          <p:nvPr/>
        </p:nvSpPr>
        <p:spPr>
          <a:xfrm>
            <a:off x="33186069" y="415155"/>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RESULTS</a:t>
            </a:r>
          </a:p>
        </p:txBody>
      </p:sp>
      <p:sp>
        <p:nvSpPr>
          <p:cNvPr id="74" name="Text Box 189">
            <a:extLst>
              <a:ext uri="{FF2B5EF4-FFF2-40B4-BE49-F238E27FC236}">
                <a16:creationId xmlns:a16="http://schemas.microsoft.com/office/drawing/2014/main" id="{61570179-90A2-4031-8E0F-91B58B277BCC}"/>
              </a:ext>
            </a:extLst>
          </p:cNvPr>
          <p:cNvSpPr txBox="1">
            <a:spLocks noChangeArrowheads="1"/>
          </p:cNvSpPr>
          <p:nvPr/>
        </p:nvSpPr>
        <p:spPr bwMode="auto">
          <a:xfrm>
            <a:off x="33186119" y="14616246"/>
            <a:ext cx="9144000"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2800" dirty="0">
                <a:latin typeface="Calibri" pitchFamily="34" charset="0"/>
              </a:rPr>
              <a:t>The Welch’s Tests showed that the mean gradients for the 30% infill were significantly greater (p&lt;0.0001) than the mean gradients for 20% infill. Additionally, the mean gradients for the 20% infill were also significantly greater (p&lt;0.0001) than the mean gradients for the 10% infill. Therefore, this data suggests that as infill percentage increases, the mean gradient from equilibrium also increases, and since the gradient is directly proportional to the heat flux density as per Fourier’s Law, the net heat flow also increased.</a:t>
            </a:r>
          </a:p>
          <a:p>
            <a:pPr eaLnBrk="1" hangingPunct="1"/>
            <a:endParaRPr lang="en-US" sz="2800" dirty="0">
              <a:latin typeface="Calibri" pitchFamily="34" charset="0"/>
            </a:endParaRPr>
          </a:p>
          <a:p>
            <a:pPr marL="457200" indent="-457200" eaLnBrk="1" hangingPunct="1">
              <a:buFont typeface="Arial" panose="020B0604020202020204" pitchFamily="34" charset="0"/>
              <a:buChar char="•"/>
            </a:pPr>
            <a:r>
              <a:rPr lang="en-US" sz="2800" dirty="0">
                <a:latin typeface="Calibri" pitchFamily="34" charset="0"/>
              </a:rPr>
              <a:t>This can be explained because theoretically, thermal conductivity increases with infill percentage since there is more plastic.</a:t>
            </a:r>
          </a:p>
          <a:p>
            <a:pPr marL="457200" indent="-457200" eaLnBrk="1" hangingPunct="1">
              <a:buFont typeface="Arial" panose="020B0604020202020204" pitchFamily="34" charset="0"/>
              <a:buChar char="•"/>
            </a:pPr>
            <a:endParaRPr lang="en-US" sz="2800" dirty="0">
              <a:latin typeface="Calibri" pitchFamily="34" charset="0"/>
            </a:endParaRPr>
          </a:p>
          <a:p>
            <a:pPr eaLnBrk="1" hangingPunct="1"/>
            <a:r>
              <a:rPr lang="en-US" sz="2800" dirty="0">
                <a:latin typeface="Calibri" pitchFamily="34" charset="0"/>
              </a:rPr>
              <a:t>Therefore, this experiment’s data supported the hypothesis.</a:t>
            </a:r>
          </a:p>
        </p:txBody>
      </p:sp>
      <p:sp>
        <p:nvSpPr>
          <p:cNvPr id="75" name="Rectangle 74">
            <a:extLst>
              <a:ext uri="{FF2B5EF4-FFF2-40B4-BE49-F238E27FC236}">
                <a16:creationId xmlns:a16="http://schemas.microsoft.com/office/drawing/2014/main" id="{14B31DBA-B7F3-48E9-87A7-A998DF56B085}"/>
              </a:ext>
            </a:extLst>
          </p:cNvPr>
          <p:cNvSpPr/>
          <p:nvPr/>
        </p:nvSpPr>
        <p:spPr>
          <a:xfrm>
            <a:off x="33186069" y="13335000"/>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CONCLUSIONS</a:t>
            </a:r>
          </a:p>
        </p:txBody>
      </p:sp>
      <p:sp>
        <p:nvSpPr>
          <p:cNvPr id="76" name="Text Box 189">
            <a:extLst>
              <a:ext uri="{FF2B5EF4-FFF2-40B4-BE49-F238E27FC236}">
                <a16:creationId xmlns:a16="http://schemas.microsoft.com/office/drawing/2014/main" id="{2CB83B87-B51B-4EFE-BDC8-844BEDC44C9E}"/>
              </a:ext>
            </a:extLst>
          </p:cNvPr>
          <p:cNvSpPr txBox="1">
            <a:spLocks noChangeArrowheads="1"/>
          </p:cNvSpPr>
          <p:nvPr/>
        </p:nvSpPr>
        <p:spPr bwMode="auto">
          <a:xfrm>
            <a:off x="33186069" y="23340880"/>
            <a:ext cx="9144000" cy="858692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000" dirty="0">
                <a:latin typeface="Calibri" pitchFamily="34" charset="0"/>
              </a:rPr>
              <a:t>The conclusions in this study are based on limited data, and repeating this experiment with multiple trials of each infill would reduce the variability of data for each point and allow for more accurate generalizations of a relationship.</a:t>
            </a: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r>
              <a:rPr lang="en-US" sz="3000" dirty="0">
                <a:latin typeface="Calibri" pitchFamily="34" charset="0"/>
              </a:rPr>
              <a:t>More infill percentages can also be printed to investigate whether the suggested relationship is maintained. Other parameters can also be considered, such as infill pattern and filament material or color.</a:t>
            </a: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r>
              <a:rPr lang="en-US" sz="3000" dirty="0">
                <a:latin typeface="Calibri" pitchFamily="34" charset="0"/>
              </a:rPr>
              <a:t>As temperature is a scalar function, to actually be able to accurately analyze the temperature gradients in this experiment, the function must be known. Future research on finding this function using scattered, discrete temperature values can be conducted, such as by using Deep Learning models like Artificial Neural Networks to produce mapping functions for the data.</a:t>
            </a:r>
          </a:p>
        </p:txBody>
      </p:sp>
      <p:sp>
        <p:nvSpPr>
          <p:cNvPr id="77" name="Rectangle 76">
            <a:extLst>
              <a:ext uri="{FF2B5EF4-FFF2-40B4-BE49-F238E27FC236}">
                <a16:creationId xmlns:a16="http://schemas.microsoft.com/office/drawing/2014/main" id="{7E407E43-8499-4E61-B130-6E6BF5C4981A}"/>
              </a:ext>
            </a:extLst>
          </p:cNvPr>
          <p:cNvSpPr/>
          <p:nvPr/>
        </p:nvSpPr>
        <p:spPr>
          <a:xfrm>
            <a:off x="33186019" y="22059634"/>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FUTURE WORK</a:t>
            </a:r>
          </a:p>
        </p:txBody>
      </p:sp>
      <p:sp>
        <p:nvSpPr>
          <p:cNvPr id="80" name="Arrow: Chevron 79">
            <a:extLst>
              <a:ext uri="{FF2B5EF4-FFF2-40B4-BE49-F238E27FC236}">
                <a16:creationId xmlns:a16="http://schemas.microsoft.com/office/drawing/2014/main" id="{BDFB66CA-8050-4271-B4F1-6DA290566D38}"/>
              </a:ext>
            </a:extLst>
          </p:cNvPr>
          <p:cNvSpPr/>
          <p:nvPr/>
        </p:nvSpPr>
        <p:spPr>
          <a:xfrm>
            <a:off x="11506200" y="6449558"/>
            <a:ext cx="6112558" cy="2865802"/>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Designed CAD model of an 8-inch diameter, 0.5 inch thick disc with 14mm wide channels</a:t>
            </a:r>
          </a:p>
        </p:txBody>
      </p:sp>
      <p:sp>
        <p:nvSpPr>
          <p:cNvPr id="81" name="Arrow: Chevron 80">
            <a:extLst>
              <a:ext uri="{FF2B5EF4-FFF2-40B4-BE49-F238E27FC236}">
                <a16:creationId xmlns:a16="http://schemas.microsoft.com/office/drawing/2014/main" id="{0D4F6F8A-F573-4D77-AD3F-B1A6D3E850E8}"/>
              </a:ext>
            </a:extLst>
          </p:cNvPr>
          <p:cNvSpPr/>
          <p:nvPr/>
        </p:nvSpPr>
        <p:spPr>
          <a:xfrm>
            <a:off x="21358051" y="6443739"/>
            <a:ext cx="6136321" cy="2897245"/>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Print the sliced model on the </a:t>
            </a:r>
            <a:r>
              <a:rPr lang="en-US" sz="3000" dirty="0" err="1">
                <a:solidFill>
                  <a:schemeClr val="tx1"/>
                </a:solidFill>
              </a:rPr>
              <a:t>gCreate</a:t>
            </a:r>
            <a:r>
              <a:rPr lang="en-US" sz="3000" dirty="0">
                <a:solidFill>
                  <a:schemeClr val="tx1"/>
                </a:solidFill>
              </a:rPr>
              <a:t> </a:t>
            </a:r>
            <a:r>
              <a:rPr lang="en-US" sz="3000" dirty="0" err="1">
                <a:solidFill>
                  <a:schemeClr val="tx1"/>
                </a:solidFill>
              </a:rPr>
              <a:t>gMax</a:t>
            </a:r>
            <a:r>
              <a:rPr lang="en-US" sz="3000" dirty="0">
                <a:solidFill>
                  <a:schemeClr val="tx1"/>
                </a:solidFill>
              </a:rPr>
              <a:t> 1.5XT+ with PLA and print settings in Table 1</a:t>
            </a:r>
          </a:p>
        </p:txBody>
      </p:sp>
      <p:sp>
        <p:nvSpPr>
          <p:cNvPr id="82" name="Arrow: Chevron 81">
            <a:extLst>
              <a:ext uri="{FF2B5EF4-FFF2-40B4-BE49-F238E27FC236}">
                <a16:creationId xmlns:a16="http://schemas.microsoft.com/office/drawing/2014/main" id="{E0FCE3D1-D411-4102-971C-718E40554C5F}"/>
              </a:ext>
            </a:extLst>
          </p:cNvPr>
          <p:cNvSpPr/>
          <p:nvPr/>
        </p:nvSpPr>
        <p:spPr>
          <a:xfrm>
            <a:off x="26314692" y="6447434"/>
            <a:ext cx="6159389" cy="2889854"/>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Embed 8 NTC thermistors into the channels and record data using an Arduino Voltage Circuit and </a:t>
            </a:r>
            <a:r>
              <a:rPr lang="en-US" sz="3000" dirty="0" err="1">
                <a:solidFill>
                  <a:schemeClr val="tx1"/>
                </a:solidFill>
              </a:rPr>
              <a:t>puTTY</a:t>
            </a:r>
            <a:r>
              <a:rPr lang="en-US" sz="3000" dirty="0">
                <a:solidFill>
                  <a:schemeClr val="tx1"/>
                </a:solidFill>
              </a:rPr>
              <a:t> </a:t>
            </a:r>
          </a:p>
        </p:txBody>
      </p:sp>
      <p:pic>
        <p:nvPicPr>
          <p:cNvPr id="22" name="Picture 21" descr="A picture containing indoor, table, floor, computer&#10;&#10;Description automatically generated">
            <a:extLst>
              <a:ext uri="{FF2B5EF4-FFF2-40B4-BE49-F238E27FC236}">
                <a16:creationId xmlns:a16="http://schemas.microsoft.com/office/drawing/2014/main" id="{64DFBCDC-EFFF-484D-BDC3-E619451B2E88}"/>
              </a:ext>
            </a:extLst>
          </p:cNvPr>
          <p:cNvPicPr>
            <a:picLocks noChangeAspect="1"/>
          </p:cNvPicPr>
          <p:nvPr/>
        </p:nvPicPr>
        <p:blipFill rotWithShape="1">
          <a:blip r:embed="rId7">
            <a:extLst>
              <a:ext uri="{28A0092B-C50C-407E-A947-70E740481C1C}">
                <a14:useLocalDpi xmlns:a14="http://schemas.microsoft.com/office/drawing/2010/main" val="0"/>
              </a:ext>
            </a:extLst>
          </a:blip>
          <a:srcRect l="24881" t="29509" r="29160" b="44892"/>
          <a:stretch/>
        </p:blipFill>
        <p:spPr>
          <a:xfrm>
            <a:off x="26766958" y="9457925"/>
            <a:ext cx="4246442" cy="3153660"/>
          </a:xfrm>
          <a:prstGeom prst="rect">
            <a:avLst/>
          </a:prstGeom>
        </p:spPr>
      </p:pic>
      <p:sp>
        <p:nvSpPr>
          <p:cNvPr id="104" name="TextBox 103">
            <a:extLst>
              <a:ext uri="{FF2B5EF4-FFF2-40B4-BE49-F238E27FC236}">
                <a16:creationId xmlns:a16="http://schemas.microsoft.com/office/drawing/2014/main" id="{6D0F58A1-1249-45D3-B317-9B4D2E32EE63}"/>
              </a:ext>
            </a:extLst>
          </p:cNvPr>
          <p:cNvSpPr txBox="1"/>
          <p:nvPr/>
        </p:nvSpPr>
        <p:spPr>
          <a:xfrm>
            <a:off x="10818104" y="12611585"/>
            <a:ext cx="6130825" cy="400110"/>
          </a:xfrm>
          <a:prstGeom prst="rect">
            <a:avLst/>
          </a:prstGeom>
          <a:noFill/>
        </p:spPr>
        <p:txBody>
          <a:bodyPr wrap="square" rtlCol="0">
            <a:spAutoFit/>
          </a:bodyPr>
          <a:lstStyle/>
          <a:p>
            <a:pPr algn="ctr"/>
            <a:r>
              <a:rPr lang="en-US" sz="2000" b="1" dirty="0"/>
              <a:t>Figure 3: </a:t>
            </a:r>
            <a:r>
              <a:rPr lang="en-US" sz="2000" dirty="0"/>
              <a:t>CAD Model of Template Disc</a:t>
            </a:r>
            <a:endParaRPr lang="en-US" sz="2000" b="1" dirty="0"/>
          </a:p>
        </p:txBody>
      </p:sp>
      <p:sp>
        <p:nvSpPr>
          <p:cNvPr id="105" name="TextBox 104">
            <a:extLst>
              <a:ext uri="{FF2B5EF4-FFF2-40B4-BE49-F238E27FC236}">
                <a16:creationId xmlns:a16="http://schemas.microsoft.com/office/drawing/2014/main" id="{C8592810-5374-4A74-B37E-20C9737DA180}"/>
              </a:ext>
            </a:extLst>
          </p:cNvPr>
          <p:cNvSpPr txBox="1"/>
          <p:nvPr/>
        </p:nvSpPr>
        <p:spPr>
          <a:xfrm>
            <a:off x="26212800" y="12589052"/>
            <a:ext cx="5410200" cy="400110"/>
          </a:xfrm>
          <a:prstGeom prst="rect">
            <a:avLst/>
          </a:prstGeom>
          <a:noFill/>
        </p:spPr>
        <p:txBody>
          <a:bodyPr wrap="square" rtlCol="0">
            <a:spAutoFit/>
          </a:bodyPr>
          <a:lstStyle/>
          <a:p>
            <a:pPr algn="ctr"/>
            <a:r>
              <a:rPr lang="en-US" sz="2000" b="1" dirty="0"/>
              <a:t>Figure 4: </a:t>
            </a:r>
            <a:r>
              <a:rPr lang="en-US" sz="2000" dirty="0"/>
              <a:t>Embedding Thermistors during Printing</a:t>
            </a:r>
            <a:endParaRPr lang="en-US" sz="2000" b="1" dirty="0"/>
          </a:p>
        </p:txBody>
      </p:sp>
      <p:sp>
        <p:nvSpPr>
          <p:cNvPr id="107" name="TextBox 106">
            <a:extLst>
              <a:ext uri="{FF2B5EF4-FFF2-40B4-BE49-F238E27FC236}">
                <a16:creationId xmlns:a16="http://schemas.microsoft.com/office/drawing/2014/main" id="{0A5EC30C-C021-4A29-8A5C-3186CD02E27C}"/>
              </a:ext>
            </a:extLst>
          </p:cNvPr>
          <p:cNvSpPr txBox="1"/>
          <p:nvPr/>
        </p:nvSpPr>
        <p:spPr>
          <a:xfrm>
            <a:off x="17226993" y="9480253"/>
            <a:ext cx="8136090" cy="1015663"/>
          </a:xfrm>
          <a:prstGeom prst="rect">
            <a:avLst/>
          </a:prstGeom>
          <a:noFill/>
        </p:spPr>
        <p:txBody>
          <a:bodyPr wrap="square" rtlCol="0">
            <a:spAutoFit/>
          </a:bodyPr>
          <a:lstStyle/>
          <a:p>
            <a:pPr algn="ctr"/>
            <a:r>
              <a:rPr lang="en-US" sz="3000" b="1" dirty="0"/>
              <a:t>Table 1: </a:t>
            </a:r>
            <a:r>
              <a:rPr lang="en-US" sz="3000" dirty="0"/>
              <a:t>Printer Settings for All Prints. Settings not mentioned were left as the default values.</a:t>
            </a:r>
            <a:endParaRPr lang="en-US" sz="3000" b="1" dirty="0"/>
          </a:p>
        </p:txBody>
      </p:sp>
      <p:graphicFrame>
        <p:nvGraphicFramePr>
          <p:cNvPr id="108" name="Table 107">
            <a:extLst>
              <a:ext uri="{FF2B5EF4-FFF2-40B4-BE49-F238E27FC236}">
                <a16:creationId xmlns:a16="http://schemas.microsoft.com/office/drawing/2014/main" id="{848D30E7-F167-40FA-B33E-5BE84E3E88C6}"/>
              </a:ext>
            </a:extLst>
          </p:cNvPr>
          <p:cNvGraphicFramePr>
            <a:graphicFrameLocks noGrp="1"/>
          </p:cNvGraphicFramePr>
          <p:nvPr>
            <p:extLst>
              <p:ext uri="{D42A27DB-BD31-4B8C-83A1-F6EECF244321}">
                <p14:modId xmlns:p14="http://schemas.microsoft.com/office/powerpoint/2010/main" val="1042285183"/>
              </p:ext>
            </p:extLst>
          </p:nvPr>
        </p:nvGraphicFramePr>
        <p:xfrm>
          <a:off x="17800980" y="10506264"/>
          <a:ext cx="7035514" cy="2447736"/>
        </p:xfrm>
        <a:graphic>
          <a:graphicData uri="http://schemas.openxmlformats.org/drawingml/2006/table">
            <a:tbl>
              <a:tblPr firstRow="1" bandRow="1">
                <a:tableStyleId>{073A0DAA-6AF3-43AB-8588-CEC1D06C72B9}</a:tableStyleId>
              </a:tblPr>
              <a:tblGrid>
                <a:gridCol w="4342091">
                  <a:extLst>
                    <a:ext uri="{9D8B030D-6E8A-4147-A177-3AD203B41FA5}">
                      <a16:colId xmlns:a16="http://schemas.microsoft.com/office/drawing/2014/main" val="4081024771"/>
                    </a:ext>
                  </a:extLst>
                </a:gridCol>
                <a:gridCol w="2693423">
                  <a:extLst>
                    <a:ext uri="{9D8B030D-6E8A-4147-A177-3AD203B41FA5}">
                      <a16:colId xmlns:a16="http://schemas.microsoft.com/office/drawing/2014/main" val="3875289732"/>
                    </a:ext>
                  </a:extLst>
                </a:gridCol>
              </a:tblGrid>
              <a:tr h="611934">
                <a:tc>
                  <a:txBody>
                    <a:bodyPr/>
                    <a:lstStyle/>
                    <a:p>
                      <a:r>
                        <a:rPr lang="en-US" sz="3200" dirty="0">
                          <a:solidFill>
                            <a:srgbClr val="000000"/>
                          </a:solidFill>
                        </a:rPr>
                        <a:t>Setting</a:t>
                      </a:r>
                    </a:p>
                  </a:txBody>
                  <a:tcPr/>
                </a:tc>
                <a:tc>
                  <a:txBody>
                    <a:bodyPr/>
                    <a:lstStyle/>
                    <a:p>
                      <a:r>
                        <a:rPr lang="en-US" sz="3200" dirty="0">
                          <a:solidFill>
                            <a:srgbClr val="000000"/>
                          </a:solidFill>
                        </a:rPr>
                        <a:t>Value</a:t>
                      </a:r>
                    </a:p>
                  </a:txBody>
                  <a:tcPr/>
                </a:tc>
                <a:extLst>
                  <a:ext uri="{0D108BD9-81ED-4DB2-BD59-A6C34878D82A}">
                    <a16:rowId xmlns:a16="http://schemas.microsoft.com/office/drawing/2014/main" val="67817963"/>
                  </a:ext>
                </a:extLst>
              </a:tr>
              <a:tr h="611934">
                <a:tc>
                  <a:txBody>
                    <a:bodyPr/>
                    <a:lstStyle/>
                    <a:p>
                      <a:r>
                        <a:rPr lang="en-US" sz="3200" dirty="0">
                          <a:solidFill>
                            <a:srgbClr val="000000"/>
                          </a:solidFill>
                        </a:rPr>
                        <a:t>Extruder Temperature</a:t>
                      </a:r>
                    </a:p>
                  </a:txBody>
                  <a:tcPr/>
                </a:tc>
                <a:tc>
                  <a:txBody>
                    <a:bodyPr/>
                    <a:lstStyle/>
                    <a:p>
                      <a:r>
                        <a:rPr lang="en-US" sz="3200" dirty="0">
                          <a:solidFill>
                            <a:srgbClr val="000000"/>
                          </a:solidFill>
                        </a:rPr>
                        <a:t>200°C</a:t>
                      </a:r>
                    </a:p>
                  </a:txBody>
                  <a:tcPr/>
                </a:tc>
                <a:extLst>
                  <a:ext uri="{0D108BD9-81ED-4DB2-BD59-A6C34878D82A}">
                    <a16:rowId xmlns:a16="http://schemas.microsoft.com/office/drawing/2014/main" val="414448469"/>
                  </a:ext>
                </a:extLst>
              </a:tr>
              <a:tr h="611934">
                <a:tc>
                  <a:txBody>
                    <a:bodyPr/>
                    <a:lstStyle/>
                    <a:p>
                      <a:r>
                        <a:rPr lang="en-US" sz="3200" dirty="0">
                          <a:solidFill>
                            <a:srgbClr val="000000"/>
                          </a:solidFill>
                        </a:rPr>
                        <a:t>Bed Temperature</a:t>
                      </a:r>
                    </a:p>
                  </a:txBody>
                  <a:tcPr/>
                </a:tc>
                <a:tc>
                  <a:txBody>
                    <a:bodyPr/>
                    <a:lstStyle/>
                    <a:p>
                      <a:r>
                        <a:rPr lang="en-US" sz="3200" dirty="0">
                          <a:solidFill>
                            <a:srgbClr val="000000"/>
                          </a:solidFill>
                        </a:rPr>
                        <a:t>80°C</a:t>
                      </a:r>
                    </a:p>
                  </a:txBody>
                  <a:tcPr/>
                </a:tc>
                <a:extLst>
                  <a:ext uri="{0D108BD9-81ED-4DB2-BD59-A6C34878D82A}">
                    <a16:rowId xmlns:a16="http://schemas.microsoft.com/office/drawing/2014/main" val="750963503"/>
                  </a:ext>
                </a:extLst>
              </a:tr>
              <a:tr h="611934">
                <a:tc>
                  <a:txBody>
                    <a:bodyPr/>
                    <a:lstStyle/>
                    <a:p>
                      <a:r>
                        <a:rPr lang="en-US" sz="3200" dirty="0">
                          <a:solidFill>
                            <a:srgbClr val="000000"/>
                          </a:solidFill>
                        </a:rPr>
                        <a:t>Layer Height</a:t>
                      </a:r>
                    </a:p>
                  </a:txBody>
                  <a:tcPr/>
                </a:tc>
                <a:tc>
                  <a:txBody>
                    <a:bodyPr/>
                    <a:lstStyle/>
                    <a:p>
                      <a:r>
                        <a:rPr lang="en-US" sz="3200" dirty="0">
                          <a:solidFill>
                            <a:srgbClr val="000000"/>
                          </a:solidFill>
                        </a:rPr>
                        <a:t>0.2 mm</a:t>
                      </a:r>
                    </a:p>
                  </a:txBody>
                  <a:tcPr/>
                </a:tc>
                <a:extLst>
                  <a:ext uri="{0D108BD9-81ED-4DB2-BD59-A6C34878D82A}">
                    <a16:rowId xmlns:a16="http://schemas.microsoft.com/office/drawing/2014/main" val="288229781"/>
                  </a:ext>
                </a:extLst>
              </a:tr>
            </a:tbl>
          </a:graphicData>
        </a:graphic>
      </p:graphicFrame>
      <p:graphicFrame>
        <p:nvGraphicFramePr>
          <p:cNvPr id="111" name="Table 110">
            <a:extLst>
              <a:ext uri="{FF2B5EF4-FFF2-40B4-BE49-F238E27FC236}">
                <a16:creationId xmlns:a16="http://schemas.microsoft.com/office/drawing/2014/main" id="{E11DC5D2-E574-4358-9AB7-636B838D8F1D}"/>
              </a:ext>
            </a:extLst>
          </p:cNvPr>
          <p:cNvGraphicFramePr>
            <a:graphicFrameLocks noGrp="1"/>
          </p:cNvGraphicFramePr>
          <p:nvPr>
            <p:extLst>
              <p:ext uri="{D42A27DB-BD31-4B8C-83A1-F6EECF244321}">
                <p14:modId xmlns:p14="http://schemas.microsoft.com/office/powerpoint/2010/main" val="2284160622"/>
              </p:ext>
            </p:extLst>
          </p:nvPr>
        </p:nvGraphicFramePr>
        <p:xfrm>
          <a:off x="16502930" y="15265156"/>
          <a:ext cx="10885239" cy="2947747"/>
        </p:xfrm>
        <a:graphic>
          <a:graphicData uri="http://schemas.openxmlformats.org/drawingml/2006/table">
            <a:tbl>
              <a:tblPr>
                <a:tableStyleId>{073A0DAA-6AF3-43AB-8588-CEC1D06C72B9}</a:tableStyleId>
              </a:tblPr>
              <a:tblGrid>
                <a:gridCol w="1102871">
                  <a:extLst>
                    <a:ext uri="{9D8B030D-6E8A-4147-A177-3AD203B41FA5}">
                      <a16:colId xmlns:a16="http://schemas.microsoft.com/office/drawing/2014/main" val="2112819011"/>
                    </a:ext>
                  </a:extLst>
                </a:gridCol>
                <a:gridCol w="1265920">
                  <a:extLst>
                    <a:ext uri="{9D8B030D-6E8A-4147-A177-3AD203B41FA5}">
                      <a16:colId xmlns:a16="http://schemas.microsoft.com/office/drawing/2014/main" val="107479321"/>
                    </a:ext>
                  </a:extLst>
                </a:gridCol>
                <a:gridCol w="1220318">
                  <a:extLst>
                    <a:ext uri="{9D8B030D-6E8A-4147-A177-3AD203B41FA5}">
                      <a16:colId xmlns:a16="http://schemas.microsoft.com/office/drawing/2014/main" val="2188313120"/>
                    </a:ext>
                  </a:extLst>
                </a:gridCol>
                <a:gridCol w="1220318">
                  <a:extLst>
                    <a:ext uri="{9D8B030D-6E8A-4147-A177-3AD203B41FA5}">
                      <a16:colId xmlns:a16="http://schemas.microsoft.com/office/drawing/2014/main" val="374022025"/>
                    </a:ext>
                  </a:extLst>
                </a:gridCol>
                <a:gridCol w="1220318">
                  <a:extLst>
                    <a:ext uri="{9D8B030D-6E8A-4147-A177-3AD203B41FA5}">
                      <a16:colId xmlns:a16="http://schemas.microsoft.com/office/drawing/2014/main" val="630867281"/>
                    </a:ext>
                  </a:extLst>
                </a:gridCol>
                <a:gridCol w="1220318">
                  <a:extLst>
                    <a:ext uri="{9D8B030D-6E8A-4147-A177-3AD203B41FA5}">
                      <a16:colId xmlns:a16="http://schemas.microsoft.com/office/drawing/2014/main" val="3692685516"/>
                    </a:ext>
                  </a:extLst>
                </a:gridCol>
                <a:gridCol w="1220318">
                  <a:extLst>
                    <a:ext uri="{9D8B030D-6E8A-4147-A177-3AD203B41FA5}">
                      <a16:colId xmlns:a16="http://schemas.microsoft.com/office/drawing/2014/main" val="2463924051"/>
                    </a:ext>
                  </a:extLst>
                </a:gridCol>
                <a:gridCol w="1220318">
                  <a:extLst>
                    <a:ext uri="{9D8B030D-6E8A-4147-A177-3AD203B41FA5}">
                      <a16:colId xmlns:a16="http://schemas.microsoft.com/office/drawing/2014/main" val="3733783522"/>
                    </a:ext>
                  </a:extLst>
                </a:gridCol>
                <a:gridCol w="1194540">
                  <a:extLst>
                    <a:ext uri="{9D8B030D-6E8A-4147-A177-3AD203B41FA5}">
                      <a16:colId xmlns:a16="http://schemas.microsoft.com/office/drawing/2014/main" val="3582066898"/>
                    </a:ext>
                  </a:extLst>
                </a:gridCol>
              </a:tblGrid>
              <a:tr h="647309">
                <a:tc>
                  <a:txBody>
                    <a:bodyPr/>
                    <a:lstStyle/>
                    <a:p>
                      <a:pPr algn="r" fontAlgn="b"/>
                      <a:r>
                        <a:rPr lang="en-US" sz="2000" b="1" u="none" strike="noStrike" dirty="0">
                          <a:solidFill>
                            <a:schemeClr val="bg1"/>
                          </a:solidFill>
                          <a:effectLst/>
                        </a:rPr>
                        <a:t>Time (seconds)</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1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2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3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4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5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6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7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8 (°C)</a:t>
                      </a:r>
                      <a:endParaRPr lang="en-US" sz="2000" b="1"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011340"/>
                  </a:ext>
                </a:extLst>
              </a:tr>
              <a:tr h="328634">
                <a:tc>
                  <a:txBody>
                    <a:bodyPr/>
                    <a:lstStyle/>
                    <a:p>
                      <a:pPr algn="r" fontAlgn="b"/>
                      <a:r>
                        <a:rPr lang="en-US" sz="2000" u="none" strike="noStrike">
                          <a:solidFill>
                            <a:schemeClr val="bg1"/>
                          </a:solidFill>
                          <a:effectLst/>
                        </a:rPr>
                        <a:t>618</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31.93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30.48</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28.34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29.41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26.26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4483271"/>
                  </a:ext>
                </a:extLst>
              </a:tr>
              <a:tr h="328634">
                <a:tc>
                  <a:txBody>
                    <a:bodyPr/>
                    <a:lstStyle/>
                    <a:p>
                      <a:pPr algn="r" fontAlgn="b"/>
                      <a:r>
                        <a:rPr lang="en-US" sz="2000" u="none" strike="noStrike">
                          <a:solidFill>
                            <a:schemeClr val="bg1"/>
                          </a:solidFill>
                          <a:effectLst/>
                        </a:rPr>
                        <a:t>619</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30.09</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28.14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0996565"/>
                  </a:ext>
                </a:extLst>
              </a:tr>
              <a:tr h="328634">
                <a:tc>
                  <a:txBody>
                    <a:bodyPr/>
                    <a:lstStyle/>
                    <a:p>
                      <a:pPr algn="r" fontAlgn="b"/>
                      <a:r>
                        <a:rPr lang="en-US" sz="2000" u="none" strike="noStrike">
                          <a:solidFill>
                            <a:schemeClr val="bg1"/>
                          </a:solidFill>
                          <a:effectLst/>
                        </a:rPr>
                        <a:t>620</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29.7</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27.94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8034993"/>
                  </a:ext>
                </a:extLst>
              </a:tr>
              <a:tr h="328634">
                <a:tc>
                  <a:txBody>
                    <a:bodyPr/>
                    <a:lstStyle/>
                    <a:p>
                      <a:pPr algn="r" fontAlgn="b"/>
                      <a:r>
                        <a:rPr lang="en-US" sz="2000" u="none" strike="noStrike">
                          <a:solidFill>
                            <a:schemeClr val="bg1"/>
                          </a:solidFill>
                          <a:effectLst/>
                        </a:rPr>
                        <a:t>621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29.41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27.75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29.22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622186"/>
                  </a:ext>
                </a:extLst>
              </a:tr>
              <a:tr h="328634">
                <a:tc>
                  <a:txBody>
                    <a:bodyPr/>
                    <a:lstStyle/>
                    <a:p>
                      <a:pPr algn="r" fontAlgn="b"/>
                      <a:r>
                        <a:rPr lang="en-US" sz="2000" u="none" strike="noStrike">
                          <a:solidFill>
                            <a:schemeClr val="bg1"/>
                          </a:solidFill>
                          <a:effectLst/>
                        </a:rPr>
                        <a:t>622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29.12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27.65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9576967"/>
                  </a:ext>
                </a:extLst>
              </a:tr>
              <a:tr h="328634">
                <a:tc>
                  <a:txBody>
                    <a:bodyPr/>
                    <a:lstStyle/>
                    <a:p>
                      <a:pPr algn="r" fontAlgn="b"/>
                      <a:r>
                        <a:rPr lang="en-US" sz="2000" u="none" strike="noStrike">
                          <a:solidFill>
                            <a:schemeClr val="bg1"/>
                          </a:solidFill>
                          <a:effectLst/>
                        </a:rPr>
                        <a:t>623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28.92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27.55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26.36</a:t>
                      </a:r>
                      <a:endParaRPr lang="en-US" sz="20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3490625"/>
                  </a:ext>
                </a:extLst>
              </a:tr>
              <a:tr h="328634">
                <a:tc>
                  <a:txBody>
                    <a:bodyPr/>
                    <a:lstStyle/>
                    <a:p>
                      <a:pPr algn="r" fontAlgn="b"/>
                      <a:r>
                        <a:rPr lang="en-US" sz="2000" u="none" strike="noStrike" dirty="0">
                          <a:solidFill>
                            <a:schemeClr val="bg1"/>
                          </a:solidFill>
                          <a:effectLst/>
                        </a:rPr>
                        <a:t>624</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28.63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27.55</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29.61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26.36</a:t>
                      </a:r>
                      <a:endParaRPr lang="en-US" sz="20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298495"/>
                  </a:ext>
                </a:extLst>
              </a:tr>
            </a:tbl>
          </a:graphicData>
        </a:graphic>
      </p:graphicFrame>
      <p:graphicFrame>
        <p:nvGraphicFramePr>
          <p:cNvPr id="28" name="Table 27">
            <a:extLst>
              <a:ext uri="{FF2B5EF4-FFF2-40B4-BE49-F238E27FC236}">
                <a16:creationId xmlns:a16="http://schemas.microsoft.com/office/drawing/2014/main" id="{E5DCE727-797A-4A4C-88F7-7A356A246FE2}"/>
              </a:ext>
            </a:extLst>
          </p:cNvPr>
          <p:cNvGraphicFramePr>
            <a:graphicFrameLocks noGrp="1"/>
          </p:cNvGraphicFramePr>
          <p:nvPr>
            <p:extLst>
              <p:ext uri="{D42A27DB-BD31-4B8C-83A1-F6EECF244321}">
                <p14:modId xmlns:p14="http://schemas.microsoft.com/office/powerpoint/2010/main" val="3592559122"/>
              </p:ext>
            </p:extLst>
          </p:nvPr>
        </p:nvGraphicFramePr>
        <p:xfrm>
          <a:off x="33595666" y="7855229"/>
          <a:ext cx="8324706" cy="4389120"/>
        </p:xfrm>
        <a:graphic>
          <a:graphicData uri="http://schemas.openxmlformats.org/drawingml/2006/table">
            <a:tbl>
              <a:tblPr firstRow="1" bandRow="1">
                <a:tableStyleId>{073A0DAA-6AF3-43AB-8588-CEC1D06C72B9}</a:tableStyleId>
              </a:tblPr>
              <a:tblGrid>
                <a:gridCol w="4413407">
                  <a:extLst>
                    <a:ext uri="{9D8B030D-6E8A-4147-A177-3AD203B41FA5}">
                      <a16:colId xmlns:a16="http://schemas.microsoft.com/office/drawing/2014/main" val="3223566139"/>
                    </a:ext>
                  </a:extLst>
                </a:gridCol>
                <a:gridCol w="3911299">
                  <a:extLst>
                    <a:ext uri="{9D8B030D-6E8A-4147-A177-3AD203B41FA5}">
                      <a16:colId xmlns:a16="http://schemas.microsoft.com/office/drawing/2014/main" val="2961584621"/>
                    </a:ext>
                  </a:extLst>
                </a:gridCol>
              </a:tblGrid>
              <a:tr h="535195">
                <a:tc gridSpan="2">
                  <a:txBody>
                    <a:bodyPr/>
                    <a:lstStyle/>
                    <a:p>
                      <a:pPr marL="0" marR="0" lvl="0" indent="0" algn="ctr" defTabSz="3291279" rtl="0" eaLnBrk="1" fontAlgn="auto" latinLnBrk="0" hangingPunct="1">
                        <a:lnSpc>
                          <a:spcPct val="100000"/>
                        </a:lnSpc>
                        <a:spcBef>
                          <a:spcPts val="0"/>
                        </a:spcBef>
                        <a:spcAft>
                          <a:spcPts val="0"/>
                        </a:spcAft>
                        <a:buClrTx/>
                        <a:buSzTx/>
                        <a:buFontTx/>
                        <a:buNone/>
                        <a:tabLst/>
                        <a:defRPr/>
                      </a:pPr>
                      <a:r>
                        <a:rPr lang="en-US" sz="3000" b="1" dirty="0">
                          <a:solidFill>
                            <a:srgbClr val="000000"/>
                          </a:solidFill>
                        </a:rPr>
                        <a:t>10% and 20% infills</a:t>
                      </a:r>
                    </a:p>
                  </a:txBody>
                  <a:tcPr/>
                </a:tc>
                <a:tc hMerge="1">
                  <a:txBody>
                    <a:bodyPr/>
                    <a:lstStyle/>
                    <a:p>
                      <a:endParaRPr lang="en-US" sz="3000" dirty="0">
                        <a:solidFill>
                          <a:srgbClr val="000000"/>
                        </a:solidFill>
                      </a:endParaRPr>
                    </a:p>
                  </a:txBody>
                  <a:tcPr/>
                </a:tc>
                <a:extLst>
                  <a:ext uri="{0D108BD9-81ED-4DB2-BD59-A6C34878D82A}">
                    <a16:rowId xmlns:a16="http://schemas.microsoft.com/office/drawing/2014/main" val="2567494846"/>
                  </a:ext>
                </a:extLst>
              </a:tr>
              <a:tr h="535195">
                <a:tc>
                  <a:txBody>
                    <a:bodyPr/>
                    <a:lstStyle/>
                    <a:p>
                      <a:r>
                        <a:rPr lang="en-US" sz="3000" dirty="0">
                          <a:solidFill>
                            <a:srgbClr val="000000"/>
                          </a:solidFill>
                        </a:rPr>
                        <a:t>Test Statistic</a:t>
                      </a:r>
                    </a:p>
                  </a:txBody>
                  <a:tcPr/>
                </a:tc>
                <a:tc>
                  <a:txBody>
                    <a:bodyPr/>
                    <a:lstStyle/>
                    <a:p>
                      <a:r>
                        <a:rPr lang="en-US" sz="3000" dirty="0">
                          <a:solidFill>
                            <a:srgbClr val="000000"/>
                          </a:solidFill>
                        </a:rPr>
                        <a:t>-34.9745</a:t>
                      </a:r>
                    </a:p>
                  </a:txBody>
                  <a:tcPr/>
                </a:tc>
                <a:extLst>
                  <a:ext uri="{0D108BD9-81ED-4DB2-BD59-A6C34878D82A}">
                    <a16:rowId xmlns:a16="http://schemas.microsoft.com/office/drawing/2014/main" val="2450659067"/>
                  </a:ext>
                </a:extLst>
              </a:tr>
              <a:tr h="535195">
                <a:tc>
                  <a:txBody>
                    <a:bodyPr/>
                    <a:lstStyle/>
                    <a:p>
                      <a:r>
                        <a:rPr lang="en-US" sz="3000" dirty="0">
                          <a:solidFill>
                            <a:srgbClr val="000000"/>
                          </a:solidFill>
                        </a:rPr>
                        <a:t>p-value (two-tailed)</a:t>
                      </a:r>
                    </a:p>
                  </a:txBody>
                  <a:tcPr/>
                </a:tc>
                <a:tc>
                  <a:txBody>
                    <a:bodyPr/>
                    <a:lstStyle/>
                    <a:p>
                      <a:r>
                        <a:rPr lang="en-US" sz="3000" dirty="0">
                          <a:solidFill>
                            <a:srgbClr val="000000"/>
                          </a:solidFill>
                        </a:rPr>
                        <a:t>&lt;0.0001</a:t>
                      </a:r>
                    </a:p>
                  </a:txBody>
                  <a:tcPr/>
                </a:tc>
                <a:extLst>
                  <a:ext uri="{0D108BD9-81ED-4DB2-BD59-A6C34878D82A}">
                    <a16:rowId xmlns:a16="http://schemas.microsoft.com/office/drawing/2014/main" val="2025796259"/>
                  </a:ext>
                </a:extLst>
              </a:tr>
              <a:tr h="535195">
                <a:tc>
                  <a:txBody>
                    <a:bodyPr/>
                    <a:lstStyle/>
                    <a:p>
                      <a:r>
                        <a:rPr lang="en-US" sz="3000" dirty="0">
                          <a:solidFill>
                            <a:srgbClr val="000000"/>
                          </a:solidFill>
                        </a:rPr>
                        <a:t>p-value (one-tailed)</a:t>
                      </a:r>
                    </a:p>
                  </a:txBody>
                  <a:tcPr/>
                </a:tc>
                <a:tc>
                  <a:txBody>
                    <a:bodyPr/>
                    <a:lstStyle/>
                    <a:p>
                      <a:r>
                        <a:rPr lang="en-US" sz="3000" dirty="0">
                          <a:solidFill>
                            <a:srgbClr val="000000"/>
                          </a:solidFill>
                        </a:rPr>
                        <a:t>&lt;0.0001</a:t>
                      </a:r>
                    </a:p>
                  </a:txBody>
                  <a:tcPr/>
                </a:tc>
                <a:extLst>
                  <a:ext uri="{0D108BD9-81ED-4DB2-BD59-A6C34878D82A}">
                    <a16:rowId xmlns:a16="http://schemas.microsoft.com/office/drawing/2014/main" val="2103021004"/>
                  </a:ext>
                </a:extLst>
              </a:tr>
              <a:tr h="535195">
                <a:tc gridSpan="2">
                  <a:txBody>
                    <a:bodyPr/>
                    <a:lstStyle/>
                    <a:p>
                      <a:pPr marL="0" marR="0" lvl="0" indent="0" algn="ctr" defTabSz="3291279" rtl="0" eaLnBrk="1" fontAlgn="auto" latinLnBrk="0" hangingPunct="1">
                        <a:lnSpc>
                          <a:spcPct val="100000"/>
                        </a:lnSpc>
                        <a:spcBef>
                          <a:spcPts val="0"/>
                        </a:spcBef>
                        <a:spcAft>
                          <a:spcPts val="0"/>
                        </a:spcAft>
                        <a:buClrTx/>
                        <a:buSzTx/>
                        <a:buFontTx/>
                        <a:buNone/>
                        <a:tabLst/>
                        <a:defRPr/>
                      </a:pPr>
                      <a:r>
                        <a:rPr lang="en-US" sz="3000" b="1" dirty="0">
                          <a:solidFill>
                            <a:srgbClr val="000000"/>
                          </a:solidFill>
                        </a:rPr>
                        <a:t>20% and 30% infills</a:t>
                      </a:r>
                    </a:p>
                  </a:txBody>
                  <a:tcPr/>
                </a:tc>
                <a:tc hMerge="1">
                  <a:txBody>
                    <a:bodyPr/>
                    <a:lstStyle/>
                    <a:p>
                      <a:endParaRPr lang="en-US" sz="3000" dirty="0">
                        <a:solidFill>
                          <a:srgbClr val="000000"/>
                        </a:solidFill>
                      </a:endParaRPr>
                    </a:p>
                  </a:txBody>
                  <a:tcPr/>
                </a:tc>
                <a:extLst>
                  <a:ext uri="{0D108BD9-81ED-4DB2-BD59-A6C34878D82A}">
                    <a16:rowId xmlns:a16="http://schemas.microsoft.com/office/drawing/2014/main" val="2802970568"/>
                  </a:ext>
                </a:extLst>
              </a:tr>
              <a:tr h="535195">
                <a:tc>
                  <a:txBody>
                    <a:bodyPr/>
                    <a:lstStyle/>
                    <a:p>
                      <a:r>
                        <a:rPr lang="en-US" sz="3000" dirty="0">
                          <a:solidFill>
                            <a:srgbClr val="000000"/>
                          </a:solidFill>
                        </a:rPr>
                        <a:t>Test Statistic</a:t>
                      </a:r>
                    </a:p>
                  </a:txBody>
                  <a:tcPr/>
                </a:tc>
                <a:tc>
                  <a:txBody>
                    <a:bodyPr/>
                    <a:lstStyle/>
                    <a:p>
                      <a:r>
                        <a:rPr lang="en-US" sz="3000" dirty="0">
                          <a:solidFill>
                            <a:srgbClr val="000000"/>
                          </a:solidFill>
                        </a:rPr>
                        <a:t>-8.4609</a:t>
                      </a:r>
                    </a:p>
                  </a:txBody>
                  <a:tcPr/>
                </a:tc>
                <a:extLst>
                  <a:ext uri="{0D108BD9-81ED-4DB2-BD59-A6C34878D82A}">
                    <a16:rowId xmlns:a16="http://schemas.microsoft.com/office/drawing/2014/main" val="47431709"/>
                  </a:ext>
                </a:extLst>
              </a:tr>
              <a:tr h="535195">
                <a:tc>
                  <a:txBody>
                    <a:bodyPr/>
                    <a:lstStyle/>
                    <a:p>
                      <a:r>
                        <a:rPr lang="en-US" sz="3000" dirty="0">
                          <a:solidFill>
                            <a:srgbClr val="000000"/>
                          </a:solidFill>
                        </a:rPr>
                        <a:t>p-value (two-tailed)</a:t>
                      </a:r>
                    </a:p>
                  </a:txBody>
                  <a:tcPr/>
                </a:tc>
                <a:tc>
                  <a:txBody>
                    <a:bodyPr/>
                    <a:lstStyle/>
                    <a:p>
                      <a:r>
                        <a:rPr lang="en-US" sz="3000" baseline="0" dirty="0">
                          <a:solidFill>
                            <a:srgbClr val="000000"/>
                          </a:solidFill>
                        </a:rPr>
                        <a:t>&lt; 0.0001</a:t>
                      </a:r>
                    </a:p>
                  </a:txBody>
                  <a:tcPr/>
                </a:tc>
                <a:extLst>
                  <a:ext uri="{0D108BD9-81ED-4DB2-BD59-A6C34878D82A}">
                    <a16:rowId xmlns:a16="http://schemas.microsoft.com/office/drawing/2014/main" val="2210294868"/>
                  </a:ext>
                </a:extLst>
              </a:tr>
              <a:tr h="535195">
                <a:tc>
                  <a:txBody>
                    <a:bodyPr/>
                    <a:lstStyle/>
                    <a:p>
                      <a:r>
                        <a:rPr lang="en-US" sz="3000" dirty="0">
                          <a:solidFill>
                            <a:srgbClr val="000000"/>
                          </a:solidFill>
                        </a:rPr>
                        <a:t>p-value (one-tailed)</a:t>
                      </a:r>
                    </a:p>
                  </a:txBody>
                  <a:tcPr/>
                </a:tc>
                <a:tc>
                  <a:txBody>
                    <a:bodyPr/>
                    <a:lstStyle/>
                    <a:p>
                      <a:r>
                        <a:rPr lang="en-US" sz="3000" dirty="0">
                          <a:solidFill>
                            <a:srgbClr val="000000"/>
                          </a:solidFill>
                        </a:rPr>
                        <a:t>&lt; 0.0001</a:t>
                      </a:r>
                    </a:p>
                  </a:txBody>
                  <a:tcPr/>
                </a:tc>
                <a:extLst>
                  <a:ext uri="{0D108BD9-81ED-4DB2-BD59-A6C34878D82A}">
                    <a16:rowId xmlns:a16="http://schemas.microsoft.com/office/drawing/2014/main" val="3912994308"/>
                  </a:ext>
                </a:extLst>
              </a:tr>
            </a:tbl>
          </a:graphicData>
        </a:graphic>
      </p:graphicFrame>
      <p:sp>
        <p:nvSpPr>
          <p:cNvPr id="65" name="TextBox 64">
            <a:extLst>
              <a:ext uri="{FF2B5EF4-FFF2-40B4-BE49-F238E27FC236}">
                <a16:creationId xmlns:a16="http://schemas.microsoft.com/office/drawing/2014/main" id="{F0AE0C9F-7A59-2C4A-8902-C197A903B5C3}"/>
              </a:ext>
            </a:extLst>
          </p:cNvPr>
          <p:cNvSpPr txBox="1"/>
          <p:nvPr/>
        </p:nvSpPr>
        <p:spPr>
          <a:xfrm>
            <a:off x="18245691" y="32206390"/>
            <a:ext cx="7399818" cy="369332"/>
          </a:xfrm>
          <a:prstGeom prst="rect">
            <a:avLst/>
          </a:prstGeom>
          <a:noFill/>
        </p:spPr>
        <p:txBody>
          <a:bodyPr wrap="square" rtlCol="0">
            <a:spAutoFit/>
          </a:bodyPr>
          <a:lstStyle/>
          <a:p>
            <a:pPr algn="ctr"/>
            <a:r>
              <a:rPr lang="en-US" sz="1800" b="1" dirty="0"/>
              <a:t>Figure 6:</a:t>
            </a:r>
            <a:r>
              <a:rPr lang="en-US" sz="1800" dirty="0"/>
              <a:t> 20% Infill Temperature Centers, STD</a:t>
            </a:r>
            <a:r>
              <a:rPr lang="en-US" sz="1800" baseline="-25000" dirty="0"/>
              <a:t>x</a:t>
            </a:r>
            <a:r>
              <a:rPr lang="en-US" sz="1800" dirty="0"/>
              <a:t> = 1.40, STD</a:t>
            </a:r>
            <a:r>
              <a:rPr lang="en-US" sz="1800" baseline="-25000" dirty="0"/>
              <a:t>y</a:t>
            </a:r>
            <a:r>
              <a:rPr lang="en-US" sz="1800" dirty="0"/>
              <a:t> = 0.94</a:t>
            </a:r>
            <a:endParaRPr lang="en-US" sz="1800" b="1" dirty="0"/>
          </a:p>
        </p:txBody>
      </p:sp>
      <p:sp>
        <p:nvSpPr>
          <p:cNvPr id="67" name="TextBox 66">
            <a:extLst>
              <a:ext uri="{FF2B5EF4-FFF2-40B4-BE49-F238E27FC236}">
                <a16:creationId xmlns:a16="http://schemas.microsoft.com/office/drawing/2014/main" id="{7F2B411E-0A96-3848-9E25-E8271EC32FB9}"/>
              </a:ext>
            </a:extLst>
          </p:cNvPr>
          <p:cNvSpPr txBox="1"/>
          <p:nvPr/>
        </p:nvSpPr>
        <p:spPr>
          <a:xfrm>
            <a:off x="11235511" y="32206390"/>
            <a:ext cx="7098869" cy="369332"/>
          </a:xfrm>
          <a:prstGeom prst="rect">
            <a:avLst/>
          </a:prstGeom>
          <a:noFill/>
        </p:spPr>
        <p:txBody>
          <a:bodyPr wrap="square" rtlCol="0">
            <a:spAutoFit/>
          </a:bodyPr>
          <a:lstStyle/>
          <a:p>
            <a:pPr algn="ctr"/>
            <a:r>
              <a:rPr lang="en-US" sz="1800" b="1" dirty="0"/>
              <a:t>Figure 5:</a:t>
            </a:r>
            <a:r>
              <a:rPr lang="en-US" sz="1800" dirty="0"/>
              <a:t> 10% Infill Temperature Centers, STD</a:t>
            </a:r>
            <a:r>
              <a:rPr lang="en-US" sz="1800" baseline="-25000" dirty="0"/>
              <a:t>x</a:t>
            </a:r>
            <a:r>
              <a:rPr lang="en-US" sz="1800" dirty="0"/>
              <a:t> = 0.87, STD</a:t>
            </a:r>
            <a:r>
              <a:rPr lang="en-US" sz="1800" baseline="-25000" dirty="0"/>
              <a:t>y</a:t>
            </a:r>
            <a:r>
              <a:rPr lang="en-US" sz="1800" dirty="0"/>
              <a:t> = 0.59</a:t>
            </a:r>
            <a:endParaRPr lang="en-US" sz="1800" b="1" dirty="0"/>
          </a:p>
        </p:txBody>
      </p:sp>
      <p:sp>
        <p:nvSpPr>
          <p:cNvPr id="68" name="TextBox 67">
            <a:extLst>
              <a:ext uri="{FF2B5EF4-FFF2-40B4-BE49-F238E27FC236}">
                <a16:creationId xmlns:a16="http://schemas.microsoft.com/office/drawing/2014/main" id="{17299C08-0119-1645-A675-6BCB7446557E}"/>
              </a:ext>
            </a:extLst>
          </p:cNvPr>
          <p:cNvSpPr txBox="1"/>
          <p:nvPr/>
        </p:nvSpPr>
        <p:spPr>
          <a:xfrm>
            <a:off x="25400204" y="32185178"/>
            <a:ext cx="7098869" cy="369332"/>
          </a:xfrm>
          <a:prstGeom prst="rect">
            <a:avLst/>
          </a:prstGeom>
          <a:noFill/>
        </p:spPr>
        <p:txBody>
          <a:bodyPr wrap="square" rtlCol="0">
            <a:spAutoFit/>
          </a:bodyPr>
          <a:lstStyle/>
          <a:p>
            <a:pPr algn="ctr"/>
            <a:r>
              <a:rPr lang="en-US" sz="1800" b="1" dirty="0"/>
              <a:t>Figure 7:</a:t>
            </a:r>
            <a:r>
              <a:rPr lang="en-US" sz="1800" dirty="0"/>
              <a:t> 30% Infill Temperature Centers, STD</a:t>
            </a:r>
            <a:r>
              <a:rPr lang="en-US" sz="1800" baseline="-25000" dirty="0"/>
              <a:t>x</a:t>
            </a:r>
            <a:r>
              <a:rPr lang="en-US" sz="1800" dirty="0"/>
              <a:t> = 0.87, STD</a:t>
            </a:r>
            <a:r>
              <a:rPr lang="en-US" sz="1800" baseline="-25000" dirty="0"/>
              <a:t>y</a:t>
            </a:r>
            <a:r>
              <a:rPr lang="en-US" sz="1800" dirty="0"/>
              <a:t> = 0.64</a:t>
            </a:r>
            <a:endParaRPr lang="en-US" sz="1800" b="1" dirty="0"/>
          </a:p>
        </p:txBody>
      </p:sp>
      <p:pic>
        <p:nvPicPr>
          <p:cNvPr id="7" name="Picture 6" descr="A close up of a map&#10;&#10;Description automatically generated">
            <a:extLst>
              <a:ext uri="{FF2B5EF4-FFF2-40B4-BE49-F238E27FC236}">
                <a16:creationId xmlns:a16="http://schemas.microsoft.com/office/drawing/2014/main" id="{624FC9DC-61EA-4A14-8295-870EEA057A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19447" y="27817066"/>
            <a:ext cx="5967281" cy="4297680"/>
          </a:xfrm>
          <a:prstGeom prst="rect">
            <a:avLst/>
          </a:prstGeom>
        </p:spPr>
      </p:pic>
      <p:pic>
        <p:nvPicPr>
          <p:cNvPr id="9" name="Picture 8" descr="A close up of a map&#10;&#10;Description automatically generated">
            <a:extLst>
              <a:ext uri="{FF2B5EF4-FFF2-40B4-BE49-F238E27FC236}">
                <a16:creationId xmlns:a16="http://schemas.microsoft.com/office/drawing/2014/main" id="{3150786E-67C3-4500-B088-0B6E6AF928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941874" y="27817066"/>
            <a:ext cx="5968977" cy="4298901"/>
          </a:xfrm>
          <a:prstGeom prst="rect">
            <a:avLst/>
          </a:prstGeom>
        </p:spPr>
      </p:pic>
      <p:pic>
        <p:nvPicPr>
          <p:cNvPr id="13" name="Picture 12" descr="A screenshot of a map&#10;&#10;Description automatically generated">
            <a:extLst>
              <a:ext uri="{FF2B5EF4-FFF2-40B4-BE49-F238E27FC236}">
                <a16:creationId xmlns:a16="http://schemas.microsoft.com/office/drawing/2014/main" id="{4BC37B54-F897-4358-8D5A-932DC0B3ED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965997" y="27822418"/>
            <a:ext cx="5967281" cy="429768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2">
      <a:dk1>
        <a:srgbClr val="FFFFFF"/>
      </a:dk1>
      <a:lt1>
        <a:srgbClr val="214740"/>
      </a:lt1>
      <a:dk2>
        <a:srgbClr val="FFFFFF"/>
      </a:dk2>
      <a:lt2>
        <a:srgbClr val="3494BA"/>
      </a:lt2>
      <a:accent1>
        <a:srgbClr val="496F90"/>
      </a:accent1>
      <a:accent2>
        <a:srgbClr val="496F90"/>
      </a:accent2>
      <a:accent3>
        <a:srgbClr val="58B6C0"/>
      </a:accent3>
      <a:accent4>
        <a:srgbClr val="4A9B82"/>
      </a:accent4>
      <a:accent5>
        <a:srgbClr val="496F90"/>
      </a:accent5>
      <a:accent6>
        <a:srgbClr val="2683C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4224</TotalTime>
  <Words>1240</Words>
  <Application>Microsoft Office PowerPoint</Application>
  <PresentationFormat>Custom</PresentationFormat>
  <Paragraphs>178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Srinivas Addepalli</cp:lastModifiedBy>
  <cp:revision>155</cp:revision>
  <cp:lastPrinted>2013-02-12T02:21:55Z</cp:lastPrinted>
  <dcterms:created xsi:type="dcterms:W3CDTF">2013-02-10T21:14:48Z</dcterms:created>
  <dcterms:modified xsi:type="dcterms:W3CDTF">2019-05-22T06:24:22Z</dcterms:modified>
</cp:coreProperties>
</file>