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4263"/>
    <a:srgbClr val="4D8580"/>
    <a:srgbClr val="214740"/>
    <a:srgbClr val="2D6157"/>
    <a:srgbClr val="CBE7E2"/>
    <a:srgbClr val="BCE2E6"/>
    <a:srgbClr val="75BDA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86" d="100"/>
          <a:sy n="86" d="100"/>
        </p:scale>
        <p:origin x="-6522" y="-515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 Tri-Fold poster with 12” wings.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033287" y="-1257300"/>
            <a:ext cx="29923713" cy="35653980"/>
            <a:chOff x="7033287" y="-1257300"/>
            <a:chExt cx="29923713" cy="3565398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7033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4" name="Straight Arrow Connector 3"/>
            <p:cNvCxnSpPr/>
            <p:nvPr userDrawn="1"/>
          </p:nvCxnSpPr>
          <p:spPr>
            <a:xfrm>
              <a:off x="109728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33322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0" name="Straight Arrow Connector 19"/>
            <p:cNvCxnSpPr/>
            <p:nvPr userDrawn="1"/>
          </p:nvCxnSpPr>
          <p:spPr>
            <a:xfrm>
              <a:off x="329184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7033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109728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 userDrawn="1"/>
          </p:nvSpPr>
          <p:spPr>
            <a:xfrm>
              <a:off x="33322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4" name="Straight Arrow Connector 23"/>
            <p:cNvCxnSpPr/>
            <p:nvPr userDrawn="1"/>
          </p:nvCxnSpPr>
          <p:spPr>
            <a:xfrm>
              <a:off x="329184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62BBC5C-41BE-49D2-AC3A-5BEA4C84EA91}"/>
              </a:ext>
            </a:extLst>
          </p:cNvPr>
          <p:cNvSpPr/>
          <p:nvPr/>
        </p:nvSpPr>
        <p:spPr>
          <a:xfrm>
            <a:off x="0" y="0"/>
            <a:ext cx="43738800" cy="4546120"/>
          </a:xfrm>
          <a:prstGeom prst="rect">
            <a:avLst/>
          </a:prstGeom>
          <a:solidFill>
            <a:srgbClr val="2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1521439" y="-4174"/>
            <a:ext cx="20848320" cy="48047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 lIns="137137" tIns="91440" rIns="137137" bIns="91440" anchor="ctr" anchorCtr="0">
            <a:no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The Effect of Infill Parameters on Spatiotemporal Thermal Distribution in Fused Deposition Modeling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210" y="1696401"/>
            <a:ext cx="9144000" cy="7201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   </a:t>
            </a:r>
            <a:r>
              <a:rPr lang="en-US" sz="3000" dirty="0">
                <a:latin typeface="Calibri" pitchFamily="34" charset="0"/>
              </a:rPr>
              <a:t>3D printing has grown into a widely explored technology in many industries, such as construction, aerospace, and medicine, because of its ability to rapidly produce prototypes.</a:t>
            </a:r>
          </a:p>
          <a:p>
            <a:pPr eaLnBrk="1" hangingPunct="1"/>
            <a:r>
              <a:rPr lang="en-US" sz="3000" dirty="0">
                <a:latin typeface="Calibri" pitchFamily="34" charset="0"/>
              </a:rPr>
              <a:t>   For many of these industries, the thermal properties of products are crucial to functionality. Therefore, it is critical to understand specific factors that influence these thermal properties.</a:t>
            </a:r>
          </a:p>
          <a:p>
            <a:pPr eaLnBrk="1" hangingPunct="1"/>
            <a:r>
              <a:rPr lang="en-US" sz="3000" dirty="0">
                <a:latin typeface="Calibri" pitchFamily="34" charset="0"/>
              </a:rPr>
              <a:t>   During the 3D printing process, thermal stresses creates distortions, known as warpage. Limited research has been done on solutions to the warpage problem in FDM printing.</a:t>
            </a:r>
          </a:p>
          <a:p>
            <a:pPr eaLnBrk="1" hangingPunct="1"/>
            <a:r>
              <a:rPr lang="en-US" sz="3000" dirty="0">
                <a:latin typeface="Calibri" pitchFamily="34" charset="0"/>
              </a:rPr>
              <a:t>   This study aims to understand the relationship between infill parameters and the spatiotemporal temperature distribution during the printing process.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80160" y="415155"/>
            <a:ext cx="914400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PURPOSE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502203" y="14564486"/>
            <a:ext cx="20848320" cy="371562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 numCol="1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000" b="1" dirty="0">
                <a:latin typeface="Calibri" pitchFamily="34" charset="0"/>
              </a:rPr>
              <a:t>Table 2: </a:t>
            </a:r>
            <a:r>
              <a:rPr lang="en-US" sz="3000" dirty="0">
                <a:latin typeface="Calibri" pitchFamily="34" charset="0"/>
              </a:rPr>
              <a:t>Sample Section of Raw Data from 20% Infill Print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4392500"/>
            <a:ext cx="9144000" cy="13572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Fused deposition modeling (FDM) is the most popular method for 3D printing due to its low production costs. In FDM, a thermoplastic filament is melted and extruded onto a surface repeatedly to produce a 3D object.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Warpage occurs as cycles of heating and cooling layers cause thermal stresses of expansion and contraction.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Plastic is used as filament in 3D printing. The discontinuous atomic nature of plastic causes its heat properties to be anisotropic and influenced by the internal structure, or infill.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Infill percentage refers to the proportion of plastic in an 3D printed object.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Current research on this topic fails to account for environmental factors as well as failing to consider factors that affect thermal properties.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989331-3225-4CCF-923D-5D323EA7FA32}"/>
              </a:ext>
            </a:extLst>
          </p:cNvPr>
          <p:cNvSpPr/>
          <p:nvPr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rgbClr val="2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4CB21-2E10-48C7-8FF0-35F8B4273286}"/>
              </a:ext>
            </a:extLst>
          </p:cNvPr>
          <p:cNvSpPr/>
          <p:nvPr/>
        </p:nvSpPr>
        <p:spPr>
          <a:xfrm>
            <a:off x="0" y="26517600"/>
            <a:ext cx="731520" cy="6400800"/>
          </a:xfrm>
          <a:prstGeom prst="rect">
            <a:avLst/>
          </a:prstGeom>
          <a:solidFill>
            <a:srgbClr val="BC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F3DB9A-32B1-4309-B6F1-9A322174F9B6}"/>
              </a:ext>
            </a:extLst>
          </p:cNvPr>
          <p:cNvSpPr/>
          <p:nvPr/>
        </p:nvSpPr>
        <p:spPr>
          <a:xfrm>
            <a:off x="43159680" y="26517600"/>
            <a:ext cx="731520" cy="6400800"/>
          </a:xfrm>
          <a:prstGeom prst="rect">
            <a:avLst/>
          </a:prstGeom>
          <a:solidFill>
            <a:srgbClr val="BC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D654-80C3-41E2-AD60-4E3C7D5D8D69}"/>
              </a:ext>
            </a:extLst>
          </p:cNvPr>
          <p:cNvSpPr/>
          <p:nvPr/>
        </p:nvSpPr>
        <p:spPr>
          <a:xfrm>
            <a:off x="0" y="0"/>
            <a:ext cx="731520" cy="8229600"/>
          </a:xfrm>
          <a:prstGeom prst="rect">
            <a:avLst/>
          </a:prstGeom>
          <a:solidFill>
            <a:srgbClr val="BC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D4392C-7FF6-4BD4-B0F8-50A660298BF6}"/>
              </a:ext>
            </a:extLst>
          </p:cNvPr>
          <p:cNvSpPr/>
          <p:nvPr/>
        </p:nvSpPr>
        <p:spPr>
          <a:xfrm>
            <a:off x="43159680" y="2743200"/>
            <a:ext cx="731520" cy="6400800"/>
          </a:xfrm>
          <a:prstGeom prst="rect">
            <a:avLst/>
          </a:prstGeom>
          <a:solidFill>
            <a:srgbClr val="BC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994133-8BB5-4752-826C-14086A8CA656}"/>
              </a:ext>
            </a:extLst>
          </p:cNvPr>
          <p:cNvSpPr/>
          <p:nvPr/>
        </p:nvSpPr>
        <p:spPr>
          <a:xfrm>
            <a:off x="43172932" y="-4174"/>
            <a:ext cx="731520" cy="6400800"/>
          </a:xfrm>
          <a:prstGeom prst="rect">
            <a:avLst/>
          </a:prstGeom>
          <a:solidFill>
            <a:srgbClr val="BC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6A28D7-2CB0-467F-B50F-D24DF17B2E1A}"/>
              </a:ext>
            </a:extLst>
          </p:cNvPr>
          <p:cNvGrpSpPr/>
          <p:nvPr/>
        </p:nvGrpSpPr>
        <p:grpSpPr>
          <a:xfrm>
            <a:off x="2906088" y="9111437"/>
            <a:ext cx="5892144" cy="3779518"/>
            <a:chOff x="8372213" y="685800"/>
            <a:chExt cx="4100306" cy="2955572"/>
          </a:xfrm>
        </p:grpSpPr>
        <p:sp>
          <p:nvSpPr>
            <p:cNvPr id="39" name="TextBox 3">
              <a:extLst>
                <a:ext uri="{FF2B5EF4-FFF2-40B4-BE49-F238E27FC236}">
                  <a16:creationId xmlns:a16="http://schemas.microsoft.com/office/drawing/2014/main" id="{1AE9AB3F-E481-491E-AAB0-3179338A58FC}"/>
                </a:ext>
              </a:extLst>
            </p:cNvPr>
            <p:cNvSpPr txBox="1"/>
            <p:nvPr/>
          </p:nvSpPr>
          <p:spPr>
            <a:xfrm>
              <a:off x="8372213" y="3184080"/>
              <a:ext cx="4100306" cy="457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/>
                <a:t>Figure 1: </a:t>
              </a:r>
              <a:r>
                <a:rPr lang="en-US" sz="2000" dirty="0"/>
                <a:t>Warpage in 3D printing</a:t>
              </a:r>
              <a:endParaRPr lang="en-US" sz="2000" b="1" dirty="0"/>
            </a:p>
            <a:p>
              <a:pPr algn="ctr"/>
              <a:r>
                <a:rPr lang="en-US" sz="1200" dirty="0"/>
                <a:t>3dprinting.com/tips-tricks/how-to-choose-an-infill-for-your-3d-prints</a:t>
              </a:r>
            </a:p>
          </p:txBody>
        </p:sp>
        <p:pic>
          <p:nvPicPr>
            <p:cNvPr id="48" name="Picture 47" descr="Image result for warpage 3d print">
              <a:extLst>
                <a:ext uri="{FF2B5EF4-FFF2-40B4-BE49-F238E27FC236}">
                  <a16:creationId xmlns:a16="http://schemas.microsoft.com/office/drawing/2014/main" id="{C17093E8-AF2A-410A-A03D-A9D944AB6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641" y="685800"/>
              <a:ext cx="4034878" cy="2498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B1E50-0E9B-488A-88C1-5CB1EBEC006A}"/>
              </a:ext>
            </a:extLst>
          </p:cNvPr>
          <p:cNvSpPr/>
          <p:nvPr/>
        </p:nvSpPr>
        <p:spPr>
          <a:xfrm>
            <a:off x="1280160" y="13107407"/>
            <a:ext cx="914400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6" name="Text Box 190">
            <a:extLst>
              <a:ext uri="{FF2B5EF4-FFF2-40B4-BE49-F238E27FC236}">
                <a16:creationId xmlns:a16="http://schemas.microsoft.com/office/drawing/2014/main" id="{923E2B07-D80A-4140-B269-268A254B7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60" y="29362582"/>
            <a:ext cx="9144000" cy="3231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Greater infill percentages will have more uniform distributions of temperature because conduction has been shown to be more effective than radiation or convection for heat transfer in enclosed structures.</a:t>
            </a: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IV:</a:t>
            </a:r>
            <a:r>
              <a:rPr lang="en-US" sz="3200" dirty="0">
                <a:latin typeface="Calibri" pitchFamily="34" charset="0"/>
              </a:rPr>
              <a:t> Infill percentage (10%, 20%, 30%)</a:t>
            </a: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DV:</a:t>
            </a:r>
            <a:r>
              <a:rPr lang="en-US" sz="3200" dirty="0">
                <a:latin typeface="Calibri" pitchFamily="34" charset="0"/>
              </a:rPr>
              <a:t> Temperature at specific points over time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57B9B6-E42B-4A70-B09A-3ED1FCB8C969}"/>
              </a:ext>
            </a:extLst>
          </p:cNvPr>
          <p:cNvSpPr/>
          <p:nvPr/>
        </p:nvSpPr>
        <p:spPr>
          <a:xfrm>
            <a:off x="1280160" y="28113441"/>
            <a:ext cx="914400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HYPOTHESIS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84B166-BF4A-46B9-BA77-BA8D2148941D}"/>
              </a:ext>
            </a:extLst>
          </p:cNvPr>
          <p:cNvGrpSpPr/>
          <p:nvPr/>
        </p:nvGrpSpPr>
        <p:grpSpPr>
          <a:xfrm>
            <a:off x="2208714" y="21502281"/>
            <a:ext cx="7286892" cy="4253319"/>
            <a:chOff x="6292683" y="3719035"/>
            <a:chExt cx="5372016" cy="3145757"/>
          </a:xfrm>
        </p:grpSpPr>
        <p:pic>
          <p:nvPicPr>
            <p:cNvPr id="59" name="Picture 58" descr="Image result for infill percentage">
              <a:extLst>
                <a:ext uri="{FF2B5EF4-FFF2-40B4-BE49-F238E27FC236}">
                  <a16:creationId xmlns:a16="http://schemas.microsoft.com/office/drawing/2014/main" id="{8E7B7821-18C0-45AC-8A3E-0628DB319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683" y="3719035"/>
              <a:ext cx="5372016" cy="273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4">
              <a:extLst>
                <a:ext uri="{FF2B5EF4-FFF2-40B4-BE49-F238E27FC236}">
                  <a16:creationId xmlns:a16="http://schemas.microsoft.com/office/drawing/2014/main" id="{9BAF3438-4F5F-4B65-A75D-2C4C3D24D572}"/>
                </a:ext>
              </a:extLst>
            </p:cNvPr>
            <p:cNvSpPr txBox="1"/>
            <p:nvPr/>
          </p:nvSpPr>
          <p:spPr>
            <a:xfrm>
              <a:off x="6292683" y="6477818"/>
              <a:ext cx="4857900" cy="38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Figure 2: </a:t>
              </a:r>
              <a:r>
                <a:rPr lang="en-US" sz="1600" dirty="0"/>
                <a:t>Various Infill Percentages</a:t>
              </a:r>
            </a:p>
            <a:p>
              <a:pPr algn="ctr"/>
              <a:r>
                <a:rPr lang="en-US" sz="1200" dirty="0"/>
                <a:t>tcadsolutions.com/3dprinting.html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95F2BEC-A8FE-490D-A691-3760A09C1C59}"/>
              </a:ext>
            </a:extLst>
          </p:cNvPr>
          <p:cNvSpPr/>
          <p:nvPr/>
        </p:nvSpPr>
        <p:spPr>
          <a:xfrm>
            <a:off x="11521390" y="5001917"/>
            <a:ext cx="2084832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DESIGN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85074-8175-4616-A2F0-EC2E7BBC110F}"/>
              </a:ext>
            </a:extLst>
          </p:cNvPr>
          <p:cNvSpPr/>
          <p:nvPr/>
        </p:nvSpPr>
        <p:spPr>
          <a:xfrm>
            <a:off x="11521390" y="13385218"/>
            <a:ext cx="2084832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3F5D135-3F79-4F10-8D46-63EA1DAA99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359" y="9497731"/>
            <a:ext cx="4530317" cy="3129134"/>
          </a:xfrm>
          <a:prstGeom prst="rect">
            <a:avLst/>
          </a:prstGeom>
        </p:spPr>
      </p:pic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F113F1F4-4A98-4FD1-8959-74E81C156EF7}"/>
              </a:ext>
            </a:extLst>
          </p:cNvPr>
          <p:cNvSpPr/>
          <p:nvPr/>
        </p:nvSpPr>
        <p:spPr>
          <a:xfrm>
            <a:off x="16428814" y="6426476"/>
            <a:ext cx="6112558" cy="2902903"/>
          </a:xfrm>
          <a:prstGeom prst="chevron">
            <a:avLst/>
          </a:prstGeom>
          <a:solidFill>
            <a:srgbClr val="13426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Sliced the model three times using a rectilinear infill pattern with 10%, 20%, and 30% infill percentage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B1E64-1074-472A-BDED-8B1C761C7FA1}"/>
              </a:ext>
            </a:extLst>
          </p:cNvPr>
          <p:cNvSpPr/>
          <p:nvPr/>
        </p:nvSpPr>
        <p:spPr>
          <a:xfrm>
            <a:off x="11521390" y="19518650"/>
            <a:ext cx="2084832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70" name="Text Box 194">
            <a:extLst>
              <a:ext uri="{FF2B5EF4-FFF2-40B4-BE49-F238E27FC236}">
                <a16:creationId xmlns:a16="http://schemas.microsoft.com/office/drawing/2014/main" id="{BC3A650A-72CF-42EB-ACE0-4EEDC4EB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390" y="20834595"/>
            <a:ext cx="20848320" cy="10636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Lots of stuff goes here</a:t>
            </a:r>
          </a:p>
        </p:txBody>
      </p:sp>
      <p:sp>
        <p:nvSpPr>
          <p:cNvPr id="72" name="Text Box 189">
            <a:extLst>
              <a:ext uri="{FF2B5EF4-FFF2-40B4-BE49-F238E27FC236}">
                <a16:creationId xmlns:a16="http://schemas.microsoft.com/office/drawing/2014/main" id="{0219791F-E202-47C3-80A0-325B3B15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6119" y="1696401"/>
            <a:ext cx="9144000" cy="110799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 more results space if needed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2AA0B7-B0C7-40F2-BCC0-549F7448D9EE}"/>
              </a:ext>
            </a:extLst>
          </p:cNvPr>
          <p:cNvSpPr/>
          <p:nvPr/>
        </p:nvSpPr>
        <p:spPr>
          <a:xfrm>
            <a:off x="33186069" y="415155"/>
            <a:ext cx="914400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74" name="Text Box 189">
            <a:extLst>
              <a:ext uri="{FF2B5EF4-FFF2-40B4-BE49-F238E27FC236}">
                <a16:creationId xmlns:a16="http://schemas.microsoft.com/office/drawing/2014/main" id="{61570179-90A2-4031-8E0F-91B58B27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6119" y="14616246"/>
            <a:ext cx="9144000" cy="707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 I HAVE NO IDEA WHAT J HAPPEND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B31DBA-B7F3-48E9-87A7-A998DF56B085}"/>
              </a:ext>
            </a:extLst>
          </p:cNvPr>
          <p:cNvSpPr/>
          <p:nvPr/>
        </p:nvSpPr>
        <p:spPr>
          <a:xfrm>
            <a:off x="33186069" y="13335000"/>
            <a:ext cx="914400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76" name="Text Box 189">
            <a:extLst>
              <a:ext uri="{FF2B5EF4-FFF2-40B4-BE49-F238E27FC236}">
                <a16:creationId xmlns:a16="http://schemas.microsoft.com/office/drawing/2014/main" id="{2CB83B87-B51B-4EFE-BDC8-844BEDC4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6069" y="24051410"/>
            <a:ext cx="9144000" cy="7386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Calibri" pitchFamily="34" charset="0"/>
              </a:rPr>
              <a:t>SAVE URSELF AND DON’T DO MORE 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07E43-8499-4E61-B130-6E6BF5C4981A}"/>
              </a:ext>
            </a:extLst>
          </p:cNvPr>
          <p:cNvSpPr/>
          <p:nvPr/>
        </p:nvSpPr>
        <p:spPr>
          <a:xfrm>
            <a:off x="33186019" y="22770164"/>
            <a:ext cx="9144000" cy="12641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80" name="Arrow: Chevron 79">
            <a:extLst>
              <a:ext uri="{FF2B5EF4-FFF2-40B4-BE49-F238E27FC236}">
                <a16:creationId xmlns:a16="http://schemas.microsoft.com/office/drawing/2014/main" id="{BDFB66CA-8050-4271-B4F1-6DA290566D38}"/>
              </a:ext>
            </a:extLst>
          </p:cNvPr>
          <p:cNvSpPr/>
          <p:nvPr/>
        </p:nvSpPr>
        <p:spPr>
          <a:xfrm>
            <a:off x="11506200" y="6449558"/>
            <a:ext cx="6112558" cy="2865802"/>
          </a:xfrm>
          <a:prstGeom prst="chevron">
            <a:avLst/>
          </a:prstGeom>
          <a:solidFill>
            <a:srgbClr val="13426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Designed CAD model of an 8-inch diameter, 0.5 inch thick disc with 14mm wide channels</a:t>
            </a:r>
          </a:p>
        </p:txBody>
      </p:sp>
      <p:sp>
        <p:nvSpPr>
          <p:cNvPr id="81" name="Arrow: Chevron 80">
            <a:extLst>
              <a:ext uri="{FF2B5EF4-FFF2-40B4-BE49-F238E27FC236}">
                <a16:creationId xmlns:a16="http://schemas.microsoft.com/office/drawing/2014/main" id="{0D4F6F8A-F573-4D77-AD3F-B1A6D3E850E8}"/>
              </a:ext>
            </a:extLst>
          </p:cNvPr>
          <p:cNvSpPr/>
          <p:nvPr/>
        </p:nvSpPr>
        <p:spPr>
          <a:xfrm>
            <a:off x="21358051" y="6443739"/>
            <a:ext cx="6136321" cy="2897245"/>
          </a:xfrm>
          <a:prstGeom prst="chevron">
            <a:avLst/>
          </a:prstGeom>
          <a:solidFill>
            <a:srgbClr val="13426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Print the sliced model on the </a:t>
            </a:r>
            <a:r>
              <a:rPr lang="en-US" sz="3000" dirty="0" err="1">
                <a:solidFill>
                  <a:schemeClr val="tx1"/>
                </a:solidFill>
              </a:rPr>
              <a:t>gCreate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gMax</a:t>
            </a:r>
            <a:r>
              <a:rPr lang="en-US" sz="3000" dirty="0">
                <a:solidFill>
                  <a:schemeClr val="tx1"/>
                </a:solidFill>
              </a:rPr>
              <a:t> 1.5XT+ with PLA and print settings in Table 1</a:t>
            </a:r>
          </a:p>
        </p:txBody>
      </p:sp>
      <p:sp>
        <p:nvSpPr>
          <p:cNvPr id="82" name="Arrow: Chevron 81">
            <a:extLst>
              <a:ext uri="{FF2B5EF4-FFF2-40B4-BE49-F238E27FC236}">
                <a16:creationId xmlns:a16="http://schemas.microsoft.com/office/drawing/2014/main" id="{E0FCE3D1-D411-4102-971C-718E40554C5F}"/>
              </a:ext>
            </a:extLst>
          </p:cNvPr>
          <p:cNvSpPr/>
          <p:nvPr/>
        </p:nvSpPr>
        <p:spPr>
          <a:xfrm>
            <a:off x="26314692" y="6447434"/>
            <a:ext cx="6159389" cy="2889854"/>
          </a:xfrm>
          <a:prstGeom prst="chevron">
            <a:avLst/>
          </a:prstGeom>
          <a:solidFill>
            <a:srgbClr val="13426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Embed 8 NTC thermistors into the channels and record data using an Arduino Voltage Circuit and </a:t>
            </a:r>
            <a:r>
              <a:rPr lang="en-US" sz="3000" dirty="0" err="1">
                <a:solidFill>
                  <a:schemeClr val="tx1"/>
                </a:solidFill>
              </a:rPr>
              <a:t>puTTY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2" name="Picture 21" descr="A picture containing indoor, table, floor, computer&#10;&#10;Description automatically generated">
            <a:extLst>
              <a:ext uri="{FF2B5EF4-FFF2-40B4-BE49-F238E27FC236}">
                <a16:creationId xmlns:a16="http://schemas.microsoft.com/office/drawing/2014/main" id="{64DFBCDC-EFFF-484D-BDC3-E619451B2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1" t="29509" r="29160" b="44892"/>
          <a:stretch/>
        </p:blipFill>
        <p:spPr>
          <a:xfrm>
            <a:off x="26766958" y="9457925"/>
            <a:ext cx="4246442" cy="315366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D0F58A1-1249-45D3-B317-9B4D2E32EE63}"/>
              </a:ext>
            </a:extLst>
          </p:cNvPr>
          <p:cNvSpPr txBox="1"/>
          <p:nvPr/>
        </p:nvSpPr>
        <p:spPr>
          <a:xfrm>
            <a:off x="10818104" y="12611585"/>
            <a:ext cx="613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Figure 3: </a:t>
            </a:r>
            <a:r>
              <a:rPr lang="en-US" sz="2000" dirty="0"/>
              <a:t>CAD Model of Template Disc</a:t>
            </a:r>
            <a:endParaRPr lang="en-US" sz="2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592810-5374-4A74-B37E-20C9737DA180}"/>
              </a:ext>
            </a:extLst>
          </p:cNvPr>
          <p:cNvSpPr txBox="1"/>
          <p:nvPr/>
        </p:nvSpPr>
        <p:spPr>
          <a:xfrm>
            <a:off x="26212800" y="1258905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Figure 4: </a:t>
            </a:r>
            <a:r>
              <a:rPr lang="en-US" sz="2000" dirty="0"/>
              <a:t>Embedding Thermistors during Printing</a:t>
            </a:r>
            <a:endParaRPr 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5EC30C-C021-4A29-8A5C-3186CD02E27C}"/>
              </a:ext>
            </a:extLst>
          </p:cNvPr>
          <p:cNvSpPr txBox="1"/>
          <p:nvPr/>
        </p:nvSpPr>
        <p:spPr>
          <a:xfrm>
            <a:off x="17226993" y="9480253"/>
            <a:ext cx="813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Table 1: </a:t>
            </a:r>
            <a:r>
              <a:rPr lang="en-US" sz="3000" dirty="0"/>
              <a:t>Printer Settings for All Prints. Settings not mentioned were left as the default values.</a:t>
            </a:r>
            <a:endParaRPr lang="en-US" sz="3000" b="1" dirty="0"/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848D30E7-F167-40FA-B33E-5BE84E3E8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83447"/>
              </p:ext>
            </p:extLst>
          </p:nvPr>
        </p:nvGraphicFramePr>
        <p:xfrm>
          <a:off x="17800980" y="10506264"/>
          <a:ext cx="7035514" cy="2447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2091">
                  <a:extLst>
                    <a:ext uri="{9D8B030D-6E8A-4147-A177-3AD203B41FA5}">
                      <a16:colId xmlns:a16="http://schemas.microsoft.com/office/drawing/2014/main" val="4081024771"/>
                    </a:ext>
                  </a:extLst>
                </a:gridCol>
                <a:gridCol w="2693423">
                  <a:extLst>
                    <a:ext uri="{9D8B030D-6E8A-4147-A177-3AD203B41FA5}">
                      <a16:colId xmlns:a16="http://schemas.microsoft.com/office/drawing/2014/main" val="3875289732"/>
                    </a:ext>
                  </a:extLst>
                </a:gridCol>
              </a:tblGrid>
              <a:tr h="611934">
                <a:tc>
                  <a:txBody>
                    <a:bodyPr/>
                    <a:lstStyle/>
                    <a:p>
                      <a:r>
                        <a:rPr lang="en-US" sz="3200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7963"/>
                  </a:ext>
                </a:extLst>
              </a:tr>
              <a:tr h="61193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Extruder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200°C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8469"/>
                  </a:ext>
                </a:extLst>
              </a:tr>
              <a:tr h="61193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Bed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80°C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63503"/>
                  </a:ext>
                </a:extLst>
              </a:tr>
              <a:tr h="61193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0.2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781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11DC5D2-E574-4358-9AB7-636B838D8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47405"/>
              </p:ext>
            </p:extLst>
          </p:nvPr>
        </p:nvGraphicFramePr>
        <p:xfrm>
          <a:off x="14630400" y="15629232"/>
          <a:ext cx="15811449" cy="2819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01984">
                  <a:extLst>
                    <a:ext uri="{9D8B030D-6E8A-4147-A177-3AD203B41FA5}">
                      <a16:colId xmlns:a16="http://schemas.microsoft.com/office/drawing/2014/main" val="2112819011"/>
                    </a:ext>
                  </a:extLst>
                </a:gridCol>
                <a:gridCol w="1838822">
                  <a:extLst>
                    <a:ext uri="{9D8B030D-6E8A-4147-A177-3AD203B41FA5}">
                      <a16:colId xmlns:a16="http://schemas.microsoft.com/office/drawing/2014/main" val="107479321"/>
                    </a:ext>
                  </a:extLst>
                </a:gridCol>
                <a:gridCol w="1772584">
                  <a:extLst>
                    <a:ext uri="{9D8B030D-6E8A-4147-A177-3AD203B41FA5}">
                      <a16:colId xmlns:a16="http://schemas.microsoft.com/office/drawing/2014/main" val="2188313120"/>
                    </a:ext>
                  </a:extLst>
                </a:gridCol>
                <a:gridCol w="1772584">
                  <a:extLst>
                    <a:ext uri="{9D8B030D-6E8A-4147-A177-3AD203B41FA5}">
                      <a16:colId xmlns:a16="http://schemas.microsoft.com/office/drawing/2014/main" val="374022025"/>
                    </a:ext>
                  </a:extLst>
                </a:gridCol>
                <a:gridCol w="1772584">
                  <a:extLst>
                    <a:ext uri="{9D8B030D-6E8A-4147-A177-3AD203B41FA5}">
                      <a16:colId xmlns:a16="http://schemas.microsoft.com/office/drawing/2014/main" val="630867281"/>
                    </a:ext>
                  </a:extLst>
                </a:gridCol>
                <a:gridCol w="1772584">
                  <a:extLst>
                    <a:ext uri="{9D8B030D-6E8A-4147-A177-3AD203B41FA5}">
                      <a16:colId xmlns:a16="http://schemas.microsoft.com/office/drawing/2014/main" val="3692685516"/>
                    </a:ext>
                  </a:extLst>
                </a:gridCol>
                <a:gridCol w="1772584">
                  <a:extLst>
                    <a:ext uri="{9D8B030D-6E8A-4147-A177-3AD203B41FA5}">
                      <a16:colId xmlns:a16="http://schemas.microsoft.com/office/drawing/2014/main" val="2463924051"/>
                    </a:ext>
                  </a:extLst>
                </a:gridCol>
                <a:gridCol w="1772584">
                  <a:extLst>
                    <a:ext uri="{9D8B030D-6E8A-4147-A177-3AD203B41FA5}">
                      <a16:colId xmlns:a16="http://schemas.microsoft.com/office/drawing/2014/main" val="3733783522"/>
                    </a:ext>
                  </a:extLst>
                </a:gridCol>
                <a:gridCol w="1735139">
                  <a:extLst>
                    <a:ext uri="{9D8B030D-6E8A-4147-A177-3AD203B41FA5}">
                      <a16:colId xmlns:a16="http://schemas.microsoft.com/office/drawing/2014/main" val="3582066898"/>
                    </a:ext>
                  </a:extLst>
                </a:gridCol>
              </a:tblGrid>
              <a:tr h="27950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 (seconds)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Thermistor 1 (°C)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Thermistor 2 (°C)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Thermistor 3 (°C)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Thermistor 4 (°C)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Thermistor 5 (°C)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Thermistor 6 (°C)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Thermistor 7 (°C)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Thermistor 8 (°C)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011340"/>
                  </a:ext>
                </a:extLst>
              </a:tr>
              <a:tr h="27950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618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31.93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30.48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28.34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29.41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26.66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24.46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26.26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4483271"/>
                  </a:ext>
                </a:extLst>
              </a:tr>
              <a:tr h="27950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619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31.84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30.09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28.14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29.31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26.66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24.56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996565"/>
                  </a:ext>
                </a:extLst>
              </a:tr>
              <a:tr h="27950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620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31.84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29.7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27.94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29.31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24.46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26.56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24.46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8034993"/>
                  </a:ext>
                </a:extLst>
              </a:tr>
              <a:tr h="27950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621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31.84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29.41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27.75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29.22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24.56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26.56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24.46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622186"/>
                  </a:ext>
                </a:extLst>
              </a:tr>
              <a:tr h="27950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622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31.84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29.12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27.65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29.31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24.66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26.46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24.46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576967"/>
                  </a:ext>
                </a:extLst>
              </a:tr>
              <a:tr h="27950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623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31.84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28.92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27.55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29.31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24.56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26.46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26.36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490625"/>
                  </a:ext>
                </a:extLst>
              </a:tr>
              <a:tr h="27950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31.84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28.63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27.55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29.61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24.66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26.36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24.36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26.36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29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FFFFFF"/>
      </a:dk1>
      <a:lt1>
        <a:srgbClr val="214740"/>
      </a:lt1>
      <a:dk2>
        <a:srgbClr val="FFFFFF"/>
      </a:dk2>
      <a:lt2>
        <a:srgbClr val="3494BA"/>
      </a:lt2>
      <a:accent1>
        <a:srgbClr val="496F90"/>
      </a:accent1>
      <a:accent2>
        <a:srgbClr val="496F90"/>
      </a:accent2>
      <a:accent3>
        <a:srgbClr val="58B6C0"/>
      </a:accent3>
      <a:accent4>
        <a:srgbClr val="4A9B82"/>
      </a:accent4>
      <a:accent5>
        <a:srgbClr val="496F90"/>
      </a:accent5>
      <a:accent6>
        <a:srgbClr val="2683C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610</Words>
  <Application>Microsoft Office PowerPoint</Application>
  <PresentationFormat>Custom</PresentationFormat>
  <Paragraphs>155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 Tri-Fold</dc:title>
  <dc:creator>Jay Larson</dc:creator>
  <dc:description>Quality poster printing
www.genigraphics.com
1-800-790-4001</dc:description>
  <cp:lastModifiedBy>Srinivas Addepalli</cp:lastModifiedBy>
  <cp:revision>129</cp:revision>
  <cp:lastPrinted>2013-02-12T02:21:55Z</cp:lastPrinted>
  <dcterms:created xsi:type="dcterms:W3CDTF">2013-02-10T21:14:48Z</dcterms:created>
  <dcterms:modified xsi:type="dcterms:W3CDTF">2019-05-21T12:24:24Z</dcterms:modified>
</cp:coreProperties>
</file>