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84" r:id="rId4"/>
    <p:sldId id="266" r:id="rId5"/>
    <p:sldId id="259" r:id="rId6"/>
    <p:sldId id="260" r:id="rId7"/>
    <p:sldId id="262" r:id="rId8"/>
    <p:sldId id="273" r:id="rId9"/>
    <p:sldId id="272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04086" y="626996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54500" y="0"/>
            <a:ext cx="5303520" cy="6857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solidFill>
                  <a:srgbClr val="FFFF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286000"/>
            <a:ext cx="9601200" cy="3581400"/>
          </a:xfrm>
          <a:solidFill>
            <a:schemeClr val="tx1"/>
          </a:solidFill>
        </p:spPr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3600"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E2EF-82F2-4A53-9705-51F09E54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D1420-57F3-4CD0-BF25-F482FA02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21A66-7BD3-4947-AD51-2C377BE7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056C-1D99-4370-ABD5-6D6B89E4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9E93-D79F-4A60-8A70-00C99402E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FF00"/>
                </a:solidFill>
              </a:rPr>
              <a:t>Effect of infill parameters on spatial temperature distribution in fused deposition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3371-15DC-43F6-9093-3C654D6C0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Pranav Addepalli</a:t>
            </a:r>
          </a:p>
        </p:txBody>
      </p:sp>
    </p:spTree>
    <p:extLst>
      <p:ext uri="{BB962C8B-B14F-4D97-AF65-F5344CB8AC3E}">
        <p14:creationId xmlns:p14="http://schemas.microsoft.com/office/powerpoint/2010/main" val="21296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9E93-D79F-4A60-8A70-00C99402E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cap="none" dirty="0">
                <a:solidFill>
                  <a:srgbClr val="FFFF00"/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06506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188E-EC7E-7148-BB4F-3086A6C8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94B7-E3AF-D94A-93E2-E3D4543F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32" y="1823545"/>
            <a:ext cx="4086553" cy="3581400"/>
          </a:xfrm>
        </p:spPr>
        <p:txBody>
          <a:bodyPr>
            <a:normAutofit/>
          </a:bodyPr>
          <a:lstStyle/>
          <a:p>
            <a:r>
              <a:rPr lang="en-US" dirty="0"/>
              <a:t>Randomly selected positions along 1 inch increments</a:t>
            </a:r>
          </a:p>
          <a:p>
            <a:r>
              <a:rPr lang="en-US" dirty="0"/>
              <a:t>7mm channels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0DDFE356-0F10-AC45-8843-C341561D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85" y="1610040"/>
            <a:ext cx="7064757" cy="46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0AE8-EDEB-884E-A4D6-39B58F8F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/>
          <a:lstStyle/>
          <a:p>
            <a:r>
              <a:rPr lang="en-US" dirty="0"/>
              <a:t>Lees’ Disc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B703-F38A-8A43-AF4C-E71A0CD4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59" y="1638299"/>
            <a:ext cx="9963807" cy="4373617"/>
          </a:xfrm>
        </p:spPr>
        <p:txBody>
          <a:bodyPr>
            <a:normAutofit/>
          </a:bodyPr>
          <a:lstStyle/>
          <a:p>
            <a:r>
              <a:rPr lang="en-US" dirty="0"/>
              <a:t>Presented to Monroe and began collaboration</a:t>
            </a:r>
          </a:p>
          <a:p>
            <a:pPr lvl="1"/>
            <a:r>
              <a:rPr lang="en-US" dirty="0"/>
              <a:t>Aluminum cylinder and brass discs delivered last week to Welding students</a:t>
            </a:r>
          </a:p>
          <a:p>
            <a:pPr lvl="1"/>
            <a:r>
              <a:rPr lang="en-US" dirty="0"/>
              <a:t>Capping the cylinder and drilling in/out holes to make a steam tank</a:t>
            </a:r>
          </a:p>
          <a:p>
            <a:r>
              <a:rPr lang="en-US" dirty="0"/>
              <a:t>Started assembling the apparatus</a:t>
            </a:r>
          </a:p>
          <a:p>
            <a:pPr lvl="1"/>
            <a:r>
              <a:rPr lang="en-US" dirty="0"/>
              <a:t>Drilling holes in the brass to hang up and for temperature probes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A1A1-25F8-5D48-9A4E-30443CDC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Thermistors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499-D463-FA4C-9C5F-807E6717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257" y="1638300"/>
            <a:ext cx="4705350" cy="3581400"/>
          </a:xfrm>
        </p:spPr>
        <p:txBody>
          <a:bodyPr/>
          <a:lstStyle/>
          <a:p>
            <a:r>
              <a:rPr lang="en-US" dirty="0"/>
              <a:t>Tested for coefficients</a:t>
            </a:r>
          </a:p>
          <a:p>
            <a:r>
              <a:rPr lang="en-US" dirty="0"/>
              <a:t>Constructed a temperature and resistance curve specific to the model</a:t>
            </a:r>
          </a:p>
          <a:p>
            <a:endParaRPr lang="en-US" dirty="0"/>
          </a:p>
        </p:txBody>
      </p:sp>
      <p:pic>
        <p:nvPicPr>
          <p:cNvPr id="7" name="Picture 6" descr="A close up of a white wall&#13;&#10;&#13;&#10;Description automatically generated">
            <a:extLst>
              <a:ext uri="{FF2B5EF4-FFF2-40B4-BE49-F238E27FC236}">
                <a16:creationId xmlns:a16="http://schemas.microsoft.com/office/drawing/2014/main" id="{05CEC782-E54D-A344-9FDF-25761370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26" y="1275970"/>
            <a:ext cx="5686097" cy="3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ACC3-AC75-5148-AABD-A8FFD771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Thermistors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CAF5-7183-8448-9E71-9EA07481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823544"/>
            <a:ext cx="9911256" cy="3662855"/>
          </a:xfrm>
        </p:spPr>
        <p:txBody>
          <a:bodyPr>
            <a:normAutofit/>
          </a:bodyPr>
          <a:lstStyle/>
          <a:p>
            <a:r>
              <a:rPr lang="en-US" dirty="0"/>
              <a:t>Programmed and wired the Arduino to record several temperatures in Serial</a:t>
            </a:r>
          </a:p>
          <a:p>
            <a:r>
              <a:rPr lang="en-US" dirty="0"/>
              <a:t>Sample temperature distribution for 4 thermistors</a:t>
            </a:r>
          </a:p>
          <a:p>
            <a:r>
              <a:rPr lang="en-US" dirty="0"/>
              <a:t>Taped circuit connections for insertion in the 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B57EAAF-E8BB-1145-9C4D-818D50E5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7" y="71437"/>
            <a:ext cx="9309173" cy="6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74DC-7ADF-9C40-A056-F3ADB4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45FF-D4C6-4345-BCE0-C1F4445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CFD software to run thermal analyses on each model</a:t>
            </a:r>
          </a:p>
          <a:p>
            <a:r>
              <a:rPr lang="en-US" dirty="0"/>
              <a:t>New engineering research PC?</a:t>
            </a:r>
          </a:p>
        </p:txBody>
      </p:sp>
    </p:spTree>
    <p:extLst>
      <p:ext uri="{BB962C8B-B14F-4D97-AF65-F5344CB8AC3E}">
        <p14:creationId xmlns:p14="http://schemas.microsoft.com/office/powerpoint/2010/main" val="229091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3CAC-9A0C-B740-BCA9-4D1C5B2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57C9-17B4-1C4E-A949-B3AB811E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the Lees’ Disc Apparatus and test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Main issue: no working 3D printers big enough</a:t>
            </a:r>
          </a:p>
          <a:p>
            <a:pPr lvl="1"/>
            <a:r>
              <a:rPr lang="en-US" dirty="0"/>
              <a:t>Need a printer with a bed at least 8.5 x 8.5 inches, but the Series 1 Pro that we have is broken</a:t>
            </a:r>
          </a:p>
          <a:p>
            <a:pPr lvl="1"/>
            <a:r>
              <a:rPr lang="en-US" dirty="0"/>
              <a:t>Ordered a new 3D printer (Raise3D Pro2) with a 12” x 12” x 11.8” build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7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FE7-4BAB-4BDF-A3DA-74A20AAD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7344-2642-4B79-9697-A554652E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Deng, C., Kang, J., </a:t>
            </a:r>
            <a:r>
              <a:rPr lang="en-US" dirty="0" err="1"/>
              <a:t>Shangguan</a:t>
            </a:r>
            <a:r>
              <a:rPr lang="en-US" dirty="0"/>
              <a:t>, H., Hu, Y., Huang, T., Liu, Z. (2018). Effects of hollow structures in sand mold manufactured using 3D printing technology. </a:t>
            </a:r>
            <a:r>
              <a:rPr lang="en-US" i="1" dirty="0"/>
              <a:t>Journal of Materials Processing Technology, 255, </a:t>
            </a:r>
            <a:r>
              <a:rPr lang="en-US" dirty="0"/>
              <a:t>516-523. doi:10.1016/j.jmatprotec.2017.12.031</a:t>
            </a:r>
          </a:p>
          <a:p>
            <a:r>
              <a:rPr lang="en-US" dirty="0"/>
              <a:t>Larkin, B. K. &amp; Churchill, S. W. (1959). Heat transfer by radiation through porous insulations. </a:t>
            </a:r>
            <a:r>
              <a:rPr lang="en-US" i="1" dirty="0" err="1"/>
              <a:t>AIChE</a:t>
            </a:r>
            <a:r>
              <a:rPr lang="en-US" i="1" dirty="0"/>
              <a:t> Journal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(4)</a:t>
            </a:r>
            <a:r>
              <a:rPr lang="en-US" i="1" dirty="0"/>
              <a:t>, 467-474. </a:t>
            </a:r>
            <a:r>
              <a:rPr lang="en-US" dirty="0"/>
              <a:t>doi:10.1002/aic.690050413</a:t>
            </a:r>
          </a:p>
          <a:p>
            <a:r>
              <a:rPr lang="en-US" dirty="0"/>
              <a:t>Kim, D. M. &amp; </a:t>
            </a:r>
            <a:r>
              <a:rPr lang="en-US" dirty="0" err="1"/>
              <a:t>Viskanta</a:t>
            </a:r>
            <a:r>
              <a:rPr lang="en-US" dirty="0"/>
              <a:t>, R. (1984). Heat transfer by conduction, natural convection, and radiation across a rectangular cellular structure. </a:t>
            </a:r>
            <a:r>
              <a:rPr lang="en-US" i="1" dirty="0"/>
              <a:t>International Journal of Heat &amp; Fluid Flow</a:t>
            </a:r>
            <a:r>
              <a:rPr lang="en-US" dirty="0"/>
              <a:t>, </a:t>
            </a:r>
            <a:r>
              <a:rPr lang="en-US" i="1" dirty="0"/>
              <a:t>5, </a:t>
            </a:r>
            <a:r>
              <a:rPr lang="en-US" dirty="0"/>
              <a:t>205-213. doi:10.1016/0142-727X(84)90053-5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2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32F7-8C3E-488C-BB67-5AE4FC44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4FEB-E17D-4EFD-94BD-3DD89AC9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94575"/>
            <a:ext cx="5574484" cy="4798503"/>
          </a:xfrm>
        </p:spPr>
        <p:txBody>
          <a:bodyPr>
            <a:normAutofit/>
          </a:bodyPr>
          <a:lstStyle/>
          <a:p>
            <a:r>
              <a:rPr lang="en-US" dirty="0"/>
              <a:t>Warpage</a:t>
            </a:r>
          </a:p>
          <a:p>
            <a:r>
              <a:rPr lang="en-US" dirty="0"/>
              <a:t>Passive heating</a:t>
            </a:r>
          </a:p>
          <a:p>
            <a:r>
              <a:rPr lang="en-US" dirty="0"/>
              <a:t>Crucial for future 3D printing</a:t>
            </a:r>
          </a:p>
          <a:p>
            <a:pPr lvl="1"/>
            <a:r>
              <a:rPr lang="en-US" sz="2800" dirty="0"/>
              <a:t>Aerospace and defense, automotive, and healthcare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6A28D7-2CB0-467F-B50F-D24DF17B2E1A}"/>
              </a:ext>
            </a:extLst>
          </p:cNvPr>
          <p:cNvGrpSpPr/>
          <p:nvPr/>
        </p:nvGrpSpPr>
        <p:grpSpPr>
          <a:xfrm>
            <a:off x="8372213" y="685800"/>
            <a:ext cx="3937233" cy="2743200"/>
            <a:chOff x="8372213" y="685800"/>
            <a:chExt cx="3937233" cy="27432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E9AB3F-E481-491E-AAB0-3179338A58FC}"/>
                </a:ext>
              </a:extLst>
            </p:cNvPr>
            <p:cNvSpPr txBox="1"/>
            <p:nvPr/>
          </p:nvSpPr>
          <p:spPr>
            <a:xfrm>
              <a:off x="8372213" y="3198168"/>
              <a:ext cx="3937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00"/>
                  </a:solidFill>
                </a:rPr>
                <a:t>https://3dprinting.com/tips-tricks/how-to-choose-an-infill-for-your-3d-prints/</a:t>
              </a:r>
            </a:p>
          </p:txBody>
        </p:sp>
        <p:pic>
          <p:nvPicPr>
            <p:cNvPr id="1026" name="Picture 2" descr="Image result for warpage 3d print">
              <a:extLst>
                <a:ext uri="{FF2B5EF4-FFF2-40B4-BE49-F238E27FC236}">
                  <a16:creationId xmlns:a16="http://schemas.microsoft.com/office/drawing/2014/main" id="{C17093E8-AF2A-410A-A03D-A9D944AB6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641" y="685800"/>
              <a:ext cx="3754359" cy="2498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4F2F39-9915-43F0-AE64-BA97275F421A}"/>
              </a:ext>
            </a:extLst>
          </p:cNvPr>
          <p:cNvGrpSpPr/>
          <p:nvPr/>
        </p:nvGrpSpPr>
        <p:grpSpPr>
          <a:xfrm>
            <a:off x="8372212" y="3797417"/>
            <a:ext cx="3937233" cy="2434880"/>
            <a:chOff x="8372212" y="3797417"/>
            <a:chExt cx="3937233" cy="2434880"/>
          </a:xfrm>
        </p:grpSpPr>
        <p:pic>
          <p:nvPicPr>
            <p:cNvPr id="1028" name="Picture 4" descr="Image result for 3d printing aerospace">
              <a:extLst>
                <a:ext uri="{FF2B5EF4-FFF2-40B4-BE49-F238E27FC236}">
                  <a16:creationId xmlns:a16="http://schemas.microsoft.com/office/drawing/2014/main" id="{76227C9B-81D1-4221-8408-3035C2D42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641" y="3797417"/>
              <a:ext cx="3674526" cy="206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C6DBB4-8A5E-48BC-AF3C-6503ED95C098}"/>
                </a:ext>
              </a:extLst>
            </p:cNvPr>
            <p:cNvSpPr txBox="1"/>
            <p:nvPr/>
          </p:nvSpPr>
          <p:spPr>
            <a:xfrm>
              <a:off x="8372212" y="5862965"/>
              <a:ext cx="3937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00"/>
                  </a:solidFill>
                </a:rPr>
                <a:t>http://www.3dprinterworld.com/article/3d-printing-enables-university-students-become-aerospace-manufacturers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8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E7B-3A58-9848-93C1-2E5AAE8B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A9A-B118-1747-99E9-85564410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85950"/>
            <a:ext cx="55245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Studying the effect that various infill combinations have on</a:t>
            </a:r>
          </a:p>
          <a:p>
            <a:r>
              <a:rPr lang="en-US" dirty="0"/>
              <a:t>thermal conductivity </a:t>
            </a:r>
          </a:p>
          <a:p>
            <a:r>
              <a:rPr lang="en-US" dirty="0"/>
              <a:t>spatial temperature distribution </a:t>
            </a:r>
          </a:p>
          <a:p>
            <a:pPr marL="0" indent="0">
              <a:buNone/>
            </a:pPr>
            <a:r>
              <a:rPr lang="en-US" dirty="0"/>
              <a:t>in PLA discs during the printing process.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28B78-431F-CA4A-9080-CDCDAC3F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885950"/>
            <a:ext cx="5033579" cy="251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B8C5D-6D83-9D40-9A91-91E4D508D099}"/>
              </a:ext>
            </a:extLst>
          </p:cNvPr>
          <p:cNvSpPr txBox="1"/>
          <p:nvPr/>
        </p:nvSpPr>
        <p:spPr>
          <a:xfrm>
            <a:off x="7379018" y="4565713"/>
            <a:ext cx="37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</a:rPr>
              <a:t>https://</a:t>
            </a:r>
            <a:r>
              <a:rPr lang="en-US" sz="900" dirty="0" err="1">
                <a:solidFill>
                  <a:srgbClr val="FFFF00"/>
                </a:solidFill>
              </a:rPr>
              <a:t>www.dddrop.com</a:t>
            </a:r>
            <a:r>
              <a:rPr lang="en-US" sz="900" dirty="0">
                <a:solidFill>
                  <a:srgbClr val="FFFF00"/>
                </a:solidFill>
              </a:rPr>
              <a:t>/</a:t>
            </a:r>
            <a:r>
              <a:rPr lang="en-US" sz="900" dirty="0" err="1">
                <a:solidFill>
                  <a:srgbClr val="FFFF00"/>
                </a:solidFill>
              </a:rPr>
              <a:t>wp</a:t>
            </a:r>
            <a:r>
              <a:rPr lang="en-US" sz="900" dirty="0">
                <a:solidFill>
                  <a:srgbClr val="FFFF00"/>
                </a:solidFill>
              </a:rPr>
              <a:t>-content/uploads/2018/02/3D-printen-stevige-infill.jpg</a:t>
            </a:r>
          </a:p>
        </p:txBody>
      </p:sp>
    </p:spTree>
    <p:extLst>
      <p:ext uri="{BB962C8B-B14F-4D97-AF65-F5344CB8AC3E}">
        <p14:creationId xmlns:p14="http://schemas.microsoft.com/office/powerpoint/2010/main" val="184575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EF20-221C-4203-81AD-20F0EAC5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A9F5-876D-465E-A29E-83C1883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0924"/>
            <a:ext cx="9967913" cy="3581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Infill type and infill percentage </a:t>
            </a:r>
          </a:p>
          <a:p>
            <a:r>
              <a:rPr lang="en-US" dirty="0"/>
              <a:t>T</a:t>
            </a:r>
            <a:r>
              <a:rPr lang="en-US" sz="3600" dirty="0">
                <a:solidFill>
                  <a:srgbClr val="FFFF00"/>
                </a:solidFill>
              </a:rPr>
              <a:t>emperature distribution and thermal conductivity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84B166-BF4A-46B9-BA77-BA8D2148941D}"/>
              </a:ext>
            </a:extLst>
          </p:cNvPr>
          <p:cNvGrpSpPr/>
          <p:nvPr/>
        </p:nvGrpSpPr>
        <p:grpSpPr>
          <a:xfrm>
            <a:off x="6172200" y="3538875"/>
            <a:ext cx="5372016" cy="3031265"/>
            <a:chOff x="6292683" y="3719035"/>
            <a:chExt cx="5372016" cy="3031265"/>
          </a:xfrm>
        </p:grpSpPr>
        <p:pic>
          <p:nvPicPr>
            <p:cNvPr id="4" name="Picture 4" descr="Image result for infill percentage">
              <a:extLst>
                <a:ext uri="{FF2B5EF4-FFF2-40B4-BE49-F238E27FC236}">
                  <a16:creationId xmlns:a16="http://schemas.microsoft.com/office/drawing/2014/main" id="{8E7B7821-18C0-45AC-8A3E-0628DB319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683" y="3719035"/>
              <a:ext cx="5372016" cy="273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AF3438-4F5F-4B65-A75D-2C4C3D24D572}"/>
                </a:ext>
              </a:extLst>
            </p:cNvPr>
            <p:cNvSpPr txBox="1"/>
            <p:nvPr/>
          </p:nvSpPr>
          <p:spPr>
            <a:xfrm>
              <a:off x="6791218" y="6519468"/>
              <a:ext cx="31541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00"/>
                  </a:solidFill>
                </a:rPr>
                <a:t>http://tcadsolutions.com/3dprinting.html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E342F-36AE-435B-B7DA-56CDFF273063}"/>
              </a:ext>
            </a:extLst>
          </p:cNvPr>
          <p:cNvGrpSpPr/>
          <p:nvPr/>
        </p:nvGrpSpPr>
        <p:grpSpPr>
          <a:xfrm>
            <a:off x="972975" y="3538875"/>
            <a:ext cx="3154166" cy="3092195"/>
            <a:chOff x="1719209" y="3728226"/>
            <a:chExt cx="3154166" cy="3092195"/>
          </a:xfrm>
        </p:grpSpPr>
        <p:pic>
          <p:nvPicPr>
            <p:cNvPr id="1026" name="Picture 2" descr="Image result for 3d printed infill">
              <a:extLst>
                <a:ext uri="{FF2B5EF4-FFF2-40B4-BE49-F238E27FC236}">
                  <a16:creationId xmlns:a16="http://schemas.microsoft.com/office/drawing/2014/main" id="{8538F061-7791-4969-892A-A0AF99DE0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939" y="3728226"/>
              <a:ext cx="2756239" cy="2713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58185-9940-424E-85A1-3AA05246060C}"/>
                </a:ext>
              </a:extLst>
            </p:cNvPr>
            <p:cNvSpPr txBox="1"/>
            <p:nvPr/>
          </p:nvSpPr>
          <p:spPr>
            <a:xfrm>
              <a:off x="1719209" y="6451089"/>
              <a:ext cx="3154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00"/>
                  </a:solidFill>
                </a:rPr>
                <a:t>https://3dprinting.com/tips-tricks/how-to-choose-an-infill-for-your-3d-prints/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9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815C-FAC0-4EE9-9D32-C39A9C97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65FA-85D9-43C8-BEA0-DDB5F903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13186"/>
            <a:ext cx="9601200" cy="41542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Conduction in porous structures is superior to radiation and natural convection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(Deng et. </a:t>
            </a:r>
            <a:r>
              <a:rPr lang="en-US" dirty="0"/>
              <a:t>al., 2018; Larkin &amp; Churchill, 1959; Kim &amp; </a:t>
            </a:r>
            <a:r>
              <a:rPr lang="en-US" dirty="0" err="1"/>
              <a:t>Viskanta</a:t>
            </a:r>
            <a:r>
              <a:rPr lang="en-US" dirty="0"/>
              <a:t>, 1984)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Higher infill percentages will have higher thermal conductivities </a:t>
            </a:r>
          </a:p>
          <a:p>
            <a:pPr lvl="1"/>
            <a:r>
              <a:rPr lang="en-US" dirty="0"/>
              <a:t>Higher infill percentage </a:t>
            </a:r>
            <a:r>
              <a:rPr lang="en-US" dirty="0">
                <a:sym typeface="Wingdings" pitchFamily="2" charset="2"/>
              </a:rPr>
              <a:t> more plastic  more conduction</a:t>
            </a:r>
          </a:p>
          <a:p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Hexagonal infill will have the highest thermal conductivity</a:t>
            </a:r>
          </a:p>
          <a:p>
            <a:pPr lvl="1"/>
            <a:r>
              <a:rPr lang="en-US" dirty="0">
                <a:sym typeface="Wingdings" pitchFamily="2" charset="2"/>
              </a:rPr>
              <a:t>Hexagons have the most “channels”  more pathways for heat flow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8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D322-7811-4E94-B087-615FD0E9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E835-637F-4385-825C-FC783AAC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Thermistors</a:t>
            </a:r>
          </a:p>
          <a:p>
            <a:r>
              <a:rPr lang="en-US" dirty="0">
                <a:solidFill>
                  <a:srgbClr val="FFFF00"/>
                </a:solidFill>
              </a:rPr>
              <a:t>PLA</a:t>
            </a:r>
          </a:p>
          <a:p>
            <a:r>
              <a:rPr lang="en-US" dirty="0">
                <a:solidFill>
                  <a:srgbClr val="FFFF00"/>
                </a:solidFill>
              </a:rPr>
              <a:t>Arduino Uno R3</a:t>
            </a:r>
          </a:p>
          <a:p>
            <a:r>
              <a:rPr lang="en-US" dirty="0">
                <a:solidFill>
                  <a:srgbClr val="FFFF00"/>
                </a:solidFill>
              </a:rPr>
              <a:t>Lee</a:t>
            </a:r>
            <a:r>
              <a:rPr lang="en-US" dirty="0"/>
              <a:t>s’</a:t>
            </a:r>
            <a:r>
              <a:rPr lang="en-US" dirty="0">
                <a:solidFill>
                  <a:srgbClr val="FFFF00"/>
                </a:solidFill>
              </a:rPr>
              <a:t> Disc</a:t>
            </a:r>
          </a:p>
        </p:txBody>
      </p:sp>
      <p:pic>
        <p:nvPicPr>
          <p:cNvPr id="2050" name="Picture 2" descr="Amphenol">
            <a:extLst>
              <a:ext uri="{FF2B5EF4-FFF2-40B4-BE49-F238E27FC236}">
                <a16:creationId xmlns:a16="http://schemas.microsoft.com/office/drawing/2014/main" id="{88361C3A-AA51-4F0E-A98D-C3EF10D2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31" y="990600"/>
            <a:ext cx="2877310" cy="28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F8600-F44A-400E-9596-265827E264B9}"/>
              </a:ext>
            </a:extLst>
          </p:cNvPr>
          <p:cNvSpPr txBox="1"/>
          <p:nvPr/>
        </p:nvSpPr>
        <p:spPr>
          <a:xfrm>
            <a:off x="7741031" y="3988044"/>
            <a:ext cx="37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</a:rPr>
              <a:t>https://www.mouser.com/ProductDetail/Amphenol-Advanced-Sensors/TH420J34GDNI?qs=P8zB4ONU6fzOyUXxdGay3g%3D%3D</a:t>
            </a:r>
          </a:p>
        </p:txBody>
      </p:sp>
    </p:spTree>
    <p:extLst>
      <p:ext uri="{BB962C8B-B14F-4D97-AF65-F5344CB8AC3E}">
        <p14:creationId xmlns:p14="http://schemas.microsoft.com/office/powerpoint/2010/main" val="162835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7B7-86B5-46C8-B63F-81D2D1BE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12-7927-450A-B7BB-E7F2029B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Fusion360 to design a template disc with 8 inch diameter, 0.5 inch height, and channels for thermistors</a:t>
            </a:r>
          </a:p>
          <a:p>
            <a:r>
              <a:rPr lang="en-US" dirty="0"/>
              <a:t>Slice the disc in </a:t>
            </a:r>
            <a:r>
              <a:rPr lang="en-US" dirty="0" err="1"/>
              <a:t>Cura</a:t>
            </a:r>
            <a:r>
              <a:rPr lang="en-US" dirty="0"/>
              <a:t> with a different infill each time</a:t>
            </a:r>
          </a:p>
          <a:p>
            <a:pPr lvl="1"/>
            <a:r>
              <a:rPr lang="en-US" dirty="0"/>
              <a:t>Hexagonal, rectilinear, triangular</a:t>
            </a:r>
          </a:p>
          <a:p>
            <a:pPr lvl="1"/>
            <a:r>
              <a:rPr lang="en-US" dirty="0"/>
              <a:t>10%, 20%, 30%, 40%, 50%</a:t>
            </a:r>
          </a:p>
          <a:p>
            <a:pPr lvl="1"/>
            <a:r>
              <a:rPr lang="en-US" dirty="0"/>
              <a:t>3 trials of each infill combination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7B7-86B5-46C8-B63F-81D2D1BE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Lees’ Disc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12-7927-450A-B7BB-E7F2029B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2634"/>
            <a:ext cx="4614596" cy="3964766"/>
          </a:xfrm>
        </p:spPr>
        <p:txBody>
          <a:bodyPr>
            <a:normAutofit/>
          </a:bodyPr>
          <a:lstStyle/>
          <a:p>
            <a:r>
              <a:rPr lang="en-US" dirty="0"/>
              <a:t>Construct a Lee’s Disc Apparatus</a:t>
            </a:r>
          </a:p>
          <a:p>
            <a:r>
              <a:rPr lang="en-US" dirty="0"/>
              <a:t>Brass, steam generator, and steam chamber</a:t>
            </a:r>
          </a:p>
        </p:txBody>
      </p:sp>
      <p:pic>
        <p:nvPicPr>
          <p:cNvPr id="1026" name="Picture 2" descr="Image result for lee's disc apparatus">
            <a:extLst>
              <a:ext uri="{FF2B5EF4-FFF2-40B4-BE49-F238E27FC236}">
                <a16:creationId xmlns:a16="http://schemas.microsoft.com/office/drawing/2014/main" id="{D610F6E2-CA4A-4947-99A7-D47E12AE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42" y="1902634"/>
            <a:ext cx="5767037" cy="30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EC8E5C-9525-403C-A78E-AE15CDFE50C4}"/>
              </a:ext>
            </a:extLst>
          </p:cNvPr>
          <p:cNvSpPr txBox="1"/>
          <p:nvPr/>
        </p:nvSpPr>
        <p:spPr>
          <a:xfrm>
            <a:off x="7035567" y="5109113"/>
            <a:ext cx="3937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</a:rPr>
              <a:t>http://pubs.sciepub.com/ajme/2/4/3/figure/2</a:t>
            </a:r>
          </a:p>
        </p:txBody>
      </p:sp>
    </p:spTree>
    <p:extLst>
      <p:ext uri="{BB962C8B-B14F-4D97-AF65-F5344CB8AC3E}">
        <p14:creationId xmlns:p14="http://schemas.microsoft.com/office/powerpoint/2010/main" val="218985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7B7-86B5-46C8-B63F-81D2D1BE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Recording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12-7927-450A-B7BB-E7F2029B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1" y="1814513"/>
            <a:ext cx="470535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 Arduino to record time-temperature data with the Steinhart-Hart Equation</a:t>
            </a:r>
          </a:p>
          <a:p>
            <a:pPr lvl="1"/>
            <a:r>
              <a:rPr lang="en-US" dirty="0"/>
              <a:t>Finds temperature based on resistance and other values constant to thermistor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C845F-5FEB-3444-97D1-1BAE3743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810300"/>
            <a:ext cx="5641976" cy="394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C102A-B690-114B-9EE1-320A864ECBFA}"/>
              </a:ext>
            </a:extLst>
          </p:cNvPr>
          <p:cNvSpPr txBox="1"/>
          <p:nvPr/>
        </p:nvSpPr>
        <p:spPr>
          <a:xfrm>
            <a:off x="6805611" y="5802868"/>
            <a:ext cx="3762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</a:rPr>
              <a:t>http://</a:t>
            </a:r>
            <a:r>
              <a:rPr lang="en-US" sz="900" dirty="0" err="1">
                <a:solidFill>
                  <a:srgbClr val="FFFF00"/>
                </a:solidFill>
              </a:rPr>
              <a:t>blog.skytee.com</a:t>
            </a:r>
            <a:r>
              <a:rPr lang="en-US" sz="900" dirty="0">
                <a:solidFill>
                  <a:srgbClr val="FFFF00"/>
                </a:solidFill>
              </a:rPr>
              <a:t>/2012/01/temperature-sensor/</a:t>
            </a:r>
          </a:p>
        </p:txBody>
      </p:sp>
    </p:spTree>
    <p:extLst>
      <p:ext uri="{BB962C8B-B14F-4D97-AF65-F5344CB8AC3E}">
        <p14:creationId xmlns:p14="http://schemas.microsoft.com/office/powerpoint/2010/main" val="3582787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680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Effect of infill parameters on spatial temperature distribution in fused deposition modeling</vt:lpstr>
      <vt:lpstr>Significance</vt:lpstr>
      <vt:lpstr>My Project  </vt:lpstr>
      <vt:lpstr>Variables</vt:lpstr>
      <vt:lpstr>Hypothesis</vt:lpstr>
      <vt:lpstr>Materials</vt:lpstr>
      <vt:lpstr>Procedure</vt:lpstr>
      <vt:lpstr>Procedure: Lees’ Disc</vt:lpstr>
      <vt:lpstr>Procedure: Recording Data</vt:lpstr>
      <vt:lpstr>Progress</vt:lpstr>
      <vt:lpstr>Disc Template</vt:lpstr>
      <vt:lpstr>Lees’ Disc Apparatus</vt:lpstr>
      <vt:lpstr>Thermistors (1)</vt:lpstr>
      <vt:lpstr>Thermistors (2)</vt:lpstr>
      <vt:lpstr>PowerPoint Presentation</vt:lpstr>
      <vt:lpstr>Simulation</vt:lpstr>
      <vt:lpstr>Future Goals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Pranav Addepalli</dc:creator>
  <cp:lastModifiedBy>PRANAV ADDEPALLI (848181)</cp:lastModifiedBy>
  <cp:revision>57</cp:revision>
  <dcterms:created xsi:type="dcterms:W3CDTF">2018-04-17T13:26:35Z</dcterms:created>
  <dcterms:modified xsi:type="dcterms:W3CDTF">2019-02-01T01:19:52Z</dcterms:modified>
</cp:coreProperties>
</file>