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oboto"/>
      <p:regular r:id="rId21"/>
      <p:bold r:id="rId22"/>
      <p:italic r:id="rId23"/>
      <p:boldItalic r:id="rId24"/>
    </p:embeddedFont>
    <p:embeddedFont>
      <p:font typeface="PT Sans Narrow"/>
      <p:regular r:id="rId25"/>
      <p:bold r:id="rId26"/>
    </p:embeddedFont>
    <p:embeddedFont>
      <p:font typeface="Average"/>
      <p:regular r:id="rId27"/>
    </p:embeddedFont>
    <p:embeddedFont>
      <p:font typeface="Open Sans"/>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TSansNarrow-bold.fntdata"/><Relationship Id="rId25" Type="http://schemas.openxmlformats.org/officeDocument/2006/relationships/font" Target="fonts/PTSansNarrow-regular.fntdata"/><Relationship Id="rId28" Type="http://schemas.openxmlformats.org/officeDocument/2006/relationships/font" Target="fonts/OpenSans-regular.fntdata"/><Relationship Id="rId27" Type="http://schemas.openxmlformats.org/officeDocument/2006/relationships/font" Target="fonts/Average-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penSans-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penSans-boldItalic.fntdata"/><Relationship Id="rId30" Type="http://schemas.openxmlformats.org/officeDocument/2006/relationships/font" Target="fonts/OpenSans-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2f954bce9d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2f954bce9d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2f954bce9d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2f954bce9d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2f954bce9d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2f954bce9d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2f954bce9d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2f954bce9d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2f954bce9d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2f954bce9d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2f954bce9d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2f954bce9d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c6f9e470d_0_8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c6f9e470d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2f954bce9d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2f954bce9d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c6f9e470d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c6f9e470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c6f9e470d_0_4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c6f9e470d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2f954bce9d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2f954bce9d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2f954bce9d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2f954bce9d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2f954bce9d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2f954bce9d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2f954bce9d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2f954bce9d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26040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DEM Group Project</a:t>
            </a:r>
            <a:endParaRPr/>
          </a:p>
          <a:p>
            <a:pPr indent="0" lvl="0" marL="0" rtl="0" algn="l">
              <a:spcBef>
                <a:spcPts val="0"/>
              </a:spcBef>
              <a:spcAft>
                <a:spcPts val="0"/>
              </a:spcAft>
              <a:buNone/>
            </a:pPr>
            <a:r>
              <a:rPr lang="en" sz="2800"/>
              <a:t>Group 11</a:t>
            </a:r>
            <a:endParaRPr sz="2800"/>
          </a:p>
        </p:txBody>
      </p:sp>
      <p:sp>
        <p:nvSpPr>
          <p:cNvPr id="86" name="Google Shape;86;p13"/>
          <p:cNvSpPr txBox="1"/>
          <p:nvPr>
            <p:ph idx="1" type="subTitle"/>
          </p:nvPr>
        </p:nvSpPr>
        <p:spPr>
          <a:xfrm>
            <a:off x="598088" y="3308588"/>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 </a:t>
            </a:r>
            <a:r>
              <a:rPr lang="en"/>
              <a:t>wbb_rosters_2022_23</a:t>
            </a:r>
            <a:endParaRPr/>
          </a:p>
        </p:txBody>
      </p:sp>
      <p:sp>
        <p:nvSpPr>
          <p:cNvPr id="87" name="Google Shape;87;p13"/>
          <p:cNvSpPr txBox="1"/>
          <p:nvPr/>
        </p:nvSpPr>
        <p:spPr>
          <a:xfrm>
            <a:off x="785300" y="3324950"/>
            <a:ext cx="414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Visualization of PS-1</a:t>
            </a:r>
            <a:endParaRPr/>
          </a:p>
        </p:txBody>
      </p:sp>
      <p:pic>
        <p:nvPicPr>
          <p:cNvPr id="169" name="Google Shape;169;p22"/>
          <p:cNvPicPr preferRelativeResize="0"/>
          <p:nvPr/>
        </p:nvPicPr>
        <p:blipFill>
          <a:blip r:embed="rId3">
            <a:alphaModFix/>
          </a:blip>
          <a:stretch>
            <a:fillRect/>
          </a:stretch>
        </p:blipFill>
        <p:spPr>
          <a:xfrm>
            <a:off x="389200" y="1446014"/>
            <a:ext cx="4881275" cy="2971211"/>
          </a:xfrm>
          <a:prstGeom prst="rect">
            <a:avLst/>
          </a:prstGeom>
          <a:noFill/>
          <a:ln>
            <a:noFill/>
          </a:ln>
        </p:spPr>
      </p:pic>
      <p:pic>
        <p:nvPicPr>
          <p:cNvPr id="170" name="Google Shape;170;p22"/>
          <p:cNvPicPr preferRelativeResize="0"/>
          <p:nvPr/>
        </p:nvPicPr>
        <p:blipFill>
          <a:blip r:embed="rId4">
            <a:alphaModFix/>
          </a:blip>
          <a:stretch>
            <a:fillRect/>
          </a:stretch>
        </p:blipFill>
        <p:spPr>
          <a:xfrm>
            <a:off x="5202225" y="1378175"/>
            <a:ext cx="5050975" cy="31157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PS-2</a:t>
            </a:r>
            <a:endParaRPr/>
          </a:p>
        </p:txBody>
      </p:sp>
      <p:sp>
        <p:nvSpPr>
          <p:cNvPr id="176" name="Google Shape;176;p23"/>
          <p:cNvSpPr txBox="1"/>
          <p:nvPr/>
        </p:nvSpPr>
        <p:spPr>
          <a:xfrm>
            <a:off x="484975" y="1083650"/>
            <a:ext cx="7672500" cy="760500"/>
          </a:xfrm>
          <a:prstGeom prst="rect">
            <a:avLst/>
          </a:prstGeom>
          <a:noFill/>
          <a:ln>
            <a:noFill/>
          </a:ln>
        </p:spPr>
        <p:txBody>
          <a:bodyPr anchorCtr="0" anchor="t" bIns="91425" lIns="91425" spcFirstLastPara="1" rIns="91425" wrap="square" tIns="91425">
            <a:spAutoFit/>
          </a:bodyPr>
          <a:lstStyle/>
          <a:p>
            <a:pPr indent="0" lvl="0" marL="0" rtl="0" algn="l">
              <a:lnSpc>
                <a:spcPct val="120000"/>
              </a:lnSpc>
              <a:spcBef>
                <a:spcPts val="1200"/>
              </a:spcBef>
              <a:spcAft>
                <a:spcPts val="1200"/>
              </a:spcAft>
              <a:buNone/>
            </a:pPr>
            <a:r>
              <a:rPr b="1" lang="en" sz="1700">
                <a:latin typeface="Roboto"/>
                <a:ea typeface="Roboto"/>
                <a:cs typeface="Roboto"/>
                <a:sym typeface="Roboto"/>
              </a:rPr>
              <a:t>Figuring which year (Sophomore, Freshman, Junior) produces maximum number of players.</a:t>
            </a:r>
            <a:endParaRPr sz="2400">
              <a:latin typeface="Roboto"/>
              <a:ea typeface="Roboto"/>
              <a:cs typeface="Roboto"/>
              <a:sym typeface="Roboto"/>
            </a:endParaRPr>
          </a:p>
        </p:txBody>
      </p:sp>
      <p:sp>
        <p:nvSpPr>
          <p:cNvPr id="177" name="Google Shape;177;p23"/>
          <p:cNvSpPr txBox="1"/>
          <p:nvPr/>
        </p:nvSpPr>
        <p:spPr>
          <a:xfrm>
            <a:off x="608125" y="1936150"/>
            <a:ext cx="7549500" cy="2355000"/>
          </a:xfrm>
          <a:prstGeom prst="rect">
            <a:avLst/>
          </a:prstGeom>
          <a:noFill/>
          <a:ln>
            <a:noFill/>
          </a:ln>
        </p:spPr>
        <p:txBody>
          <a:bodyPr anchorCtr="0" anchor="t" bIns="91425" lIns="91425" spcFirstLastPara="1" rIns="91425" wrap="square" tIns="91425">
            <a:spAutoFit/>
          </a:bodyPr>
          <a:lstStyle/>
          <a:p>
            <a:pPr indent="-323850" lvl="0" marL="457200" rtl="0" algn="l">
              <a:lnSpc>
                <a:spcPct val="120000"/>
              </a:lnSpc>
              <a:spcBef>
                <a:spcPts val="1200"/>
              </a:spcBef>
              <a:spcAft>
                <a:spcPts val="0"/>
              </a:spcAft>
              <a:buSzPts val="1500"/>
              <a:buFont typeface="Roboto"/>
              <a:buChar char="●"/>
            </a:pPr>
            <a:r>
              <a:rPr lang="en" sz="1500">
                <a:latin typeface="Roboto"/>
                <a:ea typeface="Roboto"/>
                <a:cs typeface="Roboto"/>
                <a:sym typeface="Roboto"/>
              </a:rPr>
              <a:t>To figure out which year (Sophomore, Freshman, Junior) produces the maximum number of players, we need to collect data on the players and sort it based on their year. </a:t>
            </a:r>
            <a:endParaRPr sz="1500">
              <a:latin typeface="Roboto"/>
              <a:ea typeface="Roboto"/>
              <a:cs typeface="Roboto"/>
              <a:sym typeface="Roboto"/>
            </a:endParaRPr>
          </a:p>
          <a:p>
            <a:pPr indent="-323850" lvl="0" marL="457200" rtl="0" algn="l">
              <a:lnSpc>
                <a:spcPct val="120000"/>
              </a:lnSpc>
              <a:spcBef>
                <a:spcPts val="0"/>
              </a:spcBef>
              <a:spcAft>
                <a:spcPts val="0"/>
              </a:spcAft>
              <a:buSzPts val="1500"/>
              <a:buFont typeface="Roboto"/>
              <a:buChar char="●"/>
            </a:pPr>
            <a:r>
              <a:rPr lang="en" sz="1500">
                <a:latin typeface="Roboto"/>
                <a:ea typeface="Roboto"/>
                <a:cs typeface="Roboto"/>
                <a:sym typeface="Roboto"/>
              </a:rPr>
              <a:t>Then, we can calculate the total number of players in each year and create a graph to visually represent the data. </a:t>
            </a:r>
            <a:endParaRPr sz="1500">
              <a:latin typeface="Roboto"/>
              <a:ea typeface="Roboto"/>
              <a:cs typeface="Roboto"/>
              <a:sym typeface="Roboto"/>
            </a:endParaRPr>
          </a:p>
          <a:p>
            <a:pPr indent="-323850" lvl="0" marL="457200" rtl="0" algn="l">
              <a:lnSpc>
                <a:spcPct val="120000"/>
              </a:lnSpc>
              <a:spcBef>
                <a:spcPts val="0"/>
              </a:spcBef>
              <a:spcAft>
                <a:spcPts val="0"/>
              </a:spcAft>
              <a:buSzPts val="1500"/>
              <a:buFont typeface="Roboto"/>
              <a:buChar char="●"/>
            </a:pPr>
            <a:r>
              <a:rPr lang="en" sz="1500">
                <a:latin typeface="Roboto"/>
                <a:ea typeface="Roboto"/>
                <a:cs typeface="Roboto"/>
                <a:sym typeface="Roboto"/>
              </a:rPr>
              <a:t>We should analyze the data, consider any external factors that might be affecting it, and draw conclusions about which year produces the maximum number of players and any contributing factors.</a:t>
            </a:r>
            <a:endParaRPr sz="1500">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Visualization of PS-2</a:t>
            </a:r>
            <a:endParaRPr/>
          </a:p>
        </p:txBody>
      </p:sp>
      <p:pic>
        <p:nvPicPr>
          <p:cNvPr id="183" name="Google Shape;183;p24"/>
          <p:cNvPicPr preferRelativeResize="0"/>
          <p:nvPr/>
        </p:nvPicPr>
        <p:blipFill>
          <a:blip r:embed="rId3">
            <a:alphaModFix/>
          </a:blip>
          <a:stretch>
            <a:fillRect/>
          </a:stretch>
        </p:blipFill>
        <p:spPr>
          <a:xfrm>
            <a:off x="1713438" y="1074625"/>
            <a:ext cx="5717125" cy="37814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PS-3</a:t>
            </a:r>
            <a:endParaRPr/>
          </a:p>
        </p:txBody>
      </p:sp>
      <p:sp>
        <p:nvSpPr>
          <p:cNvPr id="189" name="Google Shape;189;p25"/>
          <p:cNvSpPr txBox="1"/>
          <p:nvPr/>
        </p:nvSpPr>
        <p:spPr>
          <a:xfrm>
            <a:off x="484975" y="1083650"/>
            <a:ext cx="7672500" cy="760500"/>
          </a:xfrm>
          <a:prstGeom prst="rect">
            <a:avLst/>
          </a:prstGeom>
          <a:noFill/>
          <a:ln>
            <a:noFill/>
          </a:ln>
        </p:spPr>
        <p:txBody>
          <a:bodyPr anchorCtr="0" anchor="t" bIns="91425" lIns="91425" spcFirstLastPara="1" rIns="91425" wrap="square" tIns="91425">
            <a:spAutoFit/>
          </a:bodyPr>
          <a:lstStyle/>
          <a:p>
            <a:pPr indent="0" lvl="0" marL="0" rtl="0" algn="l">
              <a:lnSpc>
                <a:spcPct val="120000"/>
              </a:lnSpc>
              <a:spcBef>
                <a:spcPts val="1200"/>
              </a:spcBef>
              <a:spcAft>
                <a:spcPts val="1200"/>
              </a:spcAft>
              <a:buNone/>
            </a:pPr>
            <a:r>
              <a:rPr b="1" lang="en" sz="1700">
                <a:latin typeface="Roboto"/>
                <a:ea typeface="Roboto"/>
                <a:cs typeface="Roboto"/>
                <a:sym typeface="Roboto"/>
              </a:rPr>
              <a:t>Figuring out how the number of players on each team vary across different conferences and divisions.</a:t>
            </a:r>
            <a:endParaRPr sz="1900"/>
          </a:p>
        </p:txBody>
      </p:sp>
      <p:sp>
        <p:nvSpPr>
          <p:cNvPr id="190" name="Google Shape;190;p25"/>
          <p:cNvSpPr txBox="1"/>
          <p:nvPr/>
        </p:nvSpPr>
        <p:spPr>
          <a:xfrm>
            <a:off x="608125" y="1936150"/>
            <a:ext cx="7549500" cy="2355000"/>
          </a:xfrm>
          <a:prstGeom prst="rect">
            <a:avLst/>
          </a:prstGeom>
          <a:noFill/>
          <a:ln>
            <a:noFill/>
          </a:ln>
        </p:spPr>
        <p:txBody>
          <a:bodyPr anchorCtr="0" anchor="t" bIns="91425" lIns="91425" spcFirstLastPara="1" rIns="91425" wrap="square" tIns="91425">
            <a:spAutoFit/>
          </a:bodyPr>
          <a:lstStyle/>
          <a:p>
            <a:pPr indent="-323850" lvl="0" marL="457200" rtl="0" algn="l">
              <a:lnSpc>
                <a:spcPct val="120000"/>
              </a:lnSpc>
              <a:spcBef>
                <a:spcPts val="1200"/>
              </a:spcBef>
              <a:spcAft>
                <a:spcPts val="0"/>
              </a:spcAft>
              <a:buSzPts val="1500"/>
              <a:buFont typeface="Roboto"/>
              <a:buChar char="●"/>
            </a:pPr>
            <a:r>
              <a:rPr lang="en" sz="1500">
                <a:latin typeface="Roboto"/>
                <a:ea typeface="Roboto"/>
                <a:cs typeface="Roboto"/>
                <a:sym typeface="Roboto"/>
              </a:rPr>
              <a:t>To figure out how the number of players on each team varies across different conferences and divisions, we need to collect data on the players and sort it based on their team's conference and division. </a:t>
            </a:r>
            <a:endParaRPr sz="1500">
              <a:latin typeface="Roboto"/>
              <a:ea typeface="Roboto"/>
              <a:cs typeface="Roboto"/>
              <a:sym typeface="Roboto"/>
            </a:endParaRPr>
          </a:p>
          <a:p>
            <a:pPr indent="-323850" lvl="0" marL="457200" rtl="0" algn="l">
              <a:lnSpc>
                <a:spcPct val="120000"/>
              </a:lnSpc>
              <a:spcBef>
                <a:spcPts val="0"/>
              </a:spcBef>
              <a:spcAft>
                <a:spcPts val="0"/>
              </a:spcAft>
              <a:buSzPts val="1500"/>
              <a:buFont typeface="Roboto"/>
              <a:buChar char="●"/>
            </a:pPr>
            <a:r>
              <a:rPr lang="en" sz="1500">
                <a:latin typeface="Roboto"/>
                <a:ea typeface="Roboto"/>
                <a:cs typeface="Roboto"/>
                <a:sym typeface="Roboto"/>
              </a:rPr>
              <a:t>Then, we can calculate the average number of players per team in each conference and division and create a graph to visually represent the data. We should analyze the data, consider any external factors that might be affecting it, and draw conclusions about how the number of players on each team varies across different conferences and divisions and any contributing factors.</a:t>
            </a:r>
            <a:endParaRPr sz="1600">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Visualization of PS-3</a:t>
            </a:r>
            <a:endParaRPr/>
          </a:p>
        </p:txBody>
      </p:sp>
      <p:pic>
        <p:nvPicPr>
          <p:cNvPr id="196" name="Google Shape;196;p26"/>
          <p:cNvPicPr preferRelativeResize="0"/>
          <p:nvPr/>
        </p:nvPicPr>
        <p:blipFill>
          <a:blip r:embed="rId3">
            <a:alphaModFix/>
          </a:blip>
          <a:stretch>
            <a:fillRect/>
          </a:stretch>
        </p:blipFill>
        <p:spPr>
          <a:xfrm>
            <a:off x="2084738" y="1017800"/>
            <a:ext cx="4974533" cy="38208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7"/>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234700" y="38112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team</a:t>
            </a:r>
            <a:endParaRPr/>
          </a:p>
        </p:txBody>
      </p:sp>
      <p:sp>
        <p:nvSpPr>
          <p:cNvPr id="93" name="Google Shape;93;p14"/>
          <p:cNvSpPr txBox="1"/>
          <p:nvPr/>
        </p:nvSpPr>
        <p:spPr>
          <a:xfrm>
            <a:off x="168875" y="1119038"/>
            <a:ext cx="2177400" cy="658500"/>
          </a:xfrm>
          <a:prstGeom prst="rect">
            <a:avLst/>
          </a:prstGeom>
          <a:solidFill>
            <a:schemeClr val="dk1"/>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700">
                <a:solidFill>
                  <a:schemeClr val="lt1"/>
                </a:solidFill>
                <a:latin typeface="Average"/>
                <a:ea typeface="Average"/>
                <a:cs typeface="Average"/>
                <a:sym typeface="Average"/>
              </a:rPr>
              <a:t>Alle Pranav Sudhan</a:t>
            </a:r>
            <a:endParaRPr sz="1200">
              <a:solidFill>
                <a:schemeClr val="lt1"/>
              </a:solidFill>
              <a:latin typeface="Average"/>
              <a:ea typeface="Average"/>
              <a:cs typeface="Average"/>
              <a:sym typeface="Average"/>
            </a:endParaRPr>
          </a:p>
        </p:txBody>
      </p:sp>
      <p:cxnSp>
        <p:nvCxnSpPr>
          <p:cNvPr id="94" name="Google Shape;94;p14"/>
          <p:cNvCxnSpPr/>
          <p:nvPr/>
        </p:nvCxnSpPr>
        <p:spPr>
          <a:xfrm>
            <a:off x="1122100" y="1802863"/>
            <a:ext cx="270900" cy="0"/>
          </a:xfrm>
          <a:prstGeom prst="straightConnector1">
            <a:avLst/>
          </a:prstGeom>
          <a:noFill/>
          <a:ln cap="flat" cmpd="sng" w="9525">
            <a:solidFill>
              <a:schemeClr val="dk1"/>
            </a:solidFill>
            <a:prstDash val="solid"/>
            <a:round/>
            <a:headEnd len="sm" w="sm" type="none"/>
            <a:tailEnd len="sm" w="sm" type="none"/>
          </a:ln>
        </p:spPr>
      </p:cxnSp>
      <p:sp>
        <p:nvSpPr>
          <p:cNvPr id="95" name="Google Shape;95;p14"/>
          <p:cNvSpPr txBox="1"/>
          <p:nvPr/>
        </p:nvSpPr>
        <p:spPr>
          <a:xfrm>
            <a:off x="168875" y="1932975"/>
            <a:ext cx="2177400" cy="29718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298450" lvl="0" marL="457200" rtl="0" algn="l">
              <a:lnSpc>
                <a:spcPct val="120000"/>
              </a:lnSpc>
              <a:spcBef>
                <a:spcPts val="600"/>
              </a:spcBef>
              <a:spcAft>
                <a:spcPts val="0"/>
              </a:spcAft>
              <a:buSzPts val="1100"/>
              <a:buFont typeface="Roboto"/>
              <a:buAutoNum type="arabicPeriod"/>
            </a:pPr>
            <a:r>
              <a:rPr lang="en" sz="1100">
                <a:latin typeface="Roboto"/>
                <a:ea typeface="Roboto"/>
                <a:cs typeface="Roboto"/>
                <a:sym typeface="Roboto"/>
              </a:rPr>
              <a:t>Data Pre-processing</a:t>
            </a:r>
            <a:endParaRPr sz="1100">
              <a:latin typeface="Roboto"/>
              <a:ea typeface="Roboto"/>
              <a:cs typeface="Roboto"/>
              <a:sym typeface="Roboto"/>
            </a:endParaRPr>
          </a:p>
          <a:p>
            <a:pPr indent="-298450" lvl="0" marL="457200" rtl="0" algn="l">
              <a:lnSpc>
                <a:spcPct val="120000"/>
              </a:lnSpc>
              <a:spcBef>
                <a:spcPts val="0"/>
              </a:spcBef>
              <a:spcAft>
                <a:spcPts val="0"/>
              </a:spcAft>
              <a:buSzPts val="1100"/>
              <a:buFont typeface="Roboto"/>
              <a:buAutoNum type="arabicPeriod"/>
            </a:pPr>
            <a:r>
              <a:rPr lang="en" sz="1100">
                <a:latin typeface="Roboto"/>
                <a:ea typeface="Roboto"/>
                <a:cs typeface="Roboto"/>
                <a:sym typeface="Roboto"/>
              </a:rPr>
              <a:t>Checked for any irrelevant columns and then removed them if necessary.</a:t>
            </a:r>
            <a:endParaRPr sz="1100">
              <a:latin typeface="Roboto"/>
              <a:ea typeface="Roboto"/>
              <a:cs typeface="Roboto"/>
              <a:sym typeface="Roboto"/>
            </a:endParaRPr>
          </a:p>
          <a:p>
            <a:pPr indent="-298450" lvl="0" marL="457200" rtl="0" algn="l">
              <a:lnSpc>
                <a:spcPct val="120000"/>
              </a:lnSpc>
              <a:spcBef>
                <a:spcPts val="0"/>
              </a:spcBef>
              <a:spcAft>
                <a:spcPts val="0"/>
              </a:spcAft>
              <a:buSzPts val="1100"/>
              <a:buFont typeface="Roboto"/>
              <a:buAutoNum type="arabicPeriod"/>
            </a:pPr>
            <a:r>
              <a:rPr lang="en" sz="1100">
                <a:latin typeface="Roboto"/>
                <a:ea typeface="Roboto"/>
                <a:cs typeface="Roboto"/>
                <a:sym typeface="Roboto"/>
              </a:rPr>
              <a:t>Checked for any inconsistent data types and converted them if necessary.</a:t>
            </a:r>
            <a:endParaRPr sz="1100">
              <a:latin typeface="Roboto"/>
              <a:ea typeface="Roboto"/>
              <a:cs typeface="Roboto"/>
              <a:sym typeface="Roboto"/>
            </a:endParaRPr>
          </a:p>
          <a:p>
            <a:pPr indent="-298450" lvl="0" marL="457200" rtl="0" algn="l">
              <a:lnSpc>
                <a:spcPct val="120000"/>
              </a:lnSpc>
              <a:spcBef>
                <a:spcPts val="0"/>
              </a:spcBef>
              <a:spcAft>
                <a:spcPts val="0"/>
              </a:spcAft>
              <a:buSzPts val="1100"/>
              <a:buFont typeface="Roboto"/>
              <a:buAutoNum type="arabicPeriod"/>
            </a:pPr>
            <a:r>
              <a:rPr lang="en" sz="1100">
                <a:latin typeface="Roboto"/>
                <a:ea typeface="Roboto"/>
                <a:cs typeface="Roboto"/>
                <a:sym typeface="Roboto"/>
              </a:rPr>
              <a:t>Made the Report </a:t>
            </a:r>
            <a:endParaRPr sz="1100">
              <a:latin typeface="Roboto"/>
              <a:ea typeface="Roboto"/>
              <a:cs typeface="Roboto"/>
              <a:sym typeface="Roboto"/>
            </a:endParaRPr>
          </a:p>
          <a:p>
            <a:pPr indent="-298450" lvl="0" marL="457200" rtl="0" algn="l">
              <a:lnSpc>
                <a:spcPct val="120000"/>
              </a:lnSpc>
              <a:spcBef>
                <a:spcPts val="0"/>
              </a:spcBef>
              <a:spcAft>
                <a:spcPts val="0"/>
              </a:spcAft>
              <a:buSzPts val="1100"/>
              <a:buFont typeface="Roboto"/>
              <a:buAutoNum type="arabicPeriod"/>
            </a:pPr>
            <a:r>
              <a:rPr lang="en" sz="1100">
                <a:latin typeface="Roboto"/>
                <a:ea typeface="Roboto"/>
                <a:cs typeface="Roboto"/>
                <a:sym typeface="Roboto"/>
              </a:rPr>
              <a:t>Helped in the PPT </a:t>
            </a:r>
            <a:endParaRPr sz="1300">
              <a:latin typeface="Average"/>
              <a:ea typeface="Average"/>
              <a:cs typeface="Average"/>
              <a:sym typeface="Average"/>
            </a:endParaRPr>
          </a:p>
          <a:p>
            <a:pPr indent="0" lvl="0" marL="0" rtl="0" algn="l">
              <a:lnSpc>
                <a:spcPct val="100000"/>
              </a:lnSpc>
              <a:spcBef>
                <a:spcPts val="0"/>
              </a:spcBef>
              <a:spcAft>
                <a:spcPts val="1600"/>
              </a:spcAft>
              <a:buNone/>
            </a:pPr>
            <a:r>
              <a:rPr lang="en" sz="1300">
                <a:latin typeface="Average"/>
                <a:ea typeface="Average"/>
                <a:cs typeface="Average"/>
                <a:sym typeface="Average"/>
              </a:rPr>
              <a:t> </a:t>
            </a:r>
            <a:endParaRPr sz="1300">
              <a:latin typeface="Average"/>
              <a:ea typeface="Average"/>
              <a:cs typeface="Average"/>
              <a:sym typeface="Average"/>
            </a:endParaRPr>
          </a:p>
        </p:txBody>
      </p:sp>
      <p:sp>
        <p:nvSpPr>
          <p:cNvPr id="96" name="Google Shape;96;p14"/>
          <p:cNvSpPr txBox="1"/>
          <p:nvPr/>
        </p:nvSpPr>
        <p:spPr>
          <a:xfrm>
            <a:off x="2378483" y="1119038"/>
            <a:ext cx="2177400" cy="658500"/>
          </a:xfrm>
          <a:prstGeom prst="rect">
            <a:avLst/>
          </a:prstGeom>
          <a:solidFill>
            <a:schemeClr val="dk1"/>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1700">
                <a:solidFill>
                  <a:schemeClr val="lt1"/>
                </a:solidFill>
                <a:latin typeface="Average"/>
                <a:ea typeface="Average"/>
                <a:cs typeface="Average"/>
                <a:sym typeface="Average"/>
              </a:rPr>
              <a:t>Sreeshanth S</a:t>
            </a:r>
            <a:endParaRPr sz="1700">
              <a:solidFill>
                <a:schemeClr val="lt1"/>
              </a:solidFill>
              <a:latin typeface="Average"/>
              <a:ea typeface="Average"/>
              <a:cs typeface="Average"/>
              <a:sym typeface="Average"/>
            </a:endParaRPr>
          </a:p>
        </p:txBody>
      </p:sp>
      <p:cxnSp>
        <p:nvCxnSpPr>
          <p:cNvPr id="97" name="Google Shape;97;p14"/>
          <p:cNvCxnSpPr/>
          <p:nvPr/>
        </p:nvCxnSpPr>
        <p:spPr>
          <a:xfrm>
            <a:off x="3331725" y="1802863"/>
            <a:ext cx="270900" cy="0"/>
          </a:xfrm>
          <a:prstGeom prst="straightConnector1">
            <a:avLst/>
          </a:prstGeom>
          <a:noFill/>
          <a:ln cap="flat" cmpd="sng" w="9525">
            <a:solidFill>
              <a:schemeClr val="dk1"/>
            </a:solidFill>
            <a:prstDash val="solid"/>
            <a:round/>
            <a:headEnd len="sm" w="sm" type="none"/>
            <a:tailEnd len="sm" w="sm" type="none"/>
          </a:ln>
        </p:spPr>
      </p:cxnSp>
      <p:sp>
        <p:nvSpPr>
          <p:cNvPr id="98" name="Google Shape;98;p14"/>
          <p:cNvSpPr txBox="1"/>
          <p:nvPr/>
        </p:nvSpPr>
        <p:spPr>
          <a:xfrm>
            <a:off x="2378488" y="1932975"/>
            <a:ext cx="2177400" cy="29718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298450" lvl="0" marL="457200" rtl="0" algn="l">
              <a:lnSpc>
                <a:spcPct val="120000"/>
              </a:lnSpc>
              <a:spcBef>
                <a:spcPts val="600"/>
              </a:spcBef>
              <a:spcAft>
                <a:spcPts val="0"/>
              </a:spcAft>
              <a:buSzPts val="1100"/>
              <a:buFont typeface="Roboto"/>
              <a:buAutoNum type="arabicPeriod"/>
            </a:pPr>
            <a:r>
              <a:rPr lang="en" sz="1100">
                <a:latin typeface="Roboto"/>
                <a:ea typeface="Roboto"/>
                <a:cs typeface="Roboto"/>
                <a:sym typeface="Roboto"/>
              </a:rPr>
              <a:t>Data Pre-processing</a:t>
            </a:r>
            <a:endParaRPr sz="1100">
              <a:latin typeface="Roboto"/>
              <a:ea typeface="Roboto"/>
              <a:cs typeface="Roboto"/>
              <a:sym typeface="Roboto"/>
            </a:endParaRPr>
          </a:p>
          <a:p>
            <a:pPr indent="-298450" lvl="0" marL="457200" rtl="0" algn="l">
              <a:lnSpc>
                <a:spcPct val="120000"/>
              </a:lnSpc>
              <a:spcBef>
                <a:spcPts val="600"/>
              </a:spcBef>
              <a:spcAft>
                <a:spcPts val="0"/>
              </a:spcAft>
              <a:buSzPts val="1100"/>
              <a:buFont typeface="Roboto"/>
              <a:buAutoNum type="arabicPeriod"/>
            </a:pPr>
            <a:r>
              <a:rPr lang="en" sz="1100">
                <a:latin typeface="Roboto"/>
                <a:ea typeface="Roboto"/>
                <a:cs typeface="Roboto"/>
                <a:sym typeface="Roboto"/>
              </a:rPr>
              <a:t>Data Analysis</a:t>
            </a:r>
            <a:endParaRPr sz="1100">
              <a:latin typeface="Roboto"/>
              <a:ea typeface="Roboto"/>
              <a:cs typeface="Roboto"/>
              <a:sym typeface="Roboto"/>
            </a:endParaRPr>
          </a:p>
          <a:p>
            <a:pPr indent="-298450" lvl="0" marL="457200" rtl="0" algn="l">
              <a:lnSpc>
                <a:spcPct val="120000"/>
              </a:lnSpc>
              <a:spcBef>
                <a:spcPts val="600"/>
              </a:spcBef>
              <a:spcAft>
                <a:spcPts val="0"/>
              </a:spcAft>
              <a:buSzPts val="1100"/>
              <a:buFont typeface="Roboto"/>
              <a:buAutoNum type="arabicPeriod"/>
            </a:pPr>
            <a:r>
              <a:rPr lang="en" sz="1100">
                <a:latin typeface="Roboto"/>
                <a:ea typeface="Roboto"/>
                <a:cs typeface="Roboto"/>
                <a:sym typeface="Roboto"/>
              </a:rPr>
              <a:t>Data Formatting</a:t>
            </a:r>
            <a:endParaRPr sz="1100">
              <a:latin typeface="Roboto"/>
              <a:ea typeface="Roboto"/>
              <a:cs typeface="Roboto"/>
              <a:sym typeface="Roboto"/>
            </a:endParaRPr>
          </a:p>
          <a:p>
            <a:pPr indent="-298450" lvl="0" marL="457200" rtl="0" algn="l">
              <a:lnSpc>
                <a:spcPct val="120000"/>
              </a:lnSpc>
              <a:spcBef>
                <a:spcPts val="600"/>
              </a:spcBef>
              <a:spcAft>
                <a:spcPts val="0"/>
              </a:spcAft>
              <a:buSzPts val="1100"/>
              <a:buFont typeface="Roboto"/>
              <a:buAutoNum type="arabicPeriod"/>
            </a:pPr>
            <a:r>
              <a:rPr lang="en" sz="1100">
                <a:latin typeface="Roboto"/>
                <a:ea typeface="Roboto"/>
                <a:cs typeface="Roboto"/>
                <a:sym typeface="Roboto"/>
              </a:rPr>
              <a:t>Data Visualisation</a:t>
            </a:r>
            <a:endParaRPr sz="1100">
              <a:latin typeface="Roboto"/>
              <a:ea typeface="Roboto"/>
              <a:cs typeface="Roboto"/>
              <a:sym typeface="Roboto"/>
            </a:endParaRPr>
          </a:p>
          <a:p>
            <a:pPr indent="-298450" lvl="0" marL="457200" rtl="0" algn="l">
              <a:lnSpc>
                <a:spcPct val="120000"/>
              </a:lnSpc>
              <a:spcBef>
                <a:spcPts val="600"/>
              </a:spcBef>
              <a:spcAft>
                <a:spcPts val="0"/>
              </a:spcAft>
              <a:buSzPts val="1100"/>
              <a:buFont typeface="Roboto"/>
              <a:buAutoNum type="arabicPeriod"/>
            </a:pPr>
            <a:r>
              <a:rPr lang="en" sz="1100">
                <a:latin typeface="Roboto"/>
                <a:ea typeface="Roboto"/>
                <a:cs typeface="Roboto"/>
                <a:sym typeface="Roboto"/>
              </a:rPr>
              <a:t>Labeled the axes appropriately and included titles for the visualization.</a:t>
            </a:r>
            <a:endParaRPr sz="1100">
              <a:latin typeface="Roboto"/>
              <a:ea typeface="Roboto"/>
              <a:cs typeface="Roboto"/>
              <a:sym typeface="Roboto"/>
            </a:endParaRPr>
          </a:p>
          <a:p>
            <a:pPr indent="-298450" lvl="0" marL="457200" rtl="0" algn="l">
              <a:lnSpc>
                <a:spcPct val="120000"/>
              </a:lnSpc>
              <a:spcBef>
                <a:spcPts val="600"/>
              </a:spcBef>
              <a:spcAft>
                <a:spcPts val="0"/>
              </a:spcAft>
              <a:buSzPts val="1100"/>
              <a:buFont typeface="Roboto"/>
              <a:buAutoNum type="arabicPeriod"/>
            </a:pPr>
            <a:r>
              <a:rPr lang="en" sz="1100">
                <a:latin typeface="Roboto"/>
                <a:ea typeface="Roboto"/>
                <a:cs typeface="Roboto"/>
                <a:sym typeface="Roboto"/>
              </a:rPr>
              <a:t>Interpret the results of the visualization and drew the  conclusions.</a:t>
            </a:r>
            <a:endParaRPr sz="1300">
              <a:solidFill>
                <a:srgbClr val="CACACA"/>
              </a:solidFill>
              <a:latin typeface="Average"/>
              <a:ea typeface="Average"/>
              <a:cs typeface="Average"/>
              <a:sym typeface="Average"/>
            </a:endParaRPr>
          </a:p>
        </p:txBody>
      </p:sp>
      <p:sp>
        <p:nvSpPr>
          <p:cNvPr id="99" name="Google Shape;99;p14"/>
          <p:cNvSpPr txBox="1"/>
          <p:nvPr/>
        </p:nvSpPr>
        <p:spPr>
          <a:xfrm>
            <a:off x="4588104" y="1119038"/>
            <a:ext cx="2177400" cy="658500"/>
          </a:xfrm>
          <a:prstGeom prst="rect">
            <a:avLst/>
          </a:prstGeom>
          <a:solidFill>
            <a:schemeClr val="dk1"/>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1700">
                <a:solidFill>
                  <a:schemeClr val="lt1"/>
                </a:solidFill>
                <a:highlight>
                  <a:schemeClr val="dk1"/>
                </a:highlight>
                <a:latin typeface="Average"/>
                <a:ea typeface="Average"/>
                <a:cs typeface="Average"/>
                <a:sym typeface="Average"/>
              </a:rPr>
              <a:t>Sindhu Priya</a:t>
            </a:r>
            <a:endParaRPr sz="1700">
              <a:solidFill>
                <a:schemeClr val="lt1"/>
              </a:solidFill>
              <a:latin typeface="Average"/>
              <a:ea typeface="Average"/>
              <a:cs typeface="Average"/>
              <a:sym typeface="Average"/>
            </a:endParaRPr>
          </a:p>
        </p:txBody>
      </p:sp>
      <p:cxnSp>
        <p:nvCxnSpPr>
          <p:cNvPr id="100" name="Google Shape;100;p14"/>
          <p:cNvCxnSpPr/>
          <p:nvPr/>
        </p:nvCxnSpPr>
        <p:spPr>
          <a:xfrm>
            <a:off x="5557999" y="1802863"/>
            <a:ext cx="270900" cy="0"/>
          </a:xfrm>
          <a:prstGeom prst="straightConnector1">
            <a:avLst/>
          </a:prstGeom>
          <a:noFill/>
          <a:ln cap="flat" cmpd="sng" w="9525">
            <a:solidFill>
              <a:schemeClr val="dk1"/>
            </a:solidFill>
            <a:prstDash val="solid"/>
            <a:round/>
            <a:headEnd len="sm" w="sm" type="none"/>
            <a:tailEnd len="sm" w="sm" type="none"/>
          </a:ln>
        </p:spPr>
      </p:cxnSp>
      <p:sp>
        <p:nvSpPr>
          <p:cNvPr id="101" name="Google Shape;101;p14"/>
          <p:cNvSpPr txBox="1"/>
          <p:nvPr/>
        </p:nvSpPr>
        <p:spPr>
          <a:xfrm>
            <a:off x="4588105" y="1932975"/>
            <a:ext cx="2177400" cy="29718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298450" lvl="0" marL="457200" rtl="0" algn="l">
              <a:lnSpc>
                <a:spcPct val="120000"/>
              </a:lnSpc>
              <a:spcBef>
                <a:spcPts val="600"/>
              </a:spcBef>
              <a:spcAft>
                <a:spcPts val="0"/>
              </a:spcAft>
              <a:buSzPts val="1100"/>
              <a:buFont typeface="Roboto"/>
              <a:buAutoNum type="arabicPeriod"/>
            </a:pPr>
            <a:r>
              <a:rPr lang="en" sz="1100">
                <a:latin typeface="Roboto"/>
                <a:ea typeface="Roboto"/>
                <a:cs typeface="Roboto"/>
                <a:sym typeface="Roboto"/>
              </a:rPr>
              <a:t>Data Pre-processing</a:t>
            </a:r>
            <a:endParaRPr sz="1100">
              <a:latin typeface="Roboto"/>
              <a:ea typeface="Roboto"/>
              <a:cs typeface="Roboto"/>
              <a:sym typeface="Roboto"/>
            </a:endParaRPr>
          </a:p>
          <a:p>
            <a:pPr indent="-298450" lvl="0" marL="457200" rtl="0" algn="l">
              <a:lnSpc>
                <a:spcPct val="120000"/>
              </a:lnSpc>
              <a:spcBef>
                <a:spcPts val="0"/>
              </a:spcBef>
              <a:spcAft>
                <a:spcPts val="0"/>
              </a:spcAft>
              <a:buSzPts val="1100"/>
              <a:buFont typeface="Roboto"/>
              <a:buAutoNum type="arabicPeriod"/>
            </a:pPr>
            <a:r>
              <a:rPr lang="en" sz="1100">
                <a:latin typeface="Roboto"/>
                <a:ea typeface="Roboto"/>
                <a:cs typeface="Roboto"/>
                <a:sym typeface="Roboto"/>
              </a:rPr>
              <a:t>Data visualisation</a:t>
            </a:r>
            <a:endParaRPr sz="1100">
              <a:latin typeface="Roboto"/>
              <a:ea typeface="Roboto"/>
              <a:cs typeface="Roboto"/>
              <a:sym typeface="Roboto"/>
            </a:endParaRPr>
          </a:p>
          <a:p>
            <a:pPr indent="-298450" lvl="0" marL="457200" rtl="0" algn="l">
              <a:lnSpc>
                <a:spcPct val="120000"/>
              </a:lnSpc>
              <a:spcBef>
                <a:spcPts val="0"/>
              </a:spcBef>
              <a:spcAft>
                <a:spcPts val="0"/>
              </a:spcAft>
              <a:buSzPts val="1100"/>
              <a:buFont typeface="Roboto"/>
              <a:buAutoNum type="arabicPeriod"/>
            </a:pPr>
            <a:r>
              <a:rPr lang="en" sz="1100">
                <a:latin typeface="Roboto"/>
                <a:ea typeface="Roboto"/>
                <a:cs typeface="Roboto"/>
                <a:sym typeface="Roboto"/>
              </a:rPr>
              <a:t>Determined the research question.</a:t>
            </a:r>
            <a:endParaRPr sz="1100">
              <a:latin typeface="Roboto"/>
              <a:ea typeface="Roboto"/>
              <a:cs typeface="Roboto"/>
              <a:sym typeface="Roboto"/>
            </a:endParaRPr>
          </a:p>
          <a:p>
            <a:pPr indent="-298450" lvl="0" marL="457200" rtl="0" algn="l">
              <a:lnSpc>
                <a:spcPct val="120000"/>
              </a:lnSpc>
              <a:spcBef>
                <a:spcPts val="0"/>
              </a:spcBef>
              <a:spcAft>
                <a:spcPts val="0"/>
              </a:spcAft>
              <a:buSzPts val="1100"/>
              <a:buFont typeface="Roboto"/>
              <a:buAutoNum type="arabicPeriod"/>
            </a:pPr>
            <a:r>
              <a:rPr lang="en" sz="1100">
                <a:latin typeface="Roboto"/>
                <a:ea typeface="Roboto"/>
                <a:cs typeface="Roboto"/>
                <a:sym typeface="Roboto"/>
              </a:rPr>
              <a:t>Choose the appropriate type of visualization based on the type of data.</a:t>
            </a:r>
            <a:endParaRPr sz="1100">
              <a:latin typeface="Roboto"/>
              <a:ea typeface="Roboto"/>
              <a:cs typeface="Roboto"/>
              <a:sym typeface="Roboto"/>
            </a:endParaRPr>
          </a:p>
          <a:p>
            <a:pPr indent="-298450" lvl="0" marL="457200" rtl="0" algn="l">
              <a:lnSpc>
                <a:spcPct val="120000"/>
              </a:lnSpc>
              <a:spcBef>
                <a:spcPts val="0"/>
              </a:spcBef>
              <a:spcAft>
                <a:spcPts val="0"/>
              </a:spcAft>
              <a:buSzPts val="1100"/>
              <a:buFont typeface="Roboto"/>
              <a:buAutoNum type="arabicPeriod"/>
            </a:pPr>
            <a:r>
              <a:rPr lang="en" sz="1100">
                <a:latin typeface="Roboto"/>
                <a:ea typeface="Roboto"/>
                <a:cs typeface="Roboto"/>
                <a:sym typeface="Roboto"/>
              </a:rPr>
              <a:t>Used the matplotlib and created visualizations.</a:t>
            </a:r>
            <a:endParaRPr sz="1100">
              <a:latin typeface="Roboto"/>
              <a:ea typeface="Roboto"/>
              <a:cs typeface="Roboto"/>
              <a:sym typeface="Roboto"/>
            </a:endParaRPr>
          </a:p>
          <a:p>
            <a:pPr indent="-298450" lvl="0" marL="457200" rtl="0" algn="l">
              <a:lnSpc>
                <a:spcPct val="120000"/>
              </a:lnSpc>
              <a:spcBef>
                <a:spcPts val="0"/>
              </a:spcBef>
              <a:spcAft>
                <a:spcPts val="0"/>
              </a:spcAft>
              <a:buSzPts val="1100"/>
              <a:buFont typeface="Roboto"/>
              <a:buAutoNum type="arabicPeriod"/>
            </a:pPr>
            <a:r>
              <a:rPr lang="en" sz="1100">
                <a:latin typeface="Roboto"/>
                <a:ea typeface="Roboto"/>
                <a:cs typeface="Roboto"/>
                <a:sym typeface="Roboto"/>
              </a:rPr>
              <a:t>Helped in making the Report </a:t>
            </a:r>
            <a:endParaRPr sz="1300">
              <a:solidFill>
                <a:srgbClr val="CACACA"/>
              </a:solidFill>
              <a:latin typeface="Average"/>
              <a:ea typeface="Average"/>
              <a:cs typeface="Average"/>
              <a:sym typeface="Average"/>
            </a:endParaRPr>
          </a:p>
        </p:txBody>
      </p:sp>
      <p:sp>
        <p:nvSpPr>
          <p:cNvPr id="102" name="Google Shape;102;p14"/>
          <p:cNvSpPr txBox="1"/>
          <p:nvPr/>
        </p:nvSpPr>
        <p:spPr>
          <a:xfrm>
            <a:off x="6797725" y="1119038"/>
            <a:ext cx="2177400" cy="658500"/>
          </a:xfrm>
          <a:prstGeom prst="rect">
            <a:avLst/>
          </a:prstGeom>
          <a:solidFill>
            <a:schemeClr val="dk1"/>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1700">
                <a:solidFill>
                  <a:schemeClr val="lt1"/>
                </a:solidFill>
                <a:latin typeface="Average"/>
                <a:ea typeface="Average"/>
                <a:cs typeface="Average"/>
                <a:sym typeface="Average"/>
              </a:rPr>
              <a:t>Thanmayi</a:t>
            </a:r>
            <a:endParaRPr sz="1700">
              <a:solidFill>
                <a:schemeClr val="lt1"/>
              </a:solidFill>
              <a:highlight>
                <a:schemeClr val="dk1"/>
              </a:highlight>
              <a:latin typeface="Average"/>
              <a:ea typeface="Average"/>
              <a:cs typeface="Average"/>
              <a:sym typeface="Average"/>
            </a:endParaRPr>
          </a:p>
        </p:txBody>
      </p:sp>
      <p:cxnSp>
        <p:nvCxnSpPr>
          <p:cNvPr id="103" name="Google Shape;103;p14"/>
          <p:cNvCxnSpPr/>
          <p:nvPr/>
        </p:nvCxnSpPr>
        <p:spPr>
          <a:xfrm>
            <a:off x="7750974" y="1802863"/>
            <a:ext cx="270900" cy="0"/>
          </a:xfrm>
          <a:prstGeom prst="straightConnector1">
            <a:avLst/>
          </a:prstGeom>
          <a:noFill/>
          <a:ln cap="flat" cmpd="sng" w="9525">
            <a:solidFill>
              <a:schemeClr val="dk1"/>
            </a:solidFill>
            <a:prstDash val="solid"/>
            <a:round/>
            <a:headEnd len="sm" w="sm" type="none"/>
            <a:tailEnd len="sm" w="sm" type="none"/>
          </a:ln>
        </p:spPr>
      </p:cxnSp>
      <p:sp>
        <p:nvSpPr>
          <p:cNvPr id="104" name="Google Shape;104;p14"/>
          <p:cNvSpPr txBox="1"/>
          <p:nvPr/>
        </p:nvSpPr>
        <p:spPr>
          <a:xfrm>
            <a:off x="6797725" y="1932975"/>
            <a:ext cx="2177400" cy="29718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298450" lvl="0" marL="457200" rtl="0" algn="l">
              <a:lnSpc>
                <a:spcPct val="120000"/>
              </a:lnSpc>
              <a:spcBef>
                <a:spcPts val="600"/>
              </a:spcBef>
              <a:spcAft>
                <a:spcPts val="0"/>
              </a:spcAft>
              <a:buSzPts val="1100"/>
              <a:buFont typeface="Roboto"/>
              <a:buAutoNum type="arabicPeriod"/>
            </a:pPr>
            <a:r>
              <a:rPr lang="en" sz="1100">
                <a:latin typeface="Roboto"/>
                <a:ea typeface="Roboto"/>
                <a:cs typeface="Roboto"/>
                <a:sym typeface="Roboto"/>
              </a:rPr>
              <a:t>Data Analysis</a:t>
            </a:r>
            <a:endParaRPr sz="1100">
              <a:latin typeface="Roboto"/>
              <a:ea typeface="Roboto"/>
              <a:cs typeface="Roboto"/>
              <a:sym typeface="Roboto"/>
            </a:endParaRPr>
          </a:p>
          <a:p>
            <a:pPr indent="-298450" lvl="0" marL="457200" rtl="0" algn="l">
              <a:lnSpc>
                <a:spcPct val="120000"/>
              </a:lnSpc>
              <a:spcBef>
                <a:spcPts val="0"/>
              </a:spcBef>
              <a:spcAft>
                <a:spcPts val="0"/>
              </a:spcAft>
              <a:buSzPts val="1100"/>
              <a:buFont typeface="Roboto"/>
              <a:buAutoNum type="arabicPeriod"/>
            </a:pPr>
            <a:r>
              <a:rPr lang="en" sz="1100">
                <a:latin typeface="Roboto"/>
                <a:ea typeface="Roboto"/>
                <a:cs typeface="Roboto"/>
                <a:sym typeface="Roboto"/>
              </a:rPr>
              <a:t>Explored the data.</a:t>
            </a:r>
            <a:endParaRPr sz="1100">
              <a:latin typeface="Roboto"/>
              <a:ea typeface="Roboto"/>
              <a:cs typeface="Roboto"/>
              <a:sym typeface="Roboto"/>
            </a:endParaRPr>
          </a:p>
          <a:p>
            <a:pPr indent="-298450" lvl="0" marL="457200" rtl="0" algn="l">
              <a:lnSpc>
                <a:spcPct val="120000"/>
              </a:lnSpc>
              <a:spcBef>
                <a:spcPts val="0"/>
              </a:spcBef>
              <a:spcAft>
                <a:spcPts val="0"/>
              </a:spcAft>
              <a:buSzPts val="1100"/>
              <a:buFont typeface="Roboto"/>
              <a:buAutoNum type="arabicPeriod"/>
            </a:pPr>
            <a:r>
              <a:rPr lang="en" sz="1100">
                <a:latin typeface="Roboto"/>
                <a:ea typeface="Roboto"/>
                <a:cs typeface="Roboto"/>
                <a:sym typeface="Roboto"/>
              </a:rPr>
              <a:t>Analyzed the dataset.</a:t>
            </a:r>
            <a:endParaRPr sz="1100">
              <a:latin typeface="Roboto"/>
              <a:ea typeface="Roboto"/>
              <a:cs typeface="Roboto"/>
              <a:sym typeface="Roboto"/>
            </a:endParaRPr>
          </a:p>
          <a:p>
            <a:pPr indent="-298450" lvl="0" marL="457200" rtl="0" algn="l">
              <a:lnSpc>
                <a:spcPct val="120000"/>
              </a:lnSpc>
              <a:spcBef>
                <a:spcPts val="0"/>
              </a:spcBef>
              <a:spcAft>
                <a:spcPts val="0"/>
              </a:spcAft>
              <a:buSzPts val="1100"/>
              <a:buFont typeface="Roboto"/>
              <a:buAutoNum type="arabicPeriod"/>
            </a:pPr>
            <a:r>
              <a:rPr lang="en" sz="1100">
                <a:latin typeface="Roboto"/>
                <a:ea typeface="Roboto"/>
                <a:cs typeface="Roboto"/>
                <a:sym typeface="Roboto"/>
              </a:rPr>
              <a:t>Data Preprocessing </a:t>
            </a:r>
            <a:r>
              <a:rPr lang="en" sz="1100">
                <a:latin typeface="Roboto"/>
                <a:ea typeface="Roboto"/>
                <a:cs typeface="Roboto"/>
                <a:sym typeface="Roboto"/>
              </a:rPr>
              <a:t>and then removed them if necessary.</a:t>
            </a:r>
            <a:endParaRPr sz="1100">
              <a:latin typeface="Roboto"/>
              <a:ea typeface="Roboto"/>
              <a:cs typeface="Roboto"/>
              <a:sym typeface="Roboto"/>
            </a:endParaRPr>
          </a:p>
          <a:p>
            <a:pPr indent="-298450" lvl="0" marL="457200" rtl="0" algn="l">
              <a:lnSpc>
                <a:spcPct val="120000"/>
              </a:lnSpc>
              <a:spcBef>
                <a:spcPts val="0"/>
              </a:spcBef>
              <a:spcAft>
                <a:spcPts val="0"/>
              </a:spcAft>
              <a:buSzPts val="1100"/>
              <a:buFont typeface="Roboto"/>
              <a:buAutoNum type="arabicPeriod"/>
            </a:pPr>
            <a:r>
              <a:rPr lang="en" sz="1100">
                <a:latin typeface="Roboto"/>
                <a:ea typeface="Roboto"/>
                <a:cs typeface="Roboto"/>
                <a:sym typeface="Roboto"/>
              </a:rPr>
              <a:t>Helped in making the Report</a:t>
            </a:r>
            <a:endParaRPr sz="1100">
              <a:latin typeface="Roboto"/>
              <a:ea typeface="Roboto"/>
              <a:cs typeface="Roboto"/>
              <a:sym typeface="Roboto"/>
            </a:endParaRPr>
          </a:p>
          <a:p>
            <a:pPr indent="-298450" lvl="0" marL="457200" rtl="0" algn="l">
              <a:lnSpc>
                <a:spcPct val="120000"/>
              </a:lnSpc>
              <a:spcBef>
                <a:spcPts val="0"/>
              </a:spcBef>
              <a:spcAft>
                <a:spcPts val="0"/>
              </a:spcAft>
              <a:buSzPts val="1100"/>
              <a:buFont typeface="Roboto"/>
              <a:buAutoNum type="arabicPeriod"/>
            </a:pPr>
            <a:r>
              <a:rPr lang="en" sz="1100">
                <a:latin typeface="Roboto"/>
                <a:ea typeface="Roboto"/>
                <a:cs typeface="Roboto"/>
                <a:sym typeface="Roboto"/>
              </a:rPr>
              <a:t>Made the PPT</a:t>
            </a:r>
            <a:endParaRPr sz="1300">
              <a:solidFill>
                <a:srgbClr val="CACACA"/>
              </a:solidFill>
              <a:latin typeface="Average"/>
              <a:ea typeface="Average"/>
              <a:cs typeface="Average"/>
              <a:sym typeface="Average"/>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110" name="Google Shape;110;p15"/>
          <p:cNvSpPr txBox="1"/>
          <p:nvPr/>
        </p:nvSpPr>
        <p:spPr>
          <a:xfrm>
            <a:off x="539700" y="1201250"/>
            <a:ext cx="8064600" cy="3570900"/>
          </a:xfrm>
          <a:prstGeom prst="rect">
            <a:avLst/>
          </a:prstGeom>
          <a:noFill/>
          <a:ln>
            <a:noFill/>
          </a:ln>
        </p:spPr>
        <p:txBody>
          <a:bodyPr anchorCtr="0" anchor="t" bIns="91425" lIns="91425" spcFirstLastPara="1" rIns="91425" wrap="square" tIns="91425">
            <a:spAutoFit/>
          </a:bodyPr>
          <a:lstStyle/>
          <a:p>
            <a:pPr indent="-323850" lvl="0" marL="457200" rtl="0" algn="l">
              <a:lnSpc>
                <a:spcPct val="120000"/>
              </a:lnSpc>
              <a:spcBef>
                <a:spcPts val="600"/>
              </a:spcBef>
              <a:spcAft>
                <a:spcPts val="0"/>
              </a:spcAft>
              <a:buSzPts val="1500"/>
              <a:buFont typeface="Roboto"/>
              <a:buChar char="●"/>
            </a:pPr>
            <a:r>
              <a:rPr lang="en" sz="1500">
                <a:latin typeface="Roboto"/>
                <a:ea typeface="Roboto"/>
                <a:cs typeface="Roboto"/>
                <a:sym typeface="Roboto"/>
              </a:rPr>
              <a:t>The dataset that was provided to us was based on basketball teams from various states and cities, and it contained details about the players, such as their height, name, position in the game, year in high school or college, among many others.</a:t>
            </a:r>
            <a:endParaRPr sz="1500">
              <a:latin typeface="Roboto"/>
              <a:ea typeface="Roboto"/>
              <a:cs typeface="Roboto"/>
              <a:sym typeface="Roboto"/>
            </a:endParaRPr>
          </a:p>
          <a:p>
            <a:pPr indent="-323850" lvl="0" marL="457200" rtl="0" algn="l">
              <a:lnSpc>
                <a:spcPct val="120000"/>
              </a:lnSpc>
              <a:spcBef>
                <a:spcPts val="0"/>
              </a:spcBef>
              <a:spcAft>
                <a:spcPts val="0"/>
              </a:spcAft>
              <a:buSzPts val="1500"/>
              <a:buFont typeface="Roboto"/>
              <a:buChar char="●"/>
            </a:pPr>
            <a:r>
              <a:rPr lang="en" sz="1500">
                <a:latin typeface="Roboto"/>
                <a:ea typeface="Roboto"/>
                <a:cs typeface="Roboto"/>
                <a:sym typeface="Roboto"/>
              </a:rPr>
              <a:t>The given database has records for </a:t>
            </a:r>
            <a:r>
              <a:rPr b="1" lang="en" sz="1500">
                <a:latin typeface="Roboto"/>
                <a:ea typeface="Roboto"/>
                <a:cs typeface="Roboto"/>
                <a:sym typeface="Roboto"/>
              </a:rPr>
              <a:t>13806</a:t>
            </a:r>
            <a:r>
              <a:rPr lang="en" sz="1500">
                <a:latin typeface="Roboto"/>
                <a:ea typeface="Roboto"/>
                <a:cs typeface="Roboto"/>
                <a:sym typeface="Roboto"/>
              </a:rPr>
              <a:t> players from various hometowns with </a:t>
            </a:r>
            <a:r>
              <a:rPr b="1" lang="en" sz="1500">
                <a:latin typeface="Roboto"/>
                <a:ea typeface="Roboto"/>
                <a:cs typeface="Roboto"/>
                <a:sym typeface="Roboto"/>
              </a:rPr>
              <a:t>30</a:t>
            </a:r>
            <a:r>
              <a:rPr lang="en" sz="1500">
                <a:latin typeface="Roboto"/>
                <a:ea typeface="Roboto"/>
                <a:cs typeface="Roboto"/>
                <a:sym typeface="Roboto"/>
              </a:rPr>
              <a:t> columns or attributes.</a:t>
            </a:r>
            <a:endParaRPr sz="1500">
              <a:latin typeface="Roboto"/>
              <a:ea typeface="Roboto"/>
              <a:cs typeface="Roboto"/>
              <a:sym typeface="Roboto"/>
            </a:endParaRPr>
          </a:p>
          <a:p>
            <a:pPr indent="-323850" lvl="0" marL="457200" rtl="0" algn="l">
              <a:lnSpc>
                <a:spcPct val="120000"/>
              </a:lnSpc>
              <a:spcBef>
                <a:spcPts val="0"/>
              </a:spcBef>
              <a:spcAft>
                <a:spcPts val="0"/>
              </a:spcAft>
              <a:buSzPts val="1500"/>
              <a:buFont typeface="Roboto"/>
              <a:buChar char="●"/>
            </a:pPr>
            <a:r>
              <a:rPr lang="en" sz="1500">
                <a:latin typeface="Roboto"/>
                <a:ea typeface="Roboto"/>
                <a:cs typeface="Roboto"/>
                <a:sym typeface="Roboto"/>
              </a:rPr>
              <a:t>Before deciding on the problem statements and the data that can be extracted from the dataset, we removed any unwanted columns where the data was already mentioned in another column or where it wasn't necessary.</a:t>
            </a:r>
            <a:endParaRPr sz="1500">
              <a:latin typeface="Roboto"/>
              <a:ea typeface="Roboto"/>
              <a:cs typeface="Roboto"/>
              <a:sym typeface="Roboto"/>
            </a:endParaRPr>
          </a:p>
          <a:p>
            <a:pPr indent="-323850" lvl="0" marL="457200" rtl="0" algn="l">
              <a:lnSpc>
                <a:spcPct val="120000"/>
              </a:lnSpc>
              <a:spcBef>
                <a:spcPts val="0"/>
              </a:spcBef>
              <a:spcAft>
                <a:spcPts val="0"/>
              </a:spcAft>
              <a:buSzPts val="1500"/>
              <a:buFont typeface="Roboto"/>
              <a:buChar char="●"/>
            </a:pPr>
            <a:r>
              <a:rPr lang="en" sz="1500">
                <a:latin typeface="Roboto"/>
                <a:ea typeface="Roboto"/>
                <a:cs typeface="Roboto"/>
                <a:sym typeface="Roboto"/>
              </a:rPr>
              <a:t>Several columns in the dataset, like home state and position, record the same value in various ways. We eliminated such confusions (for instance, storing "California" and "Calif" separately when we may keep them together as one)</a:t>
            </a:r>
            <a:endParaRPr sz="1500">
              <a:latin typeface="Roboto"/>
              <a:ea typeface="Roboto"/>
              <a:cs typeface="Roboto"/>
              <a:sym typeface="Roboto"/>
            </a:endParaRPr>
          </a:p>
          <a:p>
            <a:pPr indent="0" lvl="0" marL="457200" rtl="0" algn="l">
              <a:lnSpc>
                <a:spcPct val="120000"/>
              </a:lnSpc>
              <a:spcBef>
                <a:spcPts val="1200"/>
              </a:spcBef>
              <a:spcAft>
                <a:spcPts val="1200"/>
              </a:spcAft>
              <a:buNone/>
            </a:pPr>
            <a:r>
              <a:t/>
            </a:r>
            <a:endParaRPr sz="1200">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problem</a:t>
            </a:r>
            <a:endParaRPr/>
          </a:p>
        </p:txBody>
      </p:sp>
      <p:grpSp>
        <p:nvGrpSpPr>
          <p:cNvPr id="116" name="Google Shape;116;p16"/>
          <p:cNvGrpSpPr/>
          <p:nvPr/>
        </p:nvGrpSpPr>
        <p:grpSpPr>
          <a:xfrm>
            <a:off x="617575" y="1285950"/>
            <a:ext cx="2480391" cy="2999258"/>
            <a:chOff x="431925" y="1304875"/>
            <a:chExt cx="2628925" cy="3416400"/>
          </a:xfrm>
        </p:grpSpPr>
        <p:sp>
          <p:nvSpPr>
            <p:cNvPr id="117" name="Google Shape;117;p16"/>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6"/>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6"/>
          <p:cNvSpPr txBox="1"/>
          <p:nvPr>
            <p:ph idx="4294967295" type="body"/>
          </p:nvPr>
        </p:nvSpPr>
        <p:spPr>
          <a:xfrm>
            <a:off x="617575" y="1285975"/>
            <a:ext cx="2483700" cy="568200"/>
          </a:xfrm>
          <a:prstGeom prst="rect">
            <a:avLst/>
          </a:prstGeom>
          <a:solidFill>
            <a:schemeClr val="dk1"/>
          </a:solidFill>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Problem statement 1</a:t>
            </a:r>
            <a:endParaRPr>
              <a:solidFill>
                <a:schemeClr val="lt1"/>
              </a:solidFill>
            </a:endParaRPr>
          </a:p>
        </p:txBody>
      </p:sp>
      <p:sp>
        <p:nvSpPr>
          <p:cNvPr id="120" name="Google Shape;120;p16"/>
          <p:cNvSpPr txBox="1"/>
          <p:nvPr>
            <p:ph idx="4294967295" type="body"/>
          </p:nvPr>
        </p:nvSpPr>
        <p:spPr>
          <a:xfrm>
            <a:off x="689655" y="1909315"/>
            <a:ext cx="2338500" cy="2308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Figuring out top 10 homestates or hometowns which produces the greatest number of players.</a:t>
            </a:r>
            <a:endParaRPr sz="1600"/>
          </a:p>
        </p:txBody>
      </p:sp>
      <p:grpSp>
        <p:nvGrpSpPr>
          <p:cNvPr id="121" name="Google Shape;121;p16"/>
          <p:cNvGrpSpPr/>
          <p:nvPr/>
        </p:nvGrpSpPr>
        <p:grpSpPr>
          <a:xfrm>
            <a:off x="3342899" y="1285950"/>
            <a:ext cx="2483764" cy="2999258"/>
            <a:chOff x="3320450" y="1304875"/>
            <a:chExt cx="2632500" cy="3416400"/>
          </a:xfrm>
        </p:grpSpPr>
        <p:sp>
          <p:nvSpPr>
            <p:cNvPr id="122" name="Google Shape;122;p16"/>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6"/>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4" name="Google Shape;124;p16"/>
          <p:cNvSpPr txBox="1"/>
          <p:nvPr>
            <p:ph idx="4294967295" type="body"/>
          </p:nvPr>
        </p:nvSpPr>
        <p:spPr>
          <a:xfrm>
            <a:off x="3342900" y="1285925"/>
            <a:ext cx="2483700" cy="568200"/>
          </a:xfrm>
          <a:prstGeom prst="rect">
            <a:avLst/>
          </a:prstGeom>
          <a:solidFill>
            <a:schemeClr val="dk1"/>
          </a:solidFill>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Problem statement 2</a:t>
            </a:r>
            <a:endParaRPr>
              <a:solidFill>
                <a:schemeClr val="lt1"/>
              </a:solidFill>
            </a:endParaRPr>
          </a:p>
        </p:txBody>
      </p:sp>
      <p:sp>
        <p:nvSpPr>
          <p:cNvPr id="125" name="Google Shape;125;p16"/>
          <p:cNvSpPr txBox="1"/>
          <p:nvPr>
            <p:ph idx="4294967295" type="body"/>
          </p:nvPr>
        </p:nvSpPr>
        <p:spPr>
          <a:xfrm>
            <a:off x="3414827" y="1909594"/>
            <a:ext cx="2338500" cy="2308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Figuring which year (Sophomore, Freshman, Junior) produces maximum number of players.</a:t>
            </a:r>
            <a:endParaRPr sz="1600"/>
          </a:p>
        </p:txBody>
      </p:sp>
      <p:grpSp>
        <p:nvGrpSpPr>
          <p:cNvPr id="126" name="Google Shape;126;p16"/>
          <p:cNvGrpSpPr/>
          <p:nvPr/>
        </p:nvGrpSpPr>
        <p:grpSpPr>
          <a:xfrm>
            <a:off x="6071595" y="1285950"/>
            <a:ext cx="2483764" cy="2999258"/>
            <a:chOff x="6212550" y="1304875"/>
            <a:chExt cx="2632500" cy="3416400"/>
          </a:xfrm>
        </p:grpSpPr>
        <p:sp>
          <p:nvSpPr>
            <p:cNvPr id="127" name="Google Shape;127;p16"/>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6"/>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9" name="Google Shape;129;p16"/>
          <p:cNvSpPr txBox="1"/>
          <p:nvPr>
            <p:ph idx="4294967295" type="body"/>
          </p:nvPr>
        </p:nvSpPr>
        <p:spPr>
          <a:xfrm>
            <a:off x="6071600" y="1285925"/>
            <a:ext cx="2483700" cy="568200"/>
          </a:xfrm>
          <a:prstGeom prst="rect">
            <a:avLst/>
          </a:prstGeom>
          <a:solidFill>
            <a:schemeClr val="dk1"/>
          </a:solidFill>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Problem statement 3</a:t>
            </a:r>
            <a:endParaRPr>
              <a:solidFill>
                <a:schemeClr val="lt1"/>
              </a:solidFill>
            </a:endParaRPr>
          </a:p>
        </p:txBody>
      </p:sp>
      <p:sp>
        <p:nvSpPr>
          <p:cNvPr id="130" name="Google Shape;130;p16"/>
          <p:cNvSpPr txBox="1"/>
          <p:nvPr>
            <p:ph idx="4294967295" type="body"/>
          </p:nvPr>
        </p:nvSpPr>
        <p:spPr>
          <a:xfrm>
            <a:off x="6141124" y="1909534"/>
            <a:ext cx="2338500" cy="2308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Figuring out how the number of players on each team vary across different conferences and divisions.</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7"/>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lnSpc>
                <a:spcPct val="130000"/>
              </a:lnSpc>
              <a:spcBef>
                <a:spcPts val="2400"/>
              </a:spcBef>
              <a:spcAft>
                <a:spcPts val="0"/>
              </a:spcAft>
              <a:buNone/>
            </a:pPr>
            <a:r>
              <a:rPr b="1" lang="en" sz="3600">
                <a:latin typeface="PT Sans Narrow"/>
                <a:ea typeface="PT Sans Narrow"/>
                <a:cs typeface="PT Sans Narrow"/>
                <a:sym typeface="PT Sans Narrow"/>
              </a:rPr>
              <a:t>The Analysis and Visualisation</a:t>
            </a:r>
            <a:endParaRPr sz="6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Analysis</a:t>
            </a:r>
            <a:endParaRPr/>
          </a:p>
        </p:txBody>
      </p:sp>
      <p:sp>
        <p:nvSpPr>
          <p:cNvPr id="141" name="Google Shape;141;p18"/>
          <p:cNvSpPr txBox="1"/>
          <p:nvPr/>
        </p:nvSpPr>
        <p:spPr>
          <a:xfrm>
            <a:off x="425450" y="1210725"/>
            <a:ext cx="8064600" cy="431100"/>
          </a:xfrm>
          <a:prstGeom prst="rect">
            <a:avLst/>
          </a:prstGeom>
          <a:noFill/>
          <a:ln>
            <a:noFill/>
          </a:ln>
        </p:spPr>
        <p:txBody>
          <a:bodyPr anchorCtr="0" anchor="t" bIns="91425" lIns="91425" spcFirstLastPara="1" rIns="91425" wrap="square" tIns="91425">
            <a:spAutoFit/>
          </a:bodyPr>
          <a:lstStyle/>
          <a:p>
            <a:pPr indent="0" lvl="0" marL="0" rtl="0" algn="l">
              <a:lnSpc>
                <a:spcPct val="120000"/>
              </a:lnSpc>
              <a:spcBef>
                <a:spcPts val="600"/>
              </a:spcBef>
              <a:spcAft>
                <a:spcPts val="0"/>
              </a:spcAft>
              <a:buNone/>
            </a:pPr>
            <a:r>
              <a:rPr b="1" lang="en" sz="1600">
                <a:latin typeface="Open Sans"/>
                <a:ea typeface="Open Sans"/>
                <a:cs typeface="Open Sans"/>
                <a:sym typeface="Open Sans"/>
              </a:rPr>
              <a:t>Pie Chart for count of players by Primary Position</a:t>
            </a:r>
            <a:endParaRPr sz="2200">
              <a:latin typeface="Roboto"/>
              <a:ea typeface="Roboto"/>
              <a:cs typeface="Roboto"/>
              <a:sym typeface="Roboto"/>
            </a:endParaRPr>
          </a:p>
        </p:txBody>
      </p:sp>
      <p:pic>
        <p:nvPicPr>
          <p:cNvPr id="142" name="Google Shape;142;p18"/>
          <p:cNvPicPr preferRelativeResize="0"/>
          <p:nvPr/>
        </p:nvPicPr>
        <p:blipFill>
          <a:blip r:embed="rId3">
            <a:alphaModFix/>
          </a:blip>
          <a:stretch>
            <a:fillRect/>
          </a:stretch>
        </p:blipFill>
        <p:spPr>
          <a:xfrm>
            <a:off x="2660325" y="1708150"/>
            <a:ext cx="3622300" cy="3280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Analysis</a:t>
            </a:r>
            <a:endParaRPr/>
          </a:p>
        </p:txBody>
      </p:sp>
      <p:sp>
        <p:nvSpPr>
          <p:cNvPr id="148" name="Google Shape;148;p19"/>
          <p:cNvSpPr txBox="1"/>
          <p:nvPr/>
        </p:nvSpPr>
        <p:spPr>
          <a:xfrm>
            <a:off x="425450" y="1210725"/>
            <a:ext cx="8064600" cy="714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600"/>
              </a:spcAft>
              <a:buNone/>
            </a:pPr>
            <a:r>
              <a:rPr b="1" lang="en" sz="1600">
                <a:highlight>
                  <a:schemeClr val="lt1"/>
                </a:highlight>
                <a:latin typeface="Roboto"/>
                <a:ea typeface="Roboto"/>
                <a:cs typeface="Roboto"/>
                <a:sym typeface="Roboto"/>
              </a:rPr>
              <a:t>To investigate the distribution of player positions across the top 10 hometowns of athletes.</a:t>
            </a:r>
            <a:endParaRPr sz="1800">
              <a:latin typeface="Roboto"/>
              <a:ea typeface="Roboto"/>
              <a:cs typeface="Roboto"/>
              <a:sym typeface="Roboto"/>
            </a:endParaRPr>
          </a:p>
        </p:txBody>
      </p:sp>
      <p:pic>
        <p:nvPicPr>
          <p:cNvPr id="149" name="Google Shape;149;p19"/>
          <p:cNvPicPr preferRelativeResize="0"/>
          <p:nvPr/>
        </p:nvPicPr>
        <p:blipFill>
          <a:blip r:embed="rId3">
            <a:alphaModFix/>
          </a:blip>
          <a:stretch>
            <a:fillRect/>
          </a:stretch>
        </p:blipFill>
        <p:spPr>
          <a:xfrm>
            <a:off x="1930400" y="1855175"/>
            <a:ext cx="4874351" cy="29136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Analysis</a:t>
            </a:r>
            <a:endParaRPr/>
          </a:p>
        </p:txBody>
      </p:sp>
      <p:sp>
        <p:nvSpPr>
          <p:cNvPr id="155" name="Google Shape;155;p20"/>
          <p:cNvSpPr txBox="1"/>
          <p:nvPr/>
        </p:nvSpPr>
        <p:spPr>
          <a:xfrm>
            <a:off x="425450" y="1210725"/>
            <a:ext cx="8064600" cy="714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600"/>
              </a:spcAft>
              <a:buNone/>
            </a:pPr>
            <a:r>
              <a:rPr b="1" lang="en" sz="1600">
                <a:highlight>
                  <a:schemeClr val="lt1"/>
                </a:highlight>
                <a:latin typeface="Roboto"/>
                <a:ea typeface="Roboto"/>
                <a:cs typeface="Roboto"/>
                <a:sym typeface="Roboto"/>
              </a:rPr>
              <a:t>To investigate the correlation between</a:t>
            </a:r>
            <a:r>
              <a:rPr b="1" lang="en" sz="1600">
                <a:latin typeface="Roboto"/>
                <a:ea typeface="Roboto"/>
                <a:cs typeface="Roboto"/>
                <a:sym typeface="Roboto"/>
              </a:rPr>
              <a:t> year of the player and their position in basketball.</a:t>
            </a:r>
            <a:endParaRPr sz="2200">
              <a:latin typeface="Roboto"/>
              <a:ea typeface="Roboto"/>
              <a:cs typeface="Roboto"/>
              <a:sym typeface="Roboto"/>
            </a:endParaRPr>
          </a:p>
        </p:txBody>
      </p:sp>
      <p:pic>
        <p:nvPicPr>
          <p:cNvPr id="156" name="Google Shape;156;p20"/>
          <p:cNvPicPr preferRelativeResize="0"/>
          <p:nvPr/>
        </p:nvPicPr>
        <p:blipFill>
          <a:blip r:embed="rId3">
            <a:alphaModFix/>
          </a:blip>
          <a:stretch>
            <a:fillRect/>
          </a:stretch>
        </p:blipFill>
        <p:spPr>
          <a:xfrm>
            <a:off x="2692875" y="1760025"/>
            <a:ext cx="3881500" cy="29527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1"/>
          <p:cNvSpPr txBox="1"/>
          <p:nvPr>
            <p:ph type="title"/>
          </p:nvPr>
        </p:nvSpPr>
        <p:spPr>
          <a:xfrm>
            <a:off x="311700" y="3838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PS-1 </a:t>
            </a:r>
            <a:endParaRPr/>
          </a:p>
        </p:txBody>
      </p:sp>
      <p:sp>
        <p:nvSpPr>
          <p:cNvPr id="162" name="Google Shape;162;p21"/>
          <p:cNvSpPr txBox="1"/>
          <p:nvPr/>
        </p:nvSpPr>
        <p:spPr>
          <a:xfrm>
            <a:off x="484975" y="1083650"/>
            <a:ext cx="7672500" cy="760500"/>
          </a:xfrm>
          <a:prstGeom prst="rect">
            <a:avLst/>
          </a:prstGeom>
          <a:noFill/>
          <a:ln>
            <a:noFill/>
          </a:ln>
        </p:spPr>
        <p:txBody>
          <a:bodyPr anchorCtr="0" anchor="t" bIns="91425" lIns="91425" spcFirstLastPara="1" rIns="91425" wrap="square" tIns="91425">
            <a:spAutoFit/>
          </a:bodyPr>
          <a:lstStyle/>
          <a:p>
            <a:pPr indent="0" lvl="0" marL="0" rtl="0" algn="l">
              <a:lnSpc>
                <a:spcPct val="120000"/>
              </a:lnSpc>
              <a:spcBef>
                <a:spcPts val="1200"/>
              </a:spcBef>
              <a:spcAft>
                <a:spcPts val="1200"/>
              </a:spcAft>
              <a:buNone/>
            </a:pPr>
            <a:r>
              <a:rPr b="1" lang="en" sz="1700">
                <a:latin typeface="Roboto"/>
                <a:ea typeface="Roboto"/>
                <a:cs typeface="Roboto"/>
                <a:sym typeface="Roboto"/>
              </a:rPr>
              <a:t>Figuring out top 10 homestates or hometown which produces the greatest number of players.</a:t>
            </a:r>
            <a:endParaRPr sz="1900">
              <a:latin typeface="Roboto"/>
              <a:ea typeface="Roboto"/>
              <a:cs typeface="Roboto"/>
              <a:sym typeface="Roboto"/>
            </a:endParaRPr>
          </a:p>
        </p:txBody>
      </p:sp>
      <p:sp>
        <p:nvSpPr>
          <p:cNvPr id="163" name="Google Shape;163;p21"/>
          <p:cNvSpPr txBox="1"/>
          <p:nvPr/>
        </p:nvSpPr>
        <p:spPr>
          <a:xfrm>
            <a:off x="608125" y="1936150"/>
            <a:ext cx="7549500" cy="2355000"/>
          </a:xfrm>
          <a:prstGeom prst="rect">
            <a:avLst/>
          </a:prstGeom>
          <a:noFill/>
          <a:ln>
            <a:noFill/>
          </a:ln>
        </p:spPr>
        <p:txBody>
          <a:bodyPr anchorCtr="0" anchor="t" bIns="91425" lIns="91425" spcFirstLastPara="1" rIns="91425" wrap="square" tIns="91425">
            <a:spAutoFit/>
          </a:bodyPr>
          <a:lstStyle/>
          <a:p>
            <a:pPr indent="-323850" lvl="0" marL="457200" rtl="0" algn="l">
              <a:lnSpc>
                <a:spcPct val="120000"/>
              </a:lnSpc>
              <a:spcBef>
                <a:spcPts val="1200"/>
              </a:spcBef>
              <a:spcAft>
                <a:spcPts val="0"/>
              </a:spcAft>
              <a:buSzPts val="1500"/>
              <a:buFont typeface="Roboto"/>
              <a:buChar char="●"/>
            </a:pPr>
            <a:r>
              <a:rPr lang="en" sz="1500">
                <a:latin typeface="Roboto"/>
                <a:ea typeface="Roboto"/>
                <a:cs typeface="Roboto"/>
                <a:sym typeface="Roboto"/>
              </a:rPr>
              <a:t>To depict the number of players from each year, we use a bar plot.</a:t>
            </a:r>
            <a:endParaRPr sz="1500">
              <a:latin typeface="Roboto"/>
              <a:ea typeface="Roboto"/>
              <a:cs typeface="Roboto"/>
              <a:sym typeface="Roboto"/>
            </a:endParaRPr>
          </a:p>
          <a:p>
            <a:pPr indent="-323850" lvl="0" marL="457200" rtl="0" algn="l">
              <a:lnSpc>
                <a:spcPct val="120000"/>
              </a:lnSpc>
              <a:spcBef>
                <a:spcPts val="0"/>
              </a:spcBef>
              <a:spcAft>
                <a:spcPts val="0"/>
              </a:spcAft>
              <a:buSzPts val="1500"/>
              <a:buFont typeface="Roboto"/>
              <a:buChar char="●"/>
            </a:pPr>
            <a:r>
              <a:rPr lang="en" sz="1500">
                <a:latin typeface="Roboto"/>
                <a:ea typeface="Roboto"/>
                <a:cs typeface="Roboto"/>
                <a:sym typeface="Roboto"/>
              </a:rPr>
              <a:t>We then count the number of participants in each group after organizing the players by year.</a:t>
            </a:r>
            <a:endParaRPr sz="1500">
              <a:latin typeface="Roboto"/>
              <a:ea typeface="Roboto"/>
              <a:cs typeface="Roboto"/>
              <a:sym typeface="Roboto"/>
            </a:endParaRPr>
          </a:p>
          <a:p>
            <a:pPr indent="-323850" lvl="0" marL="457200" rtl="0" algn="l">
              <a:lnSpc>
                <a:spcPct val="120000"/>
              </a:lnSpc>
              <a:spcBef>
                <a:spcPts val="0"/>
              </a:spcBef>
              <a:spcAft>
                <a:spcPts val="0"/>
              </a:spcAft>
              <a:buSzPts val="1500"/>
              <a:buFont typeface="Roboto"/>
              <a:buChar char="●"/>
            </a:pPr>
            <a:r>
              <a:rPr lang="en" sz="1500">
                <a:latin typeface="Roboto"/>
                <a:ea typeface="Roboto"/>
                <a:cs typeface="Roboto"/>
                <a:sym typeface="Roboto"/>
              </a:rPr>
              <a:t>The number of players in each year can be visualized using a bar plot, which makes it easy to see how the numbers fluctuate from year to year. The height of each bar, which represents a year, reflects the number of players in that year.</a:t>
            </a:r>
            <a:endParaRPr sz="1500">
              <a:latin typeface="Roboto"/>
              <a:ea typeface="Roboto"/>
              <a:cs typeface="Roboto"/>
              <a:sym typeface="Roboto"/>
            </a:endParaRPr>
          </a:p>
          <a:p>
            <a:pPr indent="-323850" lvl="0" marL="457200" rtl="0" algn="l">
              <a:lnSpc>
                <a:spcPct val="120000"/>
              </a:lnSpc>
              <a:spcBef>
                <a:spcPts val="0"/>
              </a:spcBef>
              <a:spcAft>
                <a:spcPts val="0"/>
              </a:spcAft>
              <a:buSzPts val="1500"/>
              <a:buFont typeface="Roboto"/>
              <a:buChar char="●"/>
            </a:pPr>
            <a:r>
              <a:rPr lang="en" sz="1500">
                <a:latin typeface="Roboto"/>
                <a:ea typeface="Roboto"/>
                <a:cs typeface="Roboto"/>
                <a:sym typeface="Roboto"/>
              </a:rPr>
              <a:t>This makes it simple to determine which year has the most players. A bar plot also enables us to compare player counts across several years at once.</a:t>
            </a:r>
            <a:endParaRPr sz="1500">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