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0"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17"/>
    <p:restoredTop sz="94712"/>
  </p:normalViewPr>
  <p:slideViewPr>
    <p:cSldViewPr snapToGrid="0">
      <p:cViewPr varScale="1">
        <p:scale>
          <a:sx n="160" d="100"/>
          <a:sy n="160"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38349-B92B-4B12-96B2-E2DA017C3CCE}"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67B32D4C-6EAA-4777-8B84-E5AC60E08135}">
      <dgm:prSet/>
      <dgm:spPr/>
      <dgm:t>
        <a:bodyPr/>
        <a:lstStyle/>
        <a:p>
          <a:r>
            <a:rPr lang="en-US" dirty="0"/>
            <a:t>Doctor Role</a:t>
          </a:r>
        </a:p>
      </dgm:t>
    </dgm:pt>
    <dgm:pt modelId="{88BF8E96-9A16-4C73-8423-1309BD54275B}" type="parTrans" cxnId="{E1E98DC0-6F0B-44DB-A8AA-29A0A059AC3E}">
      <dgm:prSet/>
      <dgm:spPr/>
      <dgm:t>
        <a:bodyPr/>
        <a:lstStyle/>
        <a:p>
          <a:endParaRPr lang="en-US"/>
        </a:p>
      </dgm:t>
    </dgm:pt>
    <dgm:pt modelId="{7B8BB28D-CF73-4446-A1C5-A90366E02DC2}" type="sibTrans" cxnId="{E1E98DC0-6F0B-44DB-A8AA-29A0A059AC3E}">
      <dgm:prSet/>
      <dgm:spPr/>
      <dgm:t>
        <a:bodyPr/>
        <a:lstStyle/>
        <a:p>
          <a:endParaRPr lang="en-US"/>
        </a:p>
      </dgm:t>
    </dgm:pt>
    <dgm:pt modelId="{A6F8CD15-88DF-4570-9610-DAA0900B8520}">
      <dgm:prSet/>
      <dgm:spPr/>
      <dgm:t>
        <a:bodyPr/>
        <a:lstStyle/>
        <a:p>
          <a:r>
            <a:rPr lang="en-US" dirty="0"/>
            <a:t>Doctors have access to patient medical records necessary for treatment while ensuring confidentiality and compliance with regulations.</a:t>
          </a:r>
        </a:p>
      </dgm:t>
    </dgm:pt>
    <dgm:pt modelId="{5C02B11D-D135-4F52-9E5D-850A775638DE}" type="parTrans" cxnId="{66530343-C462-4432-AF42-26BE30686A3E}">
      <dgm:prSet/>
      <dgm:spPr/>
      <dgm:t>
        <a:bodyPr/>
        <a:lstStyle/>
        <a:p>
          <a:endParaRPr lang="en-US"/>
        </a:p>
      </dgm:t>
    </dgm:pt>
    <dgm:pt modelId="{934EF2E6-CBEA-43AE-85C0-84A890C357C6}" type="sibTrans" cxnId="{66530343-C462-4432-AF42-26BE30686A3E}">
      <dgm:prSet/>
      <dgm:spPr/>
      <dgm:t>
        <a:bodyPr/>
        <a:lstStyle/>
        <a:p>
          <a:endParaRPr lang="en-US"/>
        </a:p>
      </dgm:t>
    </dgm:pt>
    <dgm:pt modelId="{02DE2504-8FA0-4E71-85E8-C45669B3B6F0}">
      <dgm:prSet/>
      <dgm:spPr/>
      <dgm:t>
        <a:bodyPr/>
        <a:lstStyle/>
        <a:p>
          <a:r>
            <a:rPr lang="en-US" dirty="0"/>
            <a:t>Patient Role</a:t>
          </a:r>
        </a:p>
      </dgm:t>
    </dgm:pt>
    <dgm:pt modelId="{5A2E1051-CEFF-4120-9A4F-08BA8239FA5C}" type="parTrans" cxnId="{2F73BA92-C7CE-4419-89E5-BFC928B5AEEE}">
      <dgm:prSet/>
      <dgm:spPr/>
      <dgm:t>
        <a:bodyPr/>
        <a:lstStyle/>
        <a:p>
          <a:endParaRPr lang="en-US"/>
        </a:p>
      </dgm:t>
    </dgm:pt>
    <dgm:pt modelId="{B7A9BAA5-B5A4-4F5B-B030-6F7F7C2DFB8F}" type="sibTrans" cxnId="{2F73BA92-C7CE-4419-89E5-BFC928B5AEEE}">
      <dgm:prSet/>
      <dgm:spPr/>
      <dgm:t>
        <a:bodyPr/>
        <a:lstStyle/>
        <a:p>
          <a:endParaRPr lang="en-US"/>
        </a:p>
      </dgm:t>
    </dgm:pt>
    <dgm:pt modelId="{671B1068-769D-47C1-804F-A1D4AC866C23}">
      <dgm:prSet/>
      <dgm:spPr/>
      <dgm:t>
        <a:bodyPr/>
        <a:lstStyle/>
        <a:p>
          <a:r>
            <a:rPr lang="en-US" dirty="0"/>
            <a:t>Patients can view their own medical records, ensuring transparency and empowering them in their healthcare decisions.</a:t>
          </a:r>
        </a:p>
      </dgm:t>
    </dgm:pt>
    <dgm:pt modelId="{8479C99D-B868-490C-AA35-441BEEF54F5F}" type="parTrans" cxnId="{29981986-2F24-4709-9FE8-5FC06DB6E8AD}">
      <dgm:prSet/>
      <dgm:spPr/>
      <dgm:t>
        <a:bodyPr/>
        <a:lstStyle/>
        <a:p>
          <a:endParaRPr lang="en-US"/>
        </a:p>
      </dgm:t>
    </dgm:pt>
    <dgm:pt modelId="{18D645A2-C901-4226-897A-CE7A59CCAEE0}" type="sibTrans" cxnId="{29981986-2F24-4709-9FE8-5FC06DB6E8AD}">
      <dgm:prSet/>
      <dgm:spPr/>
      <dgm:t>
        <a:bodyPr/>
        <a:lstStyle/>
        <a:p>
          <a:endParaRPr lang="en-US"/>
        </a:p>
      </dgm:t>
    </dgm:pt>
    <dgm:pt modelId="{65CF261B-FD1C-4B9A-8782-F9399C0AAADE}">
      <dgm:prSet/>
      <dgm:spPr/>
      <dgm:t>
        <a:bodyPr/>
        <a:lstStyle/>
        <a:p>
          <a:r>
            <a:rPr lang="en-US" dirty="0"/>
            <a:t>Hospital Admin Role</a:t>
          </a:r>
        </a:p>
      </dgm:t>
    </dgm:pt>
    <dgm:pt modelId="{3624C33E-F31A-4535-BA26-3B11A6D93D76}" type="parTrans" cxnId="{88AC2D1E-2D38-44F8-B9D3-4B2FE6BF63E6}">
      <dgm:prSet/>
      <dgm:spPr/>
      <dgm:t>
        <a:bodyPr/>
        <a:lstStyle/>
        <a:p>
          <a:endParaRPr lang="en-US"/>
        </a:p>
      </dgm:t>
    </dgm:pt>
    <dgm:pt modelId="{53B41774-0970-4915-804C-B9013CE8C72D}" type="sibTrans" cxnId="{88AC2D1E-2D38-44F8-B9D3-4B2FE6BF63E6}">
      <dgm:prSet/>
      <dgm:spPr/>
      <dgm:t>
        <a:bodyPr/>
        <a:lstStyle/>
        <a:p>
          <a:endParaRPr lang="en-US"/>
        </a:p>
      </dgm:t>
    </dgm:pt>
    <dgm:pt modelId="{72D12B44-1770-48DE-8E8C-4D94A80C225F}">
      <dgm:prSet/>
      <dgm:spPr/>
      <dgm:t>
        <a:bodyPr/>
        <a:lstStyle/>
        <a:p>
          <a:r>
            <a:rPr lang="en-US" dirty="0"/>
            <a:t>Hospital administrators have master access to all records, enabling management of data access and security protocols.</a:t>
          </a:r>
        </a:p>
      </dgm:t>
    </dgm:pt>
    <dgm:pt modelId="{4867741E-54EB-4F73-82FD-864F081CE33D}" type="parTrans" cxnId="{AA13835B-A047-4E44-A0AE-F424BF8C52E9}">
      <dgm:prSet/>
      <dgm:spPr/>
      <dgm:t>
        <a:bodyPr/>
        <a:lstStyle/>
        <a:p>
          <a:endParaRPr lang="en-US"/>
        </a:p>
      </dgm:t>
    </dgm:pt>
    <dgm:pt modelId="{91235F8A-1495-437D-A21A-4740FDC45152}" type="sibTrans" cxnId="{AA13835B-A047-4E44-A0AE-F424BF8C52E9}">
      <dgm:prSet/>
      <dgm:spPr/>
      <dgm:t>
        <a:bodyPr/>
        <a:lstStyle/>
        <a:p>
          <a:endParaRPr lang="en-US"/>
        </a:p>
      </dgm:t>
    </dgm:pt>
    <dgm:pt modelId="{4590E8A3-8AAC-A34C-8F75-9C6390AED668}" type="pres">
      <dgm:prSet presAssocID="{1D038349-B92B-4B12-96B2-E2DA017C3CCE}" presName="Name0" presStyleCnt="0">
        <dgm:presLayoutVars>
          <dgm:dir/>
          <dgm:resizeHandles val="exact"/>
        </dgm:presLayoutVars>
      </dgm:prSet>
      <dgm:spPr/>
    </dgm:pt>
    <dgm:pt modelId="{F5243D6D-54D9-3C44-BC37-F9878FDC828F}" type="pres">
      <dgm:prSet presAssocID="{67B32D4C-6EAA-4777-8B84-E5AC60E08135}" presName="node" presStyleLbl="node1" presStyleIdx="0" presStyleCnt="6" custScaleY="46528" custLinFactNeighborX="-9045" custLinFactNeighborY="0">
        <dgm:presLayoutVars>
          <dgm:bulletEnabled val="1"/>
        </dgm:presLayoutVars>
      </dgm:prSet>
      <dgm:spPr/>
    </dgm:pt>
    <dgm:pt modelId="{6381CC61-D3FF-C74E-BB5E-EB1BFA2EC6BF}" type="pres">
      <dgm:prSet presAssocID="{7B8BB28D-CF73-4446-A1C5-A90366E02DC2}" presName="sibTrans" presStyleLbl="sibTrans1D1" presStyleIdx="0" presStyleCnt="5"/>
      <dgm:spPr/>
    </dgm:pt>
    <dgm:pt modelId="{598D2205-A4EE-284C-9C1F-EDE308386C00}" type="pres">
      <dgm:prSet presAssocID="{7B8BB28D-CF73-4446-A1C5-A90366E02DC2}" presName="connectorText" presStyleLbl="sibTrans1D1" presStyleIdx="0" presStyleCnt="5"/>
      <dgm:spPr/>
    </dgm:pt>
    <dgm:pt modelId="{5D56FF89-2772-2C4E-B060-F2D614338721}" type="pres">
      <dgm:prSet presAssocID="{A6F8CD15-88DF-4570-9610-DAA0900B8520}" presName="node" presStyleLbl="node1" presStyleIdx="1" presStyleCnt="6" custLinFactX="-28518" custLinFactY="26911" custLinFactNeighborX="-100000" custLinFactNeighborY="100000">
        <dgm:presLayoutVars>
          <dgm:bulletEnabled val="1"/>
        </dgm:presLayoutVars>
      </dgm:prSet>
      <dgm:spPr/>
    </dgm:pt>
    <dgm:pt modelId="{6280EBA1-9E0C-B84C-9330-10CB40AB71AE}" type="pres">
      <dgm:prSet presAssocID="{934EF2E6-CBEA-43AE-85C0-84A890C357C6}" presName="sibTrans" presStyleLbl="sibTrans1D1" presStyleIdx="1" presStyleCnt="5"/>
      <dgm:spPr/>
    </dgm:pt>
    <dgm:pt modelId="{676D0003-91A3-1B40-B8C2-9C1C32E77BBE}" type="pres">
      <dgm:prSet presAssocID="{934EF2E6-CBEA-43AE-85C0-84A890C357C6}" presName="connectorText" presStyleLbl="sibTrans1D1" presStyleIdx="1" presStyleCnt="5"/>
      <dgm:spPr/>
    </dgm:pt>
    <dgm:pt modelId="{EC46D04D-1468-CD44-919C-2A79AF2D60B2}" type="pres">
      <dgm:prSet presAssocID="{02DE2504-8FA0-4E71-85E8-C45669B3B6F0}" presName="node" presStyleLbl="node1" presStyleIdx="2" presStyleCnt="6" custScaleY="51352" custLinFactX="-24658" custLinFactNeighborX="-100000" custLinFactNeighborY="4020">
        <dgm:presLayoutVars>
          <dgm:bulletEnabled val="1"/>
        </dgm:presLayoutVars>
      </dgm:prSet>
      <dgm:spPr/>
    </dgm:pt>
    <dgm:pt modelId="{BF5BEB1D-920F-BB49-BE81-90B881F59921}" type="pres">
      <dgm:prSet presAssocID="{B7A9BAA5-B5A4-4F5B-B030-6F7F7C2DFB8F}" presName="sibTrans" presStyleLbl="sibTrans1D1" presStyleIdx="2" presStyleCnt="5"/>
      <dgm:spPr/>
    </dgm:pt>
    <dgm:pt modelId="{04AC49D3-EF51-8D45-96BF-D850CB7646B0}" type="pres">
      <dgm:prSet presAssocID="{B7A9BAA5-B5A4-4F5B-B030-6F7F7C2DFB8F}" presName="connectorText" presStyleLbl="sibTrans1D1" presStyleIdx="2" presStyleCnt="5"/>
      <dgm:spPr/>
    </dgm:pt>
    <dgm:pt modelId="{61EC02CD-B9DC-3C4D-A6A8-52E00A050D01}" type="pres">
      <dgm:prSet presAssocID="{671B1068-769D-47C1-804F-A1D4AC866C23}" presName="node" presStyleLbl="node1" presStyleIdx="3" presStyleCnt="6" custLinFactX="21342" custLinFactNeighborX="100000" custLinFactNeighborY="-12420">
        <dgm:presLayoutVars>
          <dgm:bulletEnabled val="1"/>
        </dgm:presLayoutVars>
      </dgm:prSet>
      <dgm:spPr/>
    </dgm:pt>
    <dgm:pt modelId="{23AC522D-A9BF-4F45-A22C-ED168E776344}" type="pres">
      <dgm:prSet presAssocID="{18D645A2-C901-4226-897A-CE7A59CCAEE0}" presName="sibTrans" presStyleLbl="sibTrans1D1" presStyleIdx="3" presStyleCnt="5"/>
      <dgm:spPr/>
    </dgm:pt>
    <dgm:pt modelId="{408F135C-B032-5149-BE39-9C759E41D2FA}" type="pres">
      <dgm:prSet presAssocID="{18D645A2-C901-4226-897A-CE7A59CCAEE0}" presName="connectorText" presStyleLbl="sibTrans1D1" presStyleIdx="3" presStyleCnt="5"/>
      <dgm:spPr/>
    </dgm:pt>
    <dgm:pt modelId="{D5329A0A-A10B-564C-899B-55F25E974C6C}" type="pres">
      <dgm:prSet presAssocID="{65CF261B-FD1C-4B9A-8782-F9399C0AAADE}" presName="node" presStyleLbl="node1" presStyleIdx="4" presStyleCnt="6" custScaleY="42127" custLinFactX="23505" custLinFactY="-34726" custLinFactNeighborX="100000" custLinFactNeighborY="-100000">
        <dgm:presLayoutVars>
          <dgm:bulletEnabled val="1"/>
        </dgm:presLayoutVars>
      </dgm:prSet>
      <dgm:spPr/>
    </dgm:pt>
    <dgm:pt modelId="{A71A9598-5BDA-D948-9804-596FAA0FEE3C}" type="pres">
      <dgm:prSet presAssocID="{53B41774-0970-4915-804C-B9013CE8C72D}" presName="sibTrans" presStyleLbl="sibTrans1D1" presStyleIdx="4" presStyleCnt="5"/>
      <dgm:spPr/>
    </dgm:pt>
    <dgm:pt modelId="{7DBFAEE0-E9EA-F94E-A0D9-516FF84DFE4B}" type="pres">
      <dgm:prSet presAssocID="{53B41774-0970-4915-804C-B9013CE8C72D}" presName="connectorText" presStyleLbl="sibTrans1D1" presStyleIdx="4" presStyleCnt="5"/>
      <dgm:spPr/>
    </dgm:pt>
    <dgm:pt modelId="{E9A52766-DA27-CF43-A11D-6248309A07F2}" type="pres">
      <dgm:prSet presAssocID="{72D12B44-1770-48DE-8E8C-4D94A80C225F}" presName="node" presStyleLbl="node1" presStyleIdx="5" presStyleCnt="6" custLinFactNeighborX="1809" custLinFactNeighborY="-13465">
        <dgm:presLayoutVars>
          <dgm:bulletEnabled val="1"/>
        </dgm:presLayoutVars>
      </dgm:prSet>
      <dgm:spPr/>
    </dgm:pt>
  </dgm:ptLst>
  <dgm:cxnLst>
    <dgm:cxn modelId="{4B1CFA02-1AF4-5340-9A4D-E33E9B255F46}" type="presOf" srcId="{7B8BB28D-CF73-4446-A1C5-A90366E02DC2}" destId="{598D2205-A4EE-284C-9C1F-EDE308386C00}" srcOrd="1" destOrd="0" presId="urn:microsoft.com/office/officeart/2016/7/layout/RepeatingBendingProcessNew"/>
    <dgm:cxn modelId="{998FA003-687E-A649-928D-AB51F6DB6286}" type="presOf" srcId="{A6F8CD15-88DF-4570-9610-DAA0900B8520}" destId="{5D56FF89-2772-2C4E-B060-F2D614338721}" srcOrd="0" destOrd="0" presId="urn:microsoft.com/office/officeart/2016/7/layout/RepeatingBendingProcessNew"/>
    <dgm:cxn modelId="{3DCE2D0A-62DF-8241-8975-7A4DCFC85081}" type="presOf" srcId="{1D038349-B92B-4B12-96B2-E2DA017C3CCE}" destId="{4590E8A3-8AAC-A34C-8F75-9C6390AED668}" srcOrd="0" destOrd="0" presId="urn:microsoft.com/office/officeart/2016/7/layout/RepeatingBendingProcessNew"/>
    <dgm:cxn modelId="{1F80AD15-9BF5-C944-8261-3CDD78B5D837}" type="presOf" srcId="{72D12B44-1770-48DE-8E8C-4D94A80C225F}" destId="{E9A52766-DA27-CF43-A11D-6248309A07F2}" srcOrd="0" destOrd="0" presId="urn:microsoft.com/office/officeart/2016/7/layout/RepeatingBendingProcessNew"/>
    <dgm:cxn modelId="{C3CF2716-AA89-9E4B-BE52-66BC51DB1592}" type="presOf" srcId="{65CF261B-FD1C-4B9A-8782-F9399C0AAADE}" destId="{D5329A0A-A10B-564C-899B-55F25E974C6C}" srcOrd="0" destOrd="0" presId="urn:microsoft.com/office/officeart/2016/7/layout/RepeatingBendingProcessNew"/>
    <dgm:cxn modelId="{88AC2D1E-2D38-44F8-B9D3-4B2FE6BF63E6}" srcId="{1D038349-B92B-4B12-96B2-E2DA017C3CCE}" destId="{65CF261B-FD1C-4B9A-8782-F9399C0AAADE}" srcOrd="4" destOrd="0" parTransId="{3624C33E-F31A-4535-BA26-3B11A6D93D76}" sibTransId="{53B41774-0970-4915-804C-B9013CE8C72D}"/>
    <dgm:cxn modelId="{1BFB2C35-1ED6-A442-8AFF-53B09B63B6B2}" type="presOf" srcId="{02DE2504-8FA0-4E71-85E8-C45669B3B6F0}" destId="{EC46D04D-1468-CD44-919C-2A79AF2D60B2}" srcOrd="0" destOrd="0" presId="urn:microsoft.com/office/officeart/2016/7/layout/RepeatingBendingProcessNew"/>
    <dgm:cxn modelId="{66530343-C462-4432-AF42-26BE30686A3E}" srcId="{1D038349-B92B-4B12-96B2-E2DA017C3CCE}" destId="{A6F8CD15-88DF-4570-9610-DAA0900B8520}" srcOrd="1" destOrd="0" parTransId="{5C02B11D-D135-4F52-9E5D-850A775638DE}" sibTransId="{934EF2E6-CBEA-43AE-85C0-84A890C357C6}"/>
    <dgm:cxn modelId="{41A33750-7B0F-B449-990C-57B01D034B5B}" type="presOf" srcId="{53B41774-0970-4915-804C-B9013CE8C72D}" destId="{A71A9598-5BDA-D948-9804-596FAA0FEE3C}" srcOrd="0" destOrd="0" presId="urn:microsoft.com/office/officeart/2016/7/layout/RepeatingBendingProcessNew"/>
    <dgm:cxn modelId="{AA13835B-A047-4E44-A0AE-F424BF8C52E9}" srcId="{1D038349-B92B-4B12-96B2-E2DA017C3CCE}" destId="{72D12B44-1770-48DE-8E8C-4D94A80C225F}" srcOrd="5" destOrd="0" parTransId="{4867741E-54EB-4F73-82FD-864F081CE33D}" sibTransId="{91235F8A-1495-437D-A21A-4740FDC45152}"/>
    <dgm:cxn modelId="{B2658162-3A27-0645-A175-CE6B4FD7DA21}" type="presOf" srcId="{671B1068-769D-47C1-804F-A1D4AC866C23}" destId="{61EC02CD-B9DC-3C4D-A6A8-52E00A050D01}" srcOrd="0" destOrd="0" presId="urn:microsoft.com/office/officeart/2016/7/layout/RepeatingBendingProcessNew"/>
    <dgm:cxn modelId="{2923587A-5412-414B-8FA2-68171EBF2262}" type="presOf" srcId="{18D645A2-C901-4226-897A-CE7A59CCAEE0}" destId="{408F135C-B032-5149-BE39-9C759E41D2FA}" srcOrd="1" destOrd="0" presId="urn:microsoft.com/office/officeart/2016/7/layout/RepeatingBendingProcessNew"/>
    <dgm:cxn modelId="{D3E1D885-0B0A-9A4F-885E-D57DEB04CDEC}" type="presOf" srcId="{934EF2E6-CBEA-43AE-85C0-84A890C357C6}" destId="{676D0003-91A3-1B40-B8C2-9C1C32E77BBE}" srcOrd="1" destOrd="0" presId="urn:microsoft.com/office/officeart/2016/7/layout/RepeatingBendingProcessNew"/>
    <dgm:cxn modelId="{29981986-2F24-4709-9FE8-5FC06DB6E8AD}" srcId="{1D038349-B92B-4B12-96B2-E2DA017C3CCE}" destId="{671B1068-769D-47C1-804F-A1D4AC866C23}" srcOrd="3" destOrd="0" parTransId="{8479C99D-B868-490C-AA35-441BEEF54F5F}" sibTransId="{18D645A2-C901-4226-897A-CE7A59CCAEE0}"/>
    <dgm:cxn modelId="{A7318B87-F199-FD42-93E9-0CA7C09CD7A6}" type="presOf" srcId="{B7A9BAA5-B5A4-4F5B-B030-6F7F7C2DFB8F}" destId="{BF5BEB1D-920F-BB49-BE81-90B881F59921}" srcOrd="0" destOrd="0" presId="urn:microsoft.com/office/officeart/2016/7/layout/RepeatingBendingProcessNew"/>
    <dgm:cxn modelId="{83619D88-3E08-E34E-9B3D-8E89DAC13E08}" type="presOf" srcId="{53B41774-0970-4915-804C-B9013CE8C72D}" destId="{7DBFAEE0-E9EA-F94E-A0D9-516FF84DFE4B}" srcOrd="1" destOrd="0" presId="urn:microsoft.com/office/officeart/2016/7/layout/RepeatingBendingProcessNew"/>
    <dgm:cxn modelId="{6262388B-6560-6645-958B-6AEF73CE8C3B}" type="presOf" srcId="{B7A9BAA5-B5A4-4F5B-B030-6F7F7C2DFB8F}" destId="{04AC49D3-EF51-8D45-96BF-D850CB7646B0}" srcOrd="1" destOrd="0" presId="urn:microsoft.com/office/officeart/2016/7/layout/RepeatingBendingProcessNew"/>
    <dgm:cxn modelId="{49D9E88C-ED82-F441-8FC3-AF5A5C7D83FB}" type="presOf" srcId="{7B8BB28D-CF73-4446-A1C5-A90366E02DC2}" destId="{6381CC61-D3FF-C74E-BB5E-EB1BFA2EC6BF}" srcOrd="0" destOrd="0" presId="urn:microsoft.com/office/officeart/2016/7/layout/RepeatingBendingProcessNew"/>
    <dgm:cxn modelId="{2F73BA92-C7CE-4419-89E5-BFC928B5AEEE}" srcId="{1D038349-B92B-4B12-96B2-E2DA017C3CCE}" destId="{02DE2504-8FA0-4E71-85E8-C45669B3B6F0}" srcOrd="2" destOrd="0" parTransId="{5A2E1051-CEFF-4120-9A4F-08BA8239FA5C}" sibTransId="{B7A9BAA5-B5A4-4F5B-B030-6F7F7C2DFB8F}"/>
    <dgm:cxn modelId="{E1E98DC0-6F0B-44DB-A8AA-29A0A059AC3E}" srcId="{1D038349-B92B-4B12-96B2-E2DA017C3CCE}" destId="{67B32D4C-6EAA-4777-8B84-E5AC60E08135}" srcOrd="0" destOrd="0" parTransId="{88BF8E96-9A16-4C73-8423-1309BD54275B}" sibTransId="{7B8BB28D-CF73-4446-A1C5-A90366E02DC2}"/>
    <dgm:cxn modelId="{4E8AC9ED-CD0F-DC4F-8FF7-AC3F8A360C3B}" type="presOf" srcId="{67B32D4C-6EAA-4777-8B84-E5AC60E08135}" destId="{F5243D6D-54D9-3C44-BC37-F9878FDC828F}" srcOrd="0" destOrd="0" presId="urn:microsoft.com/office/officeart/2016/7/layout/RepeatingBendingProcessNew"/>
    <dgm:cxn modelId="{BA9628FC-5C10-FC44-BAFE-1EC55A130B90}" type="presOf" srcId="{18D645A2-C901-4226-897A-CE7A59CCAEE0}" destId="{23AC522D-A9BF-4F45-A22C-ED168E776344}" srcOrd="0" destOrd="0" presId="urn:microsoft.com/office/officeart/2016/7/layout/RepeatingBendingProcessNew"/>
    <dgm:cxn modelId="{5BE3F2FD-D6A9-0541-8360-7A7621200534}" type="presOf" srcId="{934EF2E6-CBEA-43AE-85C0-84A890C357C6}" destId="{6280EBA1-9E0C-B84C-9330-10CB40AB71AE}" srcOrd="0" destOrd="0" presId="urn:microsoft.com/office/officeart/2016/7/layout/RepeatingBendingProcessNew"/>
    <dgm:cxn modelId="{CCB2F2A3-8B99-E649-874D-32321EB104A9}" type="presParOf" srcId="{4590E8A3-8AAC-A34C-8F75-9C6390AED668}" destId="{F5243D6D-54D9-3C44-BC37-F9878FDC828F}" srcOrd="0" destOrd="0" presId="urn:microsoft.com/office/officeart/2016/7/layout/RepeatingBendingProcessNew"/>
    <dgm:cxn modelId="{0515085E-E206-2A4F-9F8D-6EDA6EC4E489}" type="presParOf" srcId="{4590E8A3-8AAC-A34C-8F75-9C6390AED668}" destId="{6381CC61-D3FF-C74E-BB5E-EB1BFA2EC6BF}" srcOrd="1" destOrd="0" presId="urn:microsoft.com/office/officeart/2016/7/layout/RepeatingBendingProcessNew"/>
    <dgm:cxn modelId="{B903124A-9D21-1D43-9FAA-C58D24163602}" type="presParOf" srcId="{6381CC61-D3FF-C74E-BB5E-EB1BFA2EC6BF}" destId="{598D2205-A4EE-284C-9C1F-EDE308386C00}" srcOrd="0" destOrd="0" presId="urn:microsoft.com/office/officeart/2016/7/layout/RepeatingBendingProcessNew"/>
    <dgm:cxn modelId="{F4D6FC25-4501-5449-B3C9-182656481DC7}" type="presParOf" srcId="{4590E8A3-8AAC-A34C-8F75-9C6390AED668}" destId="{5D56FF89-2772-2C4E-B060-F2D614338721}" srcOrd="2" destOrd="0" presId="urn:microsoft.com/office/officeart/2016/7/layout/RepeatingBendingProcessNew"/>
    <dgm:cxn modelId="{6B43ED2D-BC6C-E14C-B116-B6A56C38F9F8}" type="presParOf" srcId="{4590E8A3-8AAC-A34C-8F75-9C6390AED668}" destId="{6280EBA1-9E0C-B84C-9330-10CB40AB71AE}" srcOrd="3" destOrd="0" presId="urn:microsoft.com/office/officeart/2016/7/layout/RepeatingBendingProcessNew"/>
    <dgm:cxn modelId="{8E90DB3C-5FCF-B54B-8FB9-B01F577EAC6D}" type="presParOf" srcId="{6280EBA1-9E0C-B84C-9330-10CB40AB71AE}" destId="{676D0003-91A3-1B40-B8C2-9C1C32E77BBE}" srcOrd="0" destOrd="0" presId="urn:microsoft.com/office/officeart/2016/7/layout/RepeatingBendingProcessNew"/>
    <dgm:cxn modelId="{2D5AB558-0AD9-D946-9CE2-C60AD783D606}" type="presParOf" srcId="{4590E8A3-8AAC-A34C-8F75-9C6390AED668}" destId="{EC46D04D-1468-CD44-919C-2A79AF2D60B2}" srcOrd="4" destOrd="0" presId="urn:microsoft.com/office/officeart/2016/7/layout/RepeatingBendingProcessNew"/>
    <dgm:cxn modelId="{58B7EE4C-701B-AD4A-91B9-BBF4E9D3E711}" type="presParOf" srcId="{4590E8A3-8AAC-A34C-8F75-9C6390AED668}" destId="{BF5BEB1D-920F-BB49-BE81-90B881F59921}" srcOrd="5" destOrd="0" presId="urn:microsoft.com/office/officeart/2016/7/layout/RepeatingBendingProcessNew"/>
    <dgm:cxn modelId="{74925D7B-CA61-3D4C-92D6-EF3408413814}" type="presParOf" srcId="{BF5BEB1D-920F-BB49-BE81-90B881F59921}" destId="{04AC49D3-EF51-8D45-96BF-D850CB7646B0}" srcOrd="0" destOrd="0" presId="urn:microsoft.com/office/officeart/2016/7/layout/RepeatingBendingProcessNew"/>
    <dgm:cxn modelId="{9484C683-81E5-7042-BEF2-DDB1D8CF9912}" type="presParOf" srcId="{4590E8A3-8AAC-A34C-8F75-9C6390AED668}" destId="{61EC02CD-B9DC-3C4D-A6A8-52E00A050D01}" srcOrd="6" destOrd="0" presId="urn:microsoft.com/office/officeart/2016/7/layout/RepeatingBendingProcessNew"/>
    <dgm:cxn modelId="{4FEB8A5B-B3B5-EF45-87FC-499F90ED8E11}" type="presParOf" srcId="{4590E8A3-8AAC-A34C-8F75-9C6390AED668}" destId="{23AC522D-A9BF-4F45-A22C-ED168E776344}" srcOrd="7" destOrd="0" presId="urn:microsoft.com/office/officeart/2016/7/layout/RepeatingBendingProcessNew"/>
    <dgm:cxn modelId="{478ADE15-CEB8-E748-B719-065F19792633}" type="presParOf" srcId="{23AC522D-A9BF-4F45-A22C-ED168E776344}" destId="{408F135C-B032-5149-BE39-9C759E41D2FA}" srcOrd="0" destOrd="0" presId="urn:microsoft.com/office/officeart/2016/7/layout/RepeatingBendingProcessNew"/>
    <dgm:cxn modelId="{C0CAE39B-4531-3148-8D69-742701E3C125}" type="presParOf" srcId="{4590E8A3-8AAC-A34C-8F75-9C6390AED668}" destId="{D5329A0A-A10B-564C-899B-55F25E974C6C}" srcOrd="8" destOrd="0" presId="urn:microsoft.com/office/officeart/2016/7/layout/RepeatingBendingProcessNew"/>
    <dgm:cxn modelId="{58BCEAE8-BC65-BC47-A8F1-B934DB17A620}" type="presParOf" srcId="{4590E8A3-8AAC-A34C-8F75-9C6390AED668}" destId="{A71A9598-5BDA-D948-9804-596FAA0FEE3C}" srcOrd="9" destOrd="0" presId="urn:microsoft.com/office/officeart/2016/7/layout/RepeatingBendingProcessNew"/>
    <dgm:cxn modelId="{36E473BF-5B17-F643-8033-49036C80A865}" type="presParOf" srcId="{A71A9598-5BDA-D948-9804-596FAA0FEE3C}" destId="{7DBFAEE0-E9EA-F94E-A0D9-516FF84DFE4B}" srcOrd="0" destOrd="0" presId="urn:microsoft.com/office/officeart/2016/7/layout/RepeatingBendingProcessNew"/>
    <dgm:cxn modelId="{B1A99181-9A31-964C-81DC-EF25ADFCC7E8}" type="presParOf" srcId="{4590E8A3-8AAC-A34C-8F75-9C6390AED668}" destId="{E9A52766-DA27-CF43-A11D-6248309A07F2}" srcOrd="10" destOrd="0" presId="urn:microsoft.com/office/officeart/2016/7/layout/RepeatingBendingProcessNew"/>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28C74C-AA76-48FD-B784-4BA87FAE1D71}"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AC45F7F9-8B6A-4296-BF91-E8E6C3789423}">
      <dgm:prSet/>
      <dgm:spPr/>
      <dgm:t>
        <a:bodyPr/>
        <a:lstStyle/>
        <a:p>
          <a:r>
            <a:rPr lang="en-US"/>
            <a:t>﻿﻿Frontend Development Technologies:</a:t>
          </a:r>
        </a:p>
      </dgm:t>
    </dgm:pt>
    <dgm:pt modelId="{58717A2E-6002-452B-82D3-D229EF948B4C}" type="parTrans" cxnId="{855F2785-5377-4F1B-A139-0AD2DEAAD704}">
      <dgm:prSet/>
      <dgm:spPr/>
      <dgm:t>
        <a:bodyPr/>
        <a:lstStyle/>
        <a:p>
          <a:endParaRPr lang="en-US"/>
        </a:p>
      </dgm:t>
    </dgm:pt>
    <dgm:pt modelId="{E5636CF2-6D47-4A00-8DBE-DD449F8A0F33}" type="sibTrans" cxnId="{855F2785-5377-4F1B-A139-0AD2DEAAD704}">
      <dgm:prSet/>
      <dgm:spPr/>
      <dgm:t>
        <a:bodyPr/>
        <a:lstStyle/>
        <a:p>
          <a:endParaRPr lang="en-US"/>
        </a:p>
      </dgm:t>
    </dgm:pt>
    <dgm:pt modelId="{078BFBE1-CD4C-41C0-BDE0-5F86A044B846}">
      <dgm:prSet/>
      <dgm:spPr/>
      <dgm:t>
        <a:bodyPr/>
        <a:lstStyle/>
        <a:p>
          <a:r>
            <a:rPr lang="en-US"/>
            <a:t>Utilizing Vite, TypeScript, and React for a dynamic frontend experience.</a:t>
          </a:r>
        </a:p>
      </dgm:t>
    </dgm:pt>
    <dgm:pt modelId="{BB680245-C250-45D2-BFAB-C876AEFF2381}" type="parTrans" cxnId="{0465F48E-2C5D-4A2F-BEDB-8454563A0DC9}">
      <dgm:prSet/>
      <dgm:spPr/>
      <dgm:t>
        <a:bodyPr/>
        <a:lstStyle/>
        <a:p>
          <a:endParaRPr lang="en-US"/>
        </a:p>
      </dgm:t>
    </dgm:pt>
    <dgm:pt modelId="{B6D193F5-B74C-4917-9DF3-BC0B7D579696}" type="sibTrans" cxnId="{0465F48E-2C5D-4A2F-BEDB-8454563A0DC9}">
      <dgm:prSet/>
      <dgm:spPr/>
      <dgm:t>
        <a:bodyPr/>
        <a:lstStyle/>
        <a:p>
          <a:endParaRPr lang="en-US"/>
        </a:p>
      </dgm:t>
    </dgm:pt>
    <dgm:pt modelId="{465EF8B1-5FDD-43E4-BCA4-562FE57C6B4B}">
      <dgm:prSet/>
      <dgm:spPr/>
      <dgm:t>
        <a:bodyPr/>
        <a:lstStyle/>
        <a:p>
          <a:r>
            <a:rPr lang="en-US"/>
            <a:t>﻿﻿Secure Data Storage:</a:t>
          </a:r>
        </a:p>
      </dgm:t>
    </dgm:pt>
    <dgm:pt modelId="{B905A7D0-12CC-4632-B3B4-F3DF05B08381}" type="parTrans" cxnId="{F0A1144D-8BD4-4ABD-9D00-19F1D8B1ADC3}">
      <dgm:prSet/>
      <dgm:spPr/>
      <dgm:t>
        <a:bodyPr/>
        <a:lstStyle/>
        <a:p>
          <a:endParaRPr lang="en-US"/>
        </a:p>
      </dgm:t>
    </dgm:pt>
    <dgm:pt modelId="{2ACA273F-2391-4139-B92F-610B4A1CB7BF}" type="sibTrans" cxnId="{F0A1144D-8BD4-4ABD-9D00-19F1D8B1ADC3}">
      <dgm:prSet/>
      <dgm:spPr/>
      <dgm:t>
        <a:bodyPr/>
        <a:lstStyle/>
        <a:p>
          <a:endParaRPr lang="en-US"/>
        </a:p>
      </dgm:t>
    </dgm:pt>
    <dgm:pt modelId="{9D7FBBCE-858E-491C-821F-66D6141E90ED}">
      <dgm:prSet/>
      <dgm:spPr/>
      <dgm:t>
        <a:bodyPr/>
        <a:lstStyle/>
        <a:p>
          <a:r>
            <a:rPr lang="en-US"/>
            <a:t>PostgreSQL ensures robust and secure storage of sensitive data.</a:t>
          </a:r>
        </a:p>
      </dgm:t>
    </dgm:pt>
    <dgm:pt modelId="{EAEDF358-189D-49E7-AEC4-DDA03A3ADD3E}" type="parTrans" cxnId="{36DDFA0A-30DE-490F-893C-273065E33190}">
      <dgm:prSet/>
      <dgm:spPr/>
      <dgm:t>
        <a:bodyPr/>
        <a:lstStyle/>
        <a:p>
          <a:endParaRPr lang="en-US"/>
        </a:p>
      </dgm:t>
    </dgm:pt>
    <dgm:pt modelId="{F4E4481A-2BDA-451D-9A78-720D58CE319C}" type="sibTrans" cxnId="{36DDFA0A-30DE-490F-893C-273065E33190}">
      <dgm:prSet/>
      <dgm:spPr/>
      <dgm:t>
        <a:bodyPr/>
        <a:lstStyle/>
        <a:p>
          <a:endParaRPr lang="en-US"/>
        </a:p>
      </dgm:t>
    </dgm:pt>
    <dgm:pt modelId="{9F326DD2-6FB5-4262-ABB1-9A1F7417A9E4}">
      <dgm:prSet/>
      <dgm:spPr/>
      <dgm:t>
        <a:bodyPr/>
        <a:lstStyle/>
        <a:p>
          <a:r>
            <a:rPr lang="en-US"/>
            <a:t>﻿﻿Ul Consistency with Tailwind CSS:</a:t>
          </a:r>
        </a:p>
      </dgm:t>
    </dgm:pt>
    <dgm:pt modelId="{48E89E5E-9E29-4D23-891F-9E79D275B4A4}" type="parTrans" cxnId="{D4E0E525-AC5C-4F5E-B55E-A9D6C903448A}">
      <dgm:prSet/>
      <dgm:spPr/>
      <dgm:t>
        <a:bodyPr/>
        <a:lstStyle/>
        <a:p>
          <a:endParaRPr lang="en-US"/>
        </a:p>
      </dgm:t>
    </dgm:pt>
    <dgm:pt modelId="{335DC8BF-C61F-4999-AE35-DED76F6B07C4}" type="sibTrans" cxnId="{D4E0E525-AC5C-4F5E-B55E-A9D6C903448A}">
      <dgm:prSet/>
      <dgm:spPr/>
      <dgm:t>
        <a:bodyPr/>
        <a:lstStyle/>
        <a:p>
          <a:endParaRPr lang="en-US"/>
        </a:p>
      </dgm:t>
    </dgm:pt>
    <dgm:pt modelId="{E915E945-0712-41EC-AC8E-46B837001BB6}">
      <dgm:prSet/>
      <dgm:spPr/>
      <dgm:t>
        <a:bodyPr/>
        <a:lstStyle/>
        <a:p>
          <a:r>
            <a:rPr lang="en-US"/>
            <a:t>Tailwind CSS provides a unified approach to styling, enhancing Ul consistency.</a:t>
          </a:r>
        </a:p>
      </dgm:t>
    </dgm:pt>
    <dgm:pt modelId="{939FAABF-E7D3-4895-A334-02847DE2A99C}" type="parTrans" cxnId="{3C953455-35F5-4E9C-8842-D1B3DB5407FD}">
      <dgm:prSet/>
      <dgm:spPr/>
      <dgm:t>
        <a:bodyPr/>
        <a:lstStyle/>
        <a:p>
          <a:endParaRPr lang="en-US"/>
        </a:p>
      </dgm:t>
    </dgm:pt>
    <dgm:pt modelId="{11550522-03C3-48F9-8945-218FAF5FBEFD}" type="sibTrans" cxnId="{3C953455-35F5-4E9C-8842-D1B3DB5407FD}">
      <dgm:prSet/>
      <dgm:spPr/>
      <dgm:t>
        <a:bodyPr/>
        <a:lstStyle/>
        <a:p>
          <a:endParaRPr lang="en-US"/>
        </a:p>
      </dgm:t>
    </dgm:pt>
    <dgm:pt modelId="{8E62F9B9-4EE4-4310-A37E-28201CA53BEB}">
      <dgm:prSet/>
      <dgm:spPr/>
      <dgm:t>
        <a:bodyPr/>
        <a:lstStyle/>
        <a:p>
          <a:r>
            <a:rPr lang="en-US"/>
            <a:t>Secure Data Transfer: </a:t>
          </a:r>
        </a:p>
      </dgm:t>
    </dgm:pt>
    <dgm:pt modelId="{EB2C4FBE-2318-4FD0-AAD6-A86D7C86BD2F}" type="parTrans" cxnId="{3CBD874A-4FD3-40C2-91CA-8FD91A79650A}">
      <dgm:prSet/>
      <dgm:spPr/>
      <dgm:t>
        <a:bodyPr/>
        <a:lstStyle/>
        <a:p>
          <a:endParaRPr lang="en-US"/>
        </a:p>
      </dgm:t>
    </dgm:pt>
    <dgm:pt modelId="{DC4CE015-1CCD-4C0E-8087-F4A841DC65FB}" type="sibTrans" cxnId="{3CBD874A-4FD3-40C2-91CA-8FD91A79650A}">
      <dgm:prSet/>
      <dgm:spPr/>
      <dgm:t>
        <a:bodyPr/>
        <a:lstStyle/>
        <a:p>
          <a:endParaRPr lang="en-US"/>
        </a:p>
      </dgm:t>
    </dgm:pt>
    <dgm:pt modelId="{CEC83173-F08D-4C16-B553-227E0982DC8E}">
      <dgm:prSet/>
      <dgm:spPr/>
      <dgm:t>
        <a:bodyPr/>
        <a:lstStyle/>
        <a:p>
          <a:r>
            <a:rPr lang="en-US"/>
            <a:t>Python was used for the implementation of AES-256, an encryption algorithm for secure file transferring. </a:t>
          </a:r>
        </a:p>
      </dgm:t>
    </dgm:pt>
    <dgm:pt modelId="{1C0BAB61-1E95-4A1F-A2CB-588AF5CB5ECF}" type="parTrans" cxnId="{B45A9C4B-BCEA-4A21-B381-4E5A563297D3}">
      <dgm:prSet/>
      <dgm:spPr/>
      <dgm:t>
        <a:bodyPr/>
        <a:lstStyle/>
        <a:p>
          <a:endParaRPr lang="en-US"/>
        </a:p>
      </dgm:t>
    </dgm:pt>
    <dgm:pt modelId="{AB0B8A8D-AE09-4FEB-8122-EAC5B617E941}" type="sibTrans" cxnId="{B45A9C4B-BCEA-4A21-B381-4E5A563297D3}">
      <dgm:prSet/>
      <dgm:spPr/>
      <dgm:t>
        <a:bodyPr/>
        <a:lstStyle/>
        <a:p>
          <a:endParaRPr lang="en-US"/>
        </a:p>
      </dgm:t>
    </dgm:pt>
    <dgm:pt modelId="{7BC048CA-3069-5B41-A6B7-434F99B81F06}" type="pres">
      <dgm:prSet presAssocID="{7B28C74C-AA76-48FD-B784-4BA87FAE1D71}" presName="Name0" presStyleCnt="0">
        <dgm:presLayoutVars>
          <dgm:dir/>
          <dgm:animLvl val="lvl"/>
          <dgm:resizeHandles val="exact"/>
        </dgm:presLayoutVars>
      </dgm:prSet>
      <dgm:spPr/>
    </dgm:pt>
    <dgm:pt modelId="{EB3BA575-2CC0-8344-BF0D-71A25C075BDD}" type="pres">
      <dgm:prSet presAssocID="{AC45F7F9-8B6A-4296-BF91-E8E6C3789423}" presName="composite" presStyleCnt="0"/>
      <dgm:spPr/>
    </dgm:pt>
    <dgm:pt modelId="{FB4DA9E5-F522-3F41-837F-19F4C265EB1F}" type="pres">
      <dgm:prSet presAssocID="{AC45F7F9-8B6A-4296-BF91-E8E6C3789423}" presName="parTx" presStyleLbl="alignNode1" presStyleIdx="0" presStyleCnt="4">
        <dgm:presLayoutVars>
          <dgm:chMax val="0"/>
          <dgm:chPref val="0"/>
          <dgm:bulletEnabled val="1"/>
        </dgm:presLayoutVars>
      </dgm:prSet>
      <dgm:spPr/>
    </dgm:pt>
    <dgm:pt modelId="{2FC32635-4949-B04E-A46C-9545E8444257}" type="pres">
      <dgm:prSet presAssocID="{AC45F7F9-8B6A-4296-BF91-E8E6C3789423}" presName="desTx" presStyleLbl="alignAccFollowNode1" presStyleIdx="0" presStyleCnt="4">
        <dgm:presLayoutVars>
          <dgm:bulletEnabled val="1"/>
        </dgm:presLayoutVars>
      </dgm:prSet>
      <dgm:spPr/>
    </dgm:pt>
    <dgm:pt modelId="{23B02F9E-8D9F-8A4F-AD11-E6317C136248}" type="pres">
      <dgm:prSet presAssocID="{E5636CF2-6D47-4A00-8DBE-DD449F8A0F33}" presName="space" presStyleCnt="0"/>
      <dgm:spPr/>
    </dgm:pt>
    <dgm:pt modelId="{AC194F11-063A-D140-974A-C17B08E55BC6}" type="pres">
      <dgm:prSet presAssocID="{465EF8B1-5FDD-43E4-BCA4-562FE57C6B4B}" presName="composite" presStyleCnt="0"/>
      <dgm:spPr/>
    </dgm:pt>
    <dgm:pt modelId="{3195B4F0-EEF5-834F-9B55-92D2160C4953}" type="pres">
      <dgm:prSet presAssocID="{465EF8B1-5FDD-43E4-BCA4-562FE57C6B4B}" presName="parTx" presStyleLbl="alignNode1" presStyleIdx="1" presStyleCnt="4">
        <dgm:presLayoutVars>
          <dgm:chMax val="0"/>
          <dgm:chPref val="0"/>
          <dgm:bulletEnabled val="1"/>
        </dgm:presLayoutVars>
      </dgm:prSet>
      <dgm:spPr/>
    </dgm:pt>
    <dgm:pt modelId="{91DDF578-6E1F-2842-A89A-40BC71D51B96}" type="pres">
      <dgm:prSet presAssocID="{465EF8B1-5FDD-43E4-BCA4-562FE57C6B4B}" presName="desTx" presStyleLbl="alignAccFollowNode1" presStyleIdx="1" presStyleCnt="4">
        <dgm:presLayoutVars>
          <dgm:bulletEnabled val="1"/>
        </dgm:presLayoutVars>
      </dgm:prSet>
      <dgm:spPr/>
    </dgm:pt>
    <dgm:pt modelId="{EF9E8ABB-0754-C44C-84A0-B14F5A6DC7FD}" type="pres">
      <dgm:prSet presAssocID="{2ACA273F-2391-4139-B92F-610B4A1CB7BF}" presName="space" presStyleCnt="0"/>
      <dgm:spPr/>
    </dgm:pt>
    <dgm:pt modelId="{FE0D605F-AAD1-274F-BE83-ECC89153C34D}" type="pres">
      <dgm:prSet presAssocID="{9F326DD2-6FB5-4262-ABB1-9A1F7417A9E4}" presName="composite" presStyleCnt="0"/>
      <dgm:spPr/>
    </dgm:pt>
    <dgm:pt modelId="{D60E2BC7-8D6F-C44D-980F-FE55080731BE}" type="pres">
      <dgm:prSet presAssocID="{9F326DD2-6FB5-4262-ABB1-9A1F7417A9E4}" presName="parTx" presStyleLbl="alignNode1" presStyleIdx="2" presStyleCnt="4">
        <dgm:presLayoutVars>
          <dgm:chMax val="0"/>
          <dgm:chPref val="0"/>
          <dgm:bulletEnabled val="1"/>
        </dgm:presLayoutVars>
      </dgm:prSet>
      <dgm:spPr/>
    </dgm:pt>
    <dgm:pt modelId="{9E022351-AD3E-4640-A22E-92E9C25B1893}" type="pres">
      <dgm:prSet presAssocID="{9F326DD2-6FB5-4262-ABB1-9A1F7417A9E4}" presName="desTx" presStyleLbl="alignAccFollowNode1" presStyleIdx="2" presStyleCnt="4">
        <dgm:presLayoutVars>
          <dgm:bulletEnabled val="1"/>
        </dgm:presLayoutVars>
      </dgm:prSet>
      <dgm:spPr/>
    </dgm:pt>
    <dgm:pt modelId="{46A845D0-959D-BF44-AF68-007630C6EEB8}" type="pres">
      <dgm:prSet presAssocID="{335DC8BF-C61F-4999-AE35-DED76F6B07C4}" presName="space" presStyleCnt="0"/>
      <dgm:spPr/>
    </dgm:pt>
    <dgm:pt modelId="{5ED550EB-C119-2146-BBE2-17F7CF6D418E}" type="pres">
      <dgm:prSet presAssocID="{8E62F9B9-4EE4-4310-A37E-28201CA53BEB}" presName="composite" presStyleCnt="0"/>
      <dgm:spPr/>
    </dgm:pt>
    <dgm:pt modelId="{9D86A783-93D9-894E-99B9-6891AB6192B3}" type="pres">
      <dgm:prSet presAssocID="{8E62F9B9-4EE4-4310-A37E-28201CA53BEB}" presName="parTx" presStyleLbl="alignNode1" presStyleIdx="3" presStyleCnt="4">
        <dgm:presLayoutVars>
          <dgm:chMax val="0"/>
          <dgm:chPref val="0"/>
          <dgm:bulletEnabled val="1"/>
        </dgm:presLayoutVars>
      </dgm:prSet>
      <dgm:spPr/>
    </dgm:pt>
    <dgm:pt modelId="{A94BF191-606B-DC4F-9396-518F19E66E5D}" type="pres">
      <dgm:prSet presAssocID="{8E62F9B9-4EE4-4310-A37E-28201CA53BEB}" presName="desTx" presStyleLbl="alignAccFollowNode1" presStyleIdx="3" presStyleCnt="4">
        <dgm:presLayoutVars>
          <dgm:bulletEnabled val="1"/>
        </dgm:presLayoutVars>
      </dgm:prSet>
      <dgm:spPr/>
    </dgm:pt>
  </dgm:ptLst>
  <dgm:cxnLst>
    <dgm:cxn modelId="{36DDFA0A-30DE-490F-893C-273065E33190}" srcId="{465EF8B1-5FDD-43E4-BCA4-562FE57C6B4B}" destId="{9D7FBBCE-858E-491C-821F-66D6141E90ED}" srcOrd="0" destOrd="0" parTransId="{EAEDF358-189D-49E7-AEC4-DDA03A3ADD3E}" sibTransId="{F4E4481A-2BDA-451D-9A78-720D58CE319C}"/>
    <dgm:cxn modelId="{D4E0E525-AC5C-4F5E-B55E-A9D6C903448A}" srcId="{7B28C74C-AA76-48FD-B784-4BA87FAE1D71}" destId="{9F326DD2-6FB5-4262-ABB1-9A1F7417A9E4}" srcOrd="2" destOrd="0" parTransId="{48E89E5E-9E29-4D23-891F-9E79D275B4A4}" sibTransId="{335DC8BF-C61F-4999-AE35-DED76F6B07C4}"/>
    <dgm:cxn modelId="{19381731-8441-534B-9403-B0C124B17C37}" type="presOf" srcId="{8E62F9B9-4EE4-4310-A37E-28201CA53BEB}" destId="{9D86A783-93D9-894E-99B9-6891AB6192B3}" srcOrd="0" destOrd="0" presId="urn:microsoft.com/office/officeart/2005/8/layout/hList1"/>
    <dgm:cxn modelId="{3CBD874A-4FD3-40C2-91CA-8FD91A79650A}" srcId="{7B28C74C-AA76-48FD-B784-4BA87FAE1D71}" destId="{8E62F9B9-4EE4-4310-A37E-28201CA53BEB}" srcOrd="3" destOrd="0" parTransId="{EB2C4FBE-2318-4FD0-AAD6-A86D7C86BD2F}" sibTransId="{DC4CE015-1CCD-4C0E-8087-F4A841DC65FB}"/>
    <dgm:cxn modelId="{B45A9C4B-BCEA-4A21-B381-4E5A563297D3}" srcId="{8E62F9B9-4EE4-4310-A37E-28201CA53BEB}" destId="{CEC83173-F08D-4C16-B553-227E0982DC8E}" srcOrd="0" destOrd="0" parTransId="{1C0BAB61-1E95-4A1F-A2CB-588AF5CB5ECF}" sibTransId="{AB0B8A8D-AE09-4FEB-8122-EAC5B617E941}"/>
    <dgm:cxn modelId="{F0A1144D-8BD4-4ABD-9D00-19F1D8B1ADC3}" srcId="{7B28C74C-AA76-48FD-B784-4BA87FAE1D71}" destId="{465EF8B1-5FDD-43E4-BCA4-562FE57C6B4B}" srcOrd="1" destOrd="0" parTransId="{B905A7D0-12CC-4632-B3B4-F3DF05B08381}" sibTransId="{2ACA273F-2391-4139-B92F-610B4A1CB7BF}"/>
    <dgm:cxn modelId="{4062D254-A51F-174E-B692-3BECDAEFB8A8}" type="presOf" srcId="{7B28C74C-AA76-48FD-B784-4BA87FAE1D71}" destId="{7BC048CA-3069-5B41-A6B7-434F99B81F06}" srcOrd="0" destOrd="0" presId="urn:microsoft.com/office/officeart/2005/8/layout/hList1"/>
    <dgm:cxn modelId="{3C953455-35F5-4E9C-8842-D1B3DB5407FD}" srcId="{9F326DD2-6FB5-4262-ABB1-9A1F7417A9E4}" destId="{E915E945-0712-41EC-AC8E-46B837001BB6}" srcOrd="0" destOrd="0" parTransId="{939FAABF-E7D3-4895-A334-02847DE2A99C}" sibTransId="{11550522-03C3-48F9-8945-218FAF5FBEFD}"/>
    <dgm:cxn modelId="{43DCEB55-789B-8F41-87B6-209FEEEAF830}" type="presOf" srcId="{E915E945-0712-41EC-AC8E-46B837001BB6}" destId="{9E022351-AD3E-4640-A22E-92E9C25B1893}" srcOrd="0" destOrd="0" presId="urn:microsoft.com/office/officeart/2005/8/layout/hList1"/>
    <dgm:cxn modelId="{110FED56-D7A6-A349-86E2-DC4689E5DA7A}" type="presOf" srcId="{AC45F7F9-8B6A-4296-BF91-E8E6C3789423}" destId="{FB4DA9E5-F522-3F41-837F-19F4C265EB1F}" srcOrd="0" destOrd="0" presId="urn:microsoft.com/office/officeart/2005/8/layout/hList1"/>
    <dgm:cxn modelId="{855F2785-5377-4F1B-A139-0AD2DEAAD704}" srcId="{7B28C74C-AA76-48FD-B784-4BA87FAE1D71}" destId="{AC45F7F9-8B6A-4296-BF91-E8E6C3789423}" srcOrd="0" destOrd="0" parTransId="{58717A2E-6002-452B-82D3-D229EF948B4C}" sibTransId="{E5636CF2-6D47-4A00-8DBE-DD449F8A0F33}"/>
    <dgm:cxn modelId="{0465F48E-2C5D-4A2F-BEDB-8454563A0DC9}" srcId="{AC45F7F9-8B6A-4296-BF91-E8E6C3789423}" destId="{078BFBE1-CD4C-41C0-BDE0-5F86A044B846}" srcOrd="0" destOrd="0" parTransId="{BB680245-C250-45D2-BFAB-C876AEFF2381}" sibTransId="{B6D193F5-B74C-4917-9DF3-BC0B7D579696}"/>
    <dgm:cxn modelId="{C8EE57BD-CF1F-E64F-B84A-B9DECA633AFE}" type="presOf" srcId="{9F326DD2-6FB5-4262-ABB1-9A1F7417A9E4}" destId="{D60E2BC7-8D6F-C44D-980F-FE55080731BE}" srcOrd="0" destOrd="0" presId="urn:microsoft.com/office/officeart/2005/8/layout/hList1"/>
    <dgm:cxn modelId="{D90CE3BE-9635-E14E-BB78-C73208FD30CB}" type="presOf" srcId="{9D7FBBCE-858E-491C-821F-66D6141E90ED}" destId="{91DDF578-6E1F-2842-A89A-40BC71D51B96}" srcOrd="0" destOrd="0" presId="urn:microsoft.com/office/officeart/2005/8/layout/hList1"/>
    <dgm:cxn modelId="{90B713D2-E6DC-504E-9BC3-61B1040399F4}" type="presOf" srcId="{CEC83173-F08D-4C16-B553-227E0982DC8E}" destId="{A94BF191-606B-DC4F-9396-518F19E66E5D}" srcOrd="0" destOrd="0" presId="urn:microsoft.com/office/officeart/2005/8/layout/hList1"/>
    <dgm:cxn modelId="{C598C4DA-AA3A-1346-B763-0ACC5E1A0509}" type="presOf" srcId="{078BFBE1-CD4C-41C0-BDE0-5F86A044B846}" destId="{2FC32635-4949-B04E-A46C-9545E8444257}" srcOrd="0" destOrd="0" presId="urn:microsoft.com/office/officeart/2005/8/layout/hList1"/>
    <dgm:cxn modelId="{E4BDCCED-1762-E64C-A971-C468C3CB01EA}" type="presOf" srcId="{465EF8B1-5FDD-43E4-BCA4-562FE57C6B4B}" destId="{3195B4F0-EEF5-834F-9B55-92D2160C4953}" srcOrd="0" destOrd="0" presId="urn:microsoft.com/office/officeart/2005/8/layout/hList1"/>
    <dgm:cxn modelId="{9863DDF4-D95F-DD41-A014-4ABACBCC1A13}" type="presParOf" srcId="{7BC048CA-3069-5B41-A6B7-434F99B81F06}" destId="{EB3BA575-2CC0-8344-BF0D-71A25C075BDD}" srcOrd="0" destOrd="0" presId="urn:microsoft.com/office/officeart/2005/8/layout/hList1"/>
    <dgm:cxn modelId="{09BB4930-9844-BE40-8A6E-B0E54ED10496}" type="presParOf" srcId="{EB3BA575-2CC0-8344-BF0D-71A25C075BDD}" destId="{FB4DA9E5-F522-3F41-837F-19F4C265EB1F}" srcOrd="0" destOrd="0" presId="urn:microsoft.com/office/officeart/2005/8/layout/hList1"/>
    <dgm:cxn modelId="{600005FB-AF93-DB47-9A63-26343F9EDFF1}" type="presParOf" srcId="{EB3BA575-2CC0-8344-BF0D-71A25C075BDD}" destId="{2FC32635-4949-B04E-A46C-9545E8444257}" srcOrd="1" destOrd="0" presId="urn:microsoft.com/office/officeart/2005/8/layout/hList1"/>
    <dgm:cxn modelId="{E62644E4-00A1-CC49-8D57-ADD2EFEF9CCF}" type="presParOf" srcId="{7BC048CA-3069-5B41-A6B7-434F99B81F06}" destId="{23B02F9E-8D9F-8A4F-AD11-E6317C136248}" srcOrd="1" destOrd="0" presId="urn:microsoft.com/office/officeart/2005/8/layout/hList1"/>
    <dgm:cxn modelId="{086F9338-E830-6F41-8D87-979A8A7896D4}" type="presParOf" srcId="{7BC048CA-3069-5B41-A6B7-434F99B81F06}" destId="{AC194F11-063A-D140-974A-C17B08E55BC6}" srcOrd="2" destOrd="0" presId="urn:microsoft.com/office/officeart/2005/8/layout/hList1"/>
    <dgm:cxn modelId="{C15C043D-BB46-E64E-92DD-A0A5E0BD327F}" type="presParOf" srcId="{AC194F11-063A-D140-974A-C17B08E55BC6}" destId="{3195B4F0-EEF5-834F-9B55-92D2160C4953}" srcOrd="0" destOrd="0" presId="urn:microsoft.com/office/officeart/2005/8/layout/hList1"/>
    <dgm:cxn modelId="{39E1AB1E-5E47-174F-94A3-062A7FE6BCF7}" type="presParOf" srcId="{AC194F11-063A-D140-974A-C17B08E55BC6}" destId="{91DDF578-6E1F-2842-A89A-40BC71D51B96}" srcOrd="1" destOrd="0" presId="urn:microsoft.com/office/officeart/2005/8/layout/hList1"/>
    <dgm:cxn modelId="{3BDDBE68-1A86-3F4E-B3B3-8CA3B07B2B15}" type="presParOf" srcId="{7BC048CA-3069-5B41-A6B7-434F99B81F06}" destId="{EF9E8ABB-0754-C44C-84A0-B14F5A6DC7FD}" srcOrd="3" destOrd="0" presId="urn:microsoft.com/office/officeart/2005/8/layout/hList1"/>
    <dgm:cxn modelId="{FCA8EADE-30CD-8C46-A255-AAE9BF24ECCA}" type="presParOf" srcId="{7BC048CA-3069-5B41-A6B7-434F99B81F06}" destId="{FE0D605F-AAD1-274F-BE83-ECC89153C34D}" srcOrd="4" destOrd="0" presId="urn:microsoft.com/office/officeart/2005/8/layout/hList1"/>
    <dgm:cxn modelId="{37706ACF-6F01-1549-84B0-03BBBFFF6B50}" type="presParOf" srcId="{FE0D605F-AAD1-274F-BE83-ECC89153C34D}" destId="{D60E2BC7-8D6F-C44D-980F-FE55080731BE}" srcOrd="0" destOrd="0" presId="urn:microsoft.com/office/officeart/2005/8/layout/hList1"/>
    <dgm:cxn modelId="{67424420-6922-4B49-B26F-154CB193576C}" type="presParOf" srcId="{FE0D605F-AAD1-274F-BE83-ECC89153C34D}" destId="{9E022351-AD3E-4640-A22E-92E9C25B1893}" srcOrd="1" destOrd="0" presId="urn:microsoft.com/office/officeart/2005/8/layout/hList1"/>
    <dgm:cxn modelId="{A5C8A53E-B3EC-3748-AF61-4F1FCC2466C7}" type="presParOf" srcId="{7BC048CA-3069-5B41-A6B7-434F99B81F06}" destId="{46A845D0-959D-BF44-AF68-007630C6EEB8}" srcOrd="5" destOrd="0" presId="urn:microsoft.com/office/officeart/2005/8/layout/hList1"/>
    <dgm:cxn modelId="{CDF67D20-42A6-9040-AD92-0A2CA272A790}" type="presParOf" srcId="{7BC048CA-3069-5B41-A6B7-434F99B81F06}" destId="{5ED550EB-C119-2146-BBE2-17F7CF6D418E}" srcOrd="6" destOrd="0" presId="urn:microsoft.com/office/officeart/2005/8/layout/hList1"/>
    <dgm:cxn modelId="{B3C08F9A-D5BE-9F45-BA6D-BA19E41C13C2}" type="presParOf" srcId="{5ED550EB-C119-2146-BBE2-17F7CF6D418E}" destId="{9D86A783-93D9-894E-99B9-6891AB6192B3}" srcOrd="0" destOrd="0" presId="urn:microsoft.com/office/officeart/2005/8/layout/hList1"/>
    <dgm:cxn modelId="{AC3E9BD2-40A7-BD4E-9091-21CB36324133}" type="presParOf" srcId="{5ED550EB-C119-2146-BBE2-17F7CF6D418E}" destId="{A94BF191-606B-DC4F-9396-518F19E66E5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81CC61-D3FF-C74E-BB5E-EB1BFA2EC6BF}">
      <dsp:nvSpPr>
        <dsp:cNvPr id="0" name=""/>
        <dsp:cNvSpPr/>
      </dsp:nvSpPr>
      <dsp:spPr>
        <a:xfrm>
          <a:off x="1616970" y="1213243"/>
          <a:ext cx="97248" cy="856913"/>
        </a:xfrm>
        <a:custGeom>
          <a:avLst/>
          <a:gdLst/>
          <a:ahLst/>
          <a:cxnLst/>
          <a:rect l="0" t="0" r="0" b="0"/>
          <a:pathLst>
            <a:path>
              <a:moveTo>
                <a:pt x="0" y="0"/>
              </a:moveTo>
              <a:lnTo>
                <a:pt x="0" y="445556"/>
              </a:lnTo>
              <a:lnTo>
                <a:pt x="97248" y="445556"/>
              </a:lnTo>
              <a:lnTo>
                <a:pt x="97248" y="856913"/>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43274" y="1638529"/>
        <a:ext cx="44641" cy="6341"/>
      </dsp:txXfrm>
    </dsp:sp>
    <dsp:sp modelId="{F5243D6D-54D9-3C44-BC37-F9878FDC828F}">
      <dsp:nvSpPr>
        <dsp:cNvPr id="0" name=""/>
        <dsp:cNvSpPr/>
      </dsp:nvSpPr>
      <dsp:spPr>
        <a:xfrm>
          <a:off x="238338" y="445303"/>
          <a:ext cx="2757264" cy="76973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666750">
            <a:lnSpc>
              <a:spcPct val="90000"/>
            </a:lnSpc>
            <a:spcBef>
              <a:spcPct val="0"/>
            </a:spcBef>
            <a:spcAft>
              <a:spcPct val="35000"/>
            </a:spcAft>
            <a:buNone/>
          </a:pPr>
          <a:r>
            <a:rPr lang="en-US" sz="1500" kern="1200" dirty="0"/>
            <a:t>Doctor Role</a:t>
          </a:r>
        </a:p>
      </dsp:txBody>
      <dsp:txXfrm>
        <a:off x="238338" y="445303"/>
        <a:ext cx="2757264" cy="769739"/>
      </dsp:txXfrm>
    </dsp:sp>
    <dsp:sp modelId="{6280EBA1-9E0C-B84C-9330-10CB40AB71AE}">
      <dsp:nvSpPr>
        <dsp:cNvPr id="0" name=""/>
        <dsp:cNvSpPr/>
      </dsp:nvSpPr>
      <dsp:spPr>
        <a:xfrm>
          <a:off x="3091051" y="896678"/>
          <a:ext cx="710001" cy="2033057"/>
        </a:xfrm>
        <a:custGeom>
          <a:avLst/>
          <a:gdLst/>
          <a:ahLst/>
          <a:cxnLst/>
          <a:rect l="0" t="0" r="0" b="0"/>
          <a:pathLst>
            <a:path>
              <a:moveTo>
                <a:pt x="0" y="2033057"/>
              </a:moveTo>
              <a:lnTo>
                <a:pt x="372100" y="2033057"/>
              </a:lnTo>
              <a:lnTo>
                <a:pt x="372100" y="0"/>
              </a:lnTo>
              <a:lnTo>
                <a:pt x="710001" y="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1958" y="1910036"/>
        <a:ext cx="108187" cy="6341"/>
      </dsp:txXfrm>
    </dsp:sp>
    <dsp:sp modelId="{5D56FF89-2772-2C4E-B060-F2D614338721}">
      <dsp:nvSpPr>
        <dsp:cNvPr id="0" name=""/>
        <dsp:cNvSpPr/>
      </dsp:nvSpPr>
      <dsp:spPr>
        <a:xfrm>
          <a:off x="335586" y="2102557"/>
          <a:ext cx="2757264" cy="165435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666750">
            <a:lnSpc>
              <a:spcPct val="90000"/>
            </a:lnSpc>
            <a:spcBef>
              <a:spcPct val="0"/>
            </a:spcBef>
            <a:spcAft>
              <a:spcPct val="35000"/>
            </a:spcAft>
            <a:buNone/>
          </a:pPr>
          <a:r>
            <a:rPr lang="en-US" sz="1500" kern="1200" dirty="0"/>
            <a:t>Doctors have access to patient medical records necessary for treatment while ensuring confidentiality and compliance with regulations.</a:t>
          </a:r>
        </a:p>
      </dsp:txBody>
      <dsp:txXfrm>
        <a:off x="335586" y="2102557"/>
        <a:ext cx="2757264" cy="1654358"/>
      </dsp:txXfrm>
    </dsp:sp>
    <dsp:sp modelId="{BF5BEB1D-920F-BB49-BE81-90B881F59921}">
      <dsp:nvSpPr>
        <dsp:cNvPr id="0" name=""/>
        <dsp:cNvSpPr/>
      </dsp:nvSpPr>
      <dsp:spPr>
        <a:xfrm>
          <a:off x="5166364" y="1319651"/>
          <a:ext cx="91440" cy="734000"/>
        </a:xfrm>
        <a:custGeom>
          <a:avLst/>
          <a:gdLst/>
          <a:ahLst/>
          <a:cxnLst/>
          <a:rect l="0" t="0" r="0" b="0"/>
          <a:pathLst>
            <a:path>
              <a:moveTo>
                <a:pt x="45720" y="0"/>
              </a:moveTo>
              <a:lnTo>
                <a:pt x="45720" y="73400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2969" y="1683480"/>
        <a:ext cx="38230" cy="6341"/>
      </dsp:txXfrm>
    </dsp:sp>
    <dsp:sp modelId="{EC46D04D-1468-CD44-919C-2A79AF2D60B2}">
      <dsp:nvSpPr>
        <dsp:cNvPr id="0" name=""/>
        <dsp:cNvSpPr/>
      </dsp:nvSpPr>
      <dsp:spPr>
        <a:xfrm>
          <a:off x="3833452" y="471905"/>
          <a:ext cx="2757264" cy="849546"/>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666750">
            <a:lnSpc>
              <a:spcPct val="90000"/>
            </a:lnSpc>
            <a:spcBef>
              <a:spcPct val="0"/>
            </a:spcBef>
            <a:spcAft>
              <a:spcPct val="35000"/>
            </a:spcAft>
            <a:buNone/>
          </a:pPr>
          <a:r>
            <a:rPr lang="en-US" sz="1500" kern="1200" dirty="0"/>
            <a:t>Patient Role</a:t>
          </a:r>
        </a:p>
      </dsp:txBody>
      <dsp:txXfrm>
        <a:off x="3833452" y="471905"/>
        <a:ext cx="2757264" cy="849546"/>
      </dsp:txXfrm>
    </dsp:sp>
    <dsp:sp modelId="{23AC522D-A9BF-4F45-A22C-ED168E776344}">
      <dsp:nvSpPr>
        <dsp:cNvPr id="0" name=""/>
        <dsp:cNvSpPr/>
      </dsp:nvSpPr>
      <dsp:spPr>
        <a:xfrm>
          <a:off x="6588916" y="889851"/>
          <a:ext cx="663210" cy="2023379"/>
        </a:xfrm>
        <a:custGeom>
          <a:avLst/>
          <a:gdLst/>
          <a:ahLst/>
          <a:cxnLst/>
          <a:rect l="0" t="0" r="0" b="0"/>
          <a:pathLst>
            <a:path>
              <a:moveTo>
                <a:pt x="0" y="2023379"/>
              </a:moveTo>
              <a:lnTo>
                <a:pt x="348705" y="2023379"/>
              </a:lnTo>
              <a:lnTo>
                <a:pt x="348705" y="0"/>
              </a:lnTo>
              <a:lnTo>
                <a:pt x="663210" y="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867046" y="1898370"/>
        <a:ext cx="106951" cy="6341"/>
      </dsp:txXfrm>
    </dsp:sp>
    <dsp:sp modelId="{61EC02CD-B9DC-3C4D-A6A8-52E00A050D01}">
      <dsp:nvSpPr>
        <dsp:cNvPr id="0" name=""/>
        <dsp:cNvSpPr/>
      </dsp:nvSpPr>
      <dsp:spPr>
        <a:xfrm>
          <a:off x="3833452" y="2086052"/>
          <a:ext cx="2757264" cy="165435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666750">
            <a:lnSpc>
              <a:spcPct val="90000"/>
            </a:lnSpc>
            <a:spcBef>
              <a:spcPct val="0"/>
            </a:spcBef>
            <a:spcAft>
              <a:spcPct val="35000"/>
            </a:spcAft>
            <a:buNone/>
          </a:pPr>
          <a:r>
            <a:rPr lang="en-US" sz="1500" kern="1200" dirty="0"/>
            <a:t>Patients can view their own medical records, ensuring transparency and empowering them in their healthcare decisions.</a:t>
          </a:r>
        </a:p>
      </dsp:txBody>
      <dsp:txXfrm>
        <a:off x="3833452" y="2086052"/>
        <a:ext cx="2757264" cy="1654358"/>
      </dsp:txXfrm>
    </dsp:sp>
    <dsp:sp modelId="{A71A9598-5BDA-D948-9804-596FAA0FEE3C}">
      <dsp:nvSpPr>
        <dsp:cNvPr id="0" name=""/>
        <dsp:cNvSpPr/>
      </dsp:nvSpPr>
      <dsp:spPr>
        <a:xfrm>
          <a:off x="8617439" y="1236517"/>
          <a:ext cx="91440" cy="799846"/>
        </a:xfrm>
        <a:custGeom>
          <a:avLst/>
          <a:gdLst/>
          <a:ahLst/>
          <a:cxnLst/>
          <a:rect l="0" t="0" r="0" b="0"/>
          <a:pathLst>
            <a:path>
              <a:moveTo>
                <a:pt x="45720" y="0"/>
              </a:moveTo>
              <a:lnTo>
                <a:pt x="45720" y="417023"/>
              </a:lnTo>
              <a:lnTo>
                <a:pt x="81674" y="417023"/>
              </a:lnTo>
              <a:lnTo>
                <a:pt x="81674" y="799846"/>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42378" y="1633269"/>
        <a:ext cx="41561" cy="6341"/>
      </dsp:txXfrm>
    </dsp:sp>
    <dsp:sp modelId="{D5329A0A-A10B-564C-899B-55F25E974C6C}">
      <dsp:nvSpPr>
        <dsp:cNvPr id="0" name=""/>
        <dsp:cNvSpPr/>
      </dsp:nvSpPr>
      <dsp:spPr>
        <a:xfrm>
          <a:off x="7284527" y="541385"/>
          <a:ext cx="2757264" cy="69693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666750">
            <a:lnSpc>
              <a:spcPct val="90000"/>
            </a:lnSpc>
            <a:spcBef>
              <a:spcPct val="0"/>
            </a:spcBef>
            <a:spcAft>
              <a:spcPct val="35000"/>
            </a:spcAft>
            <a:buNone/>
          </a:pPr>
          <a:r>
            <a:rPr lang="en-US" sz="1500" kern="1200" dirty="0"/>
            <a:t>Hospital Admin Role</a:t>
          </a:r>
        </a:p>
      </dsp:txBody>
      <dsp:txXfrm>
        <a:off x="7284527" y="541385"/>
        <a:ext cx="2757264" cy="696931"/>
      </dsp:txXfrm>
    </dsp:sp>
    <dsp:sp modelId="{E9A52766-DA27-CF43-A11D-6248309A07F2}">
      <dsp:nvSpPr>
        <dsp:cNvPr id="0" name=""/>
        <dsp:cNvSpPr/>
      </dsp:nvSpPr>
      <dsp:spPr>
        <a:xfrm>
          <a:off x="7320481" y="2068764"/>
          <a:ext cx="2757264" cy="165435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08" tIns="141820" rIns="135108" bIns="141820" numCol="1" spcCol="1270" anchor="ctr" anchorCtr="0">
          <a:noAutofit/>
        </a:bodyPr>
        <a:lstStyle/>
        <a:p>
          <a:pPr marL="0" lvl="0" indent="0" algn="ctr" defTabSz="666750">
            <a:lnSpc>
              <a:spcPct val="90000"/>
            </a:lnSpc>
            <a:spcBef>
              <a:spcPct val="0"/>
            </a:spcBef>
            <a:spcAft>
              <a:spcPct val="35000"/>
            </a:spcAft>
            <a:buNone/>
          </a:pPr>
          <a:r>
            <a:rPr lang="en-US" sz="1500" kern="1200" dirty="0"/>
            <a:t>Hospital administrators have master access to all records, enabling management of data access and security protocols.</a:t>
          </a:r>
        </a:p>
      </dsp:txBody>
      <dsp:txXfrm>
        <a:off x="7320481" y="2068764"/>
        <a:ext cx="2757264" cy="16543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DA9E5-F522-3F41-837F-19F4C265EB1F}">
      <dsp:nvSpPr>
        <dsp:cNvPr id="0" name=""/>
        <dsp:cNvSpPr/>
      </dsp:nvSpPr>
      <dsp:spPr>
        <a:xfrm>
          <a:off x="4108" y="423038"/>
          <a:ext cx="2470500" cy="960637"/>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﻿﻿Frontend Development Technologies:</a:t>
          </a:r>
        </a:p>
      </dsp:txBody>
      <dsp:txXfrm>
        <a:off x="4108" y="423038"/>
        <a:ext cx="2470500" cy="960637"/>
      </dsp:txXfrm>
    </dsp:sp>
    <dsp:sp modelId="{2FC32635-4949-B04E-A46C-9545E8444257}">
      <dsp:nvSpPr>
        <dsp:cNvPr id="0" name=""/>
        <dsp:cNvSpPr/>
      </dsp:nvSpPr>
      <dsp:spPr>
        <a:xfrm>
          <a:off x="4108" y="1383675"/>
          <a:ext cx="2470500" cy="2386091"/>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Utilizing Vite, TypeScript, and React for a dynamic frontend experience.</a:t>
          </a:r>
        </a:p>
      </dsp:txBody>
      <dsp:txXfrm>
        <a:off x="4108" y="1383675"/>
        <a:ext cx="2470500" cy="2386091"/>
      </dsp:txXfrm>
    </dsp:sp>
    <dsp:sp modelId="{3195B4F0-EEF5-834F-9B55-92D2160C4953}">
      <dsp:nvSpPr>
        <dsp:cNvPr id="0" name=""/>
        <dsp:cNvSpPr/>
      </dsp:nvSpPr>
      <dsp:spPr>
        <a:xfrm>
          <a:off x="2820479" y="423038"/>
          <a:ext cx="2470500" cy="960637"/>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﻿﻿Secure Data Storage:</a:t>
          </a:r>
        </a:p>
      </dsp:txBody>
      <dsp:txXfrm>
        <a:off x="2820479" y="423038"/>
        <a:ext cx="2470500" cy="960637"/>
      </dsp:txXfrm>
    </dsp:sp>
    <dsp:sp modelId="{91DDF578-6E1F-2842-A89A-40BC71D51B96}">
      <dsp:nvSpPr>
        <dsp:cNvPr id="0" name=""/>
        <dsp:cNvSpPr/>
      </dsp:nvSpPr>
      <dsp:spPr>
        <a:xfrm>
          <a:off x="2820479" y="1383675"/>
          <a:ext cx="2470500" cy="2386091"/>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PostgreSQL ensures robust and secure storage of sensitive data.</a:t>
          </a:r>
        </a:p>
      </dsp:txBody>
      <dsp:txXfrm>
        <a:off x="2820479" y="1383675"/>
        <a:ext cx="2470500" cy="2386091"/>
      </dsp:txXfrm>
    </dsp:sp>
    <dsp:sp modelId="{D60E2BC7-8D6F-C44D-980F-FE55080731BE}">
      <dsp:nvSpPr>
        <dsp:cNvPr id="0" name=""/>
        <dsp:cNvSpPr/>
      </dsp:nvSpPr>
      <dsp:spPr>
        <a:xfrm>
          <a:off x="5636849" y="423038"/>
          <a:ext cx="2470500" cy="960637"/>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﻿﻿Ul Consistency with Tailwind CSS:</a:t>
          </a:r>
        </a:p>
      </dsp:txBody>
      <dsp:txXfrm>
        <a:off x="5636849" y="423038"/>
        <a:ext cx="2470500" cy="960637"/>
      </dsp:txXfrm>
    </dsp:sp>
    <dsp:sp modelId="{9E022351-AD3E-4640-A22E-92E9C25B1893}">
      <dsp:nvSpPr>
        <dsp:cNvPr id="0" name=""/>
        <dsp:cNvSpPr/>
      </dsp:nvSpPr>
      <dsp:spPr>
        <a:xfrm>
          <a:off x="5636849" y="1383675"/>
          <a:ext cx="2470500" cy="2386091"/>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Tailwind CSS provides a unified approach to styling, enhancing Ul consistency.</a:t>
          </a:r>
        </a:p>
      </dsp:txBody>
      <dsp:txXfrm>
        <a:off x="5636849" y="1383675"/>
        <a:ext cx="2470500" cy="2386091"/>
      </dsp:txXfrm>
    </dsp:sp>
    <dsp:sp modelId="{9D86A783-93D9-894E-99B9-6891AB6192B3}">
      <dsp:nvSpPr>
        <dsp:cNvPr id="0" name=""/>
        <dsp:cNvSpPr/>
      </dsp:nvSpPr>
      <dsp:spPr>
        <a:xfrm>
          <a:off x="8453219" y="423038"/>
          <a:ext cx="2470500" cy="960637"/>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Secure Data Transfer: </a:t>
          </a:r>
        </a:p>
      </dsp:txBody>
      <dsp:txXfrm>
        <a:off x="8453219" y="423038"/>
        <a:ext cx="2470500" cy="960637"/>
      </dsp:txXfrm>
    </dsp:sp>
    <dsp:sp modelId="{A94BF191-606B-DC4F-9396-518F19E66E5D}">
      <dsp:nvSpPr>
        <dsp:cNvPr id="0" name=""/>
        <dsp:cNvSpPr/>
      </dsp:nvSpPr>
      <dsp:spPr>
        <a:xfrm>
          <a:off x="8453219" y="1383675"/>
          <a:ext cx="2470500" cy="2386091"/>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Python was used for the implementation of AES-256, an encryption algorithm for secure file transferring. </a:t>
          </a:r>
        </a:p>
      </dsp:txBody>
      <dsp:txXfrm>
        <a:off x="8453219" y="1383675"/>
        <a:ext cx="2470500" cy="2386091"/>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1F75-AF00-5426-CA0E-F6ABBD233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D76233-36D9-5877-216E-EC7135480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DF7EF5-D974-CF80-820F-81CD3B291972}"/>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5" name="Footer Placeholder 4">
            <a:extLst>
              <a:ext uri="{FF2B5EF4-FFF2-40B4-BE49-F238E27FC236}">
                <a16:creationId xmlns:a16="http://schemas.microsoft.com/office/drawing/2014/main" id="{DB2E9E63-30DA-E703-FB3F-A3A5D1AB9A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35E0C2-F1AF-E2F3-1988-A416F14340E0}"/>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4035725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22DA-BF66-DB87-A1D3-C1A27E3E7B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EDD6CC-573C-E1C8-82B2-B8D7DD038C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05B15-F3B6-8209-F950-11CA190012FF}"/>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5" name="Footer Placeholder 4">
            <a:extLst>
              <a:ext uri="{FF2B5EF4-FFF2-40B4-BE49-F238E27FC236}">
                <a16:creationId xmlns:a16="http://schemas.microsoft.com/office/drawing/2014/main" id="{BFEB3307-30D6-0572-B036-DF36E8FEFE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604E7B-4424-31DD-D5F8-D11DE6145393}"/>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261435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2EAB2B-E3CC-361F-BC44-E9F876AD83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86EEBC-F282-8740-B63A-B2A6CBF09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58859B-E1F6-114C-CF8D-11DAEAF586D3}"/>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5" name="Footer Placeholder 4">
            <a:extLst>
              <a:ext uri="{FF2B5EF4-FFF2-40B4-BE49-F238E27FC236}">
                <a16:creationId xmlns:a16="http://schemas.microsoft.com/office/drawing/2014/main" id="{6BECED4B-267A-30D7-0A75-60CA3DD324F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DA4DB10-560C-E915-E177-48D89F5E0CE7}"/>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130975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2F51-FF24-D3E3-9FE5-13D5B7E1E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F150E-28EA-BEB0-9C6C-293918AAE2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43928-EFF1-A459-3F5A-E5718A4C25C7}"/>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5" name="Footer Placeholder 4">
            <a:extLst>
              <a:ext uri="{FF2B5EF4-FFF2-40B4-BE49-F238E27FC236}">
                <a16:creationId xmlns:a16="http://schemas.microsoft.com/office/drawing/2014/main" id="{60C4E851-7CAF-9E6E-F9EA-5C1ADB6310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6D7A8AC-D9DE-AADC-33B5-00A2EAA2446E}"/>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2151379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4229-E9B1-CFB3-F0DD-94AF9389BC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B1A8D2-E922-2404-EAFA-FA7A230452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A7D73D-491C-7274-C36F-95B489B06077}"/>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5" name="Footer Placeholder 4">
            <a:extLst>
              <a:ext uri="{FF2B5EF4-FFF2-40B4-BE49-F238E27FC236}">
                <a16:creationId xmlns:a16="http://schemas.microsoft.com/office/drawing/2014/main" id="{ACC1B007-46C3-BE6D-1096-5742F79AAEA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622B3-D695-54CF-A764-7A44B1A90295}"/>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7019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59B7-1FC2-6A9C-C1D6-2655B7764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08F27F-19C1-2777-B86E-9E26B8B000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2F98E1-9EF4-FA01-79BF-2B48196303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9E988B-D006-2C06-7419-A30AD264D793}"/>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6" name="Footer Placeholder 5">
            <a:extLst>
              <a:ext uri="{FF2B5EF4-FFF2-40B4-BE49-F238E27FC236}">
                <a16:creationId xmlns:a16="http://schemas.microsoft.com/office/drawing/2014/main" id="{36B445D6-D727-23D7-9CF6-852B0638B26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EADD0FB-D00B-9640-C610-35DD5FBE871C}"/>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2105745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B0FC-E3F6-90D9-AAF4-13CD07498A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981CC-6F58-2FA9-80C4-37D09D080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B16072-F93E-8509-6A4A-79A64B9F6D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2B909F-0FE8-A20B-5FBE-C0ADDB0E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0EBA8D-F469-1B07-26DE-571BFE9304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ECAD4A-3548-4356-9E5C-85CBF6395D54}"/>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8" name="Footer Placeholder 7">
            <a:extLst>
              <a:ext uri="{FF2B5EF4-FFF2-40B4-BE49-F238E27FC236}">
                <a16:creationId xmlns:a16="http://schemas.microsoft.com/office/drawing/2014/main" id="{2670B00E-7BD1-E0C0-030B-7EBE9575522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B0B5A65-A135-DACF-483E-C3E3A55C834D}"/>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672203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B861-BFFE-0EC6-61E6-D5ADD76C53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572650-92EA-76FC-B6F3-0E67250328C2}"/>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4" name="Footer Placeholder 3">
            <a:extLst>
              <a:ext uri="{FF2B5EF4-FFF2-40B4-BE49-F238E27FC236}">
                <a16:creationId xmlns:a16="http://schemas.microsoft.com/office/drawing/2014/main" id="{561A580D-1AC6-611B-B093-66E7B6E2FA7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007427-5287-B955-F2A5-7F073DC6702E}"/>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378237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0F5EF7-2CE2-7B11-EA67-B07DC0700B6C}"/>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3" name="Footer Placeholder 2">
            <a:extLst>
              <a:ext uri="{FF2B5EF4-FFF2-40B4-BE49-F238E27FC236}">
                <a16:creationId xmlns:a16="http://schemas.microsoft.com/office/drawing/2014/main" id="{04C4C10D-F05F-D914-7571-90B9595FF94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4623C2-3E4E-806F-D5DF-F88CC5CD5490}"/>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81921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71B4-162C-0E18-234E-E3D7593C5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10ADD6-5FA8-04DE-5535-E150625FF0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CB7E56-E8C3-3415-1D91-D36966FA0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760FA-71FB-8B13-B013-9E6D2F549D65}"/>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6" name="Footer Placeholder 5">
            <a:extLst>
              <a:ext uri="{FF2B5EF4-FFF2-40B4-BE49-F238E27FC236}">
                <a16:creationId xmlns:a16="http://schemas.microsoft.com/office/drawing/2014/main" id="{CA32E7DE-21E2-AFB0-8BEC-320DE341C5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0242660-380E-C25D-3F55-015D9E160F07}"/>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4248400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58FF8-F068-87AD-DDA6-FAB40490B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5DEE07-5920-108A-4DBC-9E13C6972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76AD94C-B4A0-9A99-6DA8-2272341B1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641FC1-86C4-A4E3-C5D0-6EC83F91DA34}"/>
              </a:ext>
            </a:extLst>
          </p:cNvPr>
          <p:cNvSpPr>
            <a:spLocks noGrp="1"/>
          </p:cNvSpPr>
          <p:nvPr>
            <p:ph type="dt" sz="half" idx="10"/>
          </p:nvPr>
        </p:nvSpPr>
        <p:spPr/>
        <p:txBody>
          <a:bodyPr/>
          <a:lstStyle/>
          <a:p>
            <a:fld id="{67F40BAC-E29B-7D45-977A-63DD2C1A3FB7}" type="datetimeFigureOut">
              <a:rPr lang="en-US" smtClean="0"/>
              <a:t>4/13/25</a:t>
            </a:fld>
            <a:endParaRPr lang="en-US" dirty="0"/>
          </a:p>
        </p:txBody>
      </p:sp>
      <p:sp>
        <p:nvSpPr>
          <p:cNvPr id="6" name="Footer Placeholder 5">
            <a:extLst>
              <a:ext uri="{FF2B5EF4-FFF2-40B4-BE49-F238E27FC236}">
                <a16:creationId xmlns:a16="http://schemas.microsoft.com/office/drawing/2014/main" id="{F2FC2A71-4390-FA14-3335-F1E6A64FE4C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5F7947-4C22-28C8-1130-C011207E7131}"/>
              </a:ext>
            </a:extLst>
          </p:cNvPr>
          <p:cNvSpPr>
            <a:spLocks noGrp="1"/>
          </p:cNvSpPr>
          <p:nvPr>
            <p:ph type="sldNum" sz="quarter" idx="12"/>
          </p:nvPr>
        </p:nvSpPr>
        <p:spPr/>
        <p:txBody>
          <a:bodyPr/>
          <a:lstStyle/>
          <a:p>
            <a:fld id="{F4E845A9-7FB1-5243-A2F5-FF67330DB275}" type="slidenum">
              <a:rPr lang="en-US" smtClean="0"/>
              <a:t>‹#›</a:t>
            </a:fld>
            <a:endParaRPr lang="en-US" dirty="0"/>
          </a:p>
        </p:txBody>
      </p:sp>
    </p:spTree>
    <p:extLst>
      <p:ext uri="{BB962C8B-B14F-4D97-AF65-F5344CB8AC3E}">
        <p14:creationId xmlns:p14="http://schemas.microsoft.com/office/powerpoint/2010/main" val="3370148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27BBD-90FA-796B-AFB9-F384A54DA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33ED2B-82C0-3F2D-DAC3-B567A88A9E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72E62-94F1-A0C3-4B07-0941CB9168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F40BAC-E29B-7D45-977A-63DD2C1A3FB7}" type="datetimeFigureOut">
              <a:rPr lang="en-US" smtClean="0"/>
              <a:t>4/13/25</a:t>
            </a:fld>
            <a:endParaRPr lang="en-US" dirty="0"/>
          </a:p>
        </p:txBody>
      </p:sp>
      <p:sp>
        <p:nvSpPr>
          <p:cNvPr id="5" name="Footer Placeholder 4">
            <a:extLst>
              <a:ext uri="{FF2B5EF4-FFF2-40B4-BE49-F238E27FC236}">
                <a16:creationId xmlns:a16="http://schemas.microsoft.com/office/drawing/2014/main" id="{0B290D8F-7D65-01A9-AAB4-6446C2C8A8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B9D7585A-0BDD-5956-7E26-6545CE5AB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E845A9-7FB1-5243-A2F5-FF67330DB275}" type="slidenum">
              <a:rPr lang="en-US" smtClean="0"/>
              <a:t>‹#›</a:t>
            </a:fld>
            <a:endParaRPr lang="en-US" dirty="0"/>
          </a:p>
        </p:txBody>
      </p:sp>
    </p:spTree>
    <p:extLst>
      <p:ext uri="{BB962C8B-B14F-4D97-AF65-F5344CB8AC3E}">
        <p14:creationId xmlns:p14="http://schemas.microsoft.com/office/powerpoint/2010/main" val="118633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hyperlink" Target="https://medicsecure.netlify.app/"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5ABB17-C76F-F963-5DCD-81658FA11B76}"/>
              </a:ext>
            </a:extLst>
          </p:cNvPr>
          <p:cNvSpPr>
            <a:spLocks noGrp="1"/>
          </p:cNvSpPr>
          <p:nvPr>
            <p:ph type="ctrTitle"/>
          </p:nvPr>
        </p:nvSpPr>
        <p:spPr>
          <a:xfrm>
            <a:off x="4162567" y="818984"/>
            <a:ext cx="6714699" cy="3178689"/>
          </a:xfrm>
        </p:spPr>
        <p:txBody>
          <a:bodyPr>
            <a:normAutofit/>
          </a:bodyPr>
          <a:lstStyle/>
          <a:p>
            <a:pPr algn="l"/>
            <a:r>
              <a:rPr lang="en-US" sz="4400" i="0" u="sng" strike="noStrike" dirty="0">
                <a:solidFill>
                  <a:srgbClr val="FFFFFF"/>
                </a:solidFill>
                <a:effectLst/>
                <a:latin typeface="-webkit-standard"/>
              </a:rPr>
              <a:t>Problem Statement-</a:t>
            </a:r>
            <a:br>
              <a:rPr lang="en-US" sz="4400" b="0" i="0" u="none" strike="noStrike" dirty="0">
                <a:solidFill>
                  <a:srgbClr val="FFFFFF"/>
                </a:solidFill>
                <a:effectLst/>
                <a:latin typeface="-webkit-standard"/>
              </a:rPr>
            </a:br>
            <a:br>
              <a:rPr lang="en-US" sz="4400" b="0" i="0" u="none" strike="noStrike" dirty="0">
                <a:solidFill>
                  <a:srgbClr val="FFFFFF"/>
                </a:solidFill>
                <a:effectLst/>
                <a:latin typeface="-webkit-standard"/>
              </a:rPr>
            </a:br>
            <a:r>
              <a:rPr lang="en-US" sz="4400" b="0" i="0" u="none" strike="noStrike" dirty="0">
                <a:solidFill>
                  <a:srgbClr val="FFFFFF"/>
                </a:solidFill>
                <a:effectLst/>
                <a:latin typeface="-webkit-standard"/>
              </a:rPr>
              <a:t>Secure HIPAA-Compliant Medical Record Exchange Platform</a:t>
            </a:r>
            <a:endParaRPr lang="en-US" sz="4400" dirty="0">
              <a:solidFill>
                <a:srgbClr val="FFFFFF"/>
              </a:solidFil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5ADC5820-7316-0F07-2AD5-F1FF41A44B1E}"/>
              </a:ext>
            </a:extLst>
          </p:cNvPr>
          <p:cNvSpPr>
            <a:spLocks noGrp="1"/>
          </p:cNvSpPr>
          <p:nvPr>
            <p:ph type="subTitle" idx="1"/>
          </p:nvPr>
        </p:nvSpPr>
        <p:spPr>
          <a:xfrm>
            <a:off x="4285397" y="4960961"/>
            <a:ext cx="7055893" cy="1078054"/>
          </a:xfrm>
        </p:spPr>
        <p:txBody>
          <a:bodyPr>
            <a:normAutofit/>
          </a:bodyPr>
          <a:lstStyle/>
          <a:p>
            <a:pPr algn="l"/>
            <a:r>
              <a:rPr lang="en-US" dirty="0" err="1">
                <a:solidFill>
                  <a:srgbClr val="FFFFFF"/>
                </a:solidFill>
                <a:latin typeface="-webkit-standard"/>
              </a:rPr>
              <a:t>V</a:t>
            </a:r>
            <a:r>
              <a:rPr lang="en-US" b="0" i="0" u="none" strike="noStrike" dirty="0" err="1">
                <a:solidFill>
                  <a:srgbClr val="FFFFFF"/>
                </a:solidFill>
                <a:effectLst/>
                <a:latin typeface="-webkit-standard"/>
              </a:rPr>
              <a:t>ishesh</a:t>
            </a:r>
            <a:r>
              <a:rPr lang="en-US" b="0" i="0" u="none" strike="noStrike" dirty="0">
                <a:solidFill>
                  <a:srgbClr val="FFFFFF"/>
                </a:solidFill>
                <a:effectLst/>
                <a:latin typeface="-webkit-standard"/>
              </a:rPr>
              <a:t> Varshney - 229301689 </a:t>
            </a:r>
          </a:p>
          <a:p>
            <a:pPr algn="l"/>
            <a:r>
              <a:rPr lang="en-US" dirty="0">
                <a:solidFill>
                  <a:srgbClr val="FFFFFF"/>
                </a:solidFill>
                <a:latin typeface="-webkit-standard"/>
              </a:rPr>
              <a:t>T</a:t>
            </a:r>
            <a:r>
              <a:rPr lang="en-US" b="0" i="0" u="none" strike="noStrike" dirty="0">
                <a:solidFill>
                  <a:srgbClr val="FFFFFF"/>
                </a:solidFill>
                <a:effectLst/>
                <a:latin typeface="-webkit-standard"/>
              </a:rPr>
              <a:t>heme –Privacy </a:t>
            </a:r>
            <a:r>
              <a:rPr lang="en-US" dirty="0">
                <a:solidFill>
                  <a:srgbClr val="FFFFFF"/>
                </a:solidFill>
                <a:latin typeface="-webkit-standard"/>
              </a:rPr>
              <a:t>F</a:t>
            </a:r>
            <a:r>
              <a:rPr lang="en-US" b="0" i="0" u="none" strike="noStrike" dirty="0">
                <a:solidFill>
                  <a:srgbClr val="FFFFFF"/>
                </a:solidFill>
                <a:effectLst/>
                <a:latin typeface="-webkit-standard"/>
              </a:rPr>
              <a:t>ocused </a:t>
            </a:r>
            <a:r>
              <a:rPr lang="en-US" dirty="0">
                <a:solidFill>
                  <a:srgbClr val="FFFFFF"/>
                </a:solidFill>
                <a:latin typeface="-webkit-standard"/>
              </a:rPr>
              <a:t>W</a:t>
            </a:r>
            <a:r>
              <a:rPr lang="en-US" b="0" i="0" u="none" strike="noStrike" dirty="0">
                <a:solidFill>
                  <a:srgbClr val="FFFFFF"/>
                </a:solidFill>
                <a:effectLst/>
                <a:latin typeface="-webkit-standard"/>
              </a:rPr>
              <a:t>ebapp </a:t>
            </a:r>
            <a:endParaRPr lang="en-US" dirty="0">
              <a:solidFill>
                <a:srgbClr val="FFFFFF"/>
              </a:solidFill>
            </a:endParaRPr>
          </a:p>
        </p:txBody>
      </p:sp>
    </p:spTree>
    <p:extLst>
      <p:ext uri="{BB962C8B-B14F-4D97-AF65-F5344CB8AC3E}">
        <p14:creationId xmlns:p14="http://schemas.microsoft.com/office/powerpoint/2010/main" val="2709050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11E3337-E303-CE48-8E48-70D5ED7CECD4}"/>
              </a:ext>
            </a:extLst>
          </p:cNvPr>
          <p:cNvSpPr>
            <a:spLocks noGrp="1"/>
          </p:cNvSpPr>
          <p:nvPr>
            <p:ph type="title"/>
          </p:nvPr>
        </p:nvSpPr>
        <p:spPr>
          <a:xfrm>
            <a:off x="630936" y="630936"/>
            <a:ext cx="4385907" cy="5626947"/>
          </a:xfrm>
          <a:noFill/>
        </p:spPr>
        <p:txBody>
          <a:bodyPr anchor="ctr">
            <a:normAutofit/>
          </a:bodyPr>
          <a:lstStyle/>
          <a:p>
            <a:r>
              <a:rPr lang="en-US" sz="7200" b="1" dirty="0">
                <a:solidFill>
                  <a:schemeClr val="bg1"/>
                </a:solidFill>
              </a:rPr>
              <a:t>Thank You </a:t>
            </a:r>
          </a:p>
        </p:txBody>
      </p:sp>
      <p:sp>
        <p:nvSpPr>
          <p:cNvPr id="3" name="Content Placeholder 2">
            <a:extLst>
              <a:ext uri="{FF2B5EF4-FFF2-40B4-BE49-F238E27FC236}">
                <a16:creationId xmlns:a16="http://schemas.microsoft.com/office/drawing/2014/main" id="{7E583613-70E0-3E59-8132-D6694D62EB06}"/>
              </a:ext>
            </a:extLst>
          </p:cNvPr>
          <p:cNvSpPr>
            <a:spLocks noGrp="1"/>
          </p:cNvSpPr>
          <p:nvPr>
            <p:ph idx="1"/>
          </p:nvPr>
        </p:nvSpPr>
        <p:spPr>
          <a:xfrm>
            <a:off x="6502151" y="630936"/>
            <a:ext cx="5404391" cy="5626957"/>
          </a:xfrm>
          <a:noFill/>
        </p:spPr>
        <p:txBody>
          <a:bodyPr anchor="ctr">
            <a:normAutofit/>
          </a:bodyPr>
          <a:lstStyle/>
          <a:p>
            <a:pPr marL="0" indent="0">
              <a:buNone/>
            </a:pPr>
            <a:r>
              <a:rPr lang="en-US" sz="2400" dirty="0">
                <a:solidFill>
                  <a:schemeClr val="bg1"/>
                </a:solidFill>
              </a:rPr>
              <a:t>    Team – Bit by Bit </a:t>
            </a:r>
          </a:p>
          <a:p>
            <a:endParaRPr lang="en-US" sz="1800" dirty="0">
              <a:solidFill>
                <a:schemeClr val="bg1"/>
              </a:solidFill>
            </a:endParaRPr>
          </a:p>
          <a:p>
            <a:pPr marL="0" indent="0">
              <a:buNone/>
            </a:pPr>
            <a:endParaRPr lang="en-US" sz="1800" dirty="0">
              <a:solidFill>
                <a:schemeClr val="bg1"/>
              </a:solidFill>
            </a:endParaRPr>
          </a:p>
          <a:p>
            <a:pPr marL="265176" lvl="1" indent="0">
              <a:buNone/>
            </a:pPr>
            <a:r>
              <a:rPr lang="en-US" dirty="0">
                <a:solidFill>
                  <a:schemeClr val="bg1"/>
                </a:solidFill>
              </a:rPr>
              <a:t>Members-</a:t>
            </a:r>
            <a:r>
              <a:rPr lang="en-US" sz="1800" dirty="0">
                <a:solidFill>
                  <a:schemeClr val="bg1"/>
                </a:solidFill>
              </a:rPr>
              <a:t>      </a:t>
            </a:r>
            <a:r>
              <a:rPr lang="en-US" sz="1800" b="0" i="0" u="none" strike="noStrike" dirty="0" err="1">
                <a:solidFill>
                  <a:schemeClr val="bg1"/>
                </a:solidFill>
                <a:effectLst/>
              </a:rPr>
              <a:t>Vishesh</a:t>
            </a:r>
            <a:r>
              <a:rPr lang="en-US" sz="1800" b="0" i="0" u="none" strike="noStrike">
                <a:solidFill>
                  <a:schemeClr val="bg1"/>
                </a:solidFill>
                <a:effectLst/>
              </a:rPr>
              <a:t> Varshney </a:t>
            </a:r>
            <a:r>
              <a:rPr lang="en-US" sz="1800" b="0" i="0" u="none" strike="noStrike" dirty="0">
                <a:solidFill>
                  <a:schemeClr val="bg1"/>
                </a:solidFill>
                <a:effectLst/>
              </a:rPr>
              <a:t>(229301689)</a:t>
            </a:r>
          </a:p>
          <a:p>
            <a:pPr marL="265176" lvl="1" indent="0">
              <a:buNone/>
            </a:pPr>
            <a:r>
              <a:rPr lang="en-US" sz="1800" dirty="0">
                <a:solidFill>
                  <a:schemeClr val="bg1"/>
                </a:solidFill>
              </a:rPr>
              <a:t>                                   Pranav Anand (229310373) </a:t>
            </a:r>
          </a:p>
          <a:p>
            <a:pPr marL="265176" lvl="1" indent="0">
              <a:buNone/>
            </a:pPr>
            <a:r>
              <a:rPr lang="en-US" sz="1800" dirty="0">
                <a:solidFill>
                  <a:schemeClr val="bg1"/>
                </a:solidFill>
              </a:rPr>
              <a:t>                                   Arnav Gupta (229310451) </a:t>
            </a:r>
          </a:p>
          <a:p>
            <a:endParaRPr lang="en-US" sz="1800" dirty="0">
              <a:solidFill>
                <a:schemeClr val="bg1"/>
              </a:solidFill>
            </a:endParaRPr>
          </a:p>
        </p:txBody>
      </p:sp>
    </p:spTree>
    <p:extLst>
      <p:ext uri="{BB962C8B-B14F-4D97-AF65-F5344CB8AC3E}">
        <p14:creationId xmlns:p14="http://schemas.microsoft.com/office/powerpoint/2010/main" val="70206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8" name="Straight Connector 47">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10A41AA-4666-0469-26E4-57E7E7456759}"/>
              </a:ext>
            </a:extLst>
          </p:cNvPr>
          <p:cNvSpPr>
            <a:spLocks noGrp="1"/>
          </p:cNvSpPr>
          <p:nvPr>
            <p:ph type="ctrTitle"/>
          </p:nvPr>
        </p:nvSpPr>
        <p:spPr>
          <a:xfrm>
            <a:off x="630936" y="630936"/>
            <a:ext cx="3552988" cy="5626947"/>
          </a:xfrm>
          <a:noFill/>
        </p:spPr>
        <p:txBody>
          <a:bodyPr vert="horz" lIns="91440" tIns="45720" rIns="91440" bIns="45720" rtlCol="0" anchor="ctr">
            <a:normAutofit/>
          </a:bodyPr>
          <a:lstStyle/>
          <a:p>
            <a:pPr algn="l"/>
            <a:r>
              <a:rPr lang="en-US" sz="4800" b="1" i="0" u="none" strike="noStrike" kern="1200" dirty="0">
                <a:solidFill>
                  <a:schemeClr val="bg1"/>
                </a:solidFill>
                <a:effectLst/>
                <a:latin typeface="+mj-lt"/>
                <a:ea typeface="+mj-ea"/>
                <a:cs typeface="+mj-cs"/>
              </a:rPr>
              <a:t>Explanation </a:t>
            </a:r>
            <a:r>
              <a:rPr lang="en-US" sz="4800" b="1" kern="1200" dirty="0">
                <a:solidFill>
                  <a:schemeClr val="bg1"/>
                </a:solidFill>
                <a:latin typeface="+mj-lt"/>
                <a:ea typeface="+mj-ea"/>
                <a:cs typeface="+mj-cs"/>
              </a:rPr>
              <a:t>of </a:t>
            </a:r>
            <a:r>
              <a:rPr lang="en-US" sz="4800" b="1" i="0" u="none" strike="noStrike" kern="1200" dirty="0">
                <a:solidFill>
                  <a:schemeClr val="bg1"/>
                </a:solidFill>
                <a:effectLst/>
                <a:latin typeface="+mj-lt"/>
                <a:ea typeface="+mj-ea"/>
                <a:cs typeface="+mj-cs"/>
              </a:rPr>
              <a:t>problem statement </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C51258EB-2CAF-264C-BFB5-4C637B425BD0}"/>
              </a:ext>
            </a:extLst>
          </p:cNvPr>
          <p:cNvSpPr>
            <a:spLocks noGrp="1"/>
          </p:cNvSpPr>
          <p:nvPr>
            <p:ph type="subTitle" idx="1"/>
          </p:nvPr>
        </p:nvSpPr>
        <p:spPr>
          <a:xfrm>
            <a:off x="4126097" y="5962"/>
            <a:ext cx="7354647" cy="6846076"/>
          </a:xfrm>
          <a:noFill/>
        </p:spPr>
        <p:txBody>
          <a:bodyPr vert="horz" lIns="91440" tIns="45720" rIns="91440" bIns="45720" rtlCol="0" anchor="ctr">
            <a:normAutofit/>
          </a:bodyPr>
          <a:lstStyle/>
          <a:p>
            <a:pPr indent="-228600" algn="l">
              <a:buFont typeface="Arial" panose="020B0604020202020204" pitchFamily="34" charset="0"/>
              <a:buChar char="•"/>
            </a:pPr>
            <a:r>
              <a:rPr lang="en-US" sz="1600" b="1" i="1" u="sng" strike="noStrike" dirty="0">
                <a:solidFill>
                  <a:schemeClr val="bg1"/>
                </a:solidFill>
                <a:effectLst/>
              </a:rPr>
              <a:t>The Challenge:</a:t>
            </a:r>
          </a:p>
          <a:p>
            <a:pPr lvl="1" indent="-228600" algn="l">
              <a:buFont typeface="Arial" panose="020B0604020202020204" pitchFamily="34" charset="0"/>
              <a:buChar char="•"/>
            </a:pPr>
            <a:r>
              <a:rPr lang="en-US" sz="1600" b="0" i="0" u="none" strike="noStrike" dirty="0">
                <a:solidFill>
                  <a:schemeClr val="bg1"/>
                </a:solidFill>
                <a:effectLst/>
              </a:rPr>
              <a:t>In healthcare, securely sharing medical records between patients and providers is essential but faces critical challenges:</a:t>
            </a:r>
          </a:p>
          <a:p>
            <a:pPr lvl="1" indent="-228600" algn="l">
              <a:buFont typeface="Arial" panose="020B0604020202020204" pitchFamily="34" charset="0"/>
              <a:buChar char="•"/>
            </a:pPr>
            <a:r>
              <a:rPr lang="en-US" sz="1600" i="0" u="none" strike="noStrike" dirty="0">
                <a:solidFill>
                  <a:schemeClr val="bg1"/>
                </a:solidFill>
                <a:effectLst/>
              </a:rPr>
              <a:t>Data Privacy Risks: </a:t>
            </a:r>
            <a:r>
              <a:rPr lang="en-US" sz="1600" b="0" i="0" u="none" strike="noStrike" dirty="0">
                <a:solidFill>
                  <a:schemeClr val="bg1"/>
                </a:solidFill>
                <a:effectLst/>
              </a:rPr>
              <a:t>Unauthorized access and frequent data breaches.</a:t>
            </a:r>
          </a:p>
          <a:p>
            <a:pPr lvl="1" indent="-228600" algn="l">
              <a:buFont typeface="Arial" panose="020B0604020202020204" pitchFamily="34" charset="0"/>
              <a:buChar char="•"/>
            </a:pPr>
            <a:r>
              <a:rPr lang="en-US" sz="1600" i="0" u="none" strike="noStrike" dirty="0">
                <a:solidFill>
                  <a:schemeClr val="bg1"/>
                </a:solidFill>
                <a:effectLst/>
              </a:rPr>
              <a:t>Compliance Complexity: </a:t>
            </a:r>
            <a:r>
              <a:rPr lang="en-US" sz="1600" b="0" i="0" u="none" strike="noStrike" dirty="0">
                <a:solidFill>
                  <a:schemeClr val="bg1"/>
                </a:solidFill>
                <a:effectLst/>
              </a:rPr>
              <a:t>Strict HIPAA standards for safeguarding patient information.</a:t>
            </a:r>
          </a:p>
          <a:p>
            <a:pPr lvl="1" indent="-228600" algn="l">
              <a:buFont typeface="Arial" panose="020B0604020202020204" pitchFamily="34" charset="0"/>
              <a:buChar char="•"/>
            </a:pPr>
            <a:r>
              <a:rPr lang="en-US" sz="1600" i="0" u="none" strike="noStrike" dirty="0">
                <a:solidFill>
                  <a:schemeClr val="bg1"/>
                </a:solidFill>
                <a:effectLst/>
              </a:rPr>
              <a:t>Lack of Robust Platforms: </a:t>
            </a:r>
            <a:r>
              <a:rPr lang="en-US" sz="1600" b="0" i="0" u="none" strike="noStrike" dirty="0">
                <a:solidFill>
                  <a:schemeClr val="bg1"/>
                </a:solidFill>
                <a:effectLst/>
              </a:rPr>
              <a:t>Existing solutions often lack encryption, audit logging, and access control.</a:t>
            </a:r>
          </a:p>
          <a:p>
            <a:pPr marL="228600" lvl="1" indent="-228600" algn="l">
              <a:buFont typeface="Arial" panose="020B0604020202020204" pitchFamily="34" charset="0"/>
              <a:buChar char="•"/>
            </a:pPr>
            <a:endParaRPr lang="en-US" sz="1600" b="0" i="0" u="none" strike="noStrike" dirty="0">
              <a:solidFill>
                <a:schemeClr val="bg1"/>
              </a:solidFill>
              <a:effectLst/>
            </a:endParaRPr>
          </a:p>
          <a:p>
            <a:pPr indent="-228600" algn="l">
              <a:buFont typeface="Arial" panose="020B0604020202020204" pitchFamily="34" charset="0"/>
              <a:buChar char="•"/>
            </a:pPr>
            <a:r>
              <a:rPr lang="en-US" sz="1600" b="1" i="0" u="sng" strike="noStrike" dirty="0">
                <a:solidFill>
                  <a:schemeClr val="bg1"/>
                </a:solidFill>
                <a:effectLst/>
              </a:rPr>
              <a:t>The Need:</a:t>
            </a:r>
            <a:endParaRPr lang="en-US" sz="1600" b="0" i="0" u="sng" strike="noStrike" dirty="0">
              <a:solidFill>
                <a:schemeClr val="bg1"/>
              </a:solidFill>
              <a:effectLst/>
            </a:endParaRPr>
          </a:p>
          <a:p>
            <a:pPr lvl="1" indent="-228600" algn="l">
              <a:buFont typeface="Arial" panose="020B0604020202020204" pitchFamily="34" charset="0"/>
              <a:buChar char="•"/>
            </a:pPr>
            <a:r>
              <a:rPr lang="en-US" sz="1600" b="0" i="0" u="none" strike="noStrike" dirty="0">
                <a:solidFill>
                  <a:schemeClr val="bg1"/>
                </a:solidFill>
                <a:effectLst/>
              </a:rPr>
              <a:t>A secure, privacy-focused web application that ensures:</a:t>
            </a:r>
          </a:p>
          <a:p>
            <a:pPr lvl="1" indent="-228600" algn="l">
              <a:buFont typeface="Arial" panose="020B0604020202020204" pitchFamily="34" charset="0"/>
              <a:buChar char="•"/>
            </a:pPr>
            <a:r>
              <a:rPr lang="en-US" sz="1600" b="0" i="0" u="none" strike="noStrike" dirty="0">
                <a:solidFill>
                  <a:schemeClr val="bg1"/>
                </a:solidFill>
                <a:effectLst/>
              </a:rPr>
              <a:t>End-to-end encryption for data protection.</a:t>
            </a:r>
          </a:p>
          <a:p>
            <a:pPr lvl="1" indent="-228600" algn="l">
              <a:buFont typeface="Arial" panose="020B0604020202020204" pitchFamily="34" charset="0"/>
              <a:buChar char="•"/>
            </a:pPr>
            <a:r>
              <a:rPr lang="en-US" sz="1600" b="0" i="0" u="none" strike="noStrike" dirty="0">
                <a:solidFill>
                  <a:schemeClr val="bg1"/>
                </a:solidFill>
                <a:effectLst/>
              </a:rPr>
              <a:t>Role-based access control to limit unauthorized access.</a:t>
            </a:r>
          </a:p>
          <a:p>
            <a:pPr lvl="1" indent="-228600" algn="l">
              <a:buFont typeface="Arial" panose="020B0604020202020204" pitchFamily="34" charset="0"/>
              <a:buChar char="•"/>
            </a:pPr>
            <a:r>
              <a:rPr lang="en-US" sz="1600" b="0" i="0" u="none" strike="noStrike" dirty="0">
                <a:solidFill>
                  <a:schemeClr val="bg1"/>
                </a:solidFill>
                <a:effectLst/>
              </a:rPr>
              <a:t>Detailed audit logs for transparency and compliance.</a:t>
            </a:r>
          </a:p>
          <a:p>
            <a:pPr marL="228600" lvl="1" indent="-228600" algn="l">
              <a:buFont typeface="Arial" panose="020B0604020202020204" pitchFamily="34" charset="0"/>
              <a:buChar char="•"/>
            </a:pPr>
            <a:endParaRPr lang="en-US" sz="1600" b="0" i="0" u="none" strike="noStrike" dirty="0">
              <a:solidFill>
                <a:schemeClr val="bg1"/>
              </a:solidFill>
              <a:effectLst/>
            </a:endParaRPr>
          </a:p>
          <a:p>
            <a:pPr indent="-228600" algn="l">
              <a:buFont typeface="Arial" panose="020B0604020202020204" pitchFamily="34" charset="0"/>
              <a:buChar char="•"/>
            </a:pPr>
            <a:r>
              <a:rPr lang="en-US" sz="1600" b="1" i="0" u="sng" strike="noStrike" dirty="0">
                <a:solidFill>
                  <a:schemeClr val="bg1"/>
                </a:solidFill>
                <a:effectLst/>
              </a:rPr>
              <a:t>Goal:</a:t>
            </a:r>
          </a:p>
          <a:p>
            <a:pPr marL="265176" lvl="1" indent="-228600" algn="l">
              <a:buFont typeface="Arial" panose="020B0604020202020204" pitchFamily="34" charset="0"/>
              <a:buChar char="•"/>
            </a:pPr>
            <a:r>
              <a:rPr lang="en-US" sz="1600" b="0" i="0" u="none" strike="noStrike" dirty="0">
                <a:solidFill>
                  <a:schemeClr val="bg1"/>
                </a:solidFill>
                <a:effectLst/>
              </a:rPr>
              <a:t>Build a user-friendly platform that adheres to HIPAA standards while enabling seamless</a:t>
            </a:r>
          </a:p>
          <a:p>
            <a:pPr indent="-228600" algn="l">
              <a:buFont typeface="Arial" panose="020B0604020202020204" pitchFamily="34" charset="0"/>
              <a:buChar char="•"/>
            </a:pPr>
            <a:endParaRPr lang="en-US" sz="1500" dirty="0">
              <a:solidFill>
                <a:schemeClr val="bg1"/>
              </a:solidFill>
            </a:endParaRPr>
          </a:p>
        </p:txBody>
      </p:sp>
    </p:spTree>
    <p:extLst>
      <p:ext uri="{BB962C8B-B14F-4D97-AF65-F5344CB8AC3E}">
        <p14:creationId xmlns:p14="http://schemas.microsoft.com/office/powerpoint/2010/main" val="376769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8335F33-6515-99EC-E442-7A6CBBC1B60F}"/>
              </a:ext>
            </a:extLst>
          </p:cNvPr>
          <p:cNvSpPr>
            <a:spLocks noGrp="1"/>
          </p:cNvSpPr>
          <p:nvPr>
            <p:ph type="title"/>
          </p:nvPr>
        </p:nvSpPr>
        <p:spPr>
          <a:xfrm>
            <a:off x="630936" y="630936"/>
            <a:ext cx="3159012" cy="5626947"/>
          </a:xfrm>
          <a:noFill/>
        </p:spPr>
        <p:txBody>
          <a:bodyPr anchor="ctr">
            <a:normAutofit/>
          </a:bodyPr>
          <a:lstStyle/>
          <a:p>
            <a:r>
              <a:rPr lang="en-US" sz="4800" b="1" i="0" u="none" strike="noStrike" dirty="0">
                <a:solidFill>
                  <a:schemeClr val="bg1"/>
                </a:solidFill>
                <a:effectLst/>
                <a:latin typeface="-webkit-standard"/>
              </a:rPr>
              <a:t>Solution </a:t>
            </a:r>
            <a:r>
              <a:rPr lang="en-US" sz="4800" b="1" dirty="0">
                <a:solidFill>
                  <a:schemeClr val="bg1"/>
                </a:solidFill>
                <a:latin typeface="-webkit-standard"/>
              </a:rPr>
              <a:t>o</a:t>
            </a:r>
            <a:r>
              <a:rPr lang="en-US" sz="4800" b="1" i="0" u="none" strike="noStrike" dirty="0">
                <a:solidFill>
                  <a:schemeClr val="bg1"/>
                </a:solidFill>
                <a:effectLst/>
                <a:latin typeface="-webkit-standard"/>
              </a:rPr>
              <a:t>f Problem Statement</a:t>
            </a:r>
            <a:endParaRPr lang="en-US" sz="4800" b="1" dirty="0">
              <a:solidFill>
                <a:schemeClr val="bg1"/>
              </a:solidFill>
            </a:endParaRPr>
          </a:p>
        </p:txBody>
      </p:sp>
      <p:sp>
        <p:nvSpPr>
          <p:cNvPr id="3" name="Content Placeholder 2">
            <a:extLst>
              <a:ext uri="{FF2B5EF4-FFF2-40B4-BE49-F238E27FC236}">
                <a16:creationId xmlns:a16="http://schemas.microsoft.com/office/drawing/2014/main" id="{83A7452F-90A2-6F68-08A2-9B4005CAE10B}"/>
              </a:ext>
            </a:extLst>
          </p:cNvPr>
          <p:cNvSpPr>
            <a:spLocks noGrp="1"/>
          </p:cNvSpPr>
          <p:nvPr>
            <p:ph idx="1"/>
          </p:nvPr>
        </p:nvSpPr>
        <p:spPr>
          <a:xfrm>
            <a:off x="3789948" y="1049588"/>
            <a:ext cx="7690796" cy="5802450"/>
          </a:xfrm>
          <a:noFill/>
        </p:spPr>
        <p:txBody>
          <a:bodyPr anchor="ctr">
            <a:normAutofit lnSpcReduction="10000"/>
          </a:bodyPr>
          <a:lstStyle/>
          <a:p>
            <a:r>
              <a:rPr lang="en-US" sz="1600" b="1" i="1" u="sng" dirty="0">
                <a:solidFill>
                  <a:schemeClr val="bg1"/>
                </a:solidFill>
                <a:cs typeface="AL BAYAN PLAIN" pitchFamily="2" charset="-78"/>
              </a:rPr>
              <a:t>Our Solution:</a:t>
            </a:r>
          </a:p>
          <a:p>
            <a:pPr lvl="1"/>
            <a:r>
              <a:rPr lang="en-US" sz="1600" dirty="0">
                <a:solidFill>
                  <a:schemeClr val="bg1"/>
                </a:solidFill>
                <a:cs typeface="Al Bayan Plain" pitchFamily="2" charset="-78"/>
              </a:rPr>
              <a:t>Develop a privacy-focused web application that ensures secure and seamless sharing of medical documents between patients and healthcare professionals. The platform will address the challenges of data privacy, compliance, and security by implementing the following features:</a:t>
            </a:r>
          </a:p>
          <a:p>
            <a:r>
              <a:rPr lang="en-US" sz="1600" b="1" i="1" u="sng" dirty="0">
                <a:solidFill>
                  <a:schemeClr val="bg1"/>
                </a:solidFill>
                <a:cs typeface="AL BAYAN PLAIN" pitchFamily="2" charset="-78"/>
              </a:rPr>
              <a:t>Key Features:</a:t>
            </a:r>
          </a:p>
          <a:p>
            <a:pPr lvl="1">
              <a:buFont typeface="+mj-lt"/>
              <a:buAutoNum type="arabicPeriod"/>
            </a:pPr>
            <a:r>
              <a:rPr lang="en-US" sz="1600" b="1" dirty="0">
                <a:solidFill>
                  <a:schemeClr val="bg1"/>
                </a:solidFill>
                <a:cs typeface="Al Bayan Plain" pitchFamily="2" charset="-78"/>
              </a:rPr>
              <a:t>   End-to-End Encryption</a:t>
            </a:r>
            <a:r>
              <a:rPr lang="en-US" sz="1600" dirty="0">
                <a:solidFill>
                  <a:schemeClr val="bg1"/>
                </a:solidFill>
                <a:cs typeface="Al Bayan Plain" pitchFamily="2" charset="-78"/>
              </a:rPr>
              <a:t>: Ensures all medical records are encrypted during storage and transmission to prevent unauthorized access.</a:t>
            </a:r>
          </a:p>
          <a:p>
            <a:pPr marL="265176" lvl="1" indent="0">
              <a:buNone/>
            </a:pPr>
            <a:endParaRPr lang="en-US" sz="1600" dirty="0">
              <a:solidFill>
                <a:schemeClr val="bg1"/>
              </a:solidFill>
              <a:cs typeface="Al Bayan Plain" pitchFamily="2" charset="-78"/>
            </a:endParaRPr>
          </a:p>
          <a:p>
            <a:pPr marL="608076" lvl="1" indent="-342900">
              <a:buAutoNum type="arabicPeriod" startAt="2"/>
            </a:pPr>
            <a:r>
              <a:rPr lang="en-US" sz="1600" b="1" dirty="0">
                <a:solidFill>
                  <a:schemeClr val="bg1"/>
                </a:solidFill>
                <a:cs typeface="Al Bayan Plain" pitchFamily="2" charset="-78"/>
              </a:rPr>
              <a:t>Role-Based Access Control (RBAC): </a:t>
            </a:r>
            <a:r>
              <a:rPr lang="en-US" sz="1600" dirty="0">
                <a:solidFill>
                  <a:schemeClr val="bg1"/>
                </a:solidFill>
                <a:cs typeface="Al Bayan Plain" pitchFamily="2" charset="-78"/>
              </a:rPr>
              <a:t>Restricts access to sensitive data based on user roles (e.g., patient, doctor, admin), ensuring the principle of least privilege.</a:t>
            </a:r>
          </a:p>
          <a:p>
            <a:pPr marL="265176" lvl="1" indent="0">
              <a:buNone/>
            </a:pPr>
            <a:endParaRPr lang="en-US" sz="1600" dirty="0">
              <a:solidFill>
                <a:schemeClr val="bg1"/>
              </a:solidFill>
              <a:cs typeface="Al Bayan Plain" pitchFamily="2" charset="-78"/>
            </a:endParaRPr>
          </a:p>
          <a:p>
            <a:pPr marL="608076" lvl="1" indent="-342900">
              <a:buAutoNum type="arabicPeriod" startAt="3"/>
            </a:pPr>
            <a:r>
              <a:rPr lang="en-US" sz="1600" b="1" dirty="0">
                <a:solidFill>
                  <a:schemeClr val="bg1"/>
                </a:solidFill>
                <a:cs typeface="Al Bayan Plain" pitchFamily="2" charset="-78"/>
              </a:rPr>
              <a:t>Detailed Audit Logging</a:t>
            </a:r>
            <a:r>
              <a:rPr lang="en-US" sz="1600" dirty="0">
                <a:solidFill>
                  <a:schemeClr val="bg1"/>
                </a:solidFill>
                <a:cs typeface="Al Bayan Plain" pitchFamily="2" charset="-78"/>
              </a:rPr>
              <a:t>: Tracks all activities (access, modifications, downloads) for transparency and compliance with HIPAA standards.</a:t>
            </a:r>
          </a:p>
          <a:p>
            <a:pPr marL="265176" lvl="1" indent="0">
              <a:buNone/>
            </a:pPr>
            <a:endParaRPr lang="en-US" sz="1600" dirty="0">
              <a:solidFill>
                <a:schemeClr val="bg1"/>
              </a:solidFill>
              <a:cs typeface="Al Bayan Plain" pitchFamily="2" charset="-78"/>
            </a:endParaRPr>
          </a:p>
          <a:p>
            <a:pPr marL="265176" lvl="1" indent="0">
              <a:buNone/>
            </a:pPr>
            <a:r>
              <a:rPr lang="en-US" sz="1600" b="1" dirty="0">
                <a:solidFill>
                  <a:schemeClr val="bg1"/>
                </a:solidFill>
                <a:cs typeface="Al Bayan Plain" pitchFamily="2" charset="-78"/>
              </a:rPr>
              <a:t>4.     User-Friendly Interface</a:t>
            </a:r>
            <a:r>
              <a:rPr lang="en-US" sz="1600" dirty="0">
                <a:solidFill>
                  <a:schemeClr val="bg1"/>
                </a:solidFill>
                <a:cs typeface="Al Bayan Plain" pitchFamily="2" charset="-78"/>
              </a:rPr>
              <a:t>: Provides an intuitive design for easy navigation by patients and healthcare providers.</a:t>
            </a:r>
          </a:p>
          <a:p>
            <a:pPr lvl="2"/>
            <a:r>
              <a:rPr lang="en-US" sz="1600" u="sng" dirty="0">
                <a:solidFill>
                  <a:schemeClr val="bg1"/>
                </a:solidFill>
                <a:cs typeface="Al Bayan Plain" pitchFamily="2" charset="-78"/>
              </a:rPr>
              <a:t>Technical Architecture:</a:t>
            </a:r>
          </a:p>
          <a:p>
            <a:pPr lvl="2"/>
            <a:r>
              <a:rPr lang="en-US" sz="1600" dirty="0">
                <a:solidFill>
                  <a:schemeClr val="bg1"/>
                </a:solidFill>
                <a:cs typeface="Al Bayan Plain" pitchFamily="2" charset="-78"/>
              </a:rPr>
              <a:t>Frontend: A responsive web interface for users to upload, share, and view medical records securely.</a:t>
            </a:r>
          </a:p>
          <a:p>
            <a:pPr lvl="2"/>
            <a:r>
              <a:rPr lang="en-US" sz="1600" dirty="0">
                <a:solidFill>
                  <a:schemeClr val="bg1"/>
                </a:solidFill>
                <a:cs typeface="Al Bayan Plain" pitchFamily="2" charset="-78"/>
              </a:rPr>
              <a:t>Backend: A robust server with encryption algorithms, secure APIs, and database management adhering to HIPAA standards.</a:t>
            </a:r>
          </a:p>
          <a:p>
            <a:endParaRPr lang="en-US" sz="1100" dirty="0">
              <a:solidFill>
                <a:schemeClr val="bg1"/>
              </a:solidFill>
            </a:endParaRPr>
          </a:p>
        </p:txBody>
      </p:sp>
    </p:spTree>
    <p:extLst>
      <p:ext uri="{BB962C8B-B14F-4D97-AF65-F5344CB8AC3E}">
        <p14:creationId xmlns:p14="http://schemas.microsoft.com/office/powerpoint/2010/main" val="1514671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8F5530-DA31-4B62-8DF9-56A1A3B6B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AEFAF95-013F-4375-AAF4-033AC93F5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68735E28-7236-42D8-A5E1-A0F302FE8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3" name="Oval 12">
              <a:extLst>
                <a:ext uri="{FF2B5EF4-FFF2-40B4-BE49-F238E27FC236}">
                  <a16:creationId xmlns:a16="http://schemas.microsoft.com/office/drawing/2014/main" id="{F3642881-D4B2-4CC2-A287-0FA0006F3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01C50C6-CC43-4D9E-B2AB-F373712E43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26E7187D-0938-461D-BFC5-89EEF35062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934C951A-9754-438B-9D57-E6B93B6E4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FCCC8FCE-0563-4147-B2A2-7C81702EB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E68FC26-41A9-4C82-BE7F-E9344CDC4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19">
            <a:extLst>
              <a:ext uri="{FF2B5EF4-FFF2-40B4-BE49-F238E27FC236}">
                <a16:creationId xmlns:a16="http://schemas.microsoft.com/office/drawing/2014/main" id="{FBB336D1-2562-4680-B29B-E22C603C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9EED3885-4010-4FBE-A045-DC59CAE782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3" name="Straight Connector 22">
              <a:extLst>
                <a:ext uri="{FF2B5EF4-FFF2-40B4-BE49-F238E27FC236}">
                  <a16:creationId xmlns:a16="http://schemas.microsoft.com/office/drawing/2014/main" id="{C3D74F45-ED22-46E8-8A8C-85550ED981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675583-78ED-4BEC-8424-37068227E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9BD9726-207D-4725-AA6E-5147080D5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A43941-4783-4A0B-9385-1952F9F89D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B4806F9C-3233-4FC3-B300-D5AA58A5C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70E3F9FC-BB7B-433D-8A4F-1BCFA582E0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1406F394-9D6F-4986-A3AF-6EF16DEDE6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F98CF1-0C8F-435D-846B-D3C506378F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781ACDD-4A0F-4369-A468-3FEC355F8E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B34D61-E762-4862-9DA8-702D97A362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C5E8C9C-A885-3CB6-5956-B8B72D0739B8}"/>
              </a:ext>
            </a:extLst>
          </p:cNvPr>
          <p:cNvSpPr>
            <a:spLocks noGrp="1"/>
          </p:cNvSpPr>
          <p:nvPr>
            <p:ph type="title"/>
          </p:nvPr>
        </p:nvSpPr>
        <p:spPr>
          <a:xfrm>
            <a:off x="630936" y="630936"/>
            <a:ext cx="2747341" cy="5626947"/>
          </a:xfrm>
          <a:noFill/>
        </p:spPr>
        <p:txBody>
          <a:bodyPr anchor="ctr">
            <a:normAutofit/>
          </a:bodyPr>
          <a:lstStyle/>
          <a:p>
            <a:r>
              <a:rPr lang="en-US" sz="4800" b="1" dirty="0">
                <a:solidFill>
                  <a:schemeClr val="bg1"/>
                </a:solidFill>
                <a:latin typeface="-webkit-standard"/>
              </a:rPr>
              <a:t>Unique Selling Point (USP)</a:t>
            </a:r>
            <a:endParaRPr lang="en-US" sz="4800" b="1" dirty="0">
              <a:solidFill>
                <a:schemeClr val="bg1"/>
              </a:solidFill>
            </a:endParaRPr>
          </a:p>
        </p:txBody>
      </p:sp>
      <p:sp>
        <p:nvSpPr>
          <p:cNvPr id="3" name="Content Placeholder 2">
            <a:extLst>
              <a:ext uri="{FF2B5EF4-FFF2-40B4-BE49-F238E27FC236}">
                <a16:creationId xmlns:a16="http://schemas.microsoft.com/office/drawing/2014/main" id="{90958105-1639-1BD3-DD39-88D496D7C400}"/>
              </a:ext>
            </a:extLst>
          </p:cNvPr>
          <p:cNvSpPr>
            <a:spLocks noGrp="1"/>
          </p:cNvSpPr>
          <p:nvPr>
            <p:ph idx="1"/>
          </p:nvPr>
        </p:nvSpPr>
        <p:spPr>
          <a:xfrm>
            <a:off x="2796499" y="630936"/>
            <a:ext cx="8684245" cy="5626957"/>
          </a:xfrm>
          <a:noFill/>
        </p:spPr>
        <p:txBody>
          <a:bodyPr anchor="ctr">
            <a:normAutofit/>
          </a:bodyPr>
          <a:lstStyle/>
          <a:p>
            <a:pPr marL="502920" lvl="2" indent="0">
              <a:buNone/>
            </a:pPr>
            <a:r>
              <a:rPr lang="en-US" sz="1600" dirty="0">
                <a:solidFill>
                  <a:schemeClr val="bg1"/>
                </a:solidFill>
                <a:cs typeface="Al Bayan Plain" pitchFamily="2" charset="-78"/>
              </a:rPr>
              <a:t>A cutting-edge web application that combines security, compliance, and usability to revolutionize medical document sharing.</a:t>
            </a:r>
          </a:p>
          <a:p>
            <a:pPr marL="502920" lvl="2" indent="0">
              <a:buNone/>
            </a:pPr>
            <a:endParaRPr lang="en-US" sz="1600" dirty="0">
              <a:solidFill>
                <a:schemeClr val="bg1"/>
              </a:solidFill>
              <a:cs typeface="Al Bayan Plain" pitchFamily="2" charset="-78"/>
            </a:endParaRPr>
          </a:p>
          <a:p>
            <a:pPr marL="502920" lvl="2" indent="0">
              <a:buNone/>
            </a:pPr>
            <a:r>
              <a:rPr lang="en-US" sz="1600" b="1" i="1" u="sng" dirty="0">
                <a:solidFill>
                  <a:schemeClr val="bg1"/>
                </a:solidFill>
                <a:cs typeface="Al Bayan Plain" pitchFamily="2" charset="-78"/>
              </a:rPr>
              <a:t>What Sets Us Apart:</a:t>
            </a:r>
          </a:p>
          <a:p>
            <a:pPr lvl="3"/>
            <a:r>
              <a:rPr lang="en-US" sz="1600" dirty="0">
                <a:solidFill>
                  <a:schemeClr val="bg1"/>
                </a:solidFill>
                <a:cs typeface="Al Bayan Plain" pitchFamily="2" charset="-78"/>
              </a:rPr>
              <a:t>End-to-End Encryption: Ensures complete protection of medical records during storage and transmission.</a:t>
            </a:r>
          </a:p>
          <a:p>
            <a:pPr lvl="3"/>
            <a:r>
              <a:rPr lang="en-US" sz="1600" dirty="0">
                <a:solidFill>
                  <a:schemeClr val="bg1"/>
                </a:solidFill>
                <a:cs typeface="Al Bayan Plain" pitchFamily="2" charset="-78"/>
              </a:rPr>
              <a:t>Role-Based Access Control (RBAC): Provides granular control over data access, adhering to the principle of least privilege.</a:t>
            </a:r>
          </a:p>
          <a:p>
            <a:pPr lvl="3"/>
            <a:r>
              <a:rPr lang="en-US" sz="1600" dirty="0">
                <a:solidFill>
                  <a:schemeClr val="bg1"/>
                </a:solidFill>
                <a:cs typeface="Al Bayan Plain" pitchFamily="2" charset="-78"/>
              </a:rPr>
              <a:t>Detailed Audit Logging: Tracks every interaction with medical records for transparency and compliance verification.</a:t>
            </a:r>
          </a:p>
          <a:p>
            <a:pPr lvl="3"/>
            <a:r>
              <a:rPr lang="en-US" sz="1600" dirty="0">
                <a:solidFill>
                  <a:schemeClr val="bg1"/>
                </a:solidFill>
                <a:cs typeface="Al Bayan Plain" pitchFamily="2" charset="-78"/>
              </a:rPr>
              <a:t>User-Friendly Interface: Simplifies secure file sharing for both patients and healthcare professionals, making compliance effortless.</a:t>
            </a:r>
          </a:p>
          <a:p>
            <a:pPr lvl="2"/>
            <a:endParaRPr lang="en-US" sz="1600" dirty="0">
              <a:solidFill>
                <a:schemeClr val="bg1"/>
              </a:solidFill>
              <a:cs typeface="Al Bayan Plain" pitchFamily="2" charset="-78"/>
            </a:endParaRPr>
          </a:p>
          <a:p>
            <a:pPr marL="502920" lvl="2" indent="0">
              <a:buNone/>
            </a:pPr>
            <a:endParaRPr lang="en-US" sz="1600" dirty="0">
              <a:solidFill>
                <a:schemeClr val="bg1"/>
              </a:solidFill>
              <a:cs typeface="Al Bayan Plain" pitchFamily="2" charset="-78"/>
            </a:endParaRPr>
          </a:p>
          <a:p>
            <a:pPr marL="502920" lvl="2" indent="0">
              <a:buNone/>
            </a:pPr>
            <a:r>
              <a:rPr lang="en-US" sz="1600" b="1" i="1" u="sng" dirty="0">
                <a:solidFill>
                  <a:schemeClr val="bg1"/>
                </a:solidFill>
                <a:cs typeface="Al Bayan Plain" pitchFamily="2" charset="-78"/>
              </a:rPr>
              <a:t>Why It’s Unique:</a:t>
            </a:r>
          </a:p>
          <a:p>
            <a:pPr lvl="3"/>
            <a:r>
              <a:rPr lang="en-US" sz="1600" dirty="0">
                <a:solidFill>
                  <a:schemeClr val="bg1"/>
                </a:solidFill>
                <a:cs typeface="Al Bayan Plain" pitchFamily="2" charset="-78"/>
              </a:rPr>
              <a:t>Unlike existing solutions, our platform seamlessly integrates robust security features with HIPAA compliance while maintaining ease of use, empowering healthcare providers to share sensitive data securely without sacrificing efficiency.</a:t>
            </a:r>
          </a:p>
          <a:p>
            <a:endParaRPr lang="en-US" sz="1300" dirty="0">
              <a:solidFill>
                <a:schemeClr val="bg1"/>
              </a:solidFill>
            </a:endParaRPr>
          </a:p>
        </p:txBody>
      </p:sp>
    </p:spTree>
    <p:extLst>
      <p:ext uri="{BB962C8B-B14F-4D97-AF65-F5344CB8AC3E}">
        <p14:creationId xmlns:p14="http://schemas.microsoft.com/office/powerpoint/2010/main" val="335867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3D02-5185-CB11-399B-F3D59FB662F4}"/>
              </a:ext>
            </a:extLst>
          </p:cNvPr>
          <p:cNvSpPr>
            <a:spLocks noGrp="1"/>
          </p:cNvSpPr>
          <p:nvPr>
            <p:ph type="title"/>
          </p:nvPr>
        </p:nvSpPr>
        <p:spPr>
          <a:xfrm>
            <a:off x="838200" y="1"/>
            <a:ext cx="10515600" cy="1608880"/>
          </a:xfrm>
        </p:spPr>
        <p:txBody>
          <a:bodyPr>
            <a:normAutofit fontScale="90000"/>
          </a:bodyPr>
          <a:lstStyle/>
          <a:p>
            <a:r>
              <a:rPr lang="en-US" sz="4800" b="1" dirty="0">
                <a:solidFill>
                  <a:schemeClr val="bg1"/>
                </a:solidFill>
                <a:latin typeface="-webkit-standard"/>
              </a:rPr>
              <a:t>Maximum Privacy and Security with Strong </a:t>
            </a:r>
            <a:r>
              <a:rPr lang="en-US" sz="4400" b="1" dirty="0">
                <a:latin typeface="-webkit-standard"/>
              </a:rPr>
              <a:t>Maximum Privacy and Security with Strong HIPPA-Centric Compliance</a:t>
            </a:r>
            <a:r>
              <a:rPr lang="en-US" sz="4800" b="1" dirty="0">
                <a:solidFill>
                  <a:schemeClr val="bg1"/>
                </a:solidFill>
                <a:latin typeface="-webkit-standard"/>
              </a:rPr>
              <a:t>-Centric Compliance</a:t>
            </a:r>
          </a:p>
        </p:txBody>
      </p:sp>
      <p:pic>
        <p:nvPicPr>
          <p:cNvPr id="5" name="Content Placeholder 4" descr="A close-up of several blue rectangular signs&#10;&#10;AI-generated content may be incorrect.">
            <a:extLst>
              <a:ext uri="{FF2B5EF4-FFF2-40B4-BE49-F238E27FC236}">
                <a16:creationId xmlns:a16="http://schemas.microsoft.com/office/drawing/2014/main" id="{AF2DAB56-1D62-98F9-8366-0E26273E4736}"/>
              </a:ext>
            </a:extLst>
          </p:cNvPr>
          <p:cNvPicPr>
            <a:picLocks noGrp="1" noChangeAspect="1"/>
          </p:cNvPicPr>
          <p:nvPr>
            <p:ph idx="1"/>
          </p:nvPr>
        </p:nvPicPr>
        <p:blipFill>
          <a:blip r:embed="rId2"/>
          <a:stretch>
            <a:fillRect/>
          </a:stretch>
        </p:blipFill>
        <p:spPr>
          <a:xfrm>
            <a:off x="1516284" y="2358060"/>
            <a:ext cx="8553691" cy="4351338"/>
          </a:xfrm>
        </p:spPr>
      </p:pic>
      <p:cxnSp>
        <p:nvCxnSpPr>
          <p:cNvPr id="7" name="Straight Connector 6">
            <a:extLst>
              <a:ext uri="{FF2B5EF4-FFF2-40B4-BE49-F238E27FC236}">
                <a16:creationId xmlns:a16="http://schemas.microsoft.com/office/drawing/2014/main" id="{A2641E28-7E15-3F90-8F05-10E0342988AF}"/>
              </a:ext>
            </a:extLst>
          </p:cNvPr>
          <p:cNvCxnSpPr/>
          <p:nvPr/>
        </p:nvCxnSpPr>
        <p:spPr>
          <a:xfrm>
            <a:off x="0" y="1794076"/>
            <a:ext cx="1219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353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9F92D-715D-E984-F37A-39F9C361B14E}"/>
              </a:ext>
            </a:extLst>
          </p:cNvPr>
          <p:cNvSpPr>
            <a:spLocks noGrp="1"/>
          </p:cNvSpPr>
          <p:nvPr>
            <p:ph type="title"/>
          </p:nvPr>
        </p:nvSpPr>
        <p:spPr>
          <a:xfrm>
            <a:off x="838200" y="365125"/>
            <a:ext cx="10515600" cy="2124073"/>
          </a:xfrm>
        </p:spPr>
        <p:txBody>
          <a:bodyPr>
            <a:normAutofit/>
          </a:bodyPr>
          <a:lstStyle/>
          <a:p>
            <a:r>
              <a:rPr lang="en-US" sz="4000" b="1" dirty="0">
                <a:latin typeface="-webkit-standard"/>
              </a:rPr>
              <a:t>Implementing RBAC for Medical Security</a:t>
            </a:r>
            <a:br>
              <a:rPr lang="en-US" sz="4200" dirty="0">
                <a:effectLst/>
                <a:latin typeface="Helvetica" pitchFamily="2" charset="0"/>
              </a:rPr>
            </a:br>
            <a:endParaRPr lang="en-US" sz="4200" dirty="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CC4B2AD-6D84-F1C6-5329-0A20F7E75544}"/>
              </a:ext>
            </a:extLst>
          </p:cNvPr>
          <p:cNvGraphicFramePr>
            <a:graphicFrameLocks noGrp="1"/>
          </p:cNvGraphicFramePr>
          <p:nvPr>
            <p:ph idx="1"/>
            <p:extLst>
              <p:ext uri="{D42A27DB-BD31-4B8C-83A1-F6EECF244321}">
                <p14:modId xmlns:p14="http://schemas.microsoft.com/office/powerpoint/2010/main" val="359376604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white background with black dots&#10;&#10;AI-generated content may be incorrect.">
            <a:extLst>
              <a:ext uri="{FF2B5EF4-FFF2-40B4-BE49-F238E27FC236}">
                <a16:creationId xmlns:a16="http://schemas.microsoft.com/office/drawing/2014/main" id="{C6522B2C-8347-F363-2FE5-760B27172077}"/>
              </a:ext>
            </a:extLst>
          </p:cNvPr>
          <p:cNvPicPr>
            <a:picLocks noChangeAspect="1"/>
          </p:cNvPicPr>
          <p:nvPr/>
        </p:nvPicPr>
        <p:blipFill>
          <a:blip r:embed="rId7"/>
          <a:stretch>
            <a:fillRect/>
          </a:stretch>
        </p:blipFill>
        <p:spPr>
          <a:xfrm>
            <a:off x="3951890" y="2584319"/>
            <a:ext cx="703236" cy="2963949"/>
          </a:xfrm>
          <a:prstGeom prst="rect">
            <a:avLst/>
          </a:prstGeom>
        </p:spPr>
      </p:pic>
      <p:pic>
        <p:nvPicPr>
          <p:cNvPr id="13" name="Picture 12" descr="A white background with black dots&#10;&#10;AI-generated content may be incorrect.">
            <a:extLst>
              <a:ext uri="{FF2B5EF4-FFF2-40B4-BE49-F238E27FC236}">
                <a16:creationId xmlns:a16="http://schemas.microsoft.com/office/drawing/2014/main" id="{55CDE0C8-C904-A2F9-9EFB-E4245D96A1BE}"/>
              </a:ext>
            </a:extLst>
          </p:cNvPr>
          <p:cNvPicPr>
            <a:picLocks noChangeAspect="1"/>
          </p:cNvPicPr>
          <p:nvPr/>
        </p:nvPicPr>
        <p:blipFill>
          <a:blip r:embed="rId7"/>
          <a:stretch>
            <a:fillRect/>
          </a:stretch>
        </p:blipFill>
        <p:spPr>
          <a:xfrm>
            <a:off x="7536875" y="2228086"/>
            <a:ext cx="543096" cy="3225061"/>
          </a:xfrm>
          <a:prstGeom prst="rect">
            <a:avLst/>
          </a:prstGeom>
        </p:spPr>
      </p:pic>
      <p:pic>
        <p:nvPicPr>
          <p:cNvPr id="20" name="Picture 19" descr="A blue arrow pointing down&#10;&#10;AI-generated content may be incorrect.">
            <a:extLst>
              <a:ext uri="{FF2B5EF4-FFF2-40B4-BE49-F238E27FC236}">
                <a16:creationId xmlns:a16="http://schemas.microsoft.com/office/drawing/2014/main" id="{EAE54578-C42A-D1FB-F8A8-2C9830F55F97}"/>
              </a:ext>
            </a:extLst>
          </p:cNvPr>
          <p:cNvPicPr>
            <a:picLocks noChangeAspect="1"/>
          </p:cNvPicPr>
          <p:nvPr/>
        </p:nvPicPr>
        <p:blipFill>
          <a:blip r:embed="rId8"/>
          <a:stretch>
            <a:fillRect/>
          </a:stretch>
        </p:blipFill>
        <p:spPr>
          <a:xfrm>
            <a:off x="1774416" y="3450460"/>
            <a:ext cx="1473200" cy="827250"/>
          </a:xfrm>
          <a:prstGeom prst="rect">
            <a:avLst/>
          </a:prstGeom>
        </p:spPr>
      </p:pic>
      <p:pic>
        <p:nvPicPr>
          <p:cNvPr id="22" name="Picture 21" descr="A blue arrow pointing down&#10;&#10;AI-generated content may be incorrect.">
            <a:extLst>
              <a:ext uri="{FF2B5EF4-FFF2-40B4-BE49-F238E27FC236}">
                <a16:creationId xmlns:a16="http://schemas.microsoft.com/office/drawing/2014/main" id="{56D93445-A286-F4A9-6576-2E5FA42C63B2}"/>
              </a:ext>
            </a:extLst>
          </p:cNvPr>
          <p:cNvPicPr>
            <a:picLocks noChangeAspect="1"/>
          </p:cNvPicPr>
          <p:nvPr/>
        </p:nvPicPr>
        <p:blipFill>
          <a:blip r:embed="rId8"/>
          <a:stretch>
            <a:fillRect/>
          </a:stretch>
        </p:blipFill>
        <p:spPr>
          <a:xfrm>
            <a:off x="8838324" y="3450460"/>
            <a:ext cx="1473200" cy="827250"/>
          </a:xfrm>
          <a:prstGeom prst="rect">
            <a:avLst/>
          </a:prstGeom>
        </p:spPr>
      </p:pic>
    </p:spTree>
    <p:extLst>
      <p:ext uri="{BB962C8B-B14F-4D97-AF65-F5344CB8AC3E}">
        <p14:creationId xmlns:p14="http://schemas.microsoft.com/office/powerpoint/2010/main" val="3148313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4F4ADE-143E-4F88-3820-BCE04E9CEC1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Responsive Frontend Implementation</a:t>
            </a:r>
          </a:p>
        </p:txBody>
      </p:sp>
      <p:pic>
        <p:nvPicPr>
          <p:cNvPr id="5" name="Content Placeholder 4" descr="A screenshot of a computer&#10;&#10;AI-generated content may be incorrect.">
            <a:extLst>
              <a:ext uri="{FF2B5EF4-FFF2-40B4-BE49-F238E27FC236}">
                <a16:creationId xmlns:a16="http://schemas.microsoft.com/office/drawing/2014/main" id="{20078283-A387-034E-C5B3-F59B27282D4B}"/>
              </a:ext>
            </a:extLst>
          </p:cNvPr>
          <p:cNvPicPr>
            <a:picLocks noGrp="1" noChangeAspect="1"/>
          </p:cNvPicPr>
          <p:nvPr>
            <p:ph idx="1"/>
          </p:nvPr>
        </p:nvPicPr>
        <p:blipFill>
          <a:blip r:embed="rId2"/>
          <a:stretch>
            <a:fillRect/>
          </a:stretch>
        </p:blipFill>
        <p:spPr>
          <a:xfrm>
            <a:off x="4777316" y="1291916"/>
            <a:ext cx="6780700" cy="4271839"/>
          </a:xfrm>
          <a:prstGeom prst="rect">
            <a:avLst/>
          </a:prstGeom>
        </p:spPr>
      </p:pic>
      <p:sp>
        <p:nvSpPr>
          <p:cNvPr id="12" name="TextBox 11">
            <a:extLst>
              <a:ext uri="{FF2B5EF4-FFF2-40B4-BE49-F238E27FC236}">
                <a16:creationId xmlns:a16="http://schemas.microsoft.com/office/drawing/2014/main" id="{CCBF48B4-4B65-24CD-C9EB-01BF17B49ED6}"/>
              </a:ext>
            </a:extLst>
          </p:cNvPr>
          <p:cNvSpPr txBox="1"/>
          <p:nvPr/>
        </p:nvSpPr>
        <p:spPr>
          <a:xfrm>
            <a:off x="3431216" y="6109402"/>
            <a:ext cx="4027000" cy="369332"/>
          </a:xfrm>
          <a:prstGeom prst="rect">
            <a:avLst/>
          </a:prstGeom>
          <a:noFill/>
        </p:spPr>
        <p:txBody>
          <a:bodyPr wrap="none" rtlCol="0">
            <a:spAutoFit/>
          </a:bodyPr>
          <a:lstStyle/>
          <a:p>
            <a:r>
              <a:rPr lang="en-US" dirty="0"/>
              <a:t>Link:   </a:t>
            </a:r>
            <a:r>
              <a:rPr lang="en-US" dirty="0">
                <a:hlinkClick r:id="rId3"/>
              </a:rPr>
              <a:t>https://</a:t>
            </a:r>
            <a:r>
              <a:rPr lang="en-US" dirty="0" err="1">
                <a:hlinkClick r:id="rId3"/>
              </a:rPr>
              <a:t>medicsecure.netlify.app</a:t>
            </a:r>
            <a:r>
              <a:rPr lang="en-US" dirty="0">
                <a:hlinkClick r:id="rId3"/>
              </a:rPr>
              <a:t>/</a:t>
            </a:r>
            <a:endParaRPr lang="en-US" dirty="0"/>
          </a:p>
        </p:txBody>
      </p:sp>
    </p:spTree>
    <p:extLst>
      <p:ext uri="{BB962C8B-B14F-4D97-AF65-F5344CB8AC3E}">
        <p14:creationId xmlns:p14="http://schemas.microsoft.com/office/powerpoint/2010/main" val="428433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712D67-B6E2-16E5-FC85-0A49F0D24F71}"/>
              </a:ext>
            </a:extLst>
          </p:cNvPr>
          <p:cNvSpPr>
            <a:spLocks noGrp="1"/>
          </p:cNvSpPr>
          <p:nvPr>
            <p:ph type="title"/>
          </p:nvPr>
        </p:nvSpPr>
        <p:spPr>
          <a:xfrm>
            <a:off x="1371597" y="348865"/>
            <a:ext cx="10044023" cy="877729"/>
          </a:xfrm>
        </p:spPr>
        <p:txBody>
          <a:bodyPr anchor="ctr">
            <a:normAutofit/>
          </a:bodyPr>
          <a:lstStyle/>
          <a:p>
            <a:r>
              <a:rPr lang="en-US" sz="4000" b="0">
                <a:solidFill>
                  <a:srgbClr val="FFFFFF"/>
                </a:solidFill>
                <a:latin typeface="-webkit-standard"/>
              </a:rPr>
              <a:t>Comprehensive Technology Stack Overview </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838BA2B5-0C29-B00E-60C5-0B3E304F0683}"/>
              </a:ext>
            </a:extLst>
          </p:cNvPr>
          <p:cNvGraphicFramePr>
            <a:graphicFrameLocks noGrp="1"/>
          </p:cNvGraphicFramePr>
          <p:nvPr>
            <p:ph idx="1"/>
            <p:extLst>
              <p:ext uri="{D42A27DB-BD31-4B8C-83A1-F6EECF244321}">
                <p14:modId xmlns:p14="http://schemas.microsoft.com/office/powerpoint/2010/main" val="394548798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965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C4CFE-B3FD-1E30-5FD5-85AD6BF1D306}"/>
              </a:ext>
            </a:extLst>
          </p:cNvPr>
          <p:cNvSpPr>
            <a:spLocks noGrp="1"/>
          </p:cNvSpPr>
          <p:nvPr>
            <p:ph type="title"/>
          </p:nvPr>
        </p:nvSpPr>
        <p:spPr>
          <a:xfrm>
            <a:off x="466722" y="586855"/>
            <a:ext cx="3201366" cy="4405275"/>
          </a:xfrm>
        </p:spPr>
        <p:txBody>
          <a:bodyPr anchor="b">
            <a:normAutofit/>
          </a:bodyPr>
          <a:lstStyle/>
          <a:p>
            <a:pPr algn="r"/>
            <a:r>
              <a:rPr lang="en-US" sz="2800" b="1" dirty="0">
                <a:solidFill>
                  <a:srgbClr val="FFFFFF"/>
                </a:solidFill>
                <a:effectLst/>
                <a:latin typeface="Helvetica" pitchFamily="2" charset="0"/>
              </a:rPr>
              <a:t>Comprehensive Security Measures Overview</a:t>
            </a:r>
            <a:br>
              <a:rPr lang="en-US" sz="2800" dirty="0">
                <a:solidFill>
                  <a:srgbClr val="FFFFFF"/>
                </a:solidFill>
                <a:effectLst/>
                <a:latin typeface="Helvetica" pitchFamily="2" charset="0"/>
              </a:rPr>
            </a:br>
            <a:br>
              <a:rPr lang="en-US" sz="2800" dirty="0">
                <a:solidFill>
                  <a:srgbClr val="FFFFFF"/>
                </a:solidFill>
                <a:effectLst/>
                <a:latin typeface="Helvetica" pitchFamily="2" charset="0"/>
              </a:rPr>
            </a:br>
            <a:endParaRPr lang="en-US" sz="2800" dirty="0">
              <a:solidFill>
                <a:srgbClr val="FFFFFF"/>
              </a:solidFill>
            </a:endParaRPr>
          </a:p>
        </p:txBody>
      </p:sp>
      <p:sp>
        <p:nvSpPr>
          <p:cNvPr id="3" name="Content Placeholder 2">
            <a:extLst>
              <a:ext uri="{FF2B5EF4-FFF2-40B4-BE49-F238E27FC236}">
                <a16:creationId xmlns:a16="http://schemas.microsoft.com/office/drawing/2014/main" id="{FBB6313D-4F42-E334-C8D4-07341846DDAA}"/>
              </a:ext>
            </a:extLst>
          </p:cNvPr>
          <p:cNvSpPr>
            <a:spLocks noGrp="1"/>
          </p:cNvSpPr>
          <p:nvPr>
            <p:ph idx="1"/>
          </p:nvPr>
        </p:nvSpPr>
        <p:spPr>
          <a:xfrm>
            <a:off x="4810259" y="1037968"/>
            <a:ext cx="6555347" cy="5609967"/>
          </a:xfrm>
        </p:spPr>
        <p:txBody>
          <a:bodyPr anchor="ctr">
            <a:normAutofit/>
          </a:bodyPr>
          <a:lstStyle/>
          <a:p>
            <a:r>
              <a:rPr lang="en-US" sz="1700" b="1" i="0" u="none" strike="noStrike" dirty="0">
                <a:effectLst/>
              </a:rPr>
              <a:t>TLS and SSL for Secure Website Protection</a:t>
            </a:r>
            <a:br>
              <a:rPr lang="en-US" sz="1700" dirty="0"/>
            </a:br>
            <a:r>
              <a:rPr lang="en-US" sz="1700" dirty="0"/>
              <a:t>      </a:t>
            </a:r>
            <a:r>
              <a:rPr lang="en-US" sz="1700" dirty="0">
                <a:latin typeface="-webkit-standard"/>
              </a:rPr>
              <a:t>Utilizes TLS 1.2 and SSL protocols to ensure secure encryption of data during transit via HTTPS,     safeguarding sensitive information from eavesdropping and unauthorized access.</a:t>
            </a:r>
          </a:p>
          <a:p>
            <a:r>
              <a:rPr lang="en-US" sz="1700" b="1" dirty="0"/>
              <a:t>AES 256 File Encryption</a:t>
            </a:r>
          </a:p>
          <a:p>
            <a:pPr lvl="1"/>
            <a:r>
              <a:rPr lang="en-US" sz="1700" dirty="0">
                <a:latin typeface="-webkit-standard"/>
              </a:rPr>
              <a:t>Implements AES 256 encryption standard for files, providing a high level of security against unauthorized access to stored data</a:t>
            </a:r>
            <a:r>
              <a:rPr lang="en-US" sz="1700" dirty="0">
                <a:effectLst/>
                <a:latin typeface="Helvetica" pitchFamily="2" charset="0"/>
              </a:rPr>
              <a:t>.</a:t>
            </a:r>
          </a:p>
          <a:p>
            <a:r>
              <a:rPr lang="en-US" sz="1700" b="1" dirty="0"/>
              <a:t>Session-Based Access Control</a:t>
            </a:r>
          </a:p>
          <a:p>
            <a:pPr lvl="1"/>
            <a:r>
              <a:rPr lang="en-US" sz="1700" dirty="0">
                <a:latin typeface="-webkit-standard"/>
              </a:rPr>
              <a:t>Employs JWT for session-based access control, allowing secure authentication and authorization of users in the system.</a:t>
            </a:r>
          </a:p>
          <a:p>
            <a:r>
              <a:rPr lang="en-US" sz="1700" b="1" dirty="0"/>
              <a:t>End-to-End Encryption</a:t>
            </a:r>
          </a:p>
          <a:p>
            <a:pPr lvl="1"/>
            <a:r>
              <a:rPr lang="en-US" sz="1700" dirty="0">
                <a:latin typeface="-webkit-standard"/>
              </a:rPr>
              <a:t>Ensures that data is encrypted on the sender's side and only decrypted on the receiver's side, maintaining confidentiality throughout the exchange.</a:t>
            </a:r>
          </a:p>
          <a:p>
            <a:r>
              <a:rPr lang="en-US" sz="1700" b="1" dirty="0" err="1"/>
              <a:t>Supabase</a:t>
            </a:r>
            <a:r>
              <a:rPr lang="en-US" sz="1700" b="1" dirty="0"/>
              <a:t> as Authentication Provider</a:t>
            </a:r>
          </a:p>
          <a:p>
            <a:pPr lvl="1"/>
            <a:r>
              <a:rPr lang="en-US" sz="1700" dirty="0">
                <a:latin typeface="-webkit-standard"/>
              </a:rPr>
              <a:t>Utilizes </a:t>
            </a:r>
            <a:r>
              <a:rPr lang="en-US" sz="1700" dirty="0" err="1">
                <a:latin typeface="-webkit-standard"/>
              </a:rPr>
              <a:t>Supabase</a:t>
            </a:r>
            <a:r>
              <a:rPr lang="en-US" sz="1700" dirty="0">
                <a:latin typeface="-webkit-standard"/>
              </a:rPr>
              <a:t> for user authentication, streamlining secure access management and user data protection.</a:t>
            </a:r>
          </a:p>
          <a:p>
            <a:endParaRPr lang="en-US" sz="1700" dirty="0">
              <a:effectLst/>
              <a:latin typeface="Helvetica" pitchFamily="2" charset="0"/>
            </a:endParaRPr>
          </a:p>
          <a:p>
            <a:endParaRPr lang="en-US" sz="1700" dirty="0"/>
          </a:p>
        </p:txBody>
      </p:sp>
      <p:sp>
        <p:nvSpPr>
          <p:cNvPr id="13" name="TextBox 12">
            <a:extLst>
              <a:ext uri="{FF2B5EF4-FFF2-40B4-BE49-F238E27FC236}">
                <a16:creationId xmlns:a16="http://schemas.microsoft.com/office/drawing/2014/main" id="{C01DBB24-F62A-A060-F670-1DEA62B2363E}"/>
              </a:ext>
            </a:extLst>
          </p:cNvPr>
          <p:cNvSpPr txBox="1"/>
          <p:nvPr/>
        </p:nvSpPr>
        <p:spPr>
          <a:xfrm>
            <a:off x="4037826" y="248863"/>
            <a:ext cx="8029957" cy="461665"/>
          </a:xfrm>
          <a:prstGeom prst="rect">
            <a:avLst/>
          </a:prstGeom>
          <a:noFill/>
        </p:spPr>
        <p:txBody>
          <a:bodyPr wrap="square" rtlCol="0">
            <a:spAutoFit/>
          </a:bodyPr>
          <a:lstStyle/>
          <a:p>
            <a:r>
              <a:rPr lang="en-US" sz="1700" dirty="0">
                <a:latin typeface="-webkit-standard"/>
              </a:rPr>
              <a:t> </a:t>
            </a:r>
            <a:r>
              <a:rPr lang="en-US" sz="2400" dirty="0">
                <a:latin typeface="-webkit-standard"/>
              </a:rPr>
              <a:t>Overview of HIPAA-Compliant Security Practices:</a:t>
            </a:r>
          </a:p>
        </p:txBody>
      </p:sp>
    </p:spTree>
    <p:extLst>
      <p:ext uri="{BB962C8B-B14F-4D97-AF65-F5344CB8AC3E}">
        <p14:creationId xmlns:p14="http://schemas.microsoft.com/office/powerpoint/2010/main" val="2130624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787</Words>
  <Application>Microsoft Macintosh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-webkit-standard</vt:lpstr>
      <vt:lpstr>AL BAYAN PLAIN</vt:lpstr>
      <vt:lpstr>AL BAYAN PLAIN</vt:lpstr>
      <vt:lpstr>Aptos</vt:lpstr>
      <vt:lpstr>Aptos Display</vt:lpstr>
      <vt:lpstr>Arial</vt:lpstr>
      <vt:lpstr>Helvetica</vt:lpstr>
      <vt:lpstr>Office Theme</vt:lpstr>
      <vt:lpstr>Problem Statement-  Secure HIPAA-Compliant Medical Record Exchange Platform</vt:lpstr>
      <vt:lpstr>Explanation of problem statement </vt:lpstr>
      <vt:lpstr>Solution of Problem Statement</vt:lpstr>
      <vt:lpstr>Unique Selling Point (USP)</vt:lpstr>
      <vt:lpstr>Maximum Privacy and Security with Strong Maximum Privacy and Security with Strong HIPPA-Centric Compliance-Centric Compliance</vt:lpstr>
      <vt:lpstr>Implementing RBAC for Medical Security </vt:lpstr>
      <vt:lpstr>Responsive Frontend Implementation</vt:lpstr>
      <vt:lpstr>Comprehensive Technology Stack Overview </vt:lpstr>
      <vt:lpstr>Comprehensive Security Measures Overview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Pranav Anand [CSE (ARTIFICIAL INTELLIGENCE &amp; MACHINE LEARNING) - 2022]</dc:creator>
  <cp:lastModifiedBy>Pranav Anand [CSE (ARTIFICIAL INTELLIGENCE &amp; MACHINE LEARNING) - 2022]</cp:lastModifiedBy>
  <cp:revision>4</cp:revision>
  <dcterms:created xsi:type="dcterms:W3CDTF">2025-04-13T04:05:11Z</dcterms:created>
  <dcterms:modified xsi:type="dcterms:W3CDTF">2025-04-13T07:50:53Z</dcterms:modified>
</cp:coreProperties>
</file>