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Lobster"/>
      <p:regular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erriweather-regular.fntdata"/><Relationship Id="rId21" Type="http://schemas.openxmlformats.org/officeDocument/2006/relationships/font" Target="fonts/Lobster-regular.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e2cbbe9f0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e2cbbe9f0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e2cbbe9f0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e2cbbe9f0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e2cbbe9f0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e2cbbe9f0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e2cbbe9f0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e2cbbe9f0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e2cbbe9f0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e2cbbe9f0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e2cbbe9f0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e2cbbe9f0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e2cbbe9f0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e2cbbe9f0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e2cbbe9f0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e2cbbe9f0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e2cbbe9f0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e2cbbe9f0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e2cbbe9f0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e2cbbe9f0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en.wikipedia.org/wiki/Interpreted_language" TargetMode="External"/><Relationship Id="rId4" Type="http://schemas.openxmlformats.org/officeDocument/2006/relationships/hyperlink" Target="https://en.wikipedia.org/wiki/High-level_programming_language" TargetMode="External"/><Relationship Id="rId10" Type="http://schemas.openxmlformats.org/officeDocument/2006/relationships/hyperlink" Target="https://en.wikipedia.org/wiki/Object-oriented_programming" TargetMode="External"/><Relationship Id="rId9" Type="http://schemas.openxmlformats.org/officeDocument/2006/relationships/hyperlink" Target="https://en.wikipedia.org/wiki/Off-side_rule" TargetMode="External"/><Relationship Id="rId5" Type="http://schemas.openxmlformats.org/officeDocument/2006/relationships/hyperlink" Target="https://en.wikipedia.org/wiki/General-purpose_programming_language" TargetMode="External"/><Relationship Id="rId6" Type="http://schemas.openxmlformats.org/officeDocument/2006/relationships/hyperlink" Target="https://en.wikipedia.org/wiki/Programming_language" TargetMode="External"/><Relationship Id="rId7" Type="http://schemas.openxmlformats.org/officeDocument/2006/relationships/hyperlink" Target="https://en.wikipedia.org/wiki/Guido_van_Rossum" TargetMode="External"/><Relationship Id="rId8" Type="http://schemas.openxmlformats.org/officeDocument/2006/relationships/hyperlink" Target="https://en.wikipedia.org/wiki/Code_readabil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en.wikipedia.org/wiki/Branches_of_science" TargetMode="External"/><Relationship Id="rId4" Type="http://schemas.openxmlformats.org/officeDocument/2006/relationships/hyperlink" Target="https://en.wikipedia.org/wiki/Algorithm" TargetMode="External"/><Relationship Id="rId9" Type="http://schemas.openxmlformats.org/officeDocument/2006/relationships/hyperlink" Target="https://en.wikipedia.org/wiki/Training_data" TargetMode="External"/><Relationship Id="rId5" Type="http://schemas.openxmlformats.org/officeDocument/2006/relationships/hyperlink" Target="https://en.wikipedia.org/wiki/Statistical_model" TargetMode="External"/><Relationship Id="rId6" Type="http://schemas.openxmlformats.org/officeDocument/2006/relationships/hyperlink" Target="https://en.wikipedia.org/wiki/Computer_systems" TargetMode="External"/><Relationship Id="rId7" Type="http://schemas.openxmlformats.org/officeDocument/2006/relationships/hyperlink" Target="https://en.wikipedia.org/wiki/Artificial_intelligence" TargetMode="External"/><Relationship Id="rId8" Type="http://schemas.openxmlformats.org/officeDocument/2006/relationships/hyperlink" Target="https://en.wikipedia.org/wiki/Mathematical_mod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STUDENT INTERVENTION SYSTEM</a:t>
            </a:r>
            <a:endParaRPr/>
          </a:p>
        </p:txBody>
      </p:sp>
      <p:sp>
        <p:nvSpPr>
          <p:cNvPr id="65" name="Google Shape;65;p13"/>
          <p:cNvSpPr txBox="1"/>
          <p:nvPr>
            <p:ph idx="1" type="subTitle"/>
          </p:nvPr>
        </p:nvSpPr>
        <p:spPr>
          <a:xfrm>
            <a:off x="311700" y="1878551"/>
            <a:ext cx="4242600" cy="1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PRANAV N RAO</a:t>
            </a:r>
            <a:endParaRPr/>
          </a:p>
          <a:p>
            <a:pPr indent="0" lvl="0" marL="0" rtl="0" algn="l">
              <a:spcBef>
                <a:spcPts val="0"/>
              </a:spcBef>
              <a:spcAft>
                <a:spcPts val="0"/>
              </a:spcAft>
              <a:buNone/>
            </a:pPr>
            <a:r>
              <a:rPr lang="en"/>
              <a:t>1BG16CS076</a:t>
            </a:r>
            <a:endParaRPr/>
          </a:p>
          <a:p>
            <a:pPr indent="0" lvl="0" marL="0" rtl="0" algn="l">
              <a:spcBef>
                <a:spcPts val="0"/>
              </a:spcBef>
              <a:spcAft>
                <a:spcPts val="0"/>
              </a:spcAft>
              <a:buNone/>
            </a:pPr>
            <a:r>
              <a:rPr lang="en"/>
              <a:t>BNM INSTITUTE OF TECHNOLOGY</a:t>
            </a:r>
            <a:endParaRPr/>
          </a:p>
          <a:p>
            <a:pPr indent="0" lvl="0" marL="0" rtl="0" algn="l">
              <a:spcBef>
                <a:spcPts val="0"/>
              </a:spcBef>
              <a:spcAft>
                <a:spcPts val="0"/>
              </a:spcAft>
              <a:buNone/>
            </a:pPr>
            <a:r>
              <a:rPr lang="en"/>
              <a:t>BANGALORE - 70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THE BEST MODEL</a:t>
            </a:r>
            <a:endParaRPr/>
          </a:p>
        </p:txBody>
      </p:sp>
      <p:sp>
        <p:nvSpPr>
          <p:cNvPr id="119" name="Google Shape;119;p22"/>
          <p:cNvSpPr txBox="1"/>
          <p:nvPr/>
        </p:nvSpPr>
        <p:spPr>
          <a:xfrm>
            <a:off x="311725" y="1600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In this final section, you will choose from the three supervised learning models the best model to use on the student data. You will then perform a grid search optimization for the model over the entire training set (X_train and y_train) by tuning at least one parameter to improve upon the untuned model’s F1 score.</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214400" y="1484250"/>
            <a:ext cx="6715200" cy="217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600">
                <a:latin typeface="Lobster"/>
                <a:ea typeface="Lobster"/>
                <a:cs typeface="Lobster"/>
                <a:sym typeface="Lobster"/>
              </a:rPr>
              <a:t>THANK YOU</a:t>
            </a:r>
            <a:endParaRPr sz="96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71" name="Google Shape;71;p14"/>
          <p:cNvSpPr txBox="1"/>
          <p:nvPr/>
        </p:nvSpPr>
        <p:spPr>
          <a:xfrm>
            <a:off x="311725" y="1589725"/>
            <a:ext cx="8520600" cy="26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22222"/>
                </a:solidFill>
                <a:highlight>
                  <a:srgbClr val="FFFFFF"/>
                </a:highlight>
                <a:latin typeface="Times New Roman"/>
                <a:ea typeface="Times New Roman"/>
                <a:cs typeface="Times New Roman"/>
                <a:sym typeface="Times New Roman"/>
              </a:rPr>
              <a:t>Python</a:t>
            </a:r>
            <a:r>
              <a:rPr lang="en" sz="2400">
                <a:solidFill>
                  <a:srgbClr val="222222"/>
                </a:solidFill>
                <a:highlight>
                  <a:srgbClr val="FFFFFF"/>
                </a:highlight>
                <a:latin typeface="Times New Roman"/>
                <a:ea typeface="Times New Roman"/>
                <a:cs typeface="Times New Roman"/>
                <a:sym typeface="Times New Roman"/>
              </a:rPr>
              <a:t> is an </a:t>
            </a:r>
            <a:r>
              <a:rPr lang="en" sz="2400">
                <a:solidFill>
                  <a:srgbClr val="0B0080"/>
                </a:solidFill>
                <a:highlight>
                  <a:srgbClr val="FFFFFF"/>
                </a:highlight>
                <a:uFill>
                  <a:noFill/>
                </a:uFill>
                <a:latin typeface="Times New Roman"/>
                <a:ea typeface="Times New Roman"/>
                <a:cs typeface="Times New Roman"/>
                <a:sym typeface="Times New Roman"/>
                <a:hlinkClick r:id="rId3"/>
              </a:rPr>
              <a:t>interpreted</a:t>
            </a:r>
            <a:r>
              <a:rPr lang="en" sz="2400">
                <a:solidFill>
                  <a:srgbClr val="222222"/>
                </a:solidFill>
                <a:highlight>
                  <a:srgbClr val="FFFFFF"/>
                </a:highlight>
                <a:latin typeface="Times New Roman"/>
                <a:ea typeface="Times New Roman"/>
                <a:cs typeface="Times New Roman"/>
                <a:sym typeface="Times New Roman"/>
              </a:rPr>
              <a:t>, </a:t>
            </a:r>
            <a:r>
              <a:rPr lang="en" sz="2400">
                <a:solidFill>
                  <a:srgbClr val="0B0080"/>
                </a:solidFill>
                <a:highlight>
                  <a:srgbClr val="FFFFFF"/>
                </a:highlight>
                <a:uFill>
                  <a:noFill/>
                </a:uFill>
                <a:latin typeface="Times New Roman"/>
                <a:ea typeface="Times New Roman"/>
                <a:cs typeface="Times New Roman"/>
                <a:sym typeface="Times New Roman"/>
                <a:hlinkClick r:id="rId4"/>
              </a:rPr>
              <a:t>high-level</a:t>
            </a:r>
            <a:r>
              <a:rPr lang="en" sz="2400">
                <a:solidFill>
                  <a:srgbClr val="222222"/>
                </a:solidFill>
                <a:highlight>
                  <a:srgbClr val="FFFFFF"/>
                </a:highlight>
                <a:latin typeface="Times New Roman"/>
                <a:ea typeface="Times New Roman"/>
                <a:cs typeface="Times New Roman"/>
                <a:sym typeface="Times New Roman"/>
              </a:rPr>
              <a:t>, </a:t>
            </a:r>
            <a:r>
              <a:rPr lang="en" sz="2400">
                <a:solidFill>
                  <a:srgbClr val="0B0080"/>
                </a:solidFill>
                <a:highlight>
                  <a:srgbClr val="FFFFFF"/>
                </a:highlight>
                <a:uFill>
                  <a:noFill/>
                </a:uFill>
                <a:latin typeface="Times New Roman"/>
                <a:ea typeface="Times New Roman"/>
                <a:cs typeface="Times New Roman"/>
                <a:sym typeface="Times New Roman"/>
                <a:hlinkClick r:id="rId5"/>
              </a:rPr>
              <a:t>general-purpose</a:t>
            </a:r>
            <a:r>
              <a:rPr lang="en" sz="2400">
                <a:solidFill>
                  <a:srgbClr val="222222"/>
                </a:solidFill>
                <a:highlight>
                  <a:srgbClr val="FFFFFF"/>
                </a:highlight>
                <a:latin typeface="Times New Roman"/>
                <a:ea typeface="Times New Roman"/>
                <a:cs typeface="Times New Roman"/>
                <a:sym typeface="Times New Roman"/>
              </a:rPr>
              <a:t> </a:t>
            </a:r>
            <a:r>
              <a:rPr lang="en" sz="2400">
                <a:solidFill>
                  <a:srgbClr val="0B0080"/>
                </a:solidFill>
                <a:highlight>
                  <a:srgbClr val="FFFFFF"/>
                </a:highlight>
                <a:uFill>
                  <a:noFill/>
                </a:uFill>
                <a:latin typeface="Times New Roman"/>
                <a:ea typeface="Times New Roman"/>
                <a:cs typeface="Times New Roman"/>
                <a:sym typeface="Times New Roman"/>
                <a:hlinkClick r:id="rId6"/>
              </a:rPr>
              <a:t>programming language</a:t>
            </a:r>
            <a:r>
              <a:rPr lang="en" sz="2400">
                <a:solidFill>
                  <a:srgbClr val="222222"/>
                </a:solidFill>
                <a:highlight>
                  <a:srgbClr val="FFFFFF"/>
                </a:highlight>
                <a:latin typeface="Times New Roman"/>
                <a:ea typeface="Times New Roman"/>
                <a:cs typeface="Times New Roman"/>
                <a:sym typeface="Times New Roman"/>
              </a:rPr>
              <a:t>. Created by </a:t>
            </a:r>
            <a:r>
              <a:rPr lang="en" sz="2400">
                <a:solidFill>
                  <a:srgbClr val="0B0080"/>
                </a:solidFill>
                <a:highlight>
                  <a:srgbClr val="FFFFFF"/>
                </a:highlight>
                <a:uFill>
                  <a:noFill/>
                </a:uFill>
                <a:latin typeface="Times New Roman"/>
                <a:ea typeface="Times New Roman"/>
                <a:cs typeface="Times New Roman"/>
                <a:sym typeface="Times New Roman"/>
                <a:hlinkClick r:id="rId7"/>
              </a:rPr>
              <a:t>Guido van Rossum</a:t>
            </a:r>
            <a:r>
              <a:rPr lang="en" sz="2400">
                <a:solidFill>
                  <a:srgbClr val="222222"/>
                </a:solidFill>
                <a:highlight>
                  <a:srgbClr val="FFFFFF"/>
                </a:highlight>
                <a:latin typeface="Times New Roman"/>
                <a:ea typeface="Times New Roman"/>
                <a:cs typeface="Times New Roman"/>
                <a:sym typeface="Times New Roman"/>
              </a:rPr>
              <a:t> and first released in 1991, Python's design philosophy emphasizes </a:t>
            </a:r>
            <a:r>
              <a:rPr lang="en" sz="2400">
                <a:solidFill>
                  <a:srgbClr val="0B0080"/>
                </a:solidFill>
                <a:highlight>
                  <a:srgbClr val="FFFFFF"/>
                </a:highlight>
                <a:uFill>
                  <a:noFill/>
                </a:uFill>
                <a:latin typeface="Times New Roman"/>
                <a:ea typeface="Times New Roman"/>
                <a:cs typeface="Times New Roman"/>
                <a:sym typeface="Times New Roman"/>
                <a:hlinkClick r:id="rId8"/>
              </a:rPr>
              <a:t>code readability</a:t>
            </a:r>
            <a:r>
              <a:rPr lang="en" sz="2400">
                <a:solidFill>
                  <a:srgbClr val="222222"/>
                </a:solidFill>
                <a:highlight>
                  <a:srgbClr val="FFFFFF"/>
                </a:highlight>
                <a:latin typeface="Times New Roman"/>
                <a:ea typeface="Times New Roman"/>
                <a:cs typeface="Times New Roman"/>
                <a:sym typeface="Times New Roman"/>
              </a:rPr>
              <a:t> with its notable use of </a:t>
            </a:r>
            <a:r>
              <a:rPr lang="en" sz="2400">
                <a:solidFill>
                  <a:srgbClr val="0B0080"/>
                </a:solidFill>
                <a:highlight>
                  <a:srgbClr val="FFFFFF"/>
                </a:highlight>
                <a:uFill>
                  <a:noFill/>
                </a:uFill>
                <a:latin typeface="Times New Roman"/>
                <a:ea typeface="Times New Roman"/>
                <a:cs typeface="Times New Roman"/>
                <a:sym typeface="Times New Roman"/>
                <a:hlinkClick r:id="rId9"/>
              </a:rPr>
              <a:t>significant whitespace</a:t>
            </a:r>
            <a:r>
              <a:rPr lang="en" sz="2400">
                <a:solidFill>
                  <a:srgbClr val="222222"/>
                </a:solidFill>
                <a:highlight>
                  <a:srgbClr val="FFFFFF"/>
                </a:highlight>
                <a:latin typeface="Times New Roman"/>
                <a:ea typeface="Times New Roman"/>
                <a:cs typeface="Times New Roman"/>
                <a:sym typeface="Times New Roman"/>
              </a:rPr>
              <a:t>. Its language constructs and </a:t>
            </a:r>
            <a:r>
              <a:rPr lang="en" sz="2400">
                <a:solidFill>
                  <a:srgbClr val="0B0080"/>
                </a:solidFill>
                <a:highlight>
                  <a:srgbClr val="FFFFFF"/>
                </a:highlight>
                <a:uFill>
                  <a:noFill/>
                </a:uFill>
                <a:latin typeface="Times New Roman"/>
                <a:ea typeface="Times New Roman"/>
                <a:cs typeface="Times New Roman"/>
                <a:sym typeface="Times New Roman"/>
                <a:hlinkClick r:id="rId10"/>
              </a:rPr>
              <a:t>object-oriented</a:t>
            </a:r>
            <a:r>
              <a:rPr lang="en" sz="2400">
                <a:solidFill>
                  <a:srgbClr val="222222"/>
                </a:solidFill>
                <a:highlight>
                  <a:srgbClr val="FFFFFF"/>
                </a:highlight>
                <a:latin typeface="Times New Roman"/>
                <a:ea typeface="Times New Roman"/>
                <a:cs typeface="Times New Roman"/>
                <a:sym typeface="Times New Roman"/>
              </a:rPr>
              <a:t> approach aim to help programmers write clear, logical code for small and large-scale projects.</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77" name="Google Shape;77;p15"/>
          <p:cNvSpPr txBox="1"/>
          <p:nvPr/>
        </p:nvSpPr>
        <p:spPr>
          <a:xfrm>
            <a:off x="311725" y="1602050"/>
            <a:ext cx="8520600" cy="3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22222"/>
                </a:solidFill>
                <a:highlight>
                  <a:srgbClr val="FFFFFF"/>
                </a:highlight>
                <a:latin typeface="Times New Roman"/>
                <a:ea typeface="Times New Roman"/>
                <a:cs typeface="Times New Roman"/>
                <a:sym typeface="Times New Roman"/>
              </a:rPr>
              <a:t>Machine learning</a:t>
            </a:r>
            <a:r>
              <a:rPr lang="en" sz="2400">
                <a:solidFill>
                  <a:srgbClr val="222222"/>
                </a:solidFill>
                <a:highlight>
                  <a:srgbClr val="FFFFFF"/>
                </a:highlight>
                <a:latin typeface="Times New Roman"/>
                <a:ea typeface="Times New Roman"/>
                <a:cs typeface="Times New Roman"/>
                <a:sym typeface="Times New Roman"/>
              </a:rPr>
              <a:t> (</a:t>
            </a:r>
            <a:r>
              <a:rPr b="1" lang="en" sz="2400">
                <a:solidFill>
                  <a:srgbClr val="222222"/>
                </a:solidFill>
                <a:highlight>
                  <a:srgbClr val="FFFFFF"/>
                </a:highlight>
                <a:latin typeface="Times New Roman"/>
                <a:ea typeface="Times New Roman"/>
                <a:cs typeface="Times New Roman"/>
                <a:sym typeface="Times New Roman"/>
              </a:rPr>
              <a:t>ML</a:t>
            </a:r>
            <a:r>
              <a:rPr lang="en" sz="2400">
                <a:solidFill>
                  <a:srgbClr val="222222"/>
                </a:solidFill>
                <a:highlight>
                  <a:srgbClr val="FFFFFF"/>
                </a:highlight>
                <a:latin typeface="Times New Roman"/>
                <a:ea typeface="Times New Roman"/>
                <a:cs typeface="Times New Roman"/>
                <a:sym typeface="Times New Roman"/>
              </a:rPr>
              <a:t>) is the </a:t>
            </a:r>
            <a:r>
              <a:rPr lang="en" sz="2400">
                <a:solidFill>
                  <a:srgbClr val="0B0080"/>
                </a:solidFill>
                <a:highlight>
                  <a:srgbClr val="FFFFFF"/>
                </a:highlight>
                <a:uFill>
                  <a:noFill/>
                </a:uFill>
                <a:latin typeface="Times New Roman"/>
                <a:ea typeface="Times New Roman"/>
                <a:cs typeface="Times New Roman"/>
                <a:sym typeface="Times New Roman"/>
                <a:hlinkClick r:id="rId3"/>
              </a:rPr>
              <a:t>scientific study</a:t>
            </a:r>
            <a:r>
              <a:rPr lang="en" sz="2400">
                <a:solidFill>
                  <a:srgbClr val="222222"/>
                </a:solidFill>
                <a:highlight>
                  <a:srgbClr val="FFFFFF"/>
                </a:highlight>
                <a:latin typeface="Times New Roman"/>
                <a:ea typeface="Times New Roman"/>
                <a:cs typeface="Times New Roman"/>
                <a:sym typeface="Times New Roman"/>
              </a:rPr>
              <a:t> of </a:t>
            </a:r>
            <a:r>
              <a:rPr lang="en" sz="2400">
                <a:solidFill>
                  <a:srgbClr val="0B0080"/>
                </a:solidFill>
                <a:highlight>
                  <a:srgbClr val="FFFFFF"/>
                </a:highlight>
                <a:uFill>
                  <a:noFill/>
                </a:uFill>
                <a:latin typeface="Times New Roman"/>
                <a:ea typeface="Times New Roman"/>
                <a:cs typeface="Times New Roman"/>
                <a:sym typeface="Times New Roman"/>
                <a:hlinkClick r:id="rId4"/>
              </a:rPr>
              <a:t>algorithms</a:t>
            </a:r>
            <a:r>
              <a:rPr lang="en" sz="2400">
                <a:solidFill>
                  <a:srgbClr val="222222"/>
                </a:solidFill>
                <a:highlight>
                  <a:srgbClr val="FFFFFF"/>
                </a:highlight>
                <a:latin typeface="Times New Roman"/>
                <a:ea typeface="Times New Roman"/>
                <a:cs typeface="Times New Roman"/>
                <a:sym typeface="Times New Roman"/>
              </a:rPr>
              <a:t> and </a:t>
            </a:r>
            <a:r>
              <a:rPr lang="en" sz="2400">
                <a:solidFill>
                  <a:srgbClr val="0B0080"/>
                </a:solidFill>
                <a:highlight>
                  <a:srgbClr val="FFFFFF"/>
                </a:highlight>
                <a:uFill>
                  <a:noFill/>
                </a:uFill>
                <a:latin typeface="Times New Roman"/>
                <a:ea typeface="Times New Roman"/>
                <a:cs typeface="Times New Roman"/>
                <a:sym typeface="Times New Roman"/>
                <a:hlinkClick r:id="rId5"/>
              </a:rPr>
              <a:t>statistical models</a:t>
            </a:r>
            <a:r>
              <a:rPr lang="en" sz="2400">
                <a:solidFill>
                  <a:srgbClr val="222222"/>
                </a:solidFill>
                <a:highlight>
                  <a:srgbClr val="FFFFFF"/>
                </a:highlight>
                <a:latin typeface="Times New Roman"/>
                <a:ea typeface="Times New Roman"/>
                <a:cs typeface="Times New Roman"/>
                <a:sym typeface="Times New Roman"/>
              </a:rPr>
              <a:t> that </a:t>
            </a:r>
            <a:r>
              <a:rPr lang="en" sz="2400">
                <a:solidFill>
                  <a:srgbClr val="0B0080"/>
                </a:solidFill>
                <a:highlight>
                  <a:srgbClr val="FFFFFF"/>
                </a:highlight>
                <a:uFill>
                  <a:noFill/>
                </a:uFill>
                <a:latin typeface="Times New Roman"/>
                <a:ea typeface="Times New Roman"/>
                <a:cs typeface="Times New Roman"/>
                <a:sym typeface="Times New Roman"/>
                <a:hlinkClick r:id="rId6"/>
              </a:rPr>
              <a:t>computer systems</a:t>
            </a:r>
            <a:r>
              <a:rPr lang="en" sz="2400">
                <a:solidFill>
                  <a:srgbClr val="222222"/>
                </a:solidFill>
                <a:highlight>
                  <a:srgbClr val="FFFFFF"/>
                </a:highlight>
                <a:latin typeface="Times New Roman"/>
                <a:ea typeface="Times New Roman"/>
                <a:cs typeface="Times New Roman"/>
                <a:sym typeface="Times New Roman"/>
              </a:rPr>
              <a:t> use in order to perform a specific task effectively without using explicit instructions, relying on patterns and inference instead. It is seen as a subset of </a:t>
            </a:r>
            <a:r>
              <a:rPr lang="en" sz="2400">
                <a:solidFill>
                  <a:srgbClr val="0B0080"/>
                </a:solidFill>
                <a:highlight>
                  <a:srgbClr val="FFFFFF"/>
                </a:highlight>
                <a:uFill>
                  <a:noFill/>
                </a:uFill>
                <a:latin typeface="Times New Roman"/>
                <a:ea typeface="Times New Roman"/>
                <a:cs typeface="Times New Roman"/>
                <a:sym typeface="Times New Roman"/>
                <a:hlinkClick r:id="rId7"/>
              </a:rPr>
              <a:t>artificial intelligence</a:t>
            </a:r>
            <a:r>
              <a:rPr lang="en" sz="2400">
                <a:solidFill>
                  <a:srgbClr val="222222"/>
                </a:solidFill>
                <a:highlight>
                  <a:srgbClr val="FFFFFF"/>
                </a:highlight>
                <a:latin typeface="Times New Roman"/>
                <a:ea typeface="Times New Roman"/>
                <a:cs typeface="Times New Roman"/>
                <a:sym typeface="Times New Roman"/>
              </a:rPr>
              <a:t>. Machine learning algorithms build a </a:t>
            </a:r>
            <a:r>
              <a:rPr lang="en" sz="2400">
                <a:solidFill>
                  <a:srgbClr val="0B0080"/>
                </a:solidFill>
                <a:highlight>
                  <a:srgbClr val="FFFFFF"/>
                </a:highlight>
                <a:uFill>
                  <a:noFill/>
                </a:uFill>
                <a:latin typeface="Times New Roman"/>
                <a:ea typeface="Times New Roman"/>
                <a:cs typeface="Times New Roman"/>
                <a:sym typeface="Times New Roman"/>
                <a:hlinkClick r:id="rId8"/>
              </a:rPr>
              <a:t>mathematical model</a:t>
            </a:r>
            <a:r>
              <a:rPr lang="en" sz="2400">
                <a:solidFill>
                  <a:srgbClr val="222222"/>
                </a:solidFill>
                <a:highlight>
                  <a:srgbClr val="FFFFFF"/>
                </a:highlight>
                <a:latin typeface="Times New Roman"/>
                <a:ea typeface="Times New Roman"/>
                <a:cs typeface="Times New Roman"/>
                <a:sym typeface="Times New Roman"/>
              </a:rPr>
              <a:t> based on sample data, known as "</a:t>
            </a:r>
            <a:r>
              <a:rPr lang="en" sz="2400">
                <a:solidFill>
                  <a:srgbClr val="0B0080"/>
                </a:solidFill>
                <a:highlight>
                  <a:srgbClr val="FFFFFF"/>
                </a:highlight>
                <a:uFill>
                  <a:noFill/>
                </a:uFill>
                <a:latin typeface="Times New Roman"/>
                <a:ea typeface="Times New Roman"/>
                <a:cs typeface="Times New Roman"/>
                <a:sym typeface="Times New Roman"/>
                <a:hlinkClick r:id="rId9"/>
              </a:rPr>
              <a:t>training data</a:t>
            </a:r>
            <a:r>
              <a:rPr lang="en" sz="2400">
                <a:solidFill>
                  <a:srgbClr val="222222"/>
                </a:solidFill>
                <a:highlight>
                  <a:srgbClr val="FFFFFF"/>
                </a:highlight>
                <a:latin typeface="Times New Roman"/>
                <a:ea typeface="Times New Roman"/>
                <a:cs typeface="Times New Roman"/>
                <a:sym typeface="Times New Roman"/>
              </a:rPr>
              <a:t>", in order to make predictions or decisions without being explicitly programmed to perform the task.</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3" name="Google Shape;83;p16"/>
          <p:cNvSpPr txBox="1"/>
          <p:nvPr/>
        </p:nvSpPr>
        <p:spPr>
          <a:xfrm>
            <a:off x="311700" y="1620525"/>
            <a:ext cx="8520600" cy="3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Here we are going to find the students who are going to graduate and who are not going to graduate by seeing their overall gradals and performances.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Our goal is to identify students who might need early intervention before they fail to graduate and to provide which type of supervised learning so that they can graduate successfully.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CHART</a:t>
            </a:r>
            <a:endParaRPr/>
          </a:p>
        </p:txBody>
      </p:sp>
      <p:pic>
        <p:nvPicPr>
          <p:cNvPr id="89" name="Google Shape;89;p17"/>
          <p:cNvPicPr preferRelativeResize="0"/>
          <p:nvPr/>
        </p:nvPicPr>
        <p:blipFill>
          <a:blip r:embed="rId3">
            <a:alphaModFix/>
          </a:blip>
          <a:stretch>
            <a:fillRect/>
          </a:stretch>
        </p:blipFill>
        <p:spPr>
          <a:xfrm>
            <a:off x="136800" y="1277025"/>
            <a:ext cx="8695526" cy="3866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 DATA EXPLORATION</a:t>
            </a:r>
            <a:endParaRPr/>
          </a:p>
        </p:txBody>
      </p:sp>
      <p:sp>
        <p:nvSpPr>
          <p:cNvPr id="95" name="Google Shape;95;p18"/>
          <p:cNvSpPr txBox="1"/>
          <p:nvPr/>
        </p:nvSpPr>
        <p:spPr>
          <a:xfrm>
            <a:off x="311725" y="1579650"/>
            <a:ext cx="8520600" cy="3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Let’s begin by investigating the dataset to determine how many students we have information on, and learn about the graduation rate among these students. You will need to compute following:</a:t>
            </a:r>
            <a:endParaRPr sz="24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total number of students, n_students.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total number of features for each student, n_features.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number students who passed, n_passed.</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number of students who failed, n_failed.</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graduation rate of the class, grad_rate, in percent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PREPARING THE DATA</a:t>
            </a:r>
            <a:endParaRPr/>
          </a:p>
        </p:txBody>
      </p:sp>
      <p:sp>
        <p:nvSpPr>
          <p:cNvPr id="101" name="Google Shape;101;p19"/>
          <p:cNvSpPr txBox="1"/>
          <p:nvPr/>
        </p:nvSpPr>
        <p:spPr>
          <a:xfrm>
            <a:off x="311725" y="1600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Identify features and target columns</a:t>
            </a:r>
            <a:endParaRPr b="1" sz="30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It is often the case that the data you obtain contains non-numeric features. This can be a problem, as most machine learning algorithms expect numeric data to perform computations with.</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43325" y="145275"/>
            <a:ext cx="8520600" cy="10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 TRAINING AND TESTING DATA SPLITS</a:t>
            </a:r>
            <a:endParaRPr/>
          </a:p>
        </p:txBody>
      </p:sp>
      <p:sp>
        <p:nvSpPr>
          <p:cNvPr id="107" name="Google Shape;107;p20"/>
          <p:cNvSpPr txBox="1"/>
          <p:nvPr/>
        </p:nvSpPr>
        <p:spPr>
          <a:xfrm>
            <a:off x="243325" y="1600525"/>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So far, we have converted all categorical features into numeric values. For the next step, we split the data (both features and corresponding labels) into training and test sets. You will have to implement the following :</a:t>
            </a:r>
            <a:endParaRPr sz="24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Randomly shuffle and split data (X_all, y_all) into training and testing subsets.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Use 300 training points (approx. 75%) and 95 testing points (approx. 25%).</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Set a random_state for the function(s) you use, if provide.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Store the result in X_train, X_test, y_train, y_test</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APPLICATION</a:t>
            </a:r>
            <a:endParaRPr/>
          </a:p>
        </p:txBody>
      </p:sp>
      <p:sp>
        <p:nvSpPr>
          <p:cNvPr id="113" name="Google Shape;113;p21"/>
          <p:cNvSpPr txBox="1"/>
          <p:nvPr/>
        </p:nvSpPr>
        <p:spPr>
          <a:xfrm>
            <a:off x="311725" y="1614175"/>
            <a:ext cx="8520600" cy="3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There are three supervised learning models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Naive Bayes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Logistic Regression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 sz="2400">
                <a:latin typeface="Times New Roman"/>
                <a:ea typeface="Times New Roman"/>
                <a:cs typeface="Times New Roman"/>
                <a:sym typeface="Times New Roman"/>
              </a:rPr>
              <a:t>Support Vector Machines</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