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NAV RAO" userId="f85db851510aa27a" providerId="LiveId" clId="{21267903-8F84-4966-A3AA-0B2A8F85769B}"/>
    <pc:docChg chg="modSld">
      <pc:chgData name="PRANAV RAO" userId="f85db851510aa27a" providerId="LiveId" clId="{21267903-8F84-4966-A3AA-0B2A8F85769B}" dt="2020-03-02T05:02:39.920" v="2"/>
      <pc:docMkLst>
        <pc:docMk/>
      </pc:docMkLst>
      <pc:sldChg chg="delSp modSp mod">
        <pc:chgData name="PRANAV RAO" userId="f85db851510aa27a" providerId="LiveId" clId="{21267903-8F84-4966-A3AA-0B2A8F85769B}" dt="2020-03-02T05:02:08.774" v="1"/>
        <pc:sldMkLst>
          <pc:docMk/>
          <pc:sldMk cId="0" sldId="261"/>
        </pc:sldMkLst>
        <pc:spChg chg="del">
          <ac:chgData name="PRANAV RAO" userId="f85db851510aa27a" providerId="LiveId" clId="{21267903-8F84-4966-A3AA-0B2A8F85769B}" dt="2020-03-02T05:02:08.774" v="1"/>
          <ac:spMkLst>
            <pc:docMk/>
            <pc:sldMk cId="0" sldId="261"/>
            <ac:spMk id="85" creationId="{00000000-0000-0000-0000-000000000000}"/>
          </ac:spMkLst>
        </pc:spChg>
        <pc:picChg chg="mod">
          <ac:chgData name="PRANAV RAO" userId="f85db851510aa27a" providerId="LiveId" clId="{21267903-8F84-4966-A3AA-0B2A8F85769B}" dt="2020-03-02T05:02:03.990" v="0" actId="1076"/>
          <ac:picMkLst>
            <pc:docMk/>
            <pc:sldMk cId="0" sldId="261"/>
            <ac:picMk id="86" creationId="{00000000-0000-0000-0000-000000000000}"/>
          </ac:picMkLst>
        </pc:picChg>
      </pc:sldChg>
      <pc:sldChg chg="delSp">
        <pc:chgData name="PRANAV RAO" userId="f85db851510aa27a" providerId="LiveId" clId="{21267903-8F84-4966-A3AA-0B2A8F85769B}" dt="2020-03-02T05:02:39.920" v="2"/>
        <pc:sldMkLst>
          <pc:docMk/>
          <pc:sldMk cId="0" sldId="268"/>
        </pc:sldMkLst>
        <pc:spChg chg="del">
          <ac:chgData name="PRANAV RAO" userId="f85db851510aa27a" providerId="LiveId" clId="{21267903-8F84-4966-A3AA-0B2A8F85769B}" dt="2020-03-02T05:02:39.920" v="2"/>
          <ac:spMkLst>
            <pc:docMk/>
            <pc:sldMk cId="0" sldId="268"/>
            <ac:spMk id="13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7eae65d705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7eae65d705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7ebbbe3ccc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7ebbbe3ccc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7eae65d705_1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7eae65d705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7ebbbe3cc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7ebbbe3cc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7eae65d705_1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7eae65d705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703dd9d5e4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703dd9d5e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7eae65d705_1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7eae65d705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7e8ab7a73d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7e8ab7a73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6f395487df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6f395487df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6f395487df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6f395487df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6fe35f759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6fe35f759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7eae65d70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7eae65d70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7ecae08d9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7ecae08d9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703dd9d5e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703dd9d5e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7eae65d705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7eae65d70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744575"/>
            <a:ext cx="8520600" cy="187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a:latin typeface="Times New Roman"/>
                <a:ea typeface="Times New Roman"/>
                <a:cs typeface="Times New Roman"/>
                <a:sym typeface="Times New Roman"/>
              </a:rPr>
              <a:t>                            Technical Seminar</a:t>
            </a:r>
            <a:endParaRPr sz="3200">
              <a:latin typeface="Times New Roman"/>
              <a:ea typeface="Times New Roman"/>
              <a:cs typeface="Times New Roman"/>
              <a:sym typeface="Times New Roman"/>
            </a:endParaRPr>
          </a:p>
          <a:p>
            <a:pPr marL="0" lvl="0" indent="0" algn="ctr" rtl="0">
              <a:spcBef>
                <a:spcPts val="0"/>
              </a:spcBef>
              <a:spcAft>
                <a:spcPts val="0"/>
              </a:spcAft>
              <a:buNone/>
            </a:pPr>
            <a:r>
              <a:rPr lang="en" sz="3200">
                <a:latin typeface="Times New Roman"/>
                <a:ea typeface="Times New Roman"/>
                <a:cs typeface="Times New Roman"/>
                <a:sym typeface="Times New Roman"/>
              </a:rPr>
              <a:t>     On</a:t>
            </a:r>
            <a:endParaRPr sz="3200">
              <a:latin typeface="Times New Roman"/>
              <a:ea typeface="Times New Roman"/>
              <a:cs typeface="Times New Roman"/>
              <a:sym typeface="Times New Roman"/>
            </a:endParaRPr>
          </a:p>
          <a:p>
            <a:pPr marL="0" lvl="0" indent="0" algn="ctr" rtl="0">
              <a:spcBef>
                <a:spcPts val="0"/>
              </a:spcBef>
              <a:spcAft>
                <a:spcPts val="0"/>
              </a:spcAft>
              <a:buNone/>
            </a:pPr>
            <a:r>
              <a:rPr lang="en" sz="3600">
                <a:latin typeface="Times New Roman"/>
                <a:ea typeface="Times New Roman"/>
                <a:cs typeface="Times New Roman"/>
                <a:sym typeface="Times New Roman"/>
              </a:rPr>
              <a:t>    </a:t>
            </a:r>
            <a:r>
              <a:rPr lang="en" sz="3800" b="1">
                <a:latin typeface="Times New Roman"/>
                <a:ea typeface="Times New Roman"/>
                <a:cs typeface="Times New Roman"/>
                <a:sym typeface="Times New Roman"/>
              </a:rPr>
              <a:t>Big Data Pre-Processing</a:t>
            </a:r>
            <a:endParaRPr sz="3800" b="1">
              <a:latin typeface="Times New Roman"/>
              <a:ea typeface="Times New Roman"/>
              <a:cs typeface="Times New Roman"/>
              <a:sym typeface="Times New Roman"/>
            </a:endParaRPr>
          </a:p>
        </p:txBody>
      </p:sp>
      <p:sp>
        <p:nvSpPr>
          <p:cNvPr id="55" name="Google Shape;55;p13"/>
          <p:cNvSpPr txBox="1">
            <a:spLocks noGrp="1"/>
          </p:cNvSpPr>
          <p:nvPr>
            <p:ph type="subTitle" idx="1"/>
          </p:nvPr>
        </p:nvSpPr>
        <p:spPr>
          <a:xfrm>
            <a:off x="311700" y="2879025"/>
            <a:ext cx="8520600" cy="197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 </a:t>
            </a:r>
            <a:r>
              <a:rPr lang="en">
                <a:solidFill>
                  <a:srgbClr val="000000"/>
                </a:solidFill>
                <a:latin typeface="Times New Roman"/>
                <a:ea typeface="Times New Roman"/>
                <a:cs typeface="Times New Roman"/>
                <a:sym typeface="Times New Roman"/>
              </a:rPr>
              <a:t>Guide  Name:                                 By:</a:t>
            </a:r>
            <a:endParaRPr>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en">
                <a:solidFill>
                  <a:srgbClr val="000000"/>
                </a:solidFill>
                <a:latin typeface="Times New Roman"/>
                <a:ea typeface="Times New Roman"/>
                <a:cs typeface="Times New Roman"/>
                <a:sym typeface="Times New Roman"/>
              </a:rPr>
              <a:t> Prof. Sajitha N                                  Ramya shree B </a:t>
            </a:r>
            <a:endParaRPr>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r>
              <a:rPr lang="en">
                <a:solidFill>
                  <a:srgbClr val="000000"/>
                </a:solidFill>
                <a:latin typeface="Times New Roman"/>
                <a:ea typeface="Times New Roman"/>
                <a:cs typeface="Times New Roman"/>
                <a:sym typeface="Times New Roman"/>
              </a:rPr>
              <a:t> Assistant Professor                           1BG16CS081</a:t>
            </a:r>
            <a:endParaRPr>
              <a:solidFill>
                <a:srgbClr val="000000"/>
              </a:solidFill>
              <a:latin typeface="Times New Roman"/>
              <a:ea typeface="Times New Roman"/>
              <a:cs typeface="Times New Roman"/>
              <a:sym typeface="Times New Roman"/>
            </a:endParaRPr>
          </a:p>
          <a:p>
            <a:pPr marL="0" lvl="0" indent="0" algn="ctr"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Cont..</a:t>
            </a:r>
            <a:endParaRPr dirty="0"/>
          </a:p>
        </p:txBody>
      </p:sp>
      <p:sp>
        <p:nvSpPr>
          <p:cNvPr id="110" name="Google Shape;110;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b="1">
                <a:solidFill>
                  <a:srgbClr val="000000"/>
                </a:solidFill>
                <a:latin typeface="Times New Roman"/>
                <a:ea typeface="Times New Roman"/>
                <a:cs typeface="Times New Roman"/>
                <a:sym typeface="Times New Roman"/>
              </a:rPr>
              <a:t>3.</a:t>
            </a:r>
            <a:r>
              <a:rPr lang="en" b="1">
                <a:solidFill>
                  <a:schemeClr val="dk1"/>
                </a:solidFill>
                <a:latin typeface="Times New Roman"/>
                <a:ea typeface="Times New Roman"/>
                <a:cs typeface="Times New Roman"/>
                <a:sym typeface="Times New Roman"/>
              </a:rPr>
              <a:t>Angreine Kewo,Pinrolinvic Manembu,Per Sieverts Nielsen,</a:t>
            </a:r>
            <a:r>
              <a:rPr lang="en" b="1">
                <a:solidFill>
                  <a:srgbClr val="000000"/>
                </a:solidFill>
                <a:latin typeface="Times New Roman"/>
                <a:ea typeface="Times New Roman"/>
                <a:cs typeface="Times New Roman"/>
                <a:sym typeface="Times New Roman"/>
              </a:rPr>
              <a:t>Data Pre-processing Techniques in the Regional Emission’s Load Profiles Case,2019 6th International Conference on Control, Decision and Information Technologies.</a:t>
            </a:r>
            <a:endParaRPr b="1">
              <a:solidFill>
                <a:srgbClr val="000000"/>
              </a:solidFill>
              <a:latin typeface="Times New Roman"/>
              <a:ea typeface="Times New Roman"/>
              <a:cs typeface="Times New Roman"/>
              <a:sym typeface="Times New Roman"/>
            </a:endParaRPr>
          </a:p>
          <a:p>
            <a:pPr marL="457200" lvl="0" indent="-323850" algn="just" rtl="0">
              <a:lnSpc>
                <a:spcPct val="115000"/>
              </a:lnSpc>
              <a:spcBef>
                <a:spcPts val="160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Energy consumption is used as a tool</a:t>
            </a:r>
            <a:endParaRPr sz="1500">
              <a:solidFill>
                <a:srgbClr val="000000"/>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1500">
                <a:solidFill>
                  <a:srgbClr val="000000"/>
                </a:solidFill>
                <a:latin typeface="Times New Roman"/>
                <a:ea typeface="Times New Roman"/>
                <a:cs typeface="Times New Roman"/>
                <a:sym typeface="Times New Roman"/>
              </a:rPr>
              <a:t>          for increasing energy efficiency and </a:t>
            </a:r>
            <a:endParaRPr sz="1500">
              <a:solidFill>
                <a:srgbClr val="000000"/>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1500">
                <a:solidFill>
                  <a:srgbClr val="000000"/>
                </a:solidFill>
                <a:latin typeface="Times New Roman"/>
                <a:ea typeface="Times New Roman"/>
                <a:cs typeface="Times New Roman"/>
                <a:sym typeface="Times New Roman"/>
              </a:rPr>
              <a:t>         developing emission load profiles. </a:t>
            </a:r>
            <a:endParaRPr sz="1500">
              <a:solidFill>
                <a:srgbClr val="000000"/>
              </a:solidFill>
              <a:latin typeface="Times New Roman"/>
              <a:ea typeface="Times New Roman"/>
              <a:cs typeface="Times New Roman"/>
              <a:sym typeface="Times New Roman"/>
            </a:endParaRPr>
          </a:p>
          <a:p>
            <a:pPr marL="457200" lvl="0" indent="-323850" algn="just" rtl="0">
              <a:lnSpc>
                <a:spcPct val="115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The emission load profile consist of </a:t>
            </a:r>
            <a:endParaRPr sz="1500">
              <a:solidFill>
                <a:srgbClr val="000000"/>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1500">
                <a:solidFill>
                  <a:srgbClr val="000000"/>
                </a:solidFill>
                <a:latin typeface="Times New Roman"/>
                <a:ea typeface="Times New Roman"/>
                <a:cs typeface="Times New Roman"/>
                <a:sym typeface="Times New Roman"/>
              </a:rPr>
              <a:t>         data collection phase, followed by the</a:t>
            </a:r>
            <a:endParaRPr sz="1500">
              <a:solidFill>
                <a:srgbClr val="000000"/>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1500">
                <a:solidFill>
                  <a:srgbClr val="000000"/>
                </a:solidFill>
                <a:latin typeface="Times New Roman"/>
                <a:ea typeface="Times New Roman"/>
                <a:cs typeface="Times New Roman"/>
                <a:sym typeface="Times New Roman"/>
              </a:rPr>
              <a:t>         data pre-processing phase, the modelling </a:t>
            </a:r>
            <a:endParaRPr sz="1500">
              <a:solidFill>
                <a:srgbClr val="000000"/>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1500">
                <a:solidFill>
                  <a:srgbClr val="000000"/>
                </a:solidFill>
                <a:latin typeface="Times New Roman"/>
                <a:ea typeface="Times New Roman"/>
                <a:cs typeface="Times New Roman"/>
                <a:sym typeface="Times New Roman"/>
              </a:rPr>
              <a:t>         phase and the data clustering phase. </a:t>
            </a:r>
            <a:endParaRPr sz="1500">
              <a:solidFill>
                <a:srgbClr val="000000"/>
              </a:solidFill>
              <a:latin typeface="Times New Roman"/>
              <a:ea typeface="Times New Roman"/>
              <a:cs typeface="Times New Roman"/>
              <a:sym typeface="Times New Roman"/>
            </a:endParaRPr>
          </a:p>
        </p:txBody>
      </p:sp>
      <p:pic>
        <p:nvPicPr>
          <p:cNvPr id="111" name="Google Shape;111;p22"/>
          <p:cNvPicPr preferRelativeResize="0"/>
          <p:nvPr/>
        </p:nvPicPr>
        <p:blipFill>
          <a:blip r:embed="rId3">
            <a:alphaModFix/>
          </a:blip>
          <a:stretch>
            <a:fillRect/>
          </a:stretch>
        </p:blipFill>
        <p:spPr>
          <a:xfrm>
            <a:off x="4901875" y="2571750"/>
            <a:ext cx="3734000" cy="1718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System Architecture</a:t>
            </a:r>
            <a:endParaRPr/>
          </a:p>
        </p:txBody>
      </p:sp>
      <p:sp>
        <p:nvSpPr>
          <p:cNvPr id="117" name="Google Shape;117;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18" name="Google Shape;118;p23"/>
          <p:cNvPicPr preferRelativeResize="0"/>
          <p:nvPr/>
        </p:nvPicPr>
        <p:blipFill>
          <a:blip r:embed="rId3">
            <a:alphaModFix/>
          </a:blip>
          <a:stretch>
            <a:fillRect/>
          </a:stretch>
        </p:blipFill>
        <p:spPr>
          <a:xfrm>
            <a:off x="776300" y="1228973"/>
            <a:ext cx="7591425" cy="3724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RESULT ANALYSIS</a:t>
            </a:r>
            <a:endParaRPr>
              <a:latin typeface="Times New Roman"/>
              <a:ea typeface="Times New Roman"/>
              <a:cs typeface="Times New Roman"/>
              <a:sym typeface="Times New Roman"/>
            </a:endParaRPr>
          </a:p>
        </p:txBody>
      </p:sp>
      <p:sp>
        <p:nvSpPr>
          <p:cNvPr id="124" name="Google Shape;124;p24"/>
          <p:cNvSpPr txBox="1">
            <a:spLocks noGrp="1"/>
          </p:cNvSpPr>
          <p:nvPr>
            <p:ph type="body" idx="1"/>
          </p:nvPr>
        </p:nvSpPr>
        <p:spPr>
          <a:xfrm>
            <a:off x="311700" y="1152475"/>
            <a:ext cx="5116500" cy="34164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First the dataset where executed using  </a:t>
            </a:r>
            <a:endParaRPr>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a:solidFill>
                  <a:srgbClr val="000000"/>
                </a:solidFill>
                <a:latin typeface="Times New Roman"/>
                <a:ea typeface="Times New Roman"/>
                <a:cs typeface="Times New Roman"/>
                <a:sym typeface="Times New Roman"/>
              </a:rPr>
              <a:t>       the existing kNN without pre-processing, </a:t>
            </a:r>
            <a:endParaRPr>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a:solidFill>
                  <a:srgbClr val="000000"/>
                </a:solidFill>
                <a:latin typeface="Times New Roman"/>
                <a:ea typeface="Times New Roman"/>
                <a:cs typeface="Times New Roman"/>
                <a:sym typeface="Times New Roman"/>
              </a:rPr>
              <a:t>       Secondly the dataset was executed on the </a:t>
            </a:r>
            <a:endParaRPr>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a:solidFill>
                  <a:srgbClr val="000000"/>
                </a:solidFill>
                <a:latin typeface="Times New Roman"/>
                <a:ea typeface="Times New Roman"/>
                <a:cs typeface="Times New Roman"/>
                <a:sym typeface="Times New Roman"/>
              </a:rPr>
              <a:t>       proposed hybrid technique. The results</a:t>
            </a:r>
            <a:endParaRPr>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a:solidFill>
                  <a:srgbClr val="000000"/>
                </a:solidFill>
                <a:latin typeface="Times New Roman"/>
                <a:ea typeface="Times New Roman"/>
                <a:cs typeface="Times New Roman"/>
                <a:sym typeface="Times New Roman"/>
              </a:rPr>
              <a:t>       were compared in terms of performance</a:t>
            </a:r>
            <a:endParaRPr>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a:solidFill>
                  <a:srgbClr val="000000"/>
                </a:solidFill>
                <a:latin typeface="Times New Roman"/>
                <a:ea typeface="Times New Roman"/>
                <a:cs typeface="Times New Roman"/>
                <a:sym typeface="Times New Roman"/>
              </a:rPr>
              <a:t>       evaluation criteria such as  precision, </a:t>
            </a:r>
            <a:endParaRPr>
              <a:solidFill>
                <a:srgbClr val="000000"/>
              </a:solidFill>
              <a:latin typeface="Times New Roman"/>
              <a:ea typeface="Times New Roman"/>
              <a:cs typeface="Times New Roman"/>
              <a:sym typeface="Times New Roman"/>
            </a:endParaRPr>
          </a:p>
          <a:p>
            <a:pPr marL="0" lvl="0" indent="0" algn="just" rtl="0">
              <a:spcBef>
                <a:spcPts val="0"/>
              </a:spcBef>
              <a:spcAft>
                <a:spcPts val="0"/>
              </a:spcAft>
              <a:buNone/>
            </a:pPr>
            <a:r>
              <a:rPr lang="en">
                <a:solidFill>
                  <a:srgbClr val="000000"/>
                </a:solidFill>
                <a:latin typeface="Times New Roman"/>
                <a:ea typeface="Times New Roman"/>
                <a:cs typeface="Times New Roman"/>
                <a:sym typeface="Times New Roman"/>
              </a:rPr>
              <a:t>       Recall and  FMeasure.</a:t>
            </a:r>
            <a:endParaRPr>
              <a:solidFill>
                <a:srgbClr val="000000"/>
              </a:solidFill>
              <a:latin typeface="Times New Roman"/>
              <a:ea typeface="Times New Roman"/>
              <a:cs typeface="Times New Roman"/>
              <a:sym typeface="Times New Roman"/>
            </a:endParaRPr>
          </a:p>
          <a:p>
            <a:pPr marL="457200" lvl="0" indent="0" algn="just" rtl="0">
              <a:spcBef>
                <a:spcPts val="0"/>
              </a:spcBef>
              <a:spcAft>
                <a:spcPts val="0"/>
              </a:spcAft>
              <a:buNone/>
            </a:pPr>
            <a:endParaRPr>
              <a:solidFill>
                <a:srgbClr val="000000"/>
              </a:solidFill>
              <a:latin typeface="Times New Roman"/>
              <a:ea typeface="Times New Roman"/>
              <a:cs typeface="Times New Roman"/>
              <a:sym typeface="Times New Roman"/>
            </a:endParaRPr>
          </a:p>
          <a:p>
            <a:pPr marL="0" lvl="0" indent="0" algn="just" rtl="0">
              <a:spcBef>
                <a:spcPts val="1600"/>
              </a:spcBef>
              <a:spcAft>
                <a:spcPts val="0"/>
              </a:spcAft>
              <a:buNone/>
            </a:pPr>
            <a:endParaRPr>
              <a:solidFill>
                <a:srgbClr val="000000"/>
              </a:solidFill>
              <a:latin typeface="Times New Roman"/>
              <a:ea typeface="Times New Roman"/>
              <a:cs typeface="Times New Roman"/>
              <a:sym typeface="Times New Roman"/>
            </a:endParaRPr>
          </a:p>
          <a:p>
            <a:pPr marL="0" lvl="0" indent="0" algn="just" rtl="0">
              <a:spcBef>
                <a:spcPts val="1600"/>
              </a:spcBef>
              <a:spcAft>
                <a:spcPts val="1600"/>
              </a:spcAft>
              <a:buNone/>
            </a:pPr>
            <a:endParaRPr>
              <a:solidFill>
                <a:srgbClr val="000000"/>
              </a:solidFill>
              <a:latin typeface="Times New Roman"/>
              <a:ea typeface="Times New Roman"/>
              <a:cs typeface="Times New Roman"/>
              <a:sym typeface="Times New Roman"/>
            </a:endParaRPr>
          </a:p>
        </p:txBody>
      </p:sp>
      <p:pic>
        <p:nvPicPr>
          <p:cNvPr id="125" name="Google Shape;125;p24"/>
          <p:cNvPicPr preferRelativeResize="0"/>
          <p:nvPr/>
        </p:nvPicPr>
        <p:blipFill>
          <a:blip r:embed="rId3">
            <a:alphaModFix/>
          </a:blip>
          <a:stretch>
            <a:fillRect/>
          </a:stretch>
        </p:blipFill>
        <p:spPr>
          <a:xfrm>
            <a:off x="5428325" y="1650025"/>
            <a:ext cx="3322775" cy="2640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Cont..</a:t>
            </a:r>
            <a:endParaRPr dirty="0"/>
          </a:p>
        </p:txBody>
      </p:sp>
      <p:pic>
        <p:nvPicPr>
          <p:cNvPr id="132" name="Google Shape;132;p25"/>
          <p:cNvPicPr preferRelativeResize="0"/>
          <p:nvPr/>
        </p:nvPicPr>
        <p:blipFill>
          <a:blip r:embed="rId3">
            <a:alphaModFix/>
          </a:blip>
          <a:stretch>
            <a:fillRect/>
          </a:stretch>
        </p:blipFill>
        <p:spPr>
          <a:xfrm>
            <a:off x="504825" y="1236475"/>
            <a:ext cx="3751400" cy="3145600"/>
          </a:xfrm>
          <a:prstGeom prst="rect">
            <a:avLst/>
          </a:prstGeom>
          <a:noFill/>
          <a:ln>
            <a:noFill/>
          </a:ln>
        </p:spPr>
      </p:pic>
      <p:pic>
        <p:nvPicPr>
          <p:cNvPr id="133" name="Google Shape;133;p25"/>
          <p:cNvPicPr preferRelativeResize="0"/>
          <p:nvPr/>
        </p:nvPicPr>
        <p:blipFill>
          <a:blip r:embed="rId4">
            <a:alphaModFix/>
          </a:blip>
          <a:stretch>
            <a:fillRect/>
          </a:stretch>
        </p:blipFill>
        <p:spPr>
          <a:xfrm>
            <a:off x="4738575" y="1227125"/>
            <a:ext cx="3886200" cy="3267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39" name="Google Shape;139;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Data pre-processing helps in removing reductant data and hence it improves quality of the output.</a:t>
            </a:r>
            <a:endParaRPr>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Hybrid technique handles both imbalanced data and outliers which is composed of  sampling technique and a statistical technique- Interquartile range (IQR) to detect the outliers. </a:t>
            </a:r>
            <a:endParaRPr>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Regional Emission Load Profile helps to know the amount of energy that can be conversed .</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145" name="Google Shape;145;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latin typeface="Times New Roman"/>
                <a:ea typeface="Times New Roman"/>
                <a:cs typeface="Times New Roman"/>
                <a:sym typeface="Times New Roman"/>
              </a:rPr>
              <a:t>[1].Ashish Juneja, Nripendra Narayan Das,Big Data Quality Framework: Pre-Processing Data in Weather Monitoring Application, 2019 International Conference on Machine Learning, Big Data, Cloud and Parallel Computing.</a:t>
            </a:r>
            <a:endParaRPr>
              <a:solidFill>
                <a:srgbClr val="000000"/>
              </a:solidFill>
              <a:latin typeface="Times New Roman"/>
              <a:ea typeface="Times New Roman"/>
              <a:cs typeface="Times New Roman"/>
              <a:sym typeface="Times New Roman"/>
            </a:endParaRPr>
          </a:p>
          <a:p>
            <a:pPr marL="0" lvl="0" indent="0" algn="l" rtl="0">
              <a:spcBef>
                <a:spcPts val="1600"/>
              </a:spcBef>
              <a:spcAft>
                <a:spcPts val="0"/>
              </a:spcAft>
              <a:buNone/>
            </a:pPr>
            <a:r>
              <a:rPr lang="en">
                <a:solidFill>
                  <a:srgbClr val="000000"/>
                </a:solidFill>
                <a:latin typeface="Times New Roman"/>
                <a:ea typeface="Times New Roman"/>
                <a:cs typeface="Times New Roman"/>
                <a:sym typeface="Times New Roman"/>
              </a:rPr>
              <a:t>[2].Preeti Nair,Indu Kashyap,Hybrid Pre-processing Technique for Handling Imbalanced Data and Detecting Outliers for kNN Classifier,2019 International Conference on Machine Learning, Big Data, Cloud and Parallel Computing.</a:t>
            </a:r>
            <a:endParaRPr>
              <a:solidFill>
                <a:srgbClr val="000000"/>
              </a:solidFill>
              <a:latin typeface="Times New Roman"/>
              <a:ea typeface="Times New Roman"/>
              <a:cs typeface="Times New Roman"/>
              <a:sym typeface="Times New Roman"/>
            </a:endParaRPr>
          </a:p>
          <a:p>
            <a:pPr marL="0" lvl="0" indent="0" algn="l" rtl="0">
              <a:spcBef>
                <a:spcPts val="1600"/>
              </a:spcBef>
              <a:spcAft>
                <a:spcPts val="1600"/>
              </a:spcAft>
              <a:buNone/>
            </a:pPr>
            <a:r>
              <a:rPr lang="en">
                <a:solidFill>
                  <a:srgbClr val="000000"/>
                </a:solidFill>
                <a:latin typeface="Times New Roman"/>
                <a:ea typeface="Times New Roman"/>
                <a:cs typeface="Times New Roman"/>
                <a:sym typeface="Times New Roman"/>
              </a:rPr>
              <a:t>[3].Angreine Kewo,Pinrolinvic Manembu,Per Sieverts Nielsen,Data Pre-processing Techniques in the Regional Emission’s Load Profiles Case,2019 6th International Conference on Control, Decision and Information Technologies</a:t>
            </a:r>
            <a:r>
              <a:rPr lang="en" b="1">
                <a:solidFill>
                  <a:schemeClr val="dk1"/>
                </a:solidFill>
                <a:latin typeface="Times New Roman"/>
                <a:ea typeface="Times New Roman"/>
                <a:cs typeface="Times New Roman"/>
                <a:sym typeface="Times New Roman"/>
              </a:rPr>
              <a:t>.</a:t>
            </a:r>
            <a:endParaRPr b="1">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a:t>
            </a:r>
            <a:endParaRPr dirty="0"/>
          </a:p>
        </p:txBody>
      </p:sp>
      <p:sp>
        <p:nvSpPr>
          <p:cNvPr id="151" name="Google Shape;151;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a:solidFill>
                  <a:srgbClr val="000000"/>
                </a:solidFill>
                <a:latin typeface="Times New Roman"/>
                <a:ea typeface="Times New Roman"/>
                <a:cs typeface="Times New Roman"/>
                <a:sym typeface="Times New Roman"/>
              </a:rPr>
              <a:t>                </a:t>
            </a:r>
            <a:endParaRPr sz="4800">
              <a:solidFill>
                <a:srgbClr val="000000"/>
              </a:solidFill>
              <a:latin typeface="Times New Roman"/>
              <a:ea typeface="Times New Roman"/>
              <a:cs typeface="Times New Roman"/>
              <a:sym typeface="Times New Roman"/>
            </a:endParaRPr>
          </a:p>
          <a:p>
            <a:pPr marL="0" lvl="0" indent="0" algn="l" rtl="0">
              <a:spcBef>
                <a:spcPts val="1600"/>
              </a:spcBef>
              <a:spcAft>
                <a:spcPts val="1600"/>
              </a:spcAft>
              <a:buNone/>
            </a:pPr>
            <a:r>
              <a:rPr lang="en" sz="4800">
                <a:solidFill>
                  <a:srgbClr val="000000"/>
                </a:solidFill>
                <a:latin typeface="Times New Roman"/>
                <a:ea typeface="Times New Roman"/>
                <a:cs typeface="Times New Roman"/>
                <a:sym typeface="Times New Roman"/>
              </a:rPr>
              <a:t>              </a:t>
            </a:r>
            <a:r>
              <a:rPr lang="en" sz="5000">
                <a:solidFill>
                  <a:srgbClr val="000000"/>
                </a:solidFill>
                <a:latin typeface="Times New Roman"/>
                <a:ea typeface="Times New Roman"/>
                <a:cs typeface="Times New Roman"/>
                <a:sym typeface="Times New Roman"/>
              </a:rPr>
              <a:t>THANK YOU</a:t>
            </a:r>
            <a:endParaRPr sz="5000">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1700" y="744575"/>
            <a:ext cx="8520600" cy="951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Contents</a:t>
            </a:r>
            <a:endParaRPr>
              <a:latin typeface="Times New Roman"/>
              <a:ea typeface="Times New Roman"/>
              <a:cs typeface="Times New Roman"/>
              <a:sym typeface="Times New Roman"/>
            </a:endParaRPr>
          </a:p>
        </p:txBody>
      </p:sp>
      <p:sp>
        <p:nvSpPr>
          <p:cNvPr id="61" name="Google Shape;61;p14"/>
          <p:cNvSpPr txBox="1">
            <a:spLocks noGrp="1"/>
          </p:cNvSpPr>
          <p:nvPr>
            <p:ph type="subTitle" idx="1"/>
          </p:nvPr>
        </p:nvSpPr>
        <p:spPr>
          <a:xfrm>
            <a:off x="311700" y="1889975"/>
            <a:ext cx="8520600" cy="28449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rgbClr val="000000"/>
              </a:buClr>
              <a:buSzPts val="2400"/>
              <a:buFont typeface="Times New Roman"/>
              <a:buChar char="●"/>
            </a:pPr>
            <a:r>
              <a:rPr lang="en" sz="2400">
                <a:solidFill>
                  <a:srgbClr val="000000"/>
                </a:solidFill>
                <a:latin typeface="Times New Roman"/>
                <a:ea typeface="Times New Roman"/>
                <a:cs typeface="Times New Roman"/>
                <a:sym typeface="Times New Roman"/>
              </a:rPr>
              <a:t>Introduction</a:t>
            </a:r>
            <a:endParaRPr sz="2400">
              <a:solidFill>
                <a:srgbClr val="000000"/>
              </a:solidFill>
              <a:latin typeface="Times New Roman"/>
              <a:ea typeface="Times New Roman"/>
              <a:cs typeface="Times New Roman"/>
              <a:sym typeface="Times New Roman"/>
            </a:endParaRPr>
          </a:p>
          <a:p>
            <a:pPr marL="457200" lvl="0" indent="-381000" algn="l" rtl="0">
              <a:spcBef>
                <a:spcPts val="0"/>
              </a:spcBef>
              <a:spcAft>
                <a:spcPts val="0"/>
              </a:spcAft>
              <a:buClr>
                <a:srgbClr val="000000"/>
              </a:buClr>
              <a:buSzPts val="2400"/>
              <a:buFont typeface="Times New Roman"/>
              <a:buChar char="●"/>
            </a:pPr>
            <a:r>
              <a:rPr lang="en" sz="2400">
                <a:solidFill>
                  <a:srgbClr val="000000"/>
                </a:solidFill>
                <a:latin typeface="Times New Roman"/>
                <a:ea typeface="Times New Roman"/>
                <a:cs typeface="Times New Roman"/>
                <a:sym typeface="Times New Roman"/>
              </a:rPr>
              <a:t>Problem statement</a:t>
            </a:r>
            <a:endParaRPr sz="2400">
              <a:solidFill>
                <a:srgbClr val="000000"/>
              </a:solidFill>
              <a:latin typeface="Times New Roman"/>
              <a:ea typeface="Times New Roman"/>
              <a:cs typeface="Times New Roman"/>
              <a:sym typeface="Times New Roman"/>
            </a:endParaRPr>
          </a:p>
          <a:p>
            <a:pPr marL="457200" lvl="0" indent="-381000" algn="l" rtl="0">
              <a:spcBef>
                <a:spcPts val="0"/>
              </a:spcBef>
              <a:spcAft>
                <a:spcPts val="0"/>
              </a:spcAft>
              <a:buClr>
                <a:srgbClr val="000000"/>
              </a:buClr>
              <a:buSzPts val="2400"/>
              <a:buFont typeface="Times New Roman"/>
              <a:buChar char="●"/>
            </a:pPr>
            <a:r>
              <a:rPr lang="en" sz="2400">
                <a:solidFill>
                  <a:srgbClr val="000000"/>
                </a:solidFill>
                <a:latin typeface="Times New Roman"/>
                <a:ea typeface="Times New Roman"/>
                <a:cs typeface="Times New Roman"/>
                <a:sym typeface="Times New Roman"/>
              </a:rPr>
              <a:t>Literature survey</a:t>
            </a:r>
            <a:endParaRPr sz="2400">
              <a:solidFill>
                <a:srgbClr val="000000"/>
              </a:solidFill>
              <a:latin typeface="Times New Roman"/>
              <a:ea typeface="Times New Roman"/>
              <a:cs typeface="Times New Roman"/>
              <a:sym typeface="Times New Roman"/>
            </a:endParaRPr>
          </a:p>
          <a:p>
            <a:pPr marL="457200" lvl="0" indent="-381000" algn="l" rtl="0">
              <a:spcBef>
                <a:spcPts val="0"/>
              </a:spcBef>
              <a:spcAft>
                <a:spcPts val="0"/>
              </a:spcAft>
              <a:buClr>
                <a:srgbClr val="000000"/>
              </a:buClr>
              <a:buSzPts val="2400"/>
              <a:buFont typeface="Times New Roman"/>
              <a:buChar char="●"/>
            </a:pPr>
            <a:r>
              <a:rPr lang="en" sz="2400">
                <a:solidFill>
                  <a:srgbClr val="000000"/>
                </a:solidFill>
                <a:latin typeface="Times New Roman"/>
                <a:ea typeface="Times New Roman"/>
                <a:cs typeface="Times New Roman"/>
                <a:sym typeface="Times New Roman"/>
              </a:rPr>
              <a:t>System Architecture</a:t>
            </a:r>
            <a:endParaRPr sz="2400">
              <a:solidFill>
                <a:srgbClr val="000000"/>
              </a:solidFill>
              <a:latin typeface="Times New Roman"/>
              <a:ea typeface="Times New Roman"/>
              <a:cs typeface="Times New Roman"/>
              <a:sym typeface="Times New Roman"/>
            </a:endParaRPr>
          </a:p>
          <a:p>
            <a:pPr marL="457200" lvl="0" indent="-381000" algn="l" rtl="0">
              <a:spcBef>
                <a:spcPts val="0"/>
              </a:spcBef>
              <a:spcAft>
                <a:spcPts val="0"/>
              </a:spcAft>
              <a:buClr>
                <a:srgbClr val="000000"/>
              </a:buClr>
              <a:buSzPts val="2400"/>
              <a:buFont typeface="Times New Roman"/>
              <a:buChar char="●"/>
            </a:pPr>
            <a:r>
              <a:rPr lang="en" sz="2400">
                <a:solidFill>
                  <a:srgbClr val="000000"/>
                </a:solidFill>
                <a:latin typeface="Times New Roman"/>
                <a:ea typeface="Times New Roman"/>
                <a:cs typeface="Times New Roman"/>
                <a:sym typeface="Times New Roman"/>
              </a:rPr>
              <a:t>Results Analysis</a:t>
            </a:r>
            <a:endParaRPr sz="2400">
              <a:solidFill>
                <a:srgbClr val="000000"/>
              </a:solidFill>
              <a:latin typeface="Times New Roman"/>
              <a:ea typeface="Times New Roman"/>
              <a:cs typeface="Times New Roman"/>
              <a:sym typeface="Times New Roman"/>
            </a:endParaRPr>
          </a:p>
          <a:p>
            <a:pPr marL="457200" lvl="0" indent="-381000" algn="l" rtl="0">
              <a:spcBef>
                <a:spcPts val="0"/>
              </a:spcBef>
              <a:spcAft>
                <a:spcPts val="0"/>
              </a:spcAft>
              <a:buClr>
                <a:srgbClr val="000000"/>
              </a:buClr>
              <a:buSzPts val="2400"/>
              <a:buFont typeface="Times New Roman"/>
              <a:buChar char="●"/>
            </a:pPr>
            <a:r>
              <a:rPr lang="en" sz="2400">
                <a:solidFill>
                  <a:srgbClr val="000000"/>
                </a:solidFill>
                <a:latin typeface="Times New Roman"/>
                <a:ea typeface="Times New Roman"/>
                <a:cs typeface="Times New Roman"/>
                <a:sym typeface="Times New Roman"/>
              </a:rPr>
              <a:t>Conclusion</a:t>
            </a:r>
            <a:endParaRPr sz="2400">
              <a:solidFill>
                <a:srgbClr val="000000"/>
              </a:solidFill>
              <a:latin typeface="Times New Roman"/>
              <a:ea typeface="Times New Roman"/>
              <a:cs typeface="Times New Roman"/>
              <a:sym typeface="Times New Roman"/>
            </a:endParaRPr>
          </a:p>
          <a:p>
            <a:pPr marL="457200" lvl="0" indent="-381000" algn="l" rtl="0">
              <a:spcBef>
                <a:spcPts val="0"/>
              </a:spcBef>
              <a:spcAft>
                <a:spcPts val="0"/>
              </a:spcAft>
              <a:buClr>
                <a:srgbClr val="000000"/>
              </a:buClr>
              <a:buSzPts val="2400"/>
              <a:buFont typeface="Times New Roman"/>
              <a:buChar char="●"/>
            </a:pPr>
            <a:r>
              <a:rPr lang="en" sz="2400">
                <a:solidFill>
                  <a:srgbClr val="000000"/>
                </a:solidFill>
                <a:latin typeface="Times New Roman"/>
                <a:ea typeface="Times New Roman"/>
                <a:cs typeface="Times New Roman"/>
                <a:sym typeface="Times New Roman"/>
              </a:rPr>
              <a:t>References</a:t>
            </a:r>
            <a:endParaRPr sz="2400">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9250" algn="just" rtl="0">
              <a:spcBef>
                <a:spcPts val="0"/>
              </a:spcBef>
              <a:spcAft>
                <a:spcPts val="0"/>
              </a:spcAft>
              <a:buClr>
                <a:srgbClr val="111111"/>
              </a:buClr>
              <a:buSzPts val="1900"/>
              <a:buFont typeface="Times New Roman"/>
              <a:buChar char="●"/>
            </a:pPr>
            <a:r>
              <a:rPr lang="en" sz="1900">
                <a:solidFill>
                  <a:srgbClr val="111111"/>
                </a:solidFill>
                <a:highlight>
                  <a:srgbClr val="FFFFFF"/>
                </a:highlight>
                <a:latin typeface="Times New Roman"/>
                <a:ea typeface="Times New Roman"/>
                <a:cs typeface="Times New Roman"/>
                <a:sym typeface="Times New Roman"/>
              </a:rPr>
              <a:t>Big data refers to the large, diverse sets of information that grow at every-increasing rates.</a:t>
            </a:r>
            <a:endParaRPr sz="1900">
              <a:solidFill>
                <a:srgbClr val="111111"/>
              </a:solidFill>
              <a:highlight>
                <a:srgbClr val="FFFFFF"/>
              </a:highlight>
              <a:latin typeface="Times New Roman"/>
              <a:ea typeface="Times New Roman"/>
              <a:cs typeface="Times New Roman"/>
              <a:sym typeface="Times New Roman"/>
            </a:endParaRPr>
          </a:p>
          <a:p>
            <a:pPr marL="457200" lvl="0" indent="-349250" algn="just" rtl="0">
              <a:spcBef>
                <a:spcPts val="0"/>
              </a:spcBef>
              <a:spcAft>
                <a:spcPts val="0"/>
              </a:spcAft>
              <a:buClr>
                <a:srgbClr val="111111"/>
              </a:buClr>
              <a:buSzPts val="1900"/>
              <a:buFont typeface="Times New Roman"/>
              <a:buChar char="●"/>
            </a:pPr>
            <a:r>
              <a:rPr lang="en" sz="1900">
                <a:solidFill>
                  <a:srgbClr val="111111"/>
                </a:solidFill>
                <a:highlight>
                  <a:srgbClr val="FFFFFF"/>
                </a:highlight>
                <a:latin typeface="Times New Roman"/>
                <a:ea typeface="Times New Roman"/>
                <a:cs typeface="Times New Roman"/>
                <a:sym typeface="Times New Roman"/>
              </a:rPr>
              <a:t>All the sectors like energy,banking,retail,hardware,networking etc all generate huge amount of heterogeneous data.</a:t>
            </a:r>
            <a:endParaRPr sz="1900">
              <a:solidFill>
                <a:srgbClr val="111111"/>
              </a:solidFill>
              <a:highlight>
                <a:srgbClr val="FFFFFF"/>
              </a:highlight>
              <a:latin typeface="Times New Roman"/>
              <a:ea typeface="Times New Roman"/>
              <a:cs typeface="Times New Roman"/>
              <a:sym typeface="Times New Roman"/>
            </a:endParaRPr>
          </a:p>
          <a:p>
            <a:pPr marL="457200" lvl="0" indent="-349250" algn="just" rtl="0">
              <a:spcBef>
                <a:spcPts val="0"/>
              </a:spcBef>
              <a:spcAft>
                <a:spcPts val="0"/>
              </a:spcAft>
              <a:buClr>
                <a:srgbClr val="111111"/>
              </a:buClr>
              <a:buSzPts val="1900"/>
              <a:buFont typeface="Times New Roman"/>
              <a:buChar char="●"/>
            </a:pPr>
            <a:r>
              <a:rPr lang="en" sz="1900">
                <a:solidFill>
                  <a:srgbClr val="111111"/>
                </a:solidFill>
                <a:highlight>
                  <a:schemeClr val="lt1"/>
                </a:highlight>
                <a:latin typeface="Times New Roman"/>
                <a:ea typeface="Times New Roman"/>
                <a:cs typeface="Times New Roman"/>
                <a:sym typeface="Times New Roman"/>
              </a:rPr>
              <a:t>Big data helps in acquiring,processing and analyzing large amounts of heterogeneous data to derive valuable results.</a:t>
            </a:r>
            <a:endParaRPr sz="1900">
              <a:solidFill>
                <a:srgbClr val="111111"/>
              </a:solidFill>
              <a:highlight>
                <a:srgbClr val="FFFFFF"/>
              </a:highlight>
              <a:latin typeface="Times New Roman"/>
              <a:ea typeface="Times New Roman"/>
              <a:cs typeface="Times New Roman"/>
              <a:sym typeface="Times New Roman"/>
            </a:endParaRPr>
          </a:p>
          <a:p>
            <a:pPr marL="457200" lvl="0" indent="-349250" algn="just" rtl="0">
              <a:spcBef>
                <a:spcPts val="0"/>
              </a:spcBef>
              <a:spcAft>
                <a:spcPts val="0"/>
              </a:spcAft>
              <a:buClr>
                <a:srgbClr val="111111"/>
              </a:buClr>
              <a:buSzPts val="1900"/>
              <a:buFont typeface="Times New Roman"/>
              <a:buChar char="●"/>
            </a:pPr>
            <a:r>
              <a:rPr lang="en" sz="1900">
                <a:solidFill>
                  <a:srgbClr val="111111"/>
                </a:solidFill>
                <a:highlight>
                  <a:schemeClr val="lt1"/>
                </a:highlight>
                <a:latin typeface="Times New Roman"/>
                <a:ea typeface="Times New Roman"/>
                <a:cs typeface="Times New Roman"/>
                <a:sym typeface="Times New Roman"/>
              </a:rPr>
              <a:t>To improve the quantity of the big data we need to pre-process the raw data as it can not be usable as it is.</a:t>
            </a:r>
            <a:endParaRPr sz="1900">
              <a:solidFill>
                <a:srgbClr val="111111"/>
              </a:solidFill>
              <a:highlight>
                <a:srgbClr val="FFFFFF"/>
              </a:highlight>
              <a:latin typeface="Times New Roman"/>
              <a:ea typeface="Times New Roman"/>
              <a:cs typeface="Times New Roman"/>
              <a:sym typeface="Times New Roman"/>
            </a:endParaRPr>
          </a:p>
          <a:p>
            <a:pPr marL="457200" lvl="0" indent="0" algn="just" rtl="0">
              <a:spcBef>
                <a:spcPts val="1600"/>
              </a:spcBef>
              <a:spcAft>
                <a:spcPts val="0"/>
              </a:spcAft>
              <a:buNone/>
            </a:pPr>
            <a:endParaRPr sz="1900">
              <a:solidFill>
                <a:srgbClr val="111111"/>
              </a:solidFill>
              <a:highlight>
                <a:srgbClr val="FFFFFF"/>
              </a:highlight>
              <a:latin typeface="Times New Roman"/>
              <a:ea typeface="Times New Roman"/>
              <a:cs typeface="Times New Roman"/>
              <a:sym typeface="Times New Roman"/>
            </a:endParaRPr>
          </a:p>
          <a:p>
            <a:pPr marL="457200" lvl="0" indent="0" algn="just" rtl="0">
              <a:spcBef>
                <a:spcPts val="1600"/>
              </a:spcBef>
              <a:spcAft>
                <a:spcPts val="0"/>
              </a:spcAft>
              <a:buNone/>
            </a:pPr>
            <a:endParaRPr sz="1900">
              <a:solidFill>
                <a:srgbClr val="111111"/>
              </a:solidFill>
              <a:highlight>
                <a:srgbClr val="FFFFFF"/>
              </a:highlight>
              <a:latin typeface="Times New Roman"/>
              <a:ea typeface="Times New Roman"/>
              <a:cs typeface="Times New Roman"/>
              <a:sym typeface="Times New Roman"/>
            </a:endParaRPr>
          </a:p>
          <a:p>
            <a:pPr marL="457200" lvl="0" indent="0" algn="just" rtl="0">
              <a:spcBef>
                <a:spcPts val="1600"/>
              </a:spcBef>
              <a:spcAft>
                <a:spcPts val="0"/>
              </a:spcAft>
              <a:buNone/>
            </a:pPr>
            <a:endParaRPr>
              <a:solidFill>
                <a:srgbClr val="111111"/>
              </a:solidFill>
              <a:highlight>
                <a:srgbClr val="FFFFFF"/>
              </a:highlight>
              <a:latin typeface="Times New Roman"/>
              <a:ea typeface="Times New Roman"/>
              <a:cs typeface="Times New Roman"/>
              <a:sym typeface="Times New Roman"/>
            </a:endParaRPr>
          </a:p>
          <a:p>
            <a:pPr marL="457200" lvl="0" indent="0" algn="just" rtl="0">
              <a:spcBef>
                <a:spcPts val="1600"/>
              </a:spcBef>
              <a:spcAft>
                <a:spcPts val="1600"/>
              </a:spcAft>
              <a:buNone/>
            </a:pPr>
            <a:endParaRPr>
              <a:solidFill>
                <a:srgbClr val="11111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Statement</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spcBef>
                <a:spcPts val="1200"/>
              </a:spcBef>
              <a:spcAft>
                <a:spcPts val="0"/>
              </a:spcAft>
              <a:buNone/>
            </a:pPr>
            <a:r>
              <a:rPr lang="en" sz="2000">
                <a:solidFill>
                  <a:schemeClr val="dk1"/>
                </a:solidFill>
                <a:highlight>
                  <a:srgbClr val="FFFFFF"/>
                </a:highlight>
                <a:latin typeface="Times New Roman"/>
                <a:ea typeface="Times New Roman"/>
                <a:cs typeface="Times New Roman"/>
                <a:sym typeface="Times New Roman"/>
              </a:rPr>
              <a:t>The raw data available from different sources which if mined, processed and analyzed accurately can improve the quality of the output</a:t>
            </a:r>
            <a:r>
              <a:rPr lang="en">
                <a:solidFill>
                  <a:schemeClr val="dk1"/>
                </a:solidFill>
                <a:highlight>
                  <a:srgbClr val="FFFFFF"/>
                </a:highlight>
                <a:latin typeface="Times New Roman"/>
                <a:ea typeface="Times New Roman"/>
                <a:cs typeface="Times New Roman"/>
                <a:sym typeface="Times New Roman"/>
              </a:rPr>
              <a:t>.</a:t>
            </a:r>
            <a:endParaRPr>
              <a:solidFill>
                <a:schemeClr val="dk1"/>
              </a:solidFill>
              <a:highlight>
                <a:srgbClr val="FFFFFF"/>
              </a:highlight>
              <a:latin typeface="Times New Roman"/>
              <a:ea typeface="Times New Roman"/>
              <a:cs typeface="Times New Roman"/>
              <a:sym typeface="Times New Roman"/>
            </a:endParaRPr>
          </a:p>
          <a:p>
            <a:pPr marL="0" lvl="0" indent="0" algn="just" rtl="0">
              <a:spcBef>
                <a:spcPts val="1200"/>
              </a:spcBef>
              <a:spcAft>
                <a:spcPts val="0"/>
              </a:spcAft>
              <a:buClr>
                <a:schemeClr val="dk1"/>
              </a:buClr>
              <a:buSzPts val="1100"/>
              <a:buFont typeface="Arial"/>
              <a:buNone/>
            </a:pPr>
            <a:endParaRPr>
              <a:solidFill>
                <a:schemeClr val="dk1"/>
              </a:solidFill>
              <a:highlight>
                <a:srgbClr val="FFFFFF"/>
              </a:highlight>
              <a:latin typeface="Times New Roman"/>
              <a:ea typeface="Times New Roman"/>
              <a:cs typeface="Times New Roman"/>
              <a:sym typeface="Times New Roman"/>
            </a:endParaRPr>
          </a:p>
          <a:p>
            <a:pPr marL="0" lvl="0" indent="0" algn="l" rtl="0">
              <a:spcBef>
                <a:spcPts val="800"/>
              </a:spcBef>
              <a:spcAft>
                <a:spcPts val="1600"/>
              </a:spcAft>
              <a:buNone/>
            </a:pPr>
            <a:r>
              <a:rPr lang="en" sz="2400">
                <a:solidFill>
                  <a:srgbClr val="000000"/>
                </a:solidFill>
              </a:rPr>
              <a:t> </a:t>
            </a:r>
            <a:endParaRPr sz="24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Literature survey</a:t>
            </a:r>
            <a:endParaRPr>
              <a:latin typeface="Times New Roman"/>
              <a:ea typeface="Times New Roman"/>
              <a:cs typeface="Times New Roman"/>
              <a:sym typeface="Times New Roman"/>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b="1">
                <a:solidFill>
                  <a:srgbClr val="000000"/>
                </a:solidFill>
                <a:latin typeface="Times New Roman"/>
                <a:ea typeface="Times New Roman"/>
                <a:cs typeface="Times New Roman"/>
                <a:sym typeface="Times New Roman"/>
              </a:rPr>
              <a:t>1.</a:t>
            </a:r>
            <a:r>
              <a:rPr lang="en" b="1">
                <a:solidFill>
                  <a:schemeClr val="dk1"/>
                </a:solidFill>
                <a:latin typeface="Times New Roman"/>
                <a:ea typeface="Times New Roman"/>
                <a:cs typeface="Times New Roman"/>
                <a:sym typeface="Times New Roman"/>
              </a:rPr>
              <a:t>Ashish Juneja, Nripendra Narayan Das,</a:t>
            </a:r>
            <a:r>
              <a:rPr lang="en" b="1">
                <a:solidFill>
                  <a:srgbClr val="000000"/>
                </a:solidFill>
                <a:latin typeface="Times New Roman"/>
                <a:ea typeface="Times New Roman"/>
                <a:cs typeface="Times New Roman"/>
                <a:sym typeface="Times New Roman"/>
              </a:rPr>
              <a:t>Big Data Quality Framework: Pre-Processing Data in Weather Monitoring Application, 2019 International Conference on Machine Learning, Big Data, Cloud and Parallel Computing.</a:t>
            </a:r>
            <a:endParaRPr b="1">
              <a:solidFill>
                <a:srgbClr val="000000"/>
              </a:solidFill>
              <a:latin typeface="Times New Roman"/>
              <a:ea typeface="Times New Roman"/>
              <a:cs typeface="Times New Roman"/>
              <a:sym typeface="Times New Roman"/>
            </a:endParaRPr>
          </a:p>
          <a:p>
            <a:pPr marL="457200" lvl="0" indent="-342900" algn="just" rtl="0">
              <a:spcBef>
                <a:spcPts val="160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Big Data has become as important part of all industries and business sectors today.</a:t>
            </a:r>
            <a:endParaRPr>
              <a:solidFill>
                <a:srgbClr val="000000"/>
              </a:solidFill>
              <a:latin typeface="Times New Roman"/>
              <a:ea typeface="Times New Roman"/>
              <a:cs typeface="Times New Roman"/>
              <a:sym typeface="Times New Roman"/>
            </a:endParaRPr>
          </a:p>
          <a:p>
            <a:pPr marL="457200" lvl="0" indent="-342900" algn="just" rtl="0">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Big data is a large volume of data which comes with complexities commonly known as 5v’s i,e.volume,velocity,variety,veracity,value.</a:t>
            </a:r>
            <a:endParaRPr>
              <a:solidFill>
                <a:srgbClr val="000000"/>
              </a:solidFill>
              <a:latin typeface="Times New Roman"/>
              <a:ea typeface="Times New Roman"/>
              <a:cs typeface="Times New Roman"/>
              <a:sym typeface="Times New Roman"/>
            </a:endParaRPr>
          </a:p>
          <a:p>
            <a:pPr marL="457200" lvl="0" indent="-342900" algn="just" rtl="0">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The Big Data system consist of four phases those are Data origin identification,data cleaning,data aggregation and storage,data analysis.</a:t>
            </a:r>
            <a:endParaRPr>
              <a:solidFill>
                <a:srgbClr val="000000"/>
              </a:solidFill>
              <a:latin typeface="Times New Roman"/>
              <a:ea typeface="Times New Roman"/>
              <a:cs typeface="Times New Roman"/>
              <a:sym typeface="Times New Roman"/>
            </a:endParaRPr>
          </a:p>
          <a:p>
            <a:pPr marL="0" lvl="0" indent="0" algn="just" rtl="0">
              <a:spcBef>
                <a:spcPts val="1600"/>
              </a:spcBef>
              <a:spcAft>
                <a:spcPts val="0"/>
              </a:spcAft>
              <a:buNone/>
            </a:pPr>
            <a:endParaRPr>
              <a:solidFill>
                <a:srgbClr val="000000"/>
              </a:solidFill>
              <a:latin typeface="Times New Roman"/>
              <a:ea typeface="Times New Roman"/>
              <a:cs typeface="Times New Roman"/>
              <a:sym typeface="Times New Roman"/>
            </a:endParaRPr>
          </a:p>
          <a:p>
            <a:pPr marL="0" lvl="0" indent="0" algn="just" rtl="0">
              <a:spcBef>
                <a:spcPts val="1600"/>
              </a:spcBef>
              <a:spcAft>
                <a:spcPts val="1600"/>
              </a:spcAft>
              <a:buNone/>
            </a:pPr>
            <a:endParaRPr b="1">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Cont..</a:t>
            </a:r>
            <a:endParaRPr dirty="0"/>
          </a:p>
        </p:txBody>
      </p:sp>
      <p:pic>
        <p:nvPicPr>
          <p:cNvPr id="86" name="Google Shape;86;p18"/>
          <p:cNvPicPr preferRelativeResize="0"/>
          <p:nvPr/>
        </p:nvPicPr>
        <p:blipFill>
          <a:blip r:embed="rId3">
            <a:alphaModFix/>
          </a:blip>
          <a:stretch>
            <a:fillRect/>
          </a:stretch>
        </p:blipFill>
        <p:spPr>
          <a:xfrm>
            <a:off x="1218477" y="1439525"/>
            <a:ext cx="6324600" cy="3129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latin typeface="Times New Roman"/>
                <a:ea typeface="Times New Roman"/>
                <a:cs typeface="Times New Roman"/>
                <a:sym typeface="Times New Roman"/>
              </a:rPr>
              <a:t>Cont..</a:t>
            </a:r>
            <a:br>
              <a:rPr lang="en" dirty="0">
                <a:latin typeface="Times New Roman"/>
                <a:ea typeface="Times New Roman"/>
                <a:cs typeface="Times New Roman"/>
                <a:sym typeface="Times New Roman"/>
              </a:rPr>
            </a:br>
            <a:br>
              <a:rPr lang="en" dirty="0">
                <a:latin typeface="Times New Roman"/>
                <a:ea typeface="Times New Roman"/>
                <a:cs typeface="Times New Roman"/>
                <a:sym typeface="Times New Roman"/>
              </a:rPr>
            </a:br>
            <a:r>
              <a:rPr lang="en" dirty="0">
                <a:latin typeface="Times New Roman"/>
                <a:ea typeface="Times New Roman"/>
                <a:cs typeface="Times New Roman"/>
                <a:sym typeface="Times New Roman"/>
              </a:rPr>
              <a:t>The key data dimensions </a:t>
            </a:r>
            <a:endParaRPr dirty="0">
              <a:latin typeface="Times New Roman"/>
              <a:ea typeface="Times New Roman"/>
              <a:cs typeface="Times New Roman"/>
              <a:sym typeface="Times New Roman"/>
            </a:endParaRPr>
          </a:p>
        </p:txBody>
      </p:sp>
      <p:sp>
        <p:nvSpPr>
          <p:cNvPr id="92" name="Google Shape;9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rgbClr val="000000"/>
              </a:buClr>
              <a:buSzPts val="1800"/>
              <a:buFont typeface="Times New Roman"/>
              <a:buChar char="●"/>
            </a:pPr>
            <a:endParaRPr lang="en" dirty="0">
              <a:solidFill>
                <a:srgbClr val="000000"/>
              </a:solidFill>
              <a:latin typeface="Times New Roman"/>
              <a:ea typeface="Times New Roman"/>
              <a:cs typeface="Times New Roman"/>
              <a:sym typeface="Times New Roman"/>
            </a:endParaRPr>
          </a:p>
          <a:p>
            <a:pPr marL="457200" lvl="0" indent="-342900" algn="l" rtl="0">
              <a:lnSpc>
                <a:spcPct val="150000"/>
              </a:lnSpc>
              <a:spcBef>
                <a:spcPts val="0"/>
              </a:spcBef>
              <a:spcAft>
                <a:spcPts val="0"/>
              </a:spcAft>
              <a:buClr>
                <a:srgbClr val="000000"/>
              </a:buClr>
              <a:buSzPts val="1800"/>
              <a:buFont typeface="Times New Roman"/>
              <a:buChar char="●"/>
            </a:pPr>
            <a:endParaRPr lang="en" dirty="0">
              <a:solidFill>
                <a:srgbClr val="000000"/>
              </a:solidFill>
              <a:latin typeface="Times New Roman"/>
              <a:ea typeface="Times New Roman"/>
              <a:cs typeface="Times New Roman"/>
              <a:sym typeface="Times New Roman"/>
            </a:endParaRPr>
          </a:p>
          <a:p>
            <a:pPr marL="457200" lvl="0" indent="-342900" algn="l" rtl="0">
              <a:lnSpc>
                <a:spcPct val="150000"/>
              </a:lnSpc>
              <a:spcBef>
                <a:spcPts val="0"/>
              </a:spcBef>
              <a:spcAft>
                <a:spcPts val="0"/>
              </a:spcAft>
              <a:buClr>
                <a:srgbClr val="000000"/>
              </a:buClr>
              <a:buSzPts val="1800"/>
              <a:buFont typeface="Times New Roman"/>
              <a:buChar char="●"/>
            </a:pPr>
            <a:r>
              <a:rPr lang="en" dirty="0">
                <a:solidFill>
                  <a:srgbClr val="000000"/>
                </a:solidFill>
                <a:latin typeface="Times New Roman"/>
                <a:ea typeface="Times New Roman"/>
                <a:cs typeface="Times New Roman"/>
                <a:sym typeface="Times New Roman"/>
              </a:rPr>
              <a:t>Completeness</a:t>
            </a:r>
            <a:endParaRPr dirty="0">
              <a:solidFill>
                <a:srgbClr val="000000"/>
              </a:solidFill>
              <a:latin typeface="Times New Roman"/>
              <a:ea typeface="Times New Roman"/>
              <a:cs typeface="Times New Roman"/>
              <a:sym typeface="Times New Roman"/>
            </a:endParaRPr>
          </a:p>
          <a:p>
            <a:pPr marL="457200" lvl="0" indent="-342900" algn="l" rtl="0">
              <a:lnSpc>
                <a:spcPct val="150000"/>
              </a:lnSpc>
              <a:spcBef>
                <a:spcPts val="0"/>
              </a:spcBef>
              <a:spcAft>
                <a:spcPts val="0"/>
              </a:spcAft>
              <a:buClr>
                <a:srgbClr val="000000"/>
              </a:buClr>
              <a:buSzPts val="1800"/>
              <a:buFont typeface="Times New Roman"/>
              <a:buChar char="●"/>
            </a:pPr>
            <a:r>
              <a:rPr lang="en" dirty="0">
                <a:solidFill>
                  <a:srgbClr val="000000"/>
                </a:solidFill>
                <a:latin typeface="Times New Roman"/>
                <a:ea typeface="Times New Roman"/>
                <a:cs typeface="Times New Roman"/>
                <a:sym typeface="Times New Roman"/>
              </a:rPr>
              <a:t>Timeliness</a:t>
            </a:r>
            <a:endParaRPr dirty="0">
              <a:solidFill>
                <a:srgbClr val="000000"/>
              </a:solidFill>
              <a:latin typeface="Times New Roman"/>
              <a:ea typeface="Times New Roman"/>
              <a:cs typeface="Times New Roman"/>
              <a:sym typeface="Times New Roman"/>
            </a:endParaRPr>
          </a:p>
          <a:p>
            <a:pPr marL="457200" lvl="0" indent="-342900" algn="l" rtl="0">
              <a:lnSpc>
                <a:spcPct val="150000"/>
              </a:lnSpc>
              <a:spcBef>
                <a:spcPts val="0"/>
              </a:spcBef>
              <a:spcAft>
                <a:spcPts val="0"/>
              </a:spcAft>
              <a:buClr>
                <a:srgbClr val="000000"/>
              </a:buClr>
              <a:buSzPts val="1800"/>
              <a:buFont typeface="Times New Roman"/>
              <a:buChar char="●"/>
            </a:pPr>
            <a:r>
              <a:rPr lang="en" dirty="0">
                <a:solidFill>
                  <a:srgbClr val="000000"/>
                </a:solidFill>
                <a:latin typeface="Times New Roman"/>
                <a:ea typeface="Times New Roman"/>
                <a:cs typeface="Times New Roman"/>
                <a:sym typeface="Times New Roman"/>
              </a:rPr>
              <a:t> Uniqueness</a:t>
            </a:r>
            <a:endParaRPr dirty="0">
              <a:solidFill>
                <a:srgbClr val="000000"/>
              </a:solidFill>
              <a:latin typeface="Times New Roman"/>
              <a:ea typeface="Times New Roman"/>
              <a:cs typeface="Times New Roman"/>
              <a:sym typeface="Times New Roman"/>
            </a:endParaRPr>
          </a:p>
          <a:p>
            <a:pPr marL="457200" lvl="0" indent="-342900" algn="l" rtl="0">
              <a:lnSpc>
                <a:spcPct val="150000"/>
              </a:lnSpc>
              <a:spcBef>
                <a:spcPts val="0"/>
              </a:spcBef>
              <a:spcAft>
                <a:spcPts val="0"/>
              </a:spcAft>
              <a:buClr>
                <a:srgbClr val="000000"/>
              </a:buClr>
              <a:buSzPts val="1800"/>
              <a:buFont typeface="Times New Roman"/>
              <a:buChar char="●"/>
            </a:pPr>
            <a:r>
              <a:rPr lang="en" dirty="0">
                <a:solidFill>
                  <a:srgbClr val="000000"/>
                </a:solidFill>
                <a:latin typeface="Times New Roman"/>
                <a:ea typeface="Times New Roman"/>
                <a:cs typeface="Times New Roman"/>
                <a:sym typeface="Times New Roman"/>
              </a:rPr>
              <a:t> Integrity</a:t>
            </a:r>
            <a:endParaRPr dirty="0">
              <a:solidFill>
                <a:srgbClr val="000000"/>
              </a:solidFill>
              <a:latin typeface="Times New Roman"/>
              <a:ea typeface="Times New Roman"/>
              <a:cs typeface="Times New Roman"/>
              <a:sym typeface="Times New Roman"/>
            </a:endParaRPr>
          </a:p>
          <a:p>
            <a:pPr marL="457200" lvl="0" indent="-342900" algn="l" rtl="0">
              <a:lnSpc>
                <a:spcPct val="150000"/>
              </a:lnSpc>
              <a:spcBef>
                <a:spcPts val="0"/>
              </a:spcBef>
              <a:spcAft>
                <a:spcPts val="0"/>
              </a:spcAft>
              <a:buClr>
                <a:srgbClr val="000000"/>
              </a:buClr>
              <a:buSzPts val="1800"/>
              <a:buFont typeface="Times New Roman"/>
              <a:buChar char="●"/>
            </a:pPr>
            <a:r>
              <a:rPr lang="en" dirty="0">
                <a:solidFill>
                  <a:srgbClr val="000000"/>
                </a:solidFill>
                <a:latin typeface="Times New Roman"/>
                <a:ea typeface="Times New Roman"/>
                <a:cs typeface="Times New Roman"/>
                <a:sym typeface="Times New Roman"/>
              </a:rPr>
              <a:t> Consistency </a:t>
            </a:r>
            <a:endParaRPr dirty="0">
              <a:solidFill>
                <a:srgbClr val="000000"/>
              </a:solidFill>
              <a:latin typeface="Times New Roman"/>
              <a:ea typeface="Times New Roman"/>
              <a:cs typeface="Times New Roman"/>
              <a:sym typeface="Times New Roman"/>
            </a:endParaRPr>
          </a:p>
          <a:p>
            <a:pPr marL="457200" lvl="0" indent="-342900" algn="l" rtl="0">
              <a:lnSpc>
                <a:spcPct val="150000"/>
              </a:lnSpc>
              <a:spcBef>
                <a:spcPts val="0"/>
              </a:spcBef>
              <a:spcAft>
                <a:spcPts val="0"/>
              </a:spcAft>
              <a:buClr>
                <a:srgbClr val="000000"/>
              </a:buClr>
              <a:buSzPts val="1800"/>
              <a:buFont typeface="Times New Roman"/>
              <a:buChar char="●"/>
            </a:pPr>
            <a:r>
              <a:rPr lang="en" dirty="0">
                <a:solidFill>
                  <a:srgbClr val="000000"/>
                </a:solidFill>
                <a:latin typeface="Times New Roman"/>
                <a:ea typeface="Times New Roman"/>
                <a:cs typeface="Times New Roman"/>
                <a:sym typeface="Times New Roman"/>
              </a:rPr>
              <a:t> Accuracy </a:t>
            </a:r>
            <a:endParaRPr dirty="0">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Cont..</a:t>
            </a:r>
            <a:br>
              <a:rPr lang="en" dirty="0"/>
            </a:br>
            <a:br>
              <a:rPr lang="en" dirty="0"/>
            </a:br>
            <a:r>
              <a:rPr lang="en" dirty="0"/>
              <a:t>Factors of Data Quantity</a:t>
            </a:r>
            <a:endParaRPr dirty="0"/>
          </a:p>
        </p:txBody>
      </p:sp>
      <p:sp>
        <p:nvSpPr>
          <p:cNvPr id="98" name="Google Shape;98;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rgbClr val="000000"/>
              </a:buClr>
              <a:buSzPts val="1800"/>
              <a:buFont typeface="Times New Roman"/>
              <a:buChar char="●"/>
            </a:pPr>
            <a:endParaRPr lang="en" dirty="0">
              <a:solidFill>
                <a:srgbClr val="000000"/>
              </a:solidFill>
              <a:latin typeface="Times New Roman"/>
              <a:ea typeface="Times New Roman"/>
              <a:cs typeface="Times New Roman"/>
              <a:sym typeface="Times New Roman"/>
            </a:endParaRPr>
          </a:p>
          <a:p>
            <a:pPr marL="457200" lvl="0" indent="-342900" algn="l" rtl="0">
              <a:lnSpc>
                <a:spcPct val="150000"/>
              </a:lnSpc>
              <a:spcBef>
                <a:spcPts val="0"/>
              </a:spcBef>
              <a:spcAft>
                <a:spcPts val="0"/>
              </a:spcAft>
              <a:buClr>
                <a:srgbClr val="000000"/>
              </a:buClr>
              <a:buSzPts val="1800"/>
              <a:buFont typeface="Times New Roman"/>
              <a:buChar char="●"/>
            </a:pPr>
            <a:endParaRPr lang="en" dirty="0">
              <a:solidFill>
                <a:srgbClr val="000000"/>
              </a:solidFill>
              <a:latin typeface="Times New Roman"/>
              <a:ea typeface="Times New Roman"/>
              <a:cs typeface="Times New Roman"/>
              <a:sym typeface="Times New Roman"/>
            </a:endParaRPr>
          </a:p>
          <a:p>
            <a:pPr marL="457200" lvl="0" indent="-342900" algn="l" rtl="0">
              <a:lnSpc>
                <a:spcPct val="150000"/>
              </a:lnSpc>
              <a:spcBef>
                <a:spcPts val="0"/>
              </a:spcBef>
              <a:spcAft>
                <a:spcPts val="0"/>
              </a:spcAft>
              <a:buClr>
                <a:srgbClr val="000000"/>
              </a:buClr>
              <a:buSzPts val="1800"/>
              <a:buFont typeface="Times New Roman"/>
              <a:buChar char="●"/>
            </a:pPr>
            <a:r>
              <a:rPr lang="en" dirty="0">
                <a:solidFill>
                  <a:srgbClr val="000000"/>
                </a:solidFill>
                <a:latin typeface="Times New Roman"/>
                <a:ea typeface="Times New Roman"/>
                <a:cs typeface="Times New Roman"/>
                <a:sym typeface="Times New Roman"/>
              </a:rPr>
              <a:t>Data Quality Dimensions.</a:t>
            </a:r>
            <a:endParaRPr dirty="0">
              <a:solidFill>
                <a:srgbClr val="000000"/>
              </a:solidFill>
              <a:latin typeface="Times New Roman"/>
              <a:ea typeface="Times New Roman"/>
              <a:cs typeface="Times New Roman"/>
              <a:sym typeface="Times New Roman"/>
            </a:endParaRPr>
          </a:p>
          <a:p>
            <a:pPr marL="457200" lvl="0" indent="-342900" algn="l" rtl="0">
              <a:lnSpc>
                <a:spcPct val="150000"/>
              </a:lnSpc>
              <a:spcBef>
                <a:spcPts val="0"/>
              </a:spcBef>
              <a:spcAft>
                <a:spcPts val="0"/>
              </a:spcAft>
              <a:buClr>
                <a:srgbClr val="000000"/>
              </a:buClr>
              <a:buSzPts val="1800"/>
              <a:buFont typeface="Times New Roman"/>
              <a:buChar char="●"/>
            </a:pPr>
            <a:r>
              <a:rPr lang="en" dirty="0">
                <a:solidFill>
                  <a:srgbClr val="000000"/>
                </a:solidFill>
                <a:latin typeface="Times New Roman"/>
                <a:ea typeface="Times New Roman"/>
                <a:cs typeface="Times New Roman"/>
                <a:sym typeface="Times New Roman"/>
              </a:rPr>
              <a:t>Data profiling.</a:t>
            </a:r>
            <a:endParaRPr dirty="0">
              <a:solidFill>
                <a:srgbClr val="000000"/>
              </a:solidFill>
              <a:latin typeface="Times New Roman"/>
              <a:ea typeface="Times New Roman"/>
              <a:cs typeface="Times New Roman"/>
              <a:sym typeface="Times New Roman"/>
            </a:endParaRPr>
          </a:p>
          <a:p>
            <a:pPr marL="457200" lvl="0" indent="-342900" algn="l" rtl="0">
              <a:lnSpc>
                <a:spcPct val="150000"/>
              </a:lnSpc>
              <a:spcBef>
                <a:spcPts val="0"/>
              </a:spcBef>
              <a:spcAft>
                <a:spcPts val="0"/>
              </a:spcAft>
              <a:buClr>
                <a:srgbClr val="000000"/>
              </a:buClr>
              <a:buSzPts val="1800"/>
              <a:buFont typeface="Times New Roman"/>
              <a:buChar char="●"/>
            </a:pPr>
            <a:r>
              <a:rPr lang="en" dirty="0">
                <a:solidFill>
                  <a:srgbClr val="000000"/>
                </a:solidFill>
                <a:latin typeface="Times New Roman"/>
                <a:ea typeface="Times New Roman"/>
                <a:cs typeface="Times New Roman"/>
                <a:sym typeface="Times New Roman"/>
              </a:rPr>
              <a:t>Data Quality Framework.</a:t>
            </a:r>
            <a:endParaRPr dirty="0">
              <a:solidFill>
                <a:srgbClr val="000000"/>
              </a:solidFill>
              <a:latin typeface="Times New Roman"/>
              <a:ea typeface="Times New Roman"/>
              <a:cs typeface="Times New Roman"/>
              <a:sym typeface="Times New Roman"/>
            </a:endParaRPr>
          </a:p>
          <a:p>
            <a:pPr marL="457200" lvl="0" indent="-342900" algn="l" rtl="0">
              <a:lnSpc>
                <a:spcPct val="150000"/>
              </a:lnSpc>
              <a:spcBef>
                <a:spcPts val="0"/>
              </a:spcBef>
              <a:spcAft>
                <a:spcPts val="0"/>
              </a:spcAft>
              <a:buClr>
                <a:srgbClr val="000000"/>
              </a:buClr>
              <a:buSzPts val="1800"/>
              <a:buFont typeface="Times New Roman"/>
              <a:buChar char="●"/>
            </a:pPr>
            <a:r>
              <a:rPr lang="en" dirty="0">
                <a:solidFill>
                  <a:srgbClr val="000000"/>
                </a:solidFill>
                <a:latin typeface="Times New Roman"/>
                <a:ea typeface="Times New Roman"/>
                <a:cs typeface="Times New Roman"/>
                <a:sym typeface="Times New Roman"/>
              </a:rPr>
              <a:t>Big Data Pre-Processing.</a:t>
            </a:r>
            <a:endParaRPr dirty="0">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latin typeface="Times New Roman"/>
                <a:ea typeface="Times New Roman"/>
                <a:cs typeface="Times New Roman"/>
                <a:sym typeface="Times New Roman"/>
              </a:rPr>
              <a:t>Cont..</a:t>
            </a:r>
            <a:endParaRPr dirty="0">
              <a:latin typeface="Times New Roman"/>
              <a:ea typeface="Times New Roman"/>
              <a:cs typeface="Times New Roman"/>
              <a:sym typeface="Times New Roman"/>
            </a:endParaRPr>
          </a:p>
        </p:txBody>
      </p:sp>
      <p:sp>
        <p:nvSpPr>
          <p:cNvPr id="104" name="Google Shape;104;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b="1">
                <a:solidFill>
                  <a:srgbClr val="000000"/>
                </a:solidFill>
                <a:latin typeface="Times New Roman"/>
                <a:ea typeface="Times New Roman"/>
                <a:cs typeface="Times New Roman"/>
                <a:sym typeface="Times New Roman"/>
              </a:rPr>
              <a:t>2.</a:t>
            </a:r>
            <a:r>
              <a:rPr lang="en" b="1">
                <a:solidFill>
                  <a:schemeClr val="dk1"/>
                </a:solidFill>
                <a:latin typeface="Times New Roman"/>
                <a:ea typeface="Times New Roman"/>
                <a:cs typeface="Times New Roman"/>
                <a:sym typeface="Times New Roman"/>
              </a:rPr>
              <a:t>Preeti Nair,Indu Kashyap,</a:t>
            </a:r>
            <a:r>
              <a:rPr lang="en" b="1">
                <a:solidFill>
                  <a:srgbClr val="000000"/>
                </a:solidFill>
                <a:latin typeface="Times New Roman"/>
                <a:ea typeface="Times New Roman"/>
                <a:cs typeface="Times New Roman"/>
                <a:sym typeface="Times New Roman"/>
              </a:rPr>
              <a:t>Hybrid Pre-processing Technique for Handling Imbalanced Data and Detecting Outliers for kNN Classifier,2019 International Conference on Machine Learning, Big Data, Cloud and Parallel Computing.</a:t>
            </a:r>
            <a:endParaRPr b="1">
              <a:solidFill>
                <a:srgbClr val="000000"/>
              </a:solidFill>
              <a:latin typeface="Times New Roman"/>
              <a:ea typeface="Times New Roman"/>
              <a:cs typeface="Times New Roman"/>
              <a:sym typeface="Times New Roman"/>
            </a:endParaRPr>
          </a:p>
          <a:p>
            <a:pPr marL="457200" lvl="0" indent="-323850" algn="just" rtl="0">
              <a:spcBef>
                <a:spcPts val="160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In data mining, classification means a process which categorizes a collection of data into different groups. </a:t>
            </a:r>
            <a:endParaRPr sz="1500">
              <a:solidFill>
                <a:srgbClr val="000000"/>
              </a:solidFill>
              <a:latin typeface="Times New Roman"/>
              <a:ea typeface="Times New Roman"/>
              <a:cs typeface="Times New Roman"/>
              <a:sym typeface="Times New Roman"/>
            </a:endParaRPr>
          </a:p>
          <a:p>
            <a:pPr marL="457200" lvl="0" indent="-323850" algn="just" rtl="0">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Hybrid pre-processing technique is a combination of resampling and Interquartile Range (IQR).</a:t>
            </a:r>
            <a:endParaRPr sz="1500">
              <a:solidFill>
                <a:srgbClr val="000000"/>
              </a:solidFill>
              <a:latin typeface="Times New Roman"/>
              <a:ea typeface="Times New Roman"/>
              <a:cs typeface="Times New Roman"/>
              <a:sym typeface="Times New Roman"/>
            </a:endParaRPr>
          </a:p>
          <a:p>
            <a:pPr marL="457200" lvl="0" indent="-317500" algn="just" rtl="0">
              <a:spcBef>
                <a:spcPts val="0"/>
              </a:spcBef>
              <a:spcAft>
                <a:spcPts val="0"/>
              </a:spcAft>
              <a:buClr>
                <a:srgbClr val="000000"/>
              </a:buClr>
              <a:buSzPts val="1400"/>
              <a:buFont typeface="Times New Roman"/>
              <a:buChar char="●"/>
            </a:pPr>
            <a:r>
              <a:rPr lang="en" sz="1500">
                <a:solidFill>
                  <a:srgbClr val="000000"/>
                </a:solidFill>
                <a:latin typeface="Times New Roman"/>
                <a:ea typeface="Times New Roman"/>
                <a:cs typeface="Times New Roman"/>
                <a:sym typeface="Times New Roman"/>
              </a:rPr>
              <a:t>In IQR data is divided into four groups, i.e. the 25th, 50th and 75th values.It is calculated as the variation between the 75th and the 25th percentiles of the entire data under analysis.</a:t>
            </a:r>
            <a:r>
              <a:rPr lang="en" sz="1400">
                <a:solidFill>
                  <a:srgbClr val="000000"/>
                </a:solidFill>
                <a:latin typeface="Times New Roman"/>
                <a:ea typeface="Times New Roman"/>
                <a:cs typeface="Times New Roman"/>
                <a:sym typeface="Times New Roman"/>
              </a:rPr>
              <a:t> </a:t>
            </a:r>
            <a:endParaRPr sz="1400">
              <a:solidFill>
                <a:srgbClr val="000000"/>
              </a:solidFill>
              <a:latin typeface="Times New Roman"/>
              <a:ea typeface="Times New Roman"/>
              <a:cs typeface="Times New Roman"/>
              <a:sym typeface="Times New Roman"/>
            </a:endParaRPr>
          </a:p>
          <a:p>
            <a:pPr marL="0" lvl="0" indent="0" algn="just" rtl="0">
              <a:spcBef>
                <a:spcPts val="1600"/>
              </a:spcBef>
              <a:spcAft>
                <a:spcPts val="1600"/>
              </a:spcAft>
              <a:buNone/>
            </a:pP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728</Words>
  <Application>Microsoft Office PowerPoint</Application>
  <PresentationFormat>On-screen Show (16:9)</PresentationFormat>
  <Paragraphs>83</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Times New Roman</vt:lpstr>
      <vt:lpstr>Simple Light</vt:lpstr>
      <vt:lpstr>                            Technical Seminar      On     Big Data Pre-Processing</vt:lpstr>
      <vt:lpstr>Contents</vt:lpstr>
      <vt:lpstr>Introduction</vt:lpstr>
      <vt:lpstr>Problem Statement</vt:lpstr>
      <vt:lpstr>Literature survey</vt:lpstr>
      <vt:lpstr>Cont..</vt:lpstr>
      <vt:lpstr>Cont..  The key data dimensions </vt:lpstr>
      <vt:lpstr>Cont..  Factors of Data Quantity</vt:lpstr>
      <vt:lpstr>Cont..</vt:lpstr>
      <vt:lpstr>Cont..</vt:lpstr>
      <vt:lpstr>System Architecture</vt:lpstr>
      <vt:lpstr>RESULT ANALYSIS</vt:lpstr>
      <vt:lpstr>Cont..</vt:lpstr>
      <vt:lpstr>CONCLUSION</vt:lpstr>
      <vt:lpstr>References</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Technical Seminar      On     Big Data Pre-Processing</dc:title>
  <cp:lastModifiedBy>PRANAV RAO</cp:lastModifiedBy>
  <cp:revision>1</cp:revision>
  <dcterms:modified xsi:type="dcterms:W3CDTF">2020-03-02T05:02:50Z</dcterms:modified>
</cp:coreProperties>
</file>