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311699" y="1106125"/>
            <a:ext cx="8520602"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13"/>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699" y="199694"/>
            <a:ext cx="8520602" cy="1630529"/>
          </a:xfrm>
          <a:prstGeom prst="rect">
            <a:avLst/>
          </a:prstGeom>
        </p:spPr>
        <p:txBody>
          <a:bodyPr/>
          <a:lstStyle>
            <a:lvl1pPr>
              <a:defRPr sz="3600">
                <a:latin typeface="Times New Roman"/>
                <a:ea typeface="Times New Roman"/>
                <a:cs typeface="Times New Roman"/>
                <a:sym typeface="Times New Roman"/>
              </a:defRPr>
            </a:lvl1pPr>
          </a:lstStyle>
          <a:p>
            <a:pPr/>
            <a:r>
              <a:t>Cloud Storage Monitoring System analyzing through File Access Pattern </a:t>
            </a:r>
          </a:p>
        </p:txBody>
      </p:sp>
      <p:sp>
        <p:nvSpPr>
          <p:cNvPr id="110" name="Google Shape;55;p13"/>
          <p:cNvSpPr txBox="1"/>
          <p:nvPr>
            <p:ph type="subTitle" sz="quarter" idx="1"/>
          </p:nvPr>
        </p:nvSpPr>
        <p:spPr>
          <a:xfrm>
            <a:off x="931810" y="2387398"/>
            <a:ext cx="4260301" cy="2052600"/>
          </a:xfrm>
          <a:prstGeom prst="rect">
            <a:avLst/>
          </a:prstGeom>
        </p:spPr>
        <p:txBody>
          <a:bodyPr/>
          <a:lstStyle/>
          <a:p>
            <a:pPr marL="0" indent="0" algn="l">
              <a:defRPr b="1">
                <a:solidFill>
                  <a:srgbClr val="000000"/>
                </a:solidFill>
                <a:latin typeface="Times New Roman"/>
                <a:ea typeface="Times New Roman"/>
                <a:cs typeface="Times New Roman"/>
                <a:sym typeface="Times New Roman"/>
              </a:defRPr>
            </a:pPr>
            <a:r>
              <a:t>Guide:</a:t>
            </a:r>
          </a:p>
          <a:p>
            <a:pPr marL="0" indent="0" algn="l">
              <a:defRPr>
                <a:solidFill>
                  <a:srgbClr val="000000"/>
                </a:solidFill>
                <a:latin typeface="Times New Roman"/>
                <a:ea typeface="Times New Roman"/>
                <a:cs typeface="Times New Roman"/>
                <a:sym typeface="Times New Roman"/>
              </a:defRPr>
            </a:pPr>
            <a:r>
              <a:t>Prof. Sajitha N</a:t>
            </a:r>
          </a:p>
          <a:p>
            <a:pPr marL="0" indent="0" algn="l">
              <a:defRPr>
                <a:solidFill>
                  <a:srgbClr val="000000"/>
                </a:solidFill>
                <a:latin typeface="Times New Roman"/>
                <a:ea typeface="Times New Roman"/>
                <a:cs typeface="Times New Roman"/>
                <a:sym typeface="Times New Roman"/>
              </a:defRPr>
            </a:pPr>
            <a:r>
              <a:t>Assistant Professor</a:t>
            </a:r>
          </a:p>
        </p:txBody>
      </p:sp>
      <p:sp>
        <p:nvSpPr>
          <p:cNvPr id="111" name="Google Shape;56;p13"/>
          <p:cNvSpPr txBox="1"/>
          <p:nvPr/>
        </p:nvSpPr>
        <p:spPr>
          <a:xfrm>
            <a:off x="5451259" y="2292805"/>
            <a:ext cx="4260301" cy="205259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defRPr b="1" sz="2600">
                <a:latin typeface="Times New Roman"/>
                <a:ea typeface="Times New Roman"/>
                <a:cs typeface="Times New Roman"/>
                <a:sym typeface="Times New Roman"/>
              </a:defRPr>
            </a:pPr>
            <a:r>
              <a:t>By:</a:t>
            </a:r>
          </a:p>
          <a:p>
            <a:pPr>
              <a:defRPr sz="2600">
                <a:latin typeface="Times New Roman"/>
                <a:ea typeface="Times New Roman"/>
                <a:cs typeface="Times New Roman"/>
                <a:sym typeface="Times New Roman"/>
              </a:defRPr>
            </a:pPr>
            <a:r>
              <a:t>V R ROHITH</a:t>
            </a:r>
          </a:p>
          <a:p>
            <a:pPr>
              <a:defRPr sz="2600">
                <a:latin typeface="Times New Roman"/>
                <a:ea typeface="Times New Roman"/>
                <a:cs typeface="Times New Roman"/>
                <a:sym typeface="Times New Roman"/>
              </a:defRPr>
            </a:pPr>
            <a:r>
              <a:t>1BG16CS117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107;p21"/>
          <p:cNvSpPr txBox="1"/>
          <p:nvPr>
            <p:ph type="title"/>
          </p:nvPr>
        </p:nvSpPr>
        <p:spPr>
          <a:xfrm>
            <a:off x="311699" y="445025"/>
            <a:ext cx="8520602" cy="948347"/>
          </a:xfrm>
          <a:prstGeom prst="rect">
            <a:avLst/>
          </a:prstGeom>
        </p:spPr>
        <p:txBody>
          <a:bodyPr/>
          <a:lstStyle/>
          <a:p>
            <a:pPr defTabSz="813816">
              <a:lnSpc>
                <a:spcPct val="150000"/>
              </a:lnSpc>
              <a:defRPr b="1" sz="1602">
                <a:latin typeface="Times New Roman"/>
                <a:ea typeface="Times New Roman"/>
                <a:cs typeface="Times New Roman"/>
                <a:sym typeface="Times New Roman"/>
              </a:defRPr>
            </a:pPr>
            <a:r>
              <a:t>3. </a:t>
            </a:r>
            <a:r>
              <a:t>Isaac Odun-Ayo and Olasupo Ajayi, </a:t>
            </a:r>
            <a:r>
              <a:t>An Overview of Data Storage in Cloud Computing , </a:t>
            </a:r>
            <a:r>
              <a:t>2017 International Conference on Next Generation and Information Systems(ICNGNS)</a:t>
            </a:r>
            <a:r>
              <a:t> </a:t>
            </a:r>
          </a:p>
        </p:txBody>
      </p:sp>
      <p:pic>
        <p:nvPicPr>
          <p:cNvPr id="139" name="page1image24739056.png" descr="page1image24739056.png"/>
          <p:cNvPicPr>
            <a:picLocks noChangeAspect="1"/>
          </p:cNvPicPr>
          <p:nvPr/>
        </p:nvPicPr>
        <p:blipFill>
          <a:blip r:embed="rId2">
            <a:extLst/>
          </a:blip>
          <a:stretch>
            <a:fillRect/>
          </a:stretch>
        </p:blipFill>
        <p:spPr>
          <a:xfrm>
            <a:off x="311699" y="445025"/>
            <a:ext cx="1003301" cy="76201"/>
          </a:xfrm>
          <a:prstGeom prst="rect">
            <a:avLst/>
          </a:prstGeom>
          <a:ln w="12700">
            <a:miter lim="400000"/>
          </a:ln>
        </p:spPr>
      </p:pic>
      <p:sp>
        <p:nvSpPr>
          <p:cNvPr id="140" name="Google Shape;108;p21"/>
          <p:cNvSpPr txBox="1"/>
          <p:nvPr>
            <p:ph type="body" sz="half" idx="1"/>
          </p:nvPr>
        </p:nvSpPr>
        <p:spPr>
          <a:xfrm>
            <a:off x="311699" y="1393370"/>
            <a:ext cx="4785220" cy="3175505"/>
          </a:xfrm>
          <a:prstGeom prst="rect">
            <a:avLst/>
          </a:prstGeom>
        </p:spPr>
        <p:txBody>
          <a:bodyPr/>
          <a:lstStyle/>
          <a:p>
            <a:pPr marL="231457" indent="-231457" defTabSz="740663">
              <a:lnSpc>
                <a:spcPct val="150000"/>
              </a:lnSpc>
              <a:buClr>
                <a:srgbClr val="000000"/>
              </a:buClr>
              <a:buSzPts val="1400"/>
              <a:defRPr sz="1458">
                <a:solidFill>
                  <a:srgbClr val="000000"/>
                </a:solidFill>
                <a:latin typeface="Times New Roman"/>
                <a:ea typeface="Times New Roman"/>
                <a:cs typeface="Times New Roman"/>
                <a:sym typeface="Times New Roman"/>
              </a:defRPr>
            </a:pPr>
            <a:r>
              <a:t>This paper presents the state of the art from some literature available on Cloud storage. The study was executed by means of review of literature available on Cloud storage. </a:t>
            </a:r>
          </a:p>
          <a:p>
            <a:pPr marL="231457" indent="-231457" defTabSz="740663">
              <a:lnSpc>
                <a:spcPct val="150000"/>
              </a:lnSpc>
              <a:buClr>
                <a:srgbClr val="000000"/>
              </a:buClr>
              <a:buSzPts val="1400"/>
              <a:defRPr sz="1458">
                <a:solidFill>
                  <a:srgbClr val="000000"/>
                </a:solidFill>
                <a:latin typeface="Times New Roman"/>
                <a:ea typeface="Times New Roman"/>
                <a:cs typeface="Times New Roman"/>
                <a:sym typeface="Times New Roman"/>
              </a:defRPr>
            </a:pPr>
            <a:r>
              <a:t>It examines present trends in the area of Cloud storage and provides a guide for future research.</a:t>
            </a:r>
          </a:p>
          <a:p>
            <a:pPr marL="231457" indent="-231457" defTabSz="740663">
              <a:lnSpc>
                <a:spcPct val="150000"/>
              </a:lnSpc>
              <a:buClr>
                <a:srgbClr val="000000"/>
              </a:buClr>
              <a:buSzPts val="1400"/>
              <a:defRPr sz="1458">
                <a:solidFill>
                  <a:srgbClr val="000000"/>
                </a:solidFill>
                <a:latin typeface="Times New Roman"/>
                <a:ea typeface="Times New Roman"/>
                <a:cs typeface="Times New Roman"/>
                <a:sym typeface="Times New Roman"/>
              </a:defRPr>
            </a:pPr>
            <a:r>
              <a:t>The expected result at the end of this review is the identification of trends in Cloud storage, which can beneficial to prospective Cloud researches, users and even providers.</a:t>
            </a:r>
          </a:p>
        </p:txBody>
      </p:sp>
      <p:pic>
        <p:nvPicPr>
          <p:cNvPr id="141" name="Screenshot 2020-03-01 at 10.01.50 PM.png" descr="Screenshot 2020-03-01 at 10.01.50 PM.png"/>
          <p:cNvPicPr>
            <a:picLocks noChangeAspect="1"/>
          </p:cNvPicPr>
          <p:nvPr/>
        </p:nvPicPr>
        <p:blipFill>
          <a:blip r:embed="rId3">
            <a:extLst/>
          </a:blip>
          <a:stretch>
            <a:fillRect/>
          </a:stretch>
        </p:blipFill>
        <p:spPr>
          <a:xfrm>
            <a:off x="5126505" y="1917534"/>
            <a:ext cx="3172945" cy="1308432"/>
          </a:xfrm>
          <a:prstGeom prst="rect">
            <a:avLst/>
          </a:prstGeom>
          <a:ln w="12700">
            <a:miter lim="400000"/>
          </a:ln>
        </p:spPr>
      </p:pic>
      <p:sp>
        <p:nvSpPr>
          <p:cNvPr id="142" name="Cloud Storage Layered Model"/>
          <p:cNvSpPr txBox="1"/>
          <p:nvPr/>
        </p:nvSpPr>
        <p:spPr>
          <a:xfrm>
            <a:off x="5376516" y="3212178"/>
            <a:ext cx="2672924"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3300"/>
              </a:lnSpc>
              <a:spcBef>
                <a:spcPts val="1200"/>
              </a:spcBef>
              <a:defRPr sz="1666">
                <a:latin typeface="Times"/>
                <a:ea typeface="Times"/>
                <a:cs typeface="Times"/>
                <a:sym typeface="Times"/>
              </a:defRPr>
            </a:lvl1pPr>
          </a:lstStyle>
          <a:p>
            <a:pPr/>
            <a:r>
              <a:t>Cloud Storage Layered Model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YSTEM ARCHITECTURE"/>
          <p:cNvSpPr txBox="1"/>
          <p:nvPr>
            <p:ph type="title"/>
          </p:nvPr>
        </p:nvSpPr>
        <p:spPr>
          <a:prstGeom prst="rect">
            <a:avLst/>
          </a:prstGeom>
        </p:spPr>
        <p:txBody>
          <a:bodyPr/>
          <a:lstStyle>
            <a:lvl1pPr algn="ctr" defTabSz="877823">
              <a:defRPr sz="2688"/>
            </a:lvl1pPr>
          </a:lstStyle>
          <a:p>
            <a:pPr/>
            <a:r>
              <a:t>SYSTEM ARCHITECTURE</a:t>
            </a:r>
          </a:p>
        </p:txBody>
      </p:sp>
      <p:pic>
        <p:nvPicPr>
          <p:cNvPr id="145" name="Google Shape;88;p18" descr="Google Shape;88;p18"/>
          <p:cNvPicPr>
            <a:picLocks noChangeAspect="1"/>
          </p:cNvPicPr>
          <p:nvPr/>
        </p:nvPicPr>
        <p:blipFill>
          <a:blip r:embed="rId2">
            <a:extLst/>
          </a:blip>
          <a:stretch>
            <a:fillRect/>
          </a:stretch>
        </p:blipFill>
        <p:spPr>
          <a:xfrm>
            <a:off x="2731896" y="1357293"/>
            <a:ext cx="3457904" cy="300676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108;p21"/>
          <p:cNvSpPr txBox="1"/>
          <p:nvPr>
            <p:ph type="body" sz="half" idx="1"/>
          </p:nvPr>
        </p:nvSpPr>
        <p:spPr>
          <a:xfrm>
            <a:off x="311699" y="1393370"/>
            <a:ext cx="4129673" cy="3175505"/>
          </a:xfrm>
          <a:prstGeom prst="rect">
            <a:avLst/>
          </a:prstGeom>
        </p:spPr>
        <p:txBody>
          <a:bodyPr/>
          <a:lstStyle>
            <a:lvl1pPr marL="285750" indent="-285750">
              <a:lnSpc>
                <a:spcPct val="150000"/>
              </a:lnSpc>
              <a:buClr>
                <a:srgbClr val="000000"/>
              </a:buClr>
              <a:defRPr>
                <a:solidFill>
                  <a:srgbClr val="000000"/>
                </a:solidFill>
                <a:latin typeface="Times New Roman"/>
                <a:ea typeface="Times New Roman"/>
                <a:cs typeface="Times New Roman"/>
                <a:sym typeface="Times New Roman"/>
              </a:defRPr>
            </a:lvl1pPr>
          </a:lstStyle>
          <a:p>
            <a:pPr/>
            <a:r>
              <a:t>The proposed K-means algorithm allocate ranking for files. It can validate by simulation testing through CloudSim with having samples of five files and 3 storage servers with each 5GB storage. The results are tabulated as shown in Table 3. </a:t>
            </a:r>
          </a:p>
        </p:txBody>
      </p:sp>
      <p:pic>
        <p:nvPicPr>
          <p:cNvPr id="148" name="Picture 2" descr="Picture 2"/>
          <p:cNvPicPr>
            <a:picLocks noChangeAspect="1"/>
          </p:cNvPicPr>
          <p:nvPr/>
        </p:nvPicPr>
        <p:blipFill>
          <a:blip r:embed="rId2">
            <a:extLst/>
          </a:blip>
          <a:stretch>
            <a:fillRect/>
          </a:stretch>
        </p:blipFill>
        <p:spPr>
          <a:xfrm>
            <a:off x="4801959" y="1393370"/>
            <a:ext cx="3717928" cy="3000377"/>
          </a:xfrm>
          <a:prstGeom prst="rect">
            <a:avLst/>
          </a:prstGeom>
          <a:ln w="12700">
            <a:miter lim="400000"/>
          </a:ln>
        </p:spPr>
      </p:pic>
      <p:sp>
        <p:nvSpPr>
          <p:cNvPr id="149" name="Google Shape;151;p28"/>
          <p:cNvSpPr txBox="1"/>
          <p:nvPr>
            <p:ph type="title"/>
          </p:nvPr>
        </p:nvSpPr>
        <p:spPr>
          <a:xfrm>
            <a:off x="311699" y="445025"/>
            <a:ext cx="8520602" cy="948347"/>
          </a:xfrm>
          <a:prstGeom prst="rect">
            <a:avLst/>
          </a:prstGeom>
        </p:spPr>
        <p:txBody>
          <a:bodyPr/>
          <a:lstStyle>
            <a:lvl1pPr>
              <a:lnSpc>
                <a:spcPct val="150000"/>
              </a:lnSpc>
              <a:defRPr b="1">
                <a:latin typeface="Times New Roman"/>
                <a:ea typeface="Times New Roman"/>
                <a:cs typeface="Times New Roman"/>
                <a:sym typeface="Times New Roman"/>
              </a:defRPr>
            </a:lvl1pPr>
          </a:lstStyle>
          <a:p>
            <a:pPr/>
            <a:r>
              <a:t>Result Analysis: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08;p21"/>
          <p:cNvSpPr txBox="1"/>
          <p:nvPr>
            <p:ph type="body" sz="half" idx="1"/>
          </p:nvPr>
        </p:nvSpPr>
        <p:spPr>
          <a:xfrm>
            <a:off x="311700" y="1262741"/>
            <a:ext cx="5137794" cy="2859011"/>
          </a:xfrm>
          <a:prstGeom prst="rect">
            <a:avLst/>
          </a:prstGeom>
        </p:spPr>
        <p:txBody>
          <a:bodyPr/>
          <a:lstStyle/>
          <a:p>
            <a:pPr marL="285750" indent="-285750">
              <a:lnSpc>
                <a:spcPct val="150000"/>
              </a:lnSpc>
              <a:buClr>
                <a:srgbClr val="000000"/>
              </a:buClr>
              <a:buSzPts val="1600"/>
              <a:defRPr sz="1600">
                <a:solidFill>
                  <a:srgbClr val="000000"/>
                </a:solidFill>
                <a:latin typeface="Times New Roman"/>
                <a:ea typeface="Times New Roman"/>
                <a:cs typeface="Times New Roman"/>
                <a:sym typeface="Times New Roman"/>
              </a:defRPr>
            </a:pPr>
            <a:r>
              <a:t>The similar environment is also simulated without using the proposed CSM system as shown in Table 4 and the results are compared as shown in Figure 2.</a:t>
            </a:r>
          </a:p>
          <a:p>
            <a:pPr marL="285750" indent="-285750">
              <a:lnSpc>
                <a:spcPct val="150000"/>
              </a:lnSpc>
              <a:buClr>
                <a:srgbClr val="000000"/>
              </a:buClr>
              <a:buSzPts val="1600"/>
              <a:defRPr sz="1600">
                <a:solidFill>
                  <a:srgbClr val="000000"/>
                </a:solidFill>
                <a:latin typeface="Times New Roman"/>
                <a:ea typeface="Times New Roman"/>
                <a:cs typeface="Times New Roman"/>
                <a:sym typeface="Times New Roman"/>
              </a:defRPr>
            </a:pPr>
            <a:r>
              <a:t>The proposed CSM system yield better performance in utilising the storage space using deduplication technique.</a:t>
            </a:r>
          </a:p>
          <a:p>
            <a:pPr marL="285750" indent="-285750">
              <a:lnSpc>
                <a:spcPct val="150000"/>
              </a:lnSpc>
              <a:buClr>
                <a:srgbClr val="000000"/>
              </a:buClr>
              <a:buSzPts val="1600"/>
              <a:defRPr sz="1600">
                <a:solidFill>
                  <a:srgbClr val="000000"/>
                </a:solidFill>
                <a:latin typeface="Times New Roman"/>
                <a:ea typeface="Times New Roman"/>
                <a:cs typeface="Times New Roman"/>
                <a:sym typeface="Times New Roman"/>
              </a:defRPr>
            </a:pPr>
            <a:r>
              <a:t>There are five different files with the size of 0.08 MB, 0.11 MB, 0.41 MB, 0.55 MB and 1 MB are used for the experiments. </a:t>
            </a:r>
          </a:p>
        </p:txBody>
      </p:sp>
      <p:pic>
        <p:nvPicPr>
          <p:cNvPr id="152" name="Picture 1" descr="Picture 1"/>
          <p:cNvPicPr>
            <a:picLocks noChangeAspect="1"/>
          </p:cNvPicPr>
          <p:nvPr/>
        </p:nvPicPr>
        <p:blipFill>
          <a:blip r:embed="rId2">
            <a:extLst/>
          </a:blip>
          <a:stretch>
            <a:fillRect/>
          </a:stretch>
        </p:blipFill>
        <p:spPr>
          <a:xfrm>
            <a:off x="5460450" y="1168147"/>
            <a:ext cx="3371851" cy="3614060"/>
          </a:xfrm>
          <a:prstGeom prst="rect">
            <a:avLst/>
          </a:prstGeom>
          <a:ln w="12700">
            <a:miter lim="400000"/>
          </a:ln>
        </p:spPr>
      </p:pic>
      <p:sp>
        <p:nvSpPr>
          <p:cNvPr id="153" name="Google Shape;151;p28"/>
          <p:cNvSpPr txBox="1"/>
          <p:nvPr/>
        </p:nvSpPr>
        <p:spPr>
          <a:xfrm>
            <a:off x="311699" y="234414"/>
            <a:ext cx="8520602" cy="94834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50000"/>
              </a:lnSpc>
              <a:defRPr b="1" sz="2800">
                <a:latin typeface="Times New Roman"/>
                <a:ea typeface="Times New Roman"/>
                <a:cs typeface="Times New Roman"/>
                <a:sym typeface="Times New Roman"/>
              </a:defRPr>
            </a:lvl1pPr>
          </a:lstStyle>
          <a:p>
            <a:pPr/>
            <a:r>
              <a:t>Cont.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08;p21"/>
          <p:cNvSpPr txBox="1"/>
          <p:nvPr>
            <p:ph type="body" sz="half" idx="1"/>
          </p:nvPr>
        </p:nvSpPr>
        <p:spPr>
          <a:xfrm>
            <a:off x="311700" y="1262741"/>
            <a:ext cx="5290816" cy="3323774"/>
          </a:xfrm>
          <a:prstGeom prst="rect">
            <a:avLst/>
          </a:prstGeom>
        </p:spPr>
        <p:txBody>
          <a:bodyPr/>
          <a:lstStyle/>
          <a:p>
            <a:pPr marL="285750" indent="-285750">
              <a:lnSpc>
                <a:spcPct val="150000"/>
              </a:lnSpc>
              <a:buClr>
                <a:srgbClr val="000000"/>
              </a:buClr>
              <a:defRPr>
                <a:solidFill>
                  <a:srgbClr val="000000"/>
                </a:solidFill>
                <a:latin typeface="Times New Roman"/>
                <a:ea typeface="Times New Roman"/>
                <a:cs typeface="Times New Roman"/>
                <a:sym typeface="Times New Roman"/>
              </a:defRPr>
            </a:pPr>
            <a:r>
              <a:t>The CSM system has reduced the usage space as 6.66 %, 13.88 %, 12.19 % for sever-1, server-2 and server-3 respectively than the system without using CSM system.</a:t>
            </a:r>
          </a:p>
          <a:p>
            <a:pPr marL="285750" indent="-285750">
              <a:lnSpc>
                <a:spcPct val="150000"/>
              </a:lnSpc>
              <a:buClr>
                <a:srgbClr val="000000"/>
              </a:buClr>
              <a:defRPr>
                <a:solidFill>
                  <a:srgbClr val="000000"/>
                </a:solidFill>
                <a:latin typeface="Times New Roman"/>
                <a:ea typeface="Times New Roman"/>
                <a:cs typeface="Times New Roman"/>
                <a:sym typeface="Times New Roman"/>
              </a:defRPr>
            </a:pPr>
            <a:r>
              <a:t> The deduplication is carried out to reduce the usage of storage space. The average de-duplication is 3.8 GB.  </a:t>
            </a:r>
          </a:p>
        </p:txBody>
      </p:sp>
      <p:pic>
        <p:nvPicPr>
          <p:cNvPr id="156" name="Picture 1" descr="Picture 1"/>
          <p:cNvPicPr>
            <a:picLocks noChangeAspect="1"/>
          </p:cNvPicPr>
          <p:nvPr/>
        </p:nvPicPr>
        <p:blipFill>
          <a:blip r:embed="rId2">
            <a:extLst/>
          </a:blip>
          <a:stretch>
            <a:fillRect/>
          </a:stretch>
        </p:blipFill>
        <p:spPr>
          <a:xfrm>
            <a:off x="5602515" y="1262739"/>
            <a:ext cx="3089540" cy="3014971"/>
          </a:xfrm>
          <a:prstGeom prst="rect">
            <a:avLst/>
          </a:prstGeom>
          <a:ln w="12700">
            <a:miter lim="400000"/>
          </a:ln>
        </p:spPr>
      </p:pic>
      <p:sp>
        <p:nvSpPr>
          <p:cNvPr id="157" name="Google Shape;151;p28"/>
          <p:cNvSpPr txBox="1"/>
          <p:nvPr/>
        </p:nvSpPr>
        <p:spPr>
          <a:xfrm>
            <a:off x="311699" y="234414"/>
            <a:ext cx="8520602" cy="94834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lnSpc>
                <a:spcPct val="150000"/>
              </a:lnSpc>
              <a:defRPr b="1" sz="2800">
                <a:latin typeface="Times New Roman"/>
                <a:ea typeface="Times New Roman"/>
                <a:cs typeface="Times New Roman"/>
                <a:sym typeface="Times New Roman"/>
              </a:defRPr>
            </a:lvl1pPr>
          </a:lstStyle>
          <a:p>
            <a:pPr/>
            <a:r>
              <a:t>Cont.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74;p31"/>
          <p:cNvSpPr txBox="1"/>
          <p:nvPr>
            <p:ph type="title"/>
          </p:nvPr>
        </p:nvSpPr>
        <p:spPr>
          <a:xfrm>
            <a:off x="311699" y="445025"/>
            <a:ext cx="8520602" cy="572701"/>
          </a:xfrm>
          <a:prstGeom prst="rect">
            <a:avLst/>
          </a:prstGeom>
        </p:spPr>
        <p:txBody>
          <a:bodyPr/>
          <a:lstStyle>
            <a:lvl1pPr defTabSz="896111">
              <a:defRPr b="1" sz="2744">
                <a:latin typeface="Times New Roman"/>
                <a:ea typeface="Times New Roman"/>
                <a:cs typeface="Times New Roman"/>
                <a:sym typeface="Times New Roman"/>
              </a:defRPr>
            </a:lvl1pPr>
          </a:lstStyle>
          <a:p>
            <a:pPr/>
            <a:r>
              <a:t>Conclusion</a:t>
            </a:r>
          </a:p>
        </p:txBody>
      </p:sp>
      <p:sp>
        <p:nvSpPr>
          <p:cNvPr id="160" name="Google Shape;175;p31"/>
          <p:cNvSpPr txBox="1"/>
          <p:nvPr>
            <p:ph type="body" idx="1"/>
          </p:nvPr>
        </p:nvSpPr>
        <p:spPr>
          <a:xfrm>
            <a:off x="311699" y="1152475"/>
            <a:ext cx="8520602" cy="3416400"/>
          </a:xfrm>
          <a:prstGeom prst="rect">
            <a:avLst/>
          </a:prstGeom>
        </p:spPr>
        <p:txBody>
          <a:bodyPr/>
          <a:lstStyle/>
          <a:p>
            <a:pPr algn="just">
              <a:lnSpc>
                <a:spcPct val="150000"/>
              </a:lnSpc>
              <a:buClr>
                <a:srgbClr val="000000"/>
              </a:buClr>
              <a:buFont typeface="Times New Roman"/>
              <a:defRPr>
                <a:solidFill>
                  <a:srgbClr val="000000"/>
                </a:solidFill>
                <a:latin typeface="Times New Roman"/>
                <a:ea typeface="Times New Roman"/>
                <a:cs typeface="Times New Roman"/>
                <a:sym typeface="Times New Roman"/>
              </a:defRPr>
            </a:pPr>
            <a:r>
              <a:t>The Cloud Storage Monitoring (CSM) system is proposed to increase the storage space availability in IaaS-Cloud environment.</a:t>
            </a:r>
          </a:p>
          <a:p>
            <a:pPr algn="just">
              <a:lnSpc>
                <a:spcPct val="150000"/>
              </a:lnSpc>
              <a:buClr>
                <a:srgbClr val="000000"/>
              </a:buClr>
              <a:buFont typeface="Times New Roman"/>
              <a:defRPr>
                <a:solidFill>
                  <a:srgbClr val="000000"/>
                </a:solidFill>
                <a:latin typeface="Times New Roman"/>
                <a:ea typeface="Times New Roman"/>
                <a:cs typeface="Times New Roman"/>
                <a:sym typeface="Times New Roman"/>
              </a:defRPr>
            </a:pPr>
            <a:r>
              <a:t>The frequency and popularity of the files are used for ranking. A prediction algorithm evaluates the ranking of files.</a:t>
            </a:r>
          </a:p>
          <a:p>
            <a:pPr algn="just">
              <a:lnSpc>
                <a:spcPct val="150000"/>
              </a:lnSpc>
              <a:buClr>
                <a:srgbClr val="000000"/>
              </a:buClr>
              <a:buFont typeface="Times New Roman"/>
              <a:defRPr>
                <a:solidFill>
                  <a:srgbClr val="000000"/>
                </a:solidFill>
                <a:latin typeface="Times New Roman"/>
                <a:ea typeface="Times New Roman"/>
                <a:cs typeface="Times New Roman"/>
                <a:sym typeface="Times New Roman"/>
              </a:defRPr>
            </a:pPr>
            <a:r>
              <a:t> The CSM system has given better performance as average of 10.91% reduction more than “without using CSM” system and yield the average de-duplication as 3.8 GB.</a:t>
            </a:r>
          </a:p>
          <a:p>
            <a:pPr algn="just">
              <a:lnSpc>
                <a:spcPct val="150000"/>
              </a:lnSpc>
              <a:buClr>
                <a:srgbClr val="000000"/>
              </a:buClr>
              <a:buFont typeface="Times New Roman"/>
              <a:defRPr>
                <a:solidFill>
                  <a:srgbClr val="000000"/>
                </a:solidFill>
                <a:latin typeface="Times New Roman"/>
                <a:ea typeface="Times New Roman"/>
                <a:cs typeface="Times New Roman"/>
                <a:sym typeface="Times New Roman"/>
              </a:defRPr>
            </a:pPr>
            <a:r>
              <a:t> Thus proposed CSM system provides an efficient data storage mechanism.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References"/>
          <p:cNvSpPr txBox="1"/>
          <p:nvPr>
            <p:ph type="title"/>
          </p:nvPr>
        </p:nvSpPr>
        <p:spPr>
          <a:prstGeom prst="rect">
            <a:avLst/>
          </a:prstGeom>
        </p:spPr>
        <p:txBody>
          <a:bodyPr/>
          <a:lstStyle>
            <a:lvl1pPr defTabSz="877823">
              <a:defRPr sz="2688"/>
            </a:lvl1pPr>
          </a:lstStyle>
          <a:p>
            <a:pPr/>
            <a:r>
              <a:t>References </a:t>
            </a:r>
          </a:p>
        </p:txBody>
      </p:sp>
      <p:sp>
        <p:nvSpPr>
          <p:cNvPr id="163" name="1. Augustus Devarajan A and SudalaiMuthu T, Cloud Storage Monitoring System analyzing through File Access Pattern, 2019 Second International Conference on Computational Intelligence in Data Science (ICCIDS).…"/>
          <p:cNvSpPr txBox="1"/>
          <p:nvPr>
            <p:ph type="body" idx="1"/>
          </p:nvPr>
        </p:nvSpPr>
        <p:spPr>
          <a:prstGeom prst="rect">
            <a:avLst/>
          </a:prstGeom>
        </p:spPr>
        <p:txBody>
          <a:bodyPr/>
          <a:lstStyle/>
          <a:p>
            <a:pPr marL="0" indent="0">
              <a:lnSpc>
                <a:spcPct val="150000"/>
              </a:lnSpc>
              <a:buSzTx/>
              <a:buNone/>
              <a:defRPr>
                <a:solidFill>
                  <a:srgbClr val="000000"/>
                </a:solidFill>
                <a:latin typeface="Times New Roman"/>
                <a:ea typeface="Times New Roman"/>
                <a:cs typeface="Times New Roman"/>
                <a:sym typeface="Times New Roman"/>
              </a:defRPr>
            </a:pPr>
            <a:r>
              <a:t>1. Augustus Devarajan A and SudalaiMuthu T, Cloud Storage Monitoring System analyzing through File Access Pattern, 2019 Second International Conference on Computational Intelligence in Data Science (ICCIDS).</a:t>
            </a:r>
          </a:p>
          <a:p>
            <a:pPr marL="0" indent="0">
              <a:lnSpc>
                <a:spcPct val="150000"/>
              </a:lnSpc>
              <a:buSzTx/>
              <a:buNone/>
              <a:defRPr>
                <a:solidFill>
                  <a:srgbClr val="000000"/>
                </a:solidFill>
                <a:latin typeface="Times New Roman"/>
                <a:ea typeface="Times New Roman"/>
                <a:cs typeface="Times New Roman"/>
                <a:sym typeface="Times New Roman"/>
              </a:defRPr>
            </a:pPr>
            <a:r>
              <a:t>2. </a:t>
            </a:r>
            <a:r>
              <a:t>S. Ramamoorthy and B.Baranidharan, </a:t>
            </a:r>
            <a:r>
              <a:t>CloudBC- A Secure Cloud Data access Management system, </a:t>
            </a:r>
            <a:r>
              <a:t>2019 IEEE</a:t>
            </a:r>
            <a:r>
              <a:t>.</a:t>
            </a:r>
          </a:p>
          <a:p>
            <a:pPr marL="0" indent="0">
              <a:lnSpc>
                <a:spcPct val="150000"/>
              </a:lnSpc>
              <a:buClrTx/>
              <a:buSzTx/>
              <a:buFontTx/>
              <a:buNone/>
              <a:defRPr>
                <a:solidFill>
                  <a:srgbClr val="000000"/>
                </a:solidFill>
                <a:latin typeface="Times New Roman"/>
                <a:ea typeface="Times New Roman"/>
                <a:cs typeface="Times New Roman"/>
                <a:sym typeface="Times New Roman"/>
              </a:defRPr>
            </a:pPr>
            <a:r>
              <a:t>3. </a:t>
            </a:r>
            <a:r>
              <a:t>Isaac Odun-Ayo and Olasupo Ajayi, </a:t>
            </a:r>
            <a:r>
              <a:t>An Overview of Data Storage in Cloud Computing , </a:t>
            </a:r>
            <a:r>
              <a:t>2017 International Conference on Next Generation and Information Systems(ICNGNS).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1;p14"/>
          <p:cNvSpPr txBox="1"/>
          <p:nvPr>
            <p:ph type="title"/>
          </p:nvPr>
        </p:nvSpPr>
        <p:spPr>
          <a:xfrm>
            <a:off x="311699" y="445025"/>
            <a:ext cx="8520602" cy="572701"/>
          </a:xfrm>
          <a:prstGeom prst="rect">
            <a:avLst/>
          </a:prstGeom>
        </p:spPr>
        <p:txBody>
          <a:bodyPr/>
          <a:lstStyle>
            <a:lvl1pPr algn="ctr" defTabSz="896111">
              <a:defRPr b="1" sz="2744">
                <a:latin typeface="Times New Roman"/>
                <a:ea typeface="Times New Roman"/>
                <a:cs typeface="Times New Roman"/>
                <a:sym typeface="Times New Roman"/>
              </a:defRPr>
            </a:lvl1pPr>
          </a:lstStyle>
          <a:p>
            <a:pPr/>
            <a:r>
              <a:t>Contents</a:t>
            </a:r>
          </a:p>
        </p:txBody>
      </p:sp>
      <p:sp>
        <p:nvSpPr>
          <p:cNvPr id="114" name="Google Shape;62;p14"/>
          <p:cNvSpPr txBox="1"/>
          <p:nvPr>
            <p:ph type="body" idx="1"/>
          </p:nvPr>
        </p:nvSpPr>
        <p:spPr>
          <a:xfrm>
            <a:off x="311699" y="1152475"/>
            <a:ext cx="8520602" cy="3416400"/>
          </a:xfrm>
          <a:prstGeom prst="rect">
            <a:avLst/>
          </a:prstGeom>
        </p:spPr>
        <p:txBody>
          <a:bodyPr/>
          <a:lstStyle/>
          <a:p>
            <a:pPr indent="-381000" algn="just">
              <a:lnSpc>
                <a:spcPct val="150000"/>
              </a:lnSpc>
              <a:buClr>
                <a:srgbClr val="000000"/>
              </a:buClr>
              <a:buSzPts val="2000"/>
              <a:buFont typeface="Times New Roman"/>
              <a:defRPr sz="2000">
                <a:solidFill>
                  <a:srgbClr val="000000"/>
                </a:solidFill>
                <a:latin typeface="Times New Roman"/>
                <a:ea typeface="Times New Roman"/>
                <a:cs typeface="Times New Roman"/>
                <a:sym typeface="Times New Roman"/>
              </a:defRPr>
            </a:pPr>
            <a:r>
              <a:t>Introduction</a:t>
            </a:r>
          </a:p>
          <a:p>
            <a:pPr indent="-381000" algn="just">
              <a:lnSpc>
                <a:spcPct val="150000"/>
              </a:lnSpc>
              <a:buClr>
                <a:srgbClr val="000000"/>
              </a:buClr>
              <a:buSzPts val="2000"/>
              <a:buFont typeface="Times New Roman"/>
              <a:defRPr sz="2000">
                <a:solidFill>
                  <a:srgbClr val="000000"/>
                </a:solidFill>
                <a:latin typeface="Times New Roman"/>
                <a:ea typeface="Times New Roman"/>
                <a:cs typeface="Times New Roman"/>
                <a:sym typeface="Times New Roman"/>
              </a:defRPr>
            </a:pPr>
            <a:r>
              <a:t>Problem statement</a:t>
            </a:r>
          </a:p>
          <a:p>
            <a:pPr indent="-381000" algn="just">
              <a:lnSpc>
                <a:spcPct val="150000"/>
              </a:lnSpc>
              <a:buClr>
                <a:srgbClr val="000000"/>
              </a:buClr>
              <a:buSzPts val="2000"/>
              <a:buFont typeface="Times New Roman"/>
              <a:defRPr sz="2000">
                <a:solidFill>
                  <a:srgbClr val="000000"/>
                </a:solidFill>
                <a:latin typeface="Times New Roman"/>
                <a:ea typeface="Times New Roman"/>
                <a:cs typeface="Times New Roman"/>
                <a:sym typeface="Times New Roman"/>
              </a:defRPr>
            </a:pPr>
            <a:r>
              <a:t>Literature survey</a:t>
            </a:r>
          </a:p>
          <a:p>
            <a:pPr indent="-381000" algn="just">
              <a:lnSpc>
                <a:spcPct val="150000"/>
              </a:lnSpc>
              <a:buClr>
                <a:srgbClr val="000000"/>
              </a:buClr>
              <a:buSzPts val="2000"/>
              <a:buFont typeface="Times New Roman"/>
              <a:defRPr sz="2000">
                <a:solidFill>
                  <a:srgbClr val="000000"/>
                </a:solidFill>
                <a:latin typeface="Times New Roman"/>
                <a:ea typeface="Times New Roman"/>
                <a:cs typeface="Times New Roman"/>
                <a:sym typeface="Times New Roman"/>
              </a:defRPr>
            </a:pPr>
            <a:r>
              <a:t>System Architecture </a:t>
            </a:r>
          </a:p>
          <a:p>
            <a:pPr indent="-381000" algn="just">
              <a:lnSpc>
                <a:spcPct val="150000"/>
              </a:lnSpc>
              <a:buClr>
                <a:srgbClr val="000000"/>
              </a:buClr>
              <a:buSzPts val="2000"/>
              <a:buFont typeface="Times New Roman"/>
              <a:defRPr sz="2000">
                <a:solidFill>
                  <a:srgbClr val="000000"/>
                </a:solidFill>
                <a:latin typeface="Times New Roman"/>
                <a:ea typeface="Times New Roman"/>
                <a:cs typeface="Times New Roman"/>
                <a:sym typeface="Times New Roman"/>
              </a:defRPr>
            </a:pPr>
            <a:r>
              <a:t>Result Analysis</a:t>
            </a:r>
          </a:p>
          <a:p>
            <a:pPr indent="-381000" algn="just">
              <a:lnSpc>
                <a:spcPct val="150000"/>
              </a:lnSpc>
              <a:buClr>
                <a:srgbClr val="000000"/>
              </a:buClr>
              <a:buSzPts val="2000"/>
              <a:buFont typeface="Times New Roman"/>
              <a:defRPr sz="2000">
                <a:solidFill>
                  <a:srgbClr val="000000"/>
                </a:solidFill>
                <a:latin typeface="Times New Roman"/>
                <a:ea typeface="Times New Roman"/>
                <a:cs typeface="Times New Roman"/>
                <a:sym typeface="Times New Roman"/>
              </a:defRPr>
            </a:pPr>
            <a:r>
              <a:t>Conclusion</a:t>
            </a:r>
          </a:p>
          <a:p>
            <a:pPr indent="-381000" algn="just">
              <a:lnSpc>
                <a:spcPct val="150000"/>
              </a:lnSpc>
              <a:buClr>
                <a:srgbClr val="000000"/>
              </a:buClr>
              <a:buSzPts val="2000"/>
              <a:buFont typeface="Times New Roman"/>
              <a:defRPr sz="2000">
                <a:solidFill>
                  <a:srgbClr val="000000"/>
                </a:solidFill>
                <a:latin typeface="Times New Roman"/>
                <a:ea typeface="Times New Roman"/>
                <a:cs typeface="Times New Roman"/>
                <a:sym typeface="Times New Roman"/>
              </a:defRPr>
            </a:pPr>
            <a:r>
              <a:t>Reference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Google Shape;67;p15"/>
          <p:cNvSpPr txBox="1"/>
          <p:nvPr>
            <p:ph type="title"/>
          </p:nvPr>
        </p:nvSpPr>
        <p:spPr>
          <a:xfrm>
            <a:off x="405474" y="526549"/>
            <a:ext cx="8520602" cy="844801"/>
          </a:xfrm>
          <a:prstGeom prst="rect">
            <a:avLst/>
          </a:prstGeom>
        </p:spPr>
        <p:txBody>
          <a:bodyPr/>
          <a:lstStyle>
            <a:lvl1pPr algn="ctr">
              <a:defRPr b="1">
                <a:latin typeface="Times New Roman"/>
                <a:ea typeface="Times New Roman"/>
                <a:cs typeface="Times New Roman"/>
                <a:sym typeface="Times New Roman"/>
              </a:defRPr>
            </a:lvl1pPr>
          </a:lstStyle>
          <a:p>
            <a:pPr/>
            <a:r>
              <a:t>Introduction</a:t>
            </a:r>
          </a:p>
        </p:txBody>
      </p:sp>
      <p:sp>
        <p:nvSpPr>
          <p:cNvPr id="117" name="Google Shape;68;p15"/>
          <p:cNvSpPr txBox="1"/>
          <p:nvPr>
            <p:ph type="body" idx="1"/>
          </p:nvPr>
        </p:nvSpPr>
        <p:spPr>
          <a:xfrm>
            <a:off x="311699" y="1634759"/>
            <a:ext cx="8520602" cy="2494466"/>
          </a:xfrm>
          <a:prstGeom prst="rect">
            <a:avLst/>
          </a:prstGeom>
        </p:spPr>
        <p:txBody>
          <a:bodyPr/>
          <a:lstStyle/>
          <a:p>
            <a:pPr algn="just">
              <a:buClr>
                <a:srgbClr val="000000"/>
              </a:buClr>
              <a:buFont typeface="Times New Roman"/>
              <a:defRPr>
                <a:solidFill>
                  <a:srgbClr val="000000"/>
                </a:solidFill>
                <a:latin typeface="Times New Roman"/>
                <a:ea typeface="Times New Roman"/>
                <a:cs typeface="Times New Roman"/>
                <a:sym typeface="Times New Roman"/>
              </a:defRPr>
            </a:pPr>
            <a:r>
              <a:t>The data replication services of cloud storage duplicate the files in real time to increase the availability of the files which in turn increase the hardware cost.The cloud enables to access the same files and applications by multiple users from different locations.</a:t>
            </a:r>
          </a:p>
          <a:p>
            <a:pPr algn="just">
              <a:buClr>
                <a:srgbClr val="000000"/>
              </a:buClr>
              <a:buFont typeface="Times New Roman"/>
              <a:defRPr>
                <a:solidFill>
                  <a:srgbClr val="000000"/>
                </a:solidFill>
                <a:latin typeface="Times New Roman"/>
                <a:ea typeface="Times New Roman"/>
                <a:cs typeface="Times New Roman"/>
                <a:sym typeface="Times New Roman"/>
              </a:defRPr>
            </a:pPr>
            <a:r>
              <a:t>Replication is used to reach highest availability at high cost. It is degrading the performance of the service when the cost benefits accrued from the replication.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73;p16"/>
          <p:cNvSpPr txBox="1"/>
          <p:nvPr>
            <p:ph type="title"/>
          </p:nvPr>
        </p:nvSpPr>
        <p:spPr>
          <a:xfrm>
            <a:off x="311699" y="445025"/>
            <a:ext cx="8520602" cy="572701"/>
          </a:xfrm>
          <a:prstGeom prst="rect">
            <a:avLst/>
          </a:prstGeom>
        </p:spPr>
        <p:txBody>
          <a:bodyPr/>
          <a:lstStyle>
            <a:lvl1pPr algn="ctr" defTabSz="896111">
              <a:defRPr b="1" sz="2744">
                <a:latin typeface="Times New Roman"/>
                <a:ea typeface="Times New Roman"/>
                <a:cs typeface="Times New Roman"/>
                <a:sym typeface="Times New Roman"/>
              </a:defRPr>
            </a:lvl1pPr>
          </a:lstStyle>
          <a:p>
            <a:pPr/>
            <a:r>
              <a:t>Problem Statement</a:t>
            </a:r>
          </a:p>
        </p:txBody>
      </p:sp>
      <p:sp>
        <p:nvSpPr>
          <p:cNvPr id="120" name="Google Shape;74;p16"/>
          <p:cNvSpPr txBox="1"/>
          <p:nvPr>
            <p:ph type="body" idx="1"/>
          </p:nvPr>
        </p:nvSpPr>
        <p:spPr>
          <a:xfrm>
            <a:off x="311699" y="1152475"/>
            <a:ext cx="8520602" cy="3416400"/>
          </a:xfrm>
          <a:prstGeom prst="rect">
            <a:avLst/>
          </a:prstGeom>
        </p:spPr>
        <p:txBody>
          <a:bodyPr/>
          <a:lstStyle>
            <a:lvl1pPr marL="0" indent="0" algn="just">
              <a:lnSpc>
                <a:spcPct val="150000"/>
              </a:lnSpc>
              <a:spcBef>
                <a:spcPts val="1200"/>
              </a:spcBef>
              <a:buSzTx/>
              <a:buNone/>
              <a:defRPr>
                <a:solidFill>
                  <a:srgbClr val="000000"/>
                </a:solidFill>
                <a:latin typeface="Times New Roman"/>
                <a:ea typeface="Times New Roman"/>
                <a:cs typeface="Times New Roman"/>
                <a:sym typeface="Times New Roman"/>
              </a:defRPr>
            </a:lvl1pPr>
          </a:lstStyle>
          <a:p>
            <a:pPr/>
            <a:r>
              <a:t>To propose a Cloud Storage Monitoring System to optimize the Cloud Storage and data availability by analyzing  File Access Pattern.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Google Shape;79;p17"/>
          <p:cNvSpPr txBox="1"/>
          <p:nvPr>
            <p:ph type="title"/>
          </p:nvPr>
        </p:nvSpPr>
        <p:spPr>
          <a:xfrm>
            <a:off x="311699" y="445025"/>
            <a:ext cx="8520602" cy="572701"/>
          </a:xfrm>
          <a:prstGeom prst="rect">
            <a:avLst/>
          </a:prstGeom>
        </p:spPr>
        <p:txBody>
          <a:bodyPr/>
          <a:lstStyle>
            <a:lvl1pPr algn="ctr" defTabSz="896111">
              <a:defRPr b="1" sz="2744">
                <a:latin typeface="Times New Roman"/>
                <a:ea typeface="Times New Roman"/>
                <a:cs typeface="Times New Roman"/>
                <a:sym typeface="Times New Roman"/>
              </a:defRPr>
            </a:lvl1pPr>
          </a:lstStyle>
          <a:p>
            <a:pPr/>
            <a:r>
              <a:t>Literature Survey</a:t>
            </a:r>
          </a:p>
        </p:txBody>
      </p:sp>
      <p:sp>
        <p:nvSpPr>
          <p:cNvPr id="123" name="Google Shape;80;p17"/>
          <p:cNvSpPr txBox="1"/>
          <p:nvPr>
            <p:ph type="body" idx="1"/>
          </p:nvPr>
        </p:nvSpPr>
        <p:spPr>
          <a:xfrm>
            <a:off x="381903" y="941864"/>
            <a:ext cx="8520601" cy="3416401"/>
          </a:xfrm>
          <a:prstGeom prst="rect">
            <a:avLst/>
          </a:prstGeom>
        </p:spPr>
        <p:txBody>
          <a:bodyPr/>
          <a:lstStyle/>
          <a:p>
            <a:pPr marL="0" indent="0">
              <a:lnSpc>
                <a:spcPct val="150000"/>
              </a:lnSpc>
              <a:buSzTx/>
              <a:buNone/>
              <a:defRPr b="1">
                <a:solidFill>
                  <a:srgbClr val="000000"/>
                </a:solidFill>
                <a:latin typeface="Times New Roman"/>
                <a:ea typeface="Times New Roman"/>
                <a:cs typeface="Times New Roman"/>
                <a:sym typeface="Times New Roman"/>
              </a:defRPr>
            </a:pPr>
            <a:r>
              <a:t>1. Augustus Devarajan A and SudalaiMuthu T, Cloud Storage Monitoring System analyzing through File Access Pattern, 2019 Second International Conference on Computational Intelligence in Data Science (ICCIDS) </a:t>
            </a:r>
          </a:p>
          <a:p>
            <a:pPr marL="0" indent="0">
              <a:lnSpc>
                <a:spcPct val="150000"/>
              </a:lnSpc>
              <a:buSzTx/>
              <a:buNone/>
              <a:defRPr b="1">
                <a:solidFill>
                  <a:srgbClr val="000000"/>
                </a:solidFill>
                <a:latin typeface="Times New Roman"/>
                <a:ea typeface="Times New Roman"/>
                <a:cs typeface="Times New Roman"/>
                <a:sym typeface="Times New Roman"/>
              </a:defRPr>
            </a:pPr>
            <a:endParaRPr sz="1200"/>
          </a:p>
          <a:p>
            <a:pPr marL="0" indent="0">
              <a:lnSpc>
                <a:spcPct val="150000"/>
              </a:lnSpc>
              <a:buSzTx/>
              <a:buNone/>
              <a:defRPr b="1">
                <a:solidFill>
                  <a:srgbClr val="000000"/>
                </a:solidFill>
                <a:latin typeface="Times New Roman"/>
                <a:ea typeface="Times New Roman"/>
                <a:cs typeface="Times New Roman"/>
                <a:sym typeface="Times New Roman"/>
              </a:defRPr>
            </a:pPr>
            <a:r>
              <a:t>CLOUD STORAGE ARCHITECTURE</a:t>
            </a:r>
          </a:p>
          <a:p>
            <a:pPr>
              <a:defRPr>
                <a:solidFill>
                  <a:srgbClr val="000000"/>
                </a:solidFill>
                <a:latin typeface="Times New Roman"/>
                <a:ea typeface="Times New Roman"/>
                <a:cs typeface="Times New Roman"/>
                <a:sym typeface="Times New Roman"/>
              </a:defRPr>
            </a:pPr>
            <a:r>
              <a:t>Cloud Client Interface Layer</a:t>
            </a:r>
          </a:p>
          <a:p>
            <a:pPr>
              <a:defRPr>
                <a:solidFill>
                  <a:srgbClr val="000000"/>
                </a:solidFill>
                <a:latin typeface="Times New Roman"/>
                <a:ea typeface="Times New Roman"/>
                <a:cs typeface="Times New Roman"/>
                <a:sym typeface="Times New Roman"/>
              </a:defRPr>
            </a:pPr>
            <a:r>
              <a:t>Cloud Data Management Layer </a:t>
            </a:r>
          </a:p>
          <a:p>
            <a:pPr>
              <a:defRPr>
                <a:solidFill>
                  <a:srgbClr val="000000"/>
                </a:solidFill>
                <a:latin typeface="Times New Roman"/>
                <a:ea typeface="Times New Roman"/>
                <a:cs typeface="Times New Roman"/>
                <a:sym typeface="Times New Roman"/>
              </a:defRPr>
            </a:pPr>
            <a:r>
              <a:t>Cloud Storage Layer </a:t>
            </a:r>
          </a:p>
          <a:p>
            <a:pPr>
              <a:defRPr>
                <a:solidFill>
                  <a:srgbClr val="000000"/>
                </a:solidFill>
                <a:latin typeface="Times New Roman"/>
                <a:ea typeface="Times New Roman"/>
                <a:cs typeface="Times New Roman"/>
                <a:sym typeface="Times New Roman"/>
              </a:defRPr>
            </a:pPr>
            <a:r>
              <a:t>Design Principles of Cloud Storage</a:t>
            </a:r>
          </a:p>
        </p:txBody>
      </p:sp>
      <p:pic>
        <p:nvPicPr>
          <p:cNvPr id="124" name="RSt.jpg" descr="RSt.jpg"/>
          <p:cNvPicPr>
            <a:picLocks noChangeAspect="1"/>
          </p:cNvPicPr>
          <p:nvPr/>
        </p:nvPicPr>
        <p:blipFill>
          <a:blip r:embed="rId2">
            <a:extLst/>
          </a:blip>
          <a:stretch>
            <a:fillRect/>
          </a:stretch>
        </p:blipFill>
        <p:spPr>
          <a:xfrm>
            <a:off x="6315012" y="1905478"/>
            <a:ext cx="2144545" cy="303324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86;p18"/>
          <p:cNvSpPr txBox="1"/>
          <p:nvPr/>
        </p:nvSpPr>
        <p:spPr>
          <a:xfrm>
            <a:off x="311699" y="566907"/>
            <a:ext cx="8520602" cy="439790"/>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lvl1pPr>
              <a:defRPr b="1" sz="1800">
                <a:latin typeface="Times New Roman"/>
                <a:ea typeface="Times New Roman"/>
                <a:cs typeface="Times New Roman"/>
                <a:sym typeface="Times New Roman"/>
              </a:defRPr>
            </a:lvl1pPr>
          </a:lstStyle>
          <a:p>
            <a:pPr/>
            <a:r>
              <a:t>CLOUD STORAGE MONITORING (CSM) SYSTEM :</a:t>
            </a:r>
          </a:p>
        </p:txBody>
      </p:sp>
      <p:sp>
        <p:nvSpPr>
          <p:cNvPr id="127" name="Google Shape;87;p18"/>
          <p:cNvSpPr txBox="1"/>
          <p:nvPr/>
        </p:nvSpPr>
        <p:spPr>
          <a:xfrm>
            <a:off x="311699" y="1064906"/>
            <a:ext cx="8144933" cy="3012575"/>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spAutoFit/>
          </a:bodyPr>
          <a:lstStyle/>
          <a:p>
            <a:pPr>
              <a:lnSpc>
                <a:spcPct val="115000"/>
              </a:lnSpc>
              <a:defRPr sz="1800">
                <a:latin typeface="Times New Roman"/>
                <a:ea typeface="Times New Roman"/>
                <a:cs typeface="Times New Roman"/>
                <a:sym typeface="Times New Roman"/>
              </a:defRPr>
            </a:pPr>
            <a:r>
              <a:t>Cloud Storage Monitoring Architecture	: </a:t>
            </a:r>
            <a:endParaRPr>
              <a:solidFill>
                <a:srgbClr val="585858"/>
              </a:solidFill>
            </a:endParaRPr>
          </a:p>
          <a:p>
            <a:pPr>
              <a:lnSpc>
                <a:spcPct val="115000"/>
              </a:lnSpc>
              <a:defRPr sz="800">
                <a:latin typeface="Times New Roman"/>
                <a:ea typeface="Times New Roman"/>
                <a:cs typeface="Times New Roman"/>
                <a:sym typeface="Times New Roman"/>
              </a:defRPr>
            </a:pPr>
          </a:p>
          <a:p>
            <a:pPr>
              <a:lnSpc>
                <a:spcPct val="115000"/>
              </a:lnSpc>
              <a:defRPr sz="1800">
                <a:latin typeface="Times New Roman"/>
                <a:ea typeface="Times New Roman"/>
                <a:cs typeface="Times New Roman"/>
                <a:sym typeface="Times New Roman"/>
              </a:defRPr>
            </a:pPr>
            <a:r>
              <a:t>A prediction and ranking based system is proposed to handle the de-duplication in cloud storage with the following design objectives.</a:t>
            </a:r>
            <a:endParaRPr>
              <a:solidFill>
                <a:srgbClr val="585858"/>
              </a:solidFill>
            </a:endParaRPr>
          </a:p>
          <a:p>
            <a:pPr>
              <a:lnSpc>
                <a:spcPct val="115000"/>
              </a:lnSpc>
              <a:defRPr sz="1800">
                <a:latin typeface="Times New Roman"/>
                <a:ea typeface="Times New Roman"/>
                <a:cs typeface="Times New Roman"/>
                <a:sym typeface="Times New Roman"/>
              </a:defRPr>
            </a:pPr>
            <a:r>
              <a:t>• Identify the frequency on access pattern</a:t>
            </a:r>
            <a:endParaRPr>
              <a:solidFill>
                <a:srgbClr val="585858"/>
              </a:solidFill>
            </a:endParaRPr>
          </a:p>
          <a:p>
            <a:pPr>
              <a:lnSpc>
                <a:spcPct val="115000"/>
              </a:lnSpc>
              <a:defRPr sz="1800">
                <a:latin typeface="Times New Roman"/>
                <a:ea typeface="Times New Roman"/>
                <a:cs typeface="Times New Roman"/>
                <a:sym typeface="Times New Roman"/>
              </a:defRPr>
            </a:pPr>
            <a:r>
              <a:t>• Provide prediction on file access</a:t>
            </a:r>
            <a:endParaRPr>
              <a:solidFill>
                <a:srgbClr val="585858"/>
              </a:solidFill>
            </a:endParaRPr>
          </a:p>
          <a:p>
            <a:pPr marL="180473" indent="-180473">
              <a:lnSpc>
                <a:spcPct val="115000"/>
              </a:lnSpc>
              <a:buSzPct val="100000"/>
              <a:buChar char="•"/>
              <a:defRPr sz="1800">
                <a:latin typeface="Times New Roman"/>
                <a:ea typeface="Times New Roman"/>
                <a:cs typeface="Times New Roman"/>
                <a:sym typeface="Times New Roman"/>
              </a:defRPr>
            </a:pPr>
            <a:r>
              <a:t>Identify the duplication of files on cloud storage </a:t>
            </a:r>
          </a:p>
          <a:p>
            <a:pPr marL="180473" indent="-180473">
              <a:lnSpc>
                <a:spcPct val="115000"/>
              </a:lnSpc>
              <a:buSzPct val="100000"/>
              <a:buChar char="•"/>
              <a:defRPr sz="1800">
                <a:latin typeface="Times New Roman"/>
                <a:ea typeface="Times New Roman"/>
                <a:cs typeface="Times New Roman"/>
                <a:sym typeface="Times New Roman"/>
              </a:defRPr>
            </a:pPr>
            <a:r>
              <a:t>Build storage efficient system.</a:t>
            </a:r>
            <a:endParaRPr>
              <a:solidFill>
                <a:srgbClr val="585858"/>
              </a:solidFill>
            </a:endParaRPr>
          </a:p>
          <a:p>
            <a:pPr marL="180473" indent="-180473">
              <a:lnSpc>
                <a:spcPct val="115000"/>
              </a:lnSpc>
              <a:buSzPct val="100000"/>
              <a:buChar char="•"/>
              <a:defRPr sz="1800">
                <a:latin typeface="Times New Roman"/>
                <a:ea typeface="Times New Roman"/>
                <a:cs typeface="Times New Roman"/>
                <a:sym typeface="Times New Roman"/>
              </a:defRPr>
            </a:pPr>
            <a:r>
              <a:t>Increase efficiency of the system. </a:t>
            </a:r>
            <a:endParaRPr>
              <a:solidFill>
                <a:srgbClr val="585858"/>
              </a:solidFill>
            </a:endParaRPr>
          </a:p>
          <a:p>
            <a:pPr>
              <a:lnSpc>
                <a:spcPct val="115000"/>
              </a:lnSpc>
              <a:defRPr sz="1800">
                <a:latin typeface="Times New Roman"/>
                <a:ea typeface="Times New Roman"/>
                <a:cs typeface="Times New Roman"/>
                <a:sym typeface="Times New Roman"/>
              </a:defRPr>
            </a:pPr>
            <a:r>
              <a:t>• Block duplication of files in future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94;p19"/>
          <p:cNvSpPr txBox="1"/>
          <p:nvPr>
            <p:ph type="title"/>
          </p:nvPr>
        </p:nvSpPr>
        <p:spPr>
          <a:xfrm>
            <a:off x="311699" y="445025"/>
            <a:ext cx="8520602" cy="572701"/>
          </a:xfrm>
          <a:prstGeom prst="rect">
            <a:avLst/>
          </a:prstGeom>
        </p:spPr>
        <p:txBody>
          <a:bodyPr/>
          <a:lstStyle>
            <a:lvl1pPr defTabSz="896111">
              <a:defRPr b="1" sz="2744">
                <a:latin typeface="Times New Roman"/>
                <a:ea typeface="Times New Roman"/>
                <a:cs typeface="Times New Roman"/>
                <a:sym typeface="Times New Roman"/>
              </a:defRPr>
            </a:lvl1pPr>
          </a:lstStyle>
          <a:p>
            <a:pPr/>
            <a:r>
              <a:t>Contd.</a:t>
            </a:r>
          </a:p>
        </p:txBody>
      </p:sp>
      <p:sp>
        <p:nvSpPr>
          <p:cNvPr id="130" name="Google Shape;95;p19"/>
          <p:cNvSpPr txBox="1"/>
          <p:nvPr>
            <p:ph type="body" idx="1"/>
          </p:nvPr>
        </p:nvSpPr>
        <p:spPr>
          <a:xfrm>
            <a:off x="311699" y="1017725"/>
            <a:ext cx="8622002" cy="3831000"/>
          </a:xfrm>
          <a:prstGeom prst="rect">
            <a:avLst/>
          </a:prstGeom>
        </p:spPr>
        <p:txBody>
          <a:bodyPr/>
          <a:lstStyle/>
          <a:p>
            <a:pPr marL="0" indent="0">
              <a:lnSpc>
                <a:spcPct val="100000"/>
              </a:lnSpc>
              <a:spcBef>
                <a:spcPts val="1600"/>
              </a:spcBef>
              <a:buSzTx/>
              <a:buNone/>
              <a:defRPr b="1">
                <a:solidFill>
                  <a:srgbClr val="000000"/>
                </a:solidFill>
                <a:latin typeface="Times New Roman"/>
                <a:ea typeface="Times New Roman"/>
                <a:cs typeface="Times New Roman"/>
                <a:sym typeface="Times New Roman"/>
              </a:defRPr>
            </a:pPr>
            <a:r>
              <a:t>K-means ranking Algorithm</a:t>
            </a:r>
            <a:r>
              <a:rPr b="0"/>
              <a:t>: </a:t>
            </a:r>
          </a:p>
          <a:p>
            <a:pPr marL="0" indent="0">
              <a:lnSpc>
                <a:spcPct val="100000"/>
              </a:lnSpc>
              <a:spcBef>
                <a:spcPts val="1600"/>
              </a:spcBef>
              <a:buSzTx/>
              <a:buNone/>
              <a:defRPr b="1">
                <a:solidFill>
                  <a:srgbClr val="000000"/>
                </a:solidFill>
                <a:latin typeface="Times New Roman"/>
                <a:ea typeface="Times New Roman"/>
                <a:cs typeface="Times New Roman"/>
                <a:sym typeface="Times New Roman"/>
              </a:defRPr>
            </a:pPr>
            <a:r>
              <a:t>Input</a:t>
            </a:r>
            <a:r>
              <a:rPr b="0"/>
              <a:t>: k (the number of clusters), D (a set of lift ratios) </a:t>
            </a:r>
          </a:p>
          <a:p>
            <a:pPr marL="0" indent="0">
              <a:lnSpc>
                <a:spcPct val="100000"/>
              </a:lnSpc>
              <a:spcBef>
                <a:spcPts val="1600"/>
              </a:spcBef>
              <a:buSzTx/>
              <a:buNone/>
              <a:defRPr b="1">
                <a:solidFill>
                  <a:srgbClr val="000000"/>
                </a:solidFill>
                <a:latin typeface="Times New Roman"/>
                <a:ea typeface="Times New Roman"/>
                <a:cs typeface="Times New Roman"/>
                <a:sym typeface="Times New Roman"/>
              </a:defRPr>
            </a:pPr>
            <a:r>
              <a:t>Output</a:t>
            </a:r>
            <a:r>
              <a:rPr b="0"/>
              <a:t>: a set of k Clusters </a:t>
            </a:r>
            <a:endParaRPr b="0"/>
          </a:p>
          <a:p>
            <a:pPr marL="0" indent="0">
              <a:lnSpc>
                <a:spcPct val="100000"/>
              </a:lnSpc>
              <a:spcBef>
                <a:spcPts val="1600"/>
              </a:spcBef>
              <a:buSzTx/>
              <a:buNone/>
              <a:defRPr b="1">
                <a:solidFill>
                  <a:srgbClr val="000000"/>
                </a:solidFill>
                <a:latin typeface="Times New Roman"/>
                <a:ea typeface="Times New Roman"/>
                <a:cs typeface="Times New Roman"/>
                <a:sym typeface="Times New Roman"/>
              </a:defRPr>
            </a:pPr>
            <a:r>
              <a:t>Method</a:t>
            </a:r>
            <a:r>
              <a:rPr b="0"/>
              <a:t>:  Arbitrarily choose k objects from D as the initial cluster centres: </a:t>
            </a:r>
            <a:endParaRPr b="0"/>
          </a:p>
          <a:p>
            <a:pPr marL="0" indent="0">
              <a:lnSpc>
                <a:spcPct val="100000"/>
              </a:lnSpc>
              <a:spcBef>
                <a:spcPts val="1600"/>
              </a:spcBef>
              <a:buSzTx/>
              <a:buNone/>
              <a:defRPr b="1">
                <a:solidFill>
                  <a:srgbClr val="000000"/>
                </a:solidFill>
                <a:latin typeface="Times New Roman"/>
                <a:ea typeface="Times New Roman"/>
                <a:cs typeface="Times New Roman"/>
                <a:sym typeface="Times New Roman"/>
              </a:defRPr>
            </a:pPr>
            <a:r>
              <a:t>Repeat</a:t>
            </a:r>
            <a:r>
              <a:rPr b="0"/>
              <a:t>: </a:t>
            </a:r>
            <a:endParaRPr b="0"/>
          </a:p>
          <a:p>
            <a:pPr marL="342900">
              <a:lnSpc>
                <a:spcPct val="100000"/>
              </a:lnSpc>
              <a:spcBef>
                <a:spcPts val="1600"/>
              </a:spcBef>
              <a:buFontTx/>
              <a:buAutoNum type="arabicPeriod" startAt="1"/>
              <a:defRPr>
                <a:solidFill>
                  <a:srgbClr val="000000"/>
                </a:solidFill>
                <a:latin typeface="Times New Roman"/>
                <a:ea typeface="Times New Roman"/>
                <a:cs typeface="Times New Roman"/>
                <a:sym typeface="Times New Roman"/>
              </a:defRPr>
            </a:pPr>
            <a:r>
              <a:t>Reassign each object to the cluster to which the object is the most similar, based on the mean value of the objects in the cluster;</a:t>
            </a:r>
          </a:p>
          <a:p>
            <a:pPr marL="342900">
              <a:lnSpc>
                <a:spcPct val="100000"/>
              </a:lnSpc>
              <a:spcBef>
                <a:spcPts val="1600"/>
              </a:spcBef>
              <a:buFontTx/>
              <a:buAutoNum type="arabicPeriod" startAt="1"/>
              <a:defRPr>
                <a:solidFill>
                  <a:srgbClr val="000000"/>
                </a:solidFill>
                <a:latin typeface="Times New Roman"/>
                <a:ea typeface="Times New Roman"/>
                <a:cs typeface="Times New Roman"/>
                <a:sym typeface="Times New Roman"/>
              </a:defRPr>
            </a:pPr>
            <a:r>
              <a:t>Updated the cluster means, i.e.; calculate the mean value of the objects for each cluster  </a:t>
            </a:r>
            <a:r>
              <a:rPr b="1"/>
              <a:t>Until no change</a:t>
            </a: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Google Shape;94;p19"/>
          <p:cNvSpPr txBox="1"/>
          <p:nvPr>
            <p:ph type="title"/>
          </p:nvPr>
        </p:nvSpPr>
        <p:spPr>
          <a:xfrm>
            <a:off x="311699" y="445025"/>
            <a:ext cx="8520602" cy="572701"/>
          </a:xfrm>
          <a:prstGeom prst="rect">
            <a:avLst/>
          </a:prstGeom>
        </p:spPr>
        <p:txBody>
          <a:bodyPr/>
          <a:lstStyle>
            <a:lvl1pPr defTabSz="896111">
              <a:defRPr b="1" sz="2744">
                <a:latin typeface="Times New Roman"/>
                <a:ea typeface="Times New Roman"/>
                <a:cs typeface="Times New Roman"/>
                <a:sym typeface="Times New Roman"/>
              </a:defRPr>
            </a:lvl1pPr>
          </a:lstStyle>
          <a:p>
            <a:pPr/>
            <a:r>
              <a:t>Contd.</a:t>
            </a:r>
          </a:p>
        </p:txBody>
      </p:sp>
      <p:sp>
        <p:nvSpPr>
          <p:cNvPr id="133" name="Google Shape;95;p19"/>
          <p:cNvSpPr txBox="1"/>
          <p:nvPr>
            <p:ph type="body" idx="1"/>
          </p:nvPr>
        </p:nvSpPr>
        <p:spPr>
          <a:xfrm>
            <a:off x="311699" y="1017724"/>
            <a:ext cx="8622002" cy="3815533"/>
          </a:xfrm>
          <a:prstGeom prst="rect">
            <a:avLst/>
          </a:prstGeom>
        </p:spPr>
        <p:txBody>
          <a:bodyPr/>
          <a:lstStyle/>
          <a:p>
            <a:pPr marL="0" indent="0">
              <a:lnSpc>
                <a:spcPct val="100000"/>
              </a:lnSpc>
              <a:spcBef>
                <a:spcPts val="1600"/>
              </a:spcBef>
              <a:buSzTx/>
              <a:buNone/>
              <a:defRPr b="1">
                <a:solidFill>
                  <a:srgbClr val="000000"/>
                </a:solidFill>
                <a:latin typeface="Times New Roman"/>
                <a:ea typeface="Times New Roman"/>
                <a:cs typeface="Times New Roman"/>
                <a:sym typeface="Times New Roman"/>
              </a:defRPr>
            </a:pPr>
            <a:r>
              <a:t>The de-duplication process are :</a:t>
            </a:r>
          </a:p>
          <a:p>
            <a:pPr marL="0" indent="0">
              <a:lnSpc>
                <a:spcPct val="100000"/>
              </a:lnSpc>
              <a:spcBef>
                <a:spcPts val="1600"/>
              </a:spcBef>
              <a:buSzTx/>
              <a:buNone/>
              <a:defRPr>
                <a:solidFill>
                  <a:srgbClr val="000000"/>
                </a:solidFill>
                <a:latin typeface="Times New Roman"/>
                <a:ea typeface="Times New Roman"/>
                <a:cs typeface="Times New Roman"/>
                <a:sym typeface="Times New Roman"/>
              </a:defRPr>
            </a:pPr>
            <a:r>
              <a:t>A.  Comparison based on File attributes.</a:t>
            </a:r>
          </a:p>
          <a:p>
            <a:pPr marL="0" indent="0">
              <a:lnSpc>
                <a:spcPct val="100000"/>
              </a:lnSpc>
              <a:spcBef>
                <a:spcPts val="1600"/>
              </a:spcBef>
              <a:buSzTx/>
              <a:buNone/>
              <a:defRPr>
                <a:solidFill>
                  <a:srgbClr val="000000"/>
                </a:solidFill>
                <a:latin typeface="Times New Roman"/>
                <a:ea typeface="Times New Roman"/>
                <a:cs typeface="Times New Roman"/>
                <a:sym typeface="Times New Roman"/>
              </a:defRPr>
            </a:pPr>
            <a:r>
              <a:t>B.  Comparison based on delta version and hashing.</a:t>
            </a:r>
          </a:p>
          <a:p>
            <a:pPr marL="0" indent="0">
              <a:lnSpc>
                <a:spcPct val="100000"/>
              </a:lnSpc>
              <a:spcBef>
                <a:spcPts val="1600"/>
              </a:spcBef>
              <a:buSzTx/>
              <a:buNone/>
              <a:defRPr>
                <a:solidFill>
                  <a:srgbClr val="000000"/>
                </a:solidFill>
                <a:latin typeface="Times New Roman"/>
                <a:ea typeface="Times New Roman"/>
                <a:cs typeface="Times New Roman"/>
                <a:sym typeface="Times New Roman"/>
              </a:defRPr>
            </a:pPr>
            <a:r>
              <a:t>C.  Data de-duplication</a:t>
            </a:r>
          </a:p>
          <a:p>
            <a:pPr lvl="1" marL="748631" indent="-240631">
              <a:lnSpc>
                <a:spcPct val="100000"/>
              </a:lnSpc>
              <a:spcBef>
                <a:spcPts val="1600"/>
              </a:spcBef>
              <a:buClrTx/>
              <a:buSzPct val="100000"/>
              <a:buFontTx/>
              <a:buAutoNum type="arabicPeriod" startAt="1"/>
              <a:defRPr>
                <a:solidFill>
                  <a:srgbClr val="000000"/>
                </a:solidFill>
                <a:latin typeface="Times New Roman"/>
                <a:ea typeface="Times New Roman"/>
                <a:cs typeface="Times New Roman"/>
                <a:sym typeface="Times New Roman"/>
              </a:defRPr>
            </a:pPr>
            <a:r>
              <a:t>Data Compression.</a:t>
            </a:r>
          </a:p>
          <a:p>
            <a:pPr lvl="1" marL="748631" indent="-240631">
              <a:lnSpc>
                <a:spcPct val="100000"/>
              </a:lnSpc>
              <a:spcBef>
                <a:spcPts val="1600"/>
              </a:spcBef>
              <a:buClrTx/>
              <a:buSzPct val="100000"/>
              <a:buFontTx/>
              <a:buAutoNum type="arabicPeriod" startAt="1"/>
              <a:defRPr>
                <a:solidFill>
                  <a:srgbClr val="000000"/>
                </a:solidFill>
                <a:latin typeface="Times New Roman"/>
                <a:ea typeface="Times New Roman"/>
                <a:cs typeface="Times New Roman"/>
                <a:sym typeface="Times New Roman"/>
              </a:defRPr>
            </a:pPr>
            <a:r>
              <a:t>Single-Instance Storage.  </a:t>
            </a:r>
          </a:p>
          <a:p>
            <a:pPr lvl="1" marL="748631" indent="-240631">
              <a:lnSpc>
                <a:spcPct val="100000"/>
              </a:lnSpc>
              <a:spcBef>
                <a:spcPts val="1600"/>
              </a:spcBef>
              <a:buClrTx/>
              <a:buSzPct val="100000"/>
              <a:buFontTx/>
              <a:buAutoNum type="arabicPeriod" startAt="1"/>
              <a:defRPr>
                <a:solidFill>
                  <a:srgbClr val="000000"/>
                </a:solidFill>
                <a:latin typeface="Times New Roman"/>
                <a:ea typeface="Times New Roman"/>
                <a:cs typeface="Times New Roman"/>
                <a:sym typeface="Times New Roman"/>
              </a:defRPr>
            </a:pPr>
            <a:r>
              <a:t>Data Comparison.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oogle Shape;107;p21"/>
          <p:cNvSpPr txBox="1"/>
          <p:nvPr>
            <p:ph type="title"/>
          </p:nvPr>
        </p:nvSpPr>
        <p:spPr>
          <a:xfrm>
            <a:off x="311699" y="445025"/>
            <a:ext cx="8520602" cy="948347"/>
          </a:xfrm>
          <a:prstGeom prst="rect">
            <a:avLst/>
          </a:prstGeom>
        </p:spPr>
        <p:txBody>
          <a:bodyPr/>
          <a:lstStyle/>
          <a:p>
            <a:pPr>
              <a:lnSpc>
                <a:spcPct val="150000"/>
              </a:lnSpc>
              <a:defRPr b="1" sz="1800">
                <a:latin typeface="Times New Roman"/>
                <a:ea typeface="Times New Roman"/>
                <a:cs typeface="Times New Roman"/>
                <a:sym typeface="Times New Roman"/>
              </a:defRPr>
            </a:pPr>
            <a:r>
              <a:t>2. </a:t>
            </a:r>
            <a:r>
              <a:t>S. Ramamoorthy and B. Baranidharan, </a:t>
            </a:r>
            <a:r>
              <a:t>CloudBC- A Secure Cloud Data access Management system, </a:t>
            </a:r>
            <a:r>
              <a:t>2019 IEEE</a:t>
            </a:r>
          </a:p>
        </p:txBody>
      </p:sp>
      <p:sp>
        <p:nvSpPr>
          <p:cNvPr id="136" name="Google Shape;108;p21"/>
          <p:cNvSpPr txBox="1"/>
          <p:nvPr>
            <p:ph type="body" idx="1"/>
          </p:nvPr>
        </p:nvSpPr>
        <p:spPr>
          <a:xfrm>
            <a:off x="311699" y="1393370"/>
            <a:ext cx="8520602" cy="3175505"/>
          </a:xfrm>
          <a:prstGeom prst="rect">
            <a:avLst/>
          </a:prstGeom>
        </p:spPr>
        <p:txBody>
          <a:bodyPr/>
          <a:lstStyle/>
          <a:p>
            <a:pPr marL="285750" indent="-285750">
              <a:lnSpc>
                <a:spcPct val="150000"/>
              </a:lnSpc>
              <a:buClr>
                <a:srgbClr val="000000"/>
              </a:buClr>
              <a:defRPr>
                <a:solidFill>
                  <a:srgbClr val="000000"/>
                </a:solidFill>
                <a:latin typeface="Times New Roman"/>
                <a:ea typeface="Times New Roman"/>
                <a:cs typeface="Times New Roman"/>
                <a:sym typeface="Times New Roman"/>
              </a:defRPr>
            </a:pPr>
            <a:r>
              <a:t>The proposed hybrid framework restricts the malicious data modification and deletion among the community cloud environment. </a:t>
            </a:r>
          </a:p>
          <a:p>
            <a:pPr marL="285750" indent="-285750">
              <a:lnSpc>
                <a:spcPct val="150000"/>
              </a:lnSpc>
              <a:buClr>
                <a:srgbClr val="000000"/>
              </a:buClr>
              <a:defRPr>
                <a:solidFill>
                  <a:srgbClr val="000000"/>
                </a:solidFill>
                <a:latin typeface="Times New Roman"/>
                <a:ea typeface="Times New Roman"/>
                <a:cs typeface="Times New Roman"/>
                <a:sym typeface="Times New Roman"/>
              </a:defRPr>
            </a:pPr>
            <a:r>
              <a:t>The random hash values and secure block chain among the cloud user nodes will enhance the security of data access and modification process. </a:t>
            </a:r>
          </a:p>
          <a:p>
            <a:pPr marL="285750" indent="-285750">
              <a:lnSpc>
                <a:spcPct val="150000"/>
              </a:lnSpc>
              <a:buClr>
                <a:srgbClr val="000000"/>
              </a:buClr>
              <a:defRPr>
                <a:solidFill>
                  <a:srgbClr val="000000"/>
                </a:solidFill>
                <a:latin typeface="Times New Roman"/>
                <a:ea typeface="Times New Roman"/>
                <a:cs typeface="Times New Roman"/>
                <a:sym typeface="Times New Roman"/>
              </a:defRPr>
            </a:pPr>
            <a:r>
              <a:t>The security performance also shows that the proposed model effectively restrict the malicious user activity on this platform.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