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6" r:id="rId2"/>
  </p:sldMasterIdLst>
  <p:notesMasterIdLst>
    <p:notesMasterId r:id="rId82"/>
  </p:notesMasterIdLst>
  <p:handoutMasterIdLst>
    <p:handoutMasterId r:id="rId83"/>
  </p:handoutMasterIdLst>
  <p:sldIdLst>
    <p:sldId id="563" r:id="rId3"/>
    <p:sldId id="495" r:id="rId4"/>
    <p:sldId id="496" r:id="rId5"/>
    <p:sldId id="498" r:id="rId6"/>
    <p:sldId id="499" r:id="rId7"/>
    <p:sldId id="500" r:id="rId8"/>
    <p:sldId id="501" r:id="rId9"/>
    <p:sldId id="502" r:id="rId10"/>
    <p:sldId id="503" r:id="rId11"/>
    <p:sldId id="524" r:id="rId12"/>
    <p:sldId id="597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98" r:id="rId31"/>
    <p:sldId id="520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13" r:id="rId43"/>
    <p:sldId id="517" r:id="rId44"/>
    <p:sldId id="518" r:id="rId45"/>
    <p:sldId id="519" r:id="rId46"/>
    <p:sldId id="566" r:id="rId47"/>
    <p:sldId id="567" r:id="rId48"/>
    <p:sldId id="568" r:id="rId49"/>
    <p:sldId id="570" r:id="rId50"/>
    <p:sldId id="504" r:id="rId51"/>
    <p:sldId id="505" r:id="rId52"/>
    <p:sldId id="506" r:id="rId53"/>
    <p:sldId id="507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76" r:id="rId62"/>
    <p:sldId id="571" r:id="rId63"/>
    <p:sldId id="572" r:id="rId64"/>
    <p:sldId id="573" r:id="rId65"/>
    <p:sldId id="574" r:id="rId66"/>
    <p:sldId id="575" r:id="rId67"/>
    <p:sldId id="512" r:id="rId68"/>
    <p:sldId id="589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4" r:id="rId77"/>
    <p:sldId id="585" r:id="rId78"/>
    <p:sldId id="586" r:id="rId79"/>
    <p:sldId id="587" r:id="rId80"/>
    <p:sldId id="588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3300"/>
    <a:srgbClr val="008080"/>
    <a:srgbClr val="006699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5" d="100"/>
          <a:sy n="105" d="100"/>
        </p:scale>
        <p:origin x="66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6769E-FE7D-48BA-82D1-1447823E248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5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D1CE7-272E-465B-AB6D-7C76BDAA2A8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20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CE8DA-460F-411E-9701-6A55097D4FC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60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A5518-1F67-4986-B125-DBB87DF69B1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38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36F5D6-2D25-4AAA-8A48-5324A6890A28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296B5-B9C1-4368-8014-E0780FE36994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428E0-104B-4531-BC0C-01D2E878696D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84686-AF96-401A-9E21-19476C4C79F6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B40D-3572-4D8A-8859-1C0070ED5686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8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4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05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3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DEB7-7D5D-4E95-A50B-23A8B213DCF2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31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34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48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76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5210A-9EAE-4C5F-9D36-E711B0375BBA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F013-0D39-4DA2-969C-CA8F2EC79166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C20DC-EC84-4B84-9D41-39A757D057DE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6B918-6E12-4F10-8E50-E1DD7863C04D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126C7-155E-4E60-A552-D197D49E47C6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6D05A-6AE2-43D8-9AB2-58C7B81F152F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C9BCD-FEEA-4666-BFEF-0EE00DF1439A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FCE7B804-81C4-4FE3-9A42-822C9DAC0B3F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D19422E-24AC-44DB-9161-F71B7754FEF5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2/17/2020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628651" y="1435857"/>
            <a:ext cx="7886700" cy="457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>
              <a:ln w="12700">
                <a:solidFill>
                  <a:srgbClr val="525252">
                    <a:lumMod val="50000"/>
                  </a:srgbClr>
                </a:solidFill>
                <a:prstDash val="solid"/>
              </a:ln>
              <a:pattFill prst="narHorz">
                <a:fgClr>
                  <a:srgbClr val="525252"/>
                </a:fgClr>
                <a:bgClr>
                  <a:srgbClr val="525252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525252">
                    <a:lumMod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03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Graph Algorithms</a:t>
            </a:r>
            <a:br>
              <a:rPr lang="en-US" altLang="en-US" dirty="0" smtClean="0"/>
            </a:br>
            <a:r>
              <a:rPr lang="en-US" altLang="en-US" sz="3600" dirty="0" smtClean="0"/>
              <a:t>Shortest Path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5943600" cy="1752600"/>
          </a:xfrm>
        </p:spPr>
        <p:txBody>
          <a:bodyPr/>
          <a:lstStyle/>
          <a:p>
            <a:r>
              <a:rPr lang="en-US" altLang="en-US" sz="2000" dirty="0" smtClean="0"/>
              <a:t>CS 325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 err="1">
                <a:solidFill>
                  <a:schemeClr val="tx1"/>
                </a:solidFill>
                <a:latin typeface="Arial" charset="0"/>
              </a:rPr>
              <a:t>Dijkstra's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905774" y="1171575"/>
            <a:ext cx="7712447" cy="4939189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A solution to the single-source shortest path problem in graph theory. 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 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Approach: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Input: Weighted graph G={E,V} and source vertex </a:t>
            </a:r>
            <a:r>
              <a:rPr lang="en-US" altLang="en-US" sz="2400" i="1" dirty="0" err="1" smtClean="0">
                <a:solidFill>
                  <a:schemeClr val="tx1"/>
                </a:solidFill>
                <a:latin typeface="Arial" pitchFamily="34" charset="0"/>
              </a:rPr>
              <a:t>v</a:t>
            </a:r>
            <a:r>
              <a:rPr lang="en-US" altLang="en-US" sz="2400" dirty="0" err="1" smtClean="0">
                <a:solidFill>
                  <a:schemeClr val="tx1"/>
                </a:solidFill>
                <a:latin typeface="Constantia" pitchFamily="18" charset="0"/>
              </a:rPr>
              <a:t>∈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V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, such that all edge weights are nonnegative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 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Output: Lengths of shortest paths (or the shortest paths themselves) from a given source vertex</a:t>
            </a:r>
            <a:r>
              <a:rPr lang="en-US" altLang="en-US" sz="2400" i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i="1" dirty="0" err="1" smtClean="0">
                <a:solidFill>
                  <a:schemeClr val="tx1"/>
                </a:solidFill>
                <a:latin typeface="Arial" pitchFamily="34" charset="0"/>
              </a:rPr>
              <a:t>v</a:t>
            </a:r>
            <a:r>
              <a:rPr lang="en-US" altLang="en-US" sz="2400" dirty="0" err="1" smtClean="0">
                <a:solidFill>
                  <a:schemeClr val="tx1"/>
                </a:solidFill>
                <a:latin typeface="Constantia" pitchFamily="18" charset="0"/>
              </a:rPr>
              <a:t>∈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itchFamily="34" charset="0"/>
              </a:rPr>
              <a:t>V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  to all other vertices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u="sng" dirty="0" smtClean="0">
              <a:solidFill>
                <a:srgbClr val="44444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Dijkstra’s Algorithm - SSSP-Dijkstra</a:t>
            </a:r>
          </a:p>
        </p:txBody>
      </p:sp>
      <p:sp>
        <p:nvSpPr>
          <p:cNvPr id="143364" name="Text Box 1028"/>
          <p:cNvSpPr txBox="1">
            <a:spLocks noChangeArrowheads="1"/>
          </p:cNvSpPr>
          <p:nvPr/>
        </p:nvSpPr>
        <p:spPr bwMode="auto">
          <a:xfrm>
            <a:off x="250825" y="1412875"/>
            <a:ext cx="33650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800" b="1" i="1" noProof="1" smtClean="0">
                <a:latin typeface="Arial" pitchFamily="34" charset="0"/>
              </a:rPr>
              <a:t>Dijkstra</a:t>
            </a:r>
            <a:r>
              <a:rPr lang="en-US" altLang="en-US" sz="1800" noProof="1" smtClean="0">
                <a:latin typeface="Arial" pitchFamily="34" charset="0"/>
              </a:rPr>
              <a:t>(G, w, s</a:t>
            </a:r>
            <a:r>
              <a:rPr lang="en-US" altLang="en-US" sz="1800" noProof="1">
                <a:latin typeface="Arial" pitchFamily="34" charset="0"/>
              </a:rPr>
              <a:t>)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</a:rPr>
              <a:t>	</a:t>
            </a:r>
            <a:r>
              <a:rPr lang="en-US" altLang="en-US" sz="1800" i="1" noProof="1">
                <a:latin typeface="Arial" pitchFamily="34" charset="0"/>
              </a:rPr>
              <a:t>Initiali</a:t>
            </a:r>
            <a:r>
              <a:rPr lang="en-US" altLang="en-US" sz="1800" i="1" dirty="0">
                <a:latin typeface="Arial" pitchFamily="34" charset="0"/>
              </a:rPr>
              <a:t>z</a:t>
            </a:r>
            <a:r>
              <a:rPr lang="en-US" altLang="en-US" sz="1800" i="1" noProof="1">
                <a:latin typeface="Arial" pitchFamily="34" charset="0"/>
              </a:rPr>
              <a:t>eSingleSource</a:t>
            </a:r>
            <a:r>
              <a:rPr lang="en-US" altLang="en-US" sz="1800" noProof="1">
                <a:latin typeface="Arial" pitchFamily="34" charset="0"/>
              </a:rPr>
              <a:t>(G, s)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</a:rPr>
              <a:t>	S 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 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Q  V[G]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</a:t>
            </a:r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while 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Q  0 </a:t>
            </a:r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u  </a:t>
            </a:r>
            <a:r>
              <a:rPr lang="en-US" altLang="en-US" sz="1800" i="1" noProof="1">
                <a:latin typeface="Arial" pitchFamily="34" charset="0"/>
                <a:sym typeface="Symbol" pitchFamily="18" charset="2"/>
              </a:rPr>
              <a:t>ExtractMin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(Q)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	S  S  {u}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for </a:t>
            </a:r>
            <a:r>
              <a:rPr lang="en-US" altLang="en-US" sz="1800" dirty="0">
                <a:latin typeface="Arial" pitchFamily="34" charset="0"/>
                <a:sym typeface="Symbol" pitchFamily="18" charset="2"/>
              </a:rPr>
              <a:t>v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  </a:t>
            </a:r>
            <a:r>
              <a:rPr lang="en-US" altLang="en-US" sz="1800" i="1" noProof="1">
                <a:latin typeface="Arial" pitchFamily="34" charset="0"/>
                <a:sym typeface="Symbol" pitchFamily="18" charset="2"/>
              </a:rPr>
              <a:t>Adj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[u] </a:t>
            </a:r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do</a:t>
            </a:r>
            <a:endParaRPr lang="en-US" altLang="en-US" sz="1800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		</a:t>
            </a:r>
            <a:r>
              <a:rPr lang="en-US" altLang="en-US" sz="1800" i="1" noProof="1">
                <a:latin typeface="Arial" pitchFamily="34" charset="0"/>
                <a:sym typeface="Symbol" pitchFamily="18" charset="2"/>
              </a:rPr>
              <a:t>Relax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(u,v,w)</a:t>
            </a:r>
          </a:p>
        </p:txBody>
      </p:sp>
      <p:sp>
        <p:nvSpPr>
          <p:cNvPr id="143365" name="Text Box 1029"/>
          <p:cNvSpPr txBox="1">
            <a:spLocks noChangeArrowheads="1"/>
          </p:cNvSpPr>
          <p:nvPr/>
        </p:nvSpPr>
        <p:spPr bwMode="auto">
          <a:xfrm>
            <a:off x="250825" y="4213676"/>
            <a:ext cx="30315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800" i="1" noProof="1" smtClean="0">
                <a:latin typeface="Arial" pitchFamily="34" charset="0"/>
              </a:rPr>
              <a:t>Initi</a:t>
            </a:r>
            <a:r>
              <a:rPr lang="en-US" altLang="en-US" sz="1800" i="1" dirty="0" smtClean="0">
                <a:latin typeface="Arial" pitchFamily="34" charset="0"/>
              </a:rPr>
              <a:t>a</a:t>
            </a:r>
            <a:r>
              <a:rPr lang="en-US" altLang="en-US" sz="1800" i="1" noProof="1" smtClean="0">
                <a:latin typeface="Arial" pitchFamily="34" charset="0"/>
              </a:rPr>
              <a:t>li</a:t>
            </a:r>
            <a:r>
              <a:rPr lang="en-US" altLang="en-US" sz="1800" i="1" dirty="0" smtClean="0">
                <a:latin typeface="Arial" pitchFamily="34" charset="0"/>
              </a:rPr>
              <a:t>z</a:t>
            </a:r>
            <a:r>
              <a:rPr lang="en-US" altLang="en-US" sz="1800" i="1" noProof="1" smtClean="0">
                <a:latin typeface="Arial" pitchFamily="34" charset="0"/>
              </a:rPr>
              <a:t>eSingleSource</a:t>
            </a:r>
            <a:r>
              <a:rPr lang="en-US" altLang="en-US" sz="1800" noProof="1" smtClean="0">
                <a:latin typeface="Arial" pitchFamily="34" charset="0"/>
              </a:rPr>
              <a:t>(G</a:t>
            </a:r>
            <a:r>
              <a:rPr lang="en-US" altLang="en-US" sz="1800" noProof="1">
                <a:latin typeface="Arial" pitchFamily="34" charset="0"/>
              </a:rPr>
              <a:t>, </a:t>
            </a:r>
            <a:r>
              <a:rPr lang="en-US" altLang="en-US" sz="1800" b="1" noProof="1">
                <a:latin typeface="Arial" pitchFamily="34" charset="0"/>
              </a:rPr>
              <a:t> </a:t>
            </a:r>
            <a:r>
              <a:rPr lang="en-US" altLang="en-US" sz="1800" noProof="1" smtClean="0">
                <a:latin typeface="Arial" pitchFamily="34" charset="0"/>
              </a:rPr>
              <a:t>s</a:t>
            </a:r>
            <a:r>
              <a:rPr lang="en-US" altLang="en-US" sz="1800" noProof="1">
                <a:latin typeface="Arial" pitchFamily="34" charset="0"/>
              </a:rPr>
              <a:t>)</a:t>
            </a:r>
          </a:p>
          <a:p>
            <a:pPr eaLnBrk="0" hangingPunct="0"/>
            <a:r>
              <a:rPr lang="en-US" altLang="en-US" sz="1800" i="1" noProof="1">
                <a:latin typeface="Arial" pitchFamily="34" charset="0"/>
              </a:rPr>
              <a:t>	</a:t>
            </a:r>
            <a:r>
              <a:rPr lang="en-US" altLang="en-US" sz="1800" b="1" noProof="1">
                <a:latin typeface="Arial" pitchFamily="34" charset="0"/>
              </a:rPr>
              <a:t>for </a:t>
            </a:r>
            <a:r>
              <a:rPr lang="en-US" altLang="en-US" sz="1800" noProof="1">
                <a:latin typeface="Arial" pitchFamily="34" charset="0"/>
              </a:rPr>
              <a:t>v 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 V[G] </a:t>
            </a:r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altLang="en-US" sz="1800" b="1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d[v]  </a:t>
            </a: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	p[v]  </a:t>
            </a:r>
            <a:r>
              <a:rPr lang="en-US" altLang="en-US" sz="1800" dirty="0">
                <a:latin typeface="Arial" pitchFamily="34" charset="0"/>
                <a:sym typeface="Symbol" pitchFamily="18" charset="2"/>
              </a:rPr>
              <a:t>0</a:t>
            </a:r>
            <a:endParaRPr lang="en-US" altLang="en-US" sz="1800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sz="1800" noProof="1">
                <a:latin typeface="Arial" pitchFamily="34" charset="0"/>
                <a:sym typeface="Symbol" pitchFamily="18" charset="2"/>
              </a:rPr>
              <a:t>	d[s]  0</a:t>
            </a:r>
          </a:p>
        </p:txBody>
      </p:sp>
    </p:spTree>
    <p:extLst>
      <p:ext uri="{BB962C8B-B14F-4D97-AF65-F5344CB8AC3E}">
        <p14:creationId xmlns:p14="http://schemas.microsoft.com/office/powerpoint/2010/main" val="29297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140" name="Text Box 60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74716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3400" y="1295400"/>
            <a:ext cx="3581400" cy="3048000"/>
            <a:chOff x="533400" y="1295400"/>
            <a:chExt cx="3581400" cy="3048000"/>
          </a:xfrm>
        </p:grpSpPr>
        <p:sp>
          <p:nvSpPr>
            <p:cNvPr id="4098" name="Line 56"/>
            <p:cNvSpPr>
              <a:spLocks noChangeShapeType="1"/>
            </p:cNvSpPr>
            <p:nvPr/>
          </p:nvSpPr>
          <p:spPr bwMode="auto">
            <a:xfrm flipH="1">
              <a:off x="3233738" y="31242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" name="Text Box 57"/>
            <p:cNvSpPr txBox="1">
              <a:spLocks noChangeArrowheads="1"/>
            </p:cNvSpPr>
            <p:nvPr/>
          </p:nvSpPr>
          <p:spPr bwMode="auto">
            <a:xfrm>
              <a:off x="3278188" y="3471863"/>
              <a:ext cx="4794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25</a:t>
              </a:r>
            </a:p>
          </p:txBody>
        </p:sp>
        <p:sp>
          <p:nvSpPr>
            <p:cNvPr id="4100" name="Line 25"/>
            <p:cNvSpPr>
              <a:spLocks noChangeShapeType="1"/>
            </p:cNvSpPr>
            <p:nvPr/>
          </p:nvSpPr>
          <p:spPr bwMode="auto">
            <a:xfrm>
              <a:off x="1981200" y="213360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Line 38"/>
            <p:cNvSpPr>
              <a:spLocks noChangeShapeType="1"/>
            </p:cNvSpPr>
            <p:nvPr/>
          </p:nvSpPr>
          <p:spPr bwMode="auto">
            <a:xfrm flipV="1">
              <a:off x="2286000" y="2286000"/>
              <a:ext cx="533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34"/>
            <p:cNvSpPr>
              <a:spLocks noChangeShapeType="1"/>
            </p:cNvSpPr>
            <p:nvPr/>
          </p:nvSpPr>
          <p:spPr bwMode="auto">
            <a:xfrm flipH="1" flipV="1">
              <a:off x="2133600" y="2209800"/>
              <a:ext cx="1219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37"/>
            <p:cNvSpPr>
              <a:spLocks noChangeShapeType="1"/>
            </p:cNvSpPr>
            <p:nvPr/>
          </p:nvSpPr>
          <p:spPr bwMode="auto">
            <a:xfrm flipV="1">
              <a:off x="3057525" y="3297238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21"/>
            <p:cNvSpPr>
              <a:spLocks noChangeShapeType="1"/>
            </p:cNvSpPr>
            <p:nvPr/>
          </p:nvSpPr>
          <p:spPr bwMode="auto">
            <a:xfrm flipV="1">
              <a:off x="914400" y="31242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22"/>
            <p:cNvSpPr>
              <a:spLocks noChangeShapeType="1"/>
            </p:cNvSpPr>
            <p:nvPr/>
          </p:nvSpPr>
          <p:spPr bwMode="auto">
            <a:xfrm flipV="1">
              <a:off x="1828800" y="3276600"/>
              <a:ext cx="1447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39"/>
            <p:cNvSpPr>
              <a:spLocks noChangeShapeType="1"/>
            </p:cNvSpPr>
            <p:nvPr/>
          </p:nvSpPr>
          <p:spPr bwMode="auto">
            <a:xfrm flipV="1">
              <a:off x="762000" y="274320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26"/>
            <p:cNvSpPr>
              <a:spLocks noChangeShapeType="1"/>
            </p:cNvSpPr>
            <p:nvPr/>
          </p:nvSpPr>
          <p:spPr bwMode="auto">
            <a:xfrm>
              <a:off x="990600" y="25908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30"/>
            <p:cNvSpPr>
              <a:spLocks noChangeShapeType="1"/>
            </p:cNvSpPr>
            <p:nvPr/>
          </p:nvSpPr>
          <p:spPr bwMode="auto">
            <a:xfrm flipH="1">
              <a:off x="1066800" y="20574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28"/>
            <p:cNvSpPr>
              <a:spLocks noChangeShapeType="1"/>
            </p:cNvSpPr>
            <p:nvPr/>
          </p:nvSpPr>
          <p:spPr bwMode="auto">
            <a:xfrm>
              <a:off x="2178050" y="1981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3048000" y="22860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Oval 2"/>
            <p:cNvSpPr>
              <a:spLocks noChangeArrowheads="1"/>
            </p:cNvSpPr>
            <p:nvPr/>
          </p:nvSpPr>
          <p:spPr bwMode="auto">
            <a:xfrm>
              <a:off x="533400" y="2438400"/>
              <a:ext cx="533400" cy="5334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2" name="Oval 3"/>
            <p:cNvSpPr>
              <a:spLocks noChangeArrowheads="1"/>
            </p:cNvSpPr>
            <p:nvPr/>
          </p:nvSpPr>
          <p:spPr bwMode="auto">
            <a:xfrm>
              <a:off x="685800" y="22860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A</a:t>
              </a:r>
            </a:p>
          </p:txBody>
        </p:sp>
        <p:sp>
          <p:nvSpPr>
            <p:cNvPr id="4113" name="Oval 4"/>
            <p:cNvSpPr>
              <a:spLocks noChangeArrowheads="1"/>
            </p:cNvSpPr>
            <p:nvPr/>
          </p:nvSpPr>
          <p:spPr bwMode="auto">
            <a:xfrm>
              <a:off x="533400" y="3200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H</a:t>
              </a:r>
            </a:p>
          </p:txBody>
        </p:sp>
        <p:sp>
          <p:nvSpPr>
            <p:cNvPr id="4114" name="Oval 5"/>
            <p:cNvSpPr>
              <a:spLocks noChangeArrowheads="1"/>
            </p:cNvSpPr>
            <p:nvPr/>
          </p:nvSpPr>
          <p:spPr bwMode="auto">
            <a:xfrm>
              <a:off x="1905000" y="2819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B</a:t>
              </a:r>
            </a:p>
          </p:txBody>
        </p:sp>
        <p:sp>
          <p:nvSpPr>
            <p:cNvPr id="4115" name="Oval 6"/>
            <p:cNvSpPr>
              <a:spLocks noChangeArrowheads="1"/>
            </p:cNvSpPr>
            <p:nvPr/>
          </p:nvSpPr>
          <p:spPr bwMode="auto">
            <a:xfrm>
              <a:off x="1752600" y="18288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F</a:t>
              </a:r>
            </a:p>
          </p:txBody>
        </p:sp>
        <p:sp>
          <p:nvSpPr>
            <p:cNvPr id="4116" name="Oval 7"/>
            <p:cNvSpPr>
              <a:spLocks noChangeArrowheads="1"/>
            </p:cNvSpPr>
            <p:nvPr/>
          </p:nvSpPr>
          <p:spPr bwMode="auto">
            <a:xfrm>
              <a:off x="2819400" y="38100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E</a:t>
              </a:r>
            </a:p>
          </p:txBody>
        </p:sp>
        <p:sp>
          <p:nvSpPr>
            <p:cNvPr id="4117" name="Oval 8"/>
            <p:cNvSpPr>
              <a:spLocks noChangeArrowheads="1"/>
            </p:cNvSpPr>
            <p:nvPr/>
          </p:nvSpPr>
          <p:spPr bwMode="auto">
            <a:xfrm>
              <a:off x="3276600" y="28956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D</a:t>
              </a:r>
            </a:p>
          </p:txBody>
        </p:sp>
        <p:sp>
          <p:nvSpPr>
            <p:cNvPr id="4118" name="Oval 9"/>
            <p:cNvSpPr>
              <a:spLocks noChangeArrowheads="1"/>
            </p:cNvSpPr>
            <p:nvPr/>
          </p:nvSpPr>
          <p:spPr bwMode="auto">
            <a:xfrm>
              <a:off x="2743200" y="19050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C</a:t>
              </a:r>
            </a:p>
          </p:txBody>
        </p:sp>
        <p:sp>
          <p:nvSpPr>
            <p:cNvPr id="4119" name="Oval 10"/>
            <p:cNvSpPr>
              <a:spLocks noChangeArrowheads="1"/>
            </p:cNvSpPr>
            <p:nvPr/>
          </p:nvSpPr>
          <p:spPr bwMode="auto">
            <a:xfrm>
              <a:off x="1524000" y="38100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b="1"/>
                <a:t>G</a:t>
              </a:r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2286000" y="32004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35"/>
            <p:cNvSpPr>
              <a:spLocks noChangeShapeType="1"/>
            </p:cNvSpPr>
            <p:nvPr/>
          </p:nvSpPr>
          <p:spPr bwMode="auto">
            <a:xfrm flipH="1">
              <a:off x="1981200" y="4114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36"/>
            <p:cNvSpPr>
              <a:spLocks noChangeShapeType="1"/>
            </p:cNvSpPr>
            <p:nvPr/>
          </p:nvSpPr>
          <p:spPr bwMode="auto">
            <a:xfrm flipH="1" flipV="1">
              <a:off x="914400" y="35814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Text Box 40"/>
            <p:cNvSpPr txBox="1">
              <a:spLocks noChangeArrowheads="1"/>
            </p:cNvSpPr>
            <p:nvPr/>
          </p:nvSpPr>
          <p:spPr bwMode="auto">
            <a:xfrm>
              <a:off x="2971800" y="34290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9</a:t>
              </a:r>
            </a:p>
          </p:txBody>
        </p:sp>
        <p:sp>
          <p:nvSpPr>
            <p:cNvPr id="4125" name="Text Box 41"/>
            <p:cNvSpPr txBox="1">
              <a:spLocks noChangeArrowheads="1"/>
            </p:cNvSpPr>
            <p:nvPr/>
          </p:nvSpPr>
          <p:spPr bwMode="auto">
            <a:xfrm>
              <a:off x="2286000" y="40386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7</a:t>
              </a:r>
            </a:p>
          </p:txBody>
        </p:sp>
        <p:sp>
          <p:nvSpPr>
            <p:cNvPr id="4126" name="Text Box 42"/>
            <p:cNvSpPr txBox="1">
              <a:spLocks noChangeArrowheads="1"/>
            </p:cNvSpPr>
            <p:nvPr/>
          </p:nvSpPr>
          <p:spPr bwMode="auto">
            <a:xfrm>
              <a:off x="2111375" y="3516313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4127" name="Text Box 43"/>
            <p:cNvSpPr txBox="1">
              <a:spLocks noChangeArrowheads="1"/>
            </p:cNvSpPr>
            <p:nvPr/>
          </p:nvSpPr>
          <p:spPr bwMode="auto">
            <a:xfrm>
              <a:off x="2371725" y="3178175"/>
              <a:ext cx="4794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10</a:t>
              </a:r>
            </a:p>
          </p:txBody>
        </p:sp>
        <p:sp>
          <p:nvSpPr>
            <p:cNvPr id="4128" name="Text Box 44"/>
            <p:cNvSpPr txBox="1">
              <a:spLocks noChangeArrowheads="1"/>
            </p:cNvSpPr>
            <p:nvPr/>
          </p:nvSpPr>
          <p:spPr bwMode="auto">
            <a:xfrm>
              <a:off x="2643188" y="2709863"/>
              <a:ext cx="4683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18</a:t>
              </a:r>
            </a:p>
          </p:txBody>
        </p:sp>
        <p:sp>
          <p:nvSpPr>
            <p:cNvPr id="4129" name="Text Box 45"/>
            <p:cNvSpPr txBox="1">
              <a:spLocks noChangeArrowheads="1"/>
            </p:cNvSpPr>
            <p:nvPr/>
          </p:nvSpPr>
          <p:spPr bwMode="auto">
            <a:xfrm>
              <a:off x="3200400" y="23622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3</a:t>
              </a:r>
            </a:p>
          </p:txBody>
        </p:sp>
        <p:sp>
          <p:nvSpPr>
            <p:cNvPr id="4130" name="Text Box 46"/>
            <p:cNvSpPr txBox="1">
              <a:spLocks noChangeArrowheads="1"/>
            </p:cNvSpPr>
            <p:nvPr/>
          </p:nvSpPr>
          <p:spPr bwMode="auto">
            <a:xfrm>
              <a:off x="2319338" y="25146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4</a:t>
              </a:r>
            </a:p>
          </p:txBody>
        </p:sp>
        <p:sp>
          <p:nvSpPr>
            <p:cNvPr id="4131" name="Text Box 47"/>
            <p:cNvSpPr txBox="1">
              <a:spLocks noChangeArrowheads="1"/>
            </p:cNvSpPr>
            <p:nvPr/>
          </p:nvSpPr>
          <p:spPr bwMode="auto">
            <a:xfrm>
              <a:off x="2330450" y="17526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3</a:t>
              </a:r>
            </a:p>
          </p:txBody>
        </p:sp>
        <p:sp>
          <p:nvSpPr>
            <p:cNvPr id="4132" name="Text Box 48"/>
            <p:cNvSpPr txBox="1">
              <a:spLocks noChangeArrowheads="1"/>
            </p:cNvSpPr>
            <p:nvPr/>
          </p:nvSpPr>
          <p:spPr bwMode="auto">
            <a:xfrm>
              <a:off x="1828800" y="23622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7</a:t>
              </a:r>
            </a:p>
          </p:txBody>
        </p:sp>
        <p:sp>
          <p:nvSpPr>
            <p:cNvPr id="4133" name="Text Box 49"/>
            <p:cNvSpPr txBox="1">
              <a:spLocks noChangeArrowheads="1"/>
            </p:cNvSpPr>
            <p:nvPr/>
          </p:nvSpPr>
          <p:spPr bwMode="auto">
            <a:xfrm>
              <a:off x="1263650" y="1938338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5</a:t>
              </a:r>
            </a:p>
          </p:txBody>
        </p:sp>
        <p:sp>
          <p:nvSpPr>
            <p:cNvPr id="4134" name="Text Box 50"/>
            <p:cNvSpPr txBox="1">
              <a:spLocks noChangeArrowheads="1"/>
            </p:cNvSpPr>
            <p:nvPr/>
          </p:nvSpPr>
          <p:spPr bwMode="auto">
            <a:xfrm>
              <a:off x="1524000" y="25908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8</a:t>
              </a:r>
            </a:p>
          </p:txBody>
        </p:sp>
        <p:sp>
          <p:nvSpPr>
            <p:cNvPr id="4135" name="Text Box 51"/>
            <p:cNvSpPr txBox="1">
              <a:spLocks noChangeArrowheads="1"/>
            </p:cNvSpPr>
            <p:nvPr/>
          </p:nvSpPr>
          <p:spPr bwMode="auto">
            <a:xfrm>
              <a:off x="1219200" y="30480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9</a:t>
              </a:r>
            </a:p>
          </p:txBody>
        </p:sp>
        <p:sp>
          <p:nvSpPr>
            <p:cNvPr id="4136" name="Text Box 52"/>
            <p:cNvSpPr txBox="1">
              <a:spLocks noChangeArrowheads="1"/>
            </p:cNvSpPr>
            <p:nvPr/>
          </p:nvSpPr>
          <p:spPr bwMode="auto">
            <a:xfrm>
              <a:off x="587375" y="28194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4</a:t>
              </a:r>
            </a:p>
          </p:txBody>
        </p:sp>
        <p:sp>
          <p:nvSpPr>
            <p:cNvPr id="4137" name="Text Box 53"/>
            <p:cNvSpPr txBox="1">
              <a:spLocks noChangeArrowheads="1"/>
            </p:cNvSpPr>
            <p:nvPr/>
          </p:nvSpPr>
          <p:spPr bwMode="auto">
            <a:xfrm>
              <a:off x="1055688" y="3724275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3</a:t>
              </a:r>
            </a:p>
          </p:txBody>
        </p:sp>
        <p:sp>
          <p:nvSpPr>
            <p:cNvPr id="4138" name="Line 58"/>
            <p:cNvSpPr>
              <a:spLocks noChangeShapeType="1"/>
            </p:cNvSpPr>
            <p:nvPr/>
          </p:nvSpPr>
          <p:spPr bwMode="auto">
            <a:xfrm flipV="1">
              <a:off x="1111250" y="2187575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Text Box 59"/>
            <p:cNvSpPr txBox="1">
              <a:spLocks noChangeArrowheads="1"/>
            </p:cNvSpPr>
            <p:nvPr/>
          </p:nvSpPr>
          <p:spPr bwMode="auto">
            <a:xfrm>
              <a:off x="1295400" y="2286000"/>
              <a:ext cx="4794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10</a:t>
              </a:r>
            </a:p>
          </p:txBody>
        </p:sp>
        <p:sp>
          <p:nvSpPr>
            <p:cNvPr id="4193" name="Freeform 129"/>
            <p:cNvSpPr>
              <a:spLocks/>
            </p:cNvSpPr>
            <p:nvPr/>
          </p:nvSpPr>
          <p:spPr bwMode="auto">
            <a:xfrm>
              <a:off x="2057400" y="1447800"/>
              <a:ext cx="2057400" cy="2514600"/>
            </a:xfrm>
            <a:custGeom>
              <a:avLst/>
              <a:gdLst>
                <a:gd name="T0" fmla="*/ 0 w 1296"/>
                <a:gd name="T1" fmla="*/ 457200 h 1584"/>
                <a:gd name="T2" fmla="*/ 609600 w 1296"/>
                <a:gd name="T3" fmla="*/ 0 h 1584"/>
                <a:gd name="T4" fmla="*/ 1752600 w 1296"/>
                <a:gd name="T5" fmla="*/ 457200 h 1584"/>
                <a:gd name="T6" fmla="*/ 1981200 w 1296"/>
                <a:gd name="T7" fmla="*/ 1676400 h 1584"/>
                <a:gd name="T8" fmla="*/ 1295400 w 1296"/>
                <a:gd name="T9" fmla="*/ 2514600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1584">
                  <a:moveTo>
                    <a:pt x="0" y="288"/>
                  </a:moveTo>
                  <a:cubicBezTo>
                    <a:pt x="100" y="144"/>
                    <a:pt x="200" y="0"/>
                    <a:pt x="384" y="0"/>
                  </a:cubicBezTo>
                  <a:cubicBezTo>
                    <a:pt x="568" y="0"/>
                    <a:pt x="960" y="112"/>
                    <a:pt x="1104" y="288"/>
                  </a:cubicBezTo>
                  <a:cubicBezTo>
                    <a:pt x="1248" y="464"/>
                    <a:pt x="1296" y="840"/>
                    <a:pt x="1248" y="1056"/>
                  </a:cubicBezTo>
                  <a:cubicBezTo>
                    <a:pt x="1200" y="1272"/>
                    <a:pt x="888" y="1496"/>
                    <a:pt x="816" y="1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Text Box 130"/>
            <p:cNvSpPr txBox="1">
              <a:spLocks noChangeArrowheads="1"/>
            </p:cNvSpPr>
            <p:nvPr/>
          </p:nvSpPr>
          <p:spPr bwMode="auto">
            <a:xfrm>
              <a:off x="3200400" y="12954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4195" name="Line 131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228600" cy="195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6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Text Box 28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5148" name="Text Box 29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5149" name="Text Box 30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5150" name="Text Box 31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5151" name="Text Box 32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5152" name="Text Box 33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5153" name="Text Box 34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5154" name="Text Box 35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5155" name="Text Box 36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5156" name="Text Box 37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5157" name="Text Box 3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5158" name="Text Box 3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5159" name="Text Box 40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5160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5161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Text Box 43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5163" name="Text Box 44"/>
          <p:cNvSpPr txBox="1">
            <a:spLocks noChangeArrowheads="1"/>
          </p:cNvSpPr>
          <p:nvPr/>
        </p:nvSpPr>
        <p:spPr bwMode="auto">
          <a:xfrm>
            <a:off x="4724400" y="1524000"/>
            <a:ext cx="142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Start with G</a:t>
            </a:r>
          </a:p>
        </p:txBody>
      </p:sp>
      <p:graphicFrame>
        <p:nvGraphicFramePr>
          <p:cNvPr id="41066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96116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7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5218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D</a:t>
            </a:r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4103688" y="1524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1169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77584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0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1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6242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127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54215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64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5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7266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F</a:t>
            </a:r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E</a:t>
            </a: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137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57633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88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9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8290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1476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68401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2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9314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A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B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1578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90628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36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7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0338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168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5481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0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1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D8E1FD-8223-4A1C-9D57-0B8810004759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5C8E38-815F-490F-996D-7AC4806AD99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Shortest-Path Problems		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51" y="1353292"/>
            <a:ext cx="8358188" cy="448151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Shortest-Path problems</a:t>
            </a:r>
          </a:p>
          <a:p>
            <a:pPr lvl="1"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Single-source (single-destination). </a:t>
            </a:r>
            <a:r>
              <a:rPr lang="en-US" altLang="en-US" sz="2400" dirty="0" smtClean="0">
                <a:solidFill>
                  <a:schemeClr val="tx1"/>
                </a:solidFill>
              </a:rPr>
              <a:t>Find a shortest path from a given source (vertex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s</a:t>
            </a:r>
            <a:r>
              <a:rPr lang="en-US" altLang="en-US" sz="2400" dirty="0" smtClean="0">
                <a:solidFill>
                  <a:schemeClr val="tx1"/>
                </a:solidFill>
              </a:rPr>
              <a:t>) to each of the vertices. The topic of this lecture.</a:t>
            </a:r>
          </a:p>
          <a:p>
            <a:pPr lvl="1"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Single-pair. </a:t>
            </a:r>
            <a:r>
              <a:rPr lang="en-US" altLang="en-US" sz="2400" dirty="0" smtClean="0">
                <a:solidFill>
                  <a:schemeClr val="tx1"/>
                </a:solidFill>
              </a:rPr>
              <a:t>Given two vertices, find a shortest path between them. Solution to single-source problem solves this problem efficiently, too.</a:t>
            </a:r>
          </a:p>
          <a:p>
            <a:pPr lvl="1"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All-pairs. </a:t>
            </a:r>
            <a:r>
              <a:rPr lang="en-US" altLang="en-US" sz="2400" dirty="0" smtClean="0">
                <a:solidFill>
                  <a:schemeClr val="tx1"/>
                </a:solidFill>
              </a:rPr>
              <a:t>Find shortest-paths for every pair of vertices. Dynamic programming algorithm. 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Unweighted shortest-paths – BFS. 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563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B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F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35466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4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5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2386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1886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12043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8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9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E</a:t>
            </a: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1988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96595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32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2090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8018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56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5458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2193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04603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80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6482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2295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17397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04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7506" name="Line 98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96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8455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8456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8474" name="Line 4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Text Box 42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8476" name="Text Box 43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Update unselected nodes</a:t>
            </a:r>
          </a:p>
        </p:txBody>
      </p:sp>
      <p:graphicFrame>
        <p:nvGraphicFramePr>
          <p:cNvPr id="42398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84382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29" name="Line 97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>
              <a:gd name="T0" fmla="*/ 0 w 1296"/>
              <a:gd name="T1" fmla="*/ 457200 h 1584"/>
              <a:gd name="T2" fmla="*/ 609600 w 1296"/>
              <a:gd name="T3" fmla="*/ 0 h 1584"/>
              <a:gd name="T4" fmla="*/ 1752600 w 1296"/>
              <a:gd name="T5" fmla="*/ 457200 h 1584"/>
              <a:gd name="T6" fmla="*/ 1981200 w 1296"/>
              <a:gd name="T7" fmla="*/ 1676400 h 1584"/>
              <a:gd name="T8" fmla="*/ 1295400 w 1296"/>
              <a:gd name="T9" fmla="*/ 251460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78188" y="347186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3057525" y="32972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1066800" y="2057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A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H</a:t>
            </a:r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B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F</a:t>
            </a:r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E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D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C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/>
              <a:t>G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319338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1263650" y="19383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1295400" y="22860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3886200" y="1524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Select minimum distance</a:t>
            </a:r>
          </a:p>
        </p:txBody>
      </p:sp>
      <p:graphicFrame>
        <p:nvGraphicFramePr>
          <p:cNvPr id="42500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68125"/>
              </p:ext>
            </p:extLst>
          </p:nvPr>
        </p:nvGraphicFramePr>
        <p:xfrm>
          <a:off x="4343400" y="1981200"/>
          <a:ext cx="2133600" cy="303371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91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53" name="Line 97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4" name="Text Box 98"/>
          <p:cNvSpPr txBox="1">
            <a:spLocks noChangeArrowheads="1"/>
          </p:cNvSpPr>
          <p:nvPr/>
        </p:nvSpPr>
        <p:spPr bwMode="auto">
          <a:xfrm>
            <a:off x="4876800" y="525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230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Complexity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Analysis</a:t>
            </a:r>
          </a:p>
          <a:p>
            <a:pPr lvl="1" eaLnBrk="1" hangingPunct="1"/>
            <a:r>
              <a:rPr lang="en-US" altLang="en-US" dirty="0" err="1" smtClean="0"/>
              <a:t>findMin</a:t>
            </a:r>
            <a:r>
              <a:rPr lang="en-US" altLang="en-US" dirty="0" smtClean="0"/>
              <a:t>() takes O(V) time</a:t>
            </a:r>
          </a:p>
          <a:p>
            <a:pPr lvl="1" eaLnBrk="1" hangingPunct="1"/>
            <a:r>
              <a:rPr lang="en-US" altLang="en-US" dirty="0" smtClean="0"/>
              <a:t>outer loop iterates (V-1) times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ym typeface="Wingdings" pitchFamily="2" charset="2"/>
              </a:rPr>
              <a:t> O(V</a:t>
            </a:r>
            <a:r>
              <a:rPr lang="en-US" altLang="en-US" baseline="30000" dirty="0" smtClean="0">
                <a:sym typeface="Wingdings" pitchFamily="2" charset="2"/>
              </a:rPr>
              <a:t>2</a:t>
            </a:r>
            <a:r>
              <a:rPr lang="en-US" altLang="en-US" dirty="0" smtClean="0">
                <a:sym typeface="Wingdings" pitchFamily="2" charset="2"/>
              </a:rPr>
              <a:t>) time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Optimal for dense graphs, i.e., |E| = O(V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Suboptimal for sparse graphs, i.e., |E| = O(V)</a:t>
            </a:r>
          </a:p>
        </p:txBody>
      </p:sp>
    </p:spTree>
    <p:extLst>
      <p:ext uri="{BB962C8B-B14F-4D97-AF65-F5344CB8AC3E}">
        <p14:creationId xmlns:p14="http://schemas.microsoft.com/office/powerpoint/2010/main" val="19708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164973" cy="1143000"/>
          </a:xfrm>
        </p:spPr>
        <p:txBody>
          <a:bodyPr/>
          <a:lstStyle/>
          <a:p>
            <a:r>
              <a:rPr lang="en-US" altLang="en-US" sz="2800" dirty="0"/>
              <a:t>Dijkstra’s </a:t>
            </a:r>
            <a:r>
              <a:rPr lang="en-US" altLang="en-US" sz="2800" dirty="0" smtClean="0"/>
              <a:t>- </a:t>
            </a:r>
            <a:r>
              <a:rPr lang="en-US" altLang="en-US" sz="2800" dirty="0"/>
              <a:t>Complexity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700588" y="476250"/>
            <a:ext cx="3567002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000" i="1" dirty="0" smtClean="0">
                <a:latin typeface="Arial" pitchFamily="34" charset="0"/>
              </a:rPr>
              <a:t>SSSP-</a:t>
            </a:r>
            <a:r>
              <a:rPr lang="en-US" altLang="en-US" sz="2000" i="1" noProof="1" smtClean="0">
                <a:latin typeface="Arial" pitchFamily="34" charset="0"/>
              </a:rPr>
              <a:t>Dijkstra</a:t>
            </a:r>
            <a:r>
              <a:rPr lang="en-US" altLang="en-US" sz="2000" noProof="1" smtClean="0">
                <a:latin typeface="Arial" pitchFamily="34" charset="0"/>
              </a:rPr>
              <a:t>(</a:t>
            </a:r>
            <a:r>
              <a:rPr lang="en-US" altLang="en-US" sz="2000" b="1" noProof="1" smtClean="0">
                <a:latin typeface="Arial" pitchFamily="34" charset="0"/>
              </a:rPr>
              <a:t>G, w, s</a:t>
            </a:r>
            <a:r>
              <a:rPr lang="en-US" altLang="en-US" sz="2000" noProof="1" smtClean="0">
                <a:latin typeface="Arial" pitchFamily="34" charset="0"/>
              </a:rPr>
              <a:t>)</a:t>
            </a:r>
            <a:endParaRPr lang="en-US" altLang="en-US" sz="2000" noProof="1">
              <a:latin typeface="Arial" pitchFamily="34" charset="0"/>
            </a:endParaRPr>
          </a:p>
          <a:p>
            <a:pPr eaLnBrk="0" hangingPunct="0"/>
            <a:r>
              <a:rPr lang="en-US" altLang="en-US" sz="2000" noProof="1">
                <a:latin typeface="Arial" pitchFamily="34" charset="0"/>
              </a:rPr>
              <a:t>	</a:t>
            </a:r>
            <a:r>
              <a:rPr lang="en-US" altLang="en-US" sz="2000" i="1" noProof="1">
                <a:latin typeface="Arial" pitchFamily="34" charset="0"/>
              </a:rPr>
              <a:t>Initiali</a:t>
            </a:r>
            <a:r>
              <a:rPr lang="en-US" altLang="en-US" sz="2000" i="1" dirty="0">
                <a:latin typeface="Arial" pitchFamily="34" charset="0"/>
              </a:rPr>
              <a:t>z</a:t>
            </a:r>
            <a:r>
              <a:rPr lang="en-US" altLang="en-US" sz="2000" i="1" noProof="1">
                <a:latin typeface="Arial" pitchFamily="34" charset="0"/>
              </a:rPr>
              <a:t>eSingleSource</a:t>
            </a:r>
            <a:r>
              <a:rPr lang="en-US" altLang="en-US" sz="2000" noProof="1">
                <a:latin typeface="Arial" pitchFamily="34" charset="0"/>
              </a:rPr>
              <a:t>(G, s)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</a:rPr>
              <a:t>	S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 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Q  V[G]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while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Q  0 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u  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ExtractMin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(Q)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	S  S  {u}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for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u  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Adj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[u] 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do</a:t>
            </a:r>
            <a:endParaRPr lang="en-US" altLang="en-US" sz="2000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		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Relax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(u,v,w)</a:t>
            </a:r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4140200" y="1700213"/>
            <a:ext cx="485775" cy="1574800"/>
          </a:xfrm>
          <a:prstGeom prst="upDownArrow">
            <a:avLst>
              <a:gd name="adj1" fmla="val 50000"/>
              <a:gd name="adj2" fmla="val 6483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32275" y="3573463"/>
            <a:ext cx="3292889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000" i="1" noProof="1" smtClean="0">
                <a:latin typeface="Arial" pitchFamily="34" charset="0"/>
              </a:rPr>
              <a:t>Initi</a:t>
            </a:r>
            <a:r>
              <a:rPr lang="en-US" altLang="en-US" sz="2000" i="1" dirty="0" smtClean="0">
                <a:latin typeface="Arial" pitchFamily="34" charset="0"/>
              </a:rPr>
              <a:t>a</a:t>
            </a:r>
            <a:r>
              <a:rPr lang="en-US" altLang="en-US" sz="2000" i="1" noProof="1" smtClean="0">
                <a:latin typeface="Arial" pitchFamily="34" charset="0"/>
              </a:rPr>
              <a:t>li</a:t>
            </a:r>
            <a:r>
              <a:rPr lang="en-US" altLang="en-US" sz="2000" i="1" dirty="0" smtClean="0">
                <a:latin typeface="Arial" pitchFamily="34" charset="0"/>
              </a:rPr>
              <a:t>z</a:t>
            </a:r>
            <a:r>
              <a:rPr lang="en-US" altLang="en-US" sz="2000" i="1" noProof="1" smtClean="0">
                <a:latin typeface="Arial" pitchFamily="34" charset="0"/>
              </a:rPr>
              <a:t>eSingleSource</a:t>
            </a:r>
            <a:r>
              <a:rPr lang="en-US" altLang="en-US" sz="2000" noProof="1" smtClean="0">
                <a:latin typeface="Arial" pitchFamily="34" charset="0"/>
              </a:rPr>
              <a:t>(</a:t>
            </a:r>
            <a:r>
              <a:rPr lang="en-US" altLang="en-US" sz="2000" b="1" noProof="1" smtClean="0">
                <a:latin typeface="Arial" pitchFamily="34" charset="0"/>
              </a:rPr>
              <a:t>G, s</a:t>
            </a:r>
            <a:r>
              <a:rPr lang="en-US" altLang="en-US" sz="2000" noProof="1" smtClean="0">
                <a:latin typeface="Arial" pitchFamily="34" charset="0"/>
              </a:rPr>
              <a:t>)</a:t>
            </a:r>
            <a:endParaRPr lang="en-US" altLang="en-US" sz="2000" noProof="1">
              <a:latin typeface="Arial" pitchFamily="34" charset="0"/>
            </a:endParaRPr>
          </a:p>
          <a:p>
            <a:pPr eaLnBrk="0" hangingPunct="0"/>
            <a:r>
              <a:rPr lang="en-US" altLang="en-US" sz="2000" i="1" noProof="1">
                <a:latin typeface="Arial" pitchFamily="34" charset="0"/>
              </a:rPr>
              <a:t>	</a:t>
            </a:r>
            <a:r>
              <a:rPr lang="en-US" altLang="en-US" sz="2000" b="1" noProof="1">
                <a:latin typeface="Arial" pitchFamily="34" charset="0"/>
              </a:rPr>
              <a:t>for </a:t>
            </a:r>
            <a:r>
              <a:rPr lang="en-US" altLang="en-US" sz="2000" noProof="1">
                <a:latin typeface="Arial" pitchFamily="34" charset="0"/>
              </a:rPr>
              <a:t>v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 V[G] 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d[v]  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	p[v]  </a:t>
            </a:r>
            <a:r>
              <a:rPr lang="en-US" altLang="en-US" sz="2000" dirty="0">
                <a:latin typeface="Arial" pitchFamily="34" charset="0"/>
                <a:sym typeface="Symbol" pitchFamily="18" charset="2"/>
              </a:rPr>
              <a:t>0</a:t>
            </a:r>
            <a:endParaRPr lang="en-US" altLang="en-US" sz="2000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d[s]  0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830763" y="5546725"/>
            <a:ext cx="3523722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000" i="1" noProof="1" smtClean="0">
                <a:latin typeface="Arial" pitchFamily="34" charset="0"/>
              </a:rPr>
              <a:t>Relax</a:t>
            </a:r>
            <a:r>
              <a:rPr lang="en-US" altLang="en-US" sz="2000" noProof="1" smtClean="0">
                <a:latin typeface="Arial" pitchFamily="34" charset="0"/>
              </a:rPr>
              <a:t>(</a:t>
            </a:r>
            <a:r>
              <a:rPr lang="en-US" altLang="en-US" sz="2000" b="1" noProof="1" smtClean="0">
                <a:latin typeface="Arial" pitchFamily="34" charset="0"/>
              </a:rPr>
              <a:t>u, v, w)</a:t>
            </a:r>
            <a:endParaRPr lang="en-US" altLang="en-US" sz="2000" noProof="1">
              <a:latin typeface="Arial" pitchFamily="34" charset="0"/>
            </a:endParaRPr>
          </a:p>
          <a:p>
            <a:pPr eaLnBrk="0" hangingPunct="0"/>
            <a:r>
              <a:rPr lang="en-US" altLang="en-US" sz="2000" i="1" noProof="1">
                <a:latin typeface="Arial" pitchFamily="34" charset="0"/>
              </a:rPr>
              <a:t>	</a:t>
            </a:r>
            <a:r>
              <a:rPr lang="en-US" altLang="en-US" sz="2000" b="1" noProof="1">
                <a:latin typeface="Arial" pitchFamily="34" charset="0"/>
              </a:rPr>
              <a:t>if </a:t>
            </a:r>
            <a:r>
              <a:rPr lang="en-US" altLang="en-US" sz="2000" noProof="1">
                <a:latin typeface="Arial" pitchFamily="34" charset="0"/>
              </a:rPr>
              <a:t>d[v] &gt; d[u] + w(u,v) </a:t>
            </a:r>
            <a:r>
              <a:rPr lang="en-US" altLang="en-US" sz="2000" b="1" noProof="1">
                <a:latin typeface="Arial" pitchFamily="34" charset="0"/>
              </a:rPr>
              <a:t>then</a:t>
            </a:r>
          </a:p>
          <a:p>
            <a:pPr eaLnBrk="0" hangingPunct="0"/>
            <a:r>
              <a:rPr lang="en-US" altLang="en-US" sz="2000" b="1" noProof="1">
                <a:latin typeface="Arial" pitchFamily="34" charset="0"/>
              </a:rPr>
              <a:t>		</a:t>
            </a:r>
            <a:r>
              <a:rPr lang="en-US" altLang="en-US" sz="2000" noProof="1">
                <a:latin typeface="Arial" pitchFamily="34" charset="0"/>
              </a:rPr>
              <a:t>d[v]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 d[u] + w(u,v)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	p[v]  u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4787900" y="2708275"/>
            <a:ext cx="485775" cy="566738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4211638" y="3933825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4787900" y="5949950"/>
            <a:ext cx="485775" cy="908050"/>
          </a:xfrm>
          <a:prstGeom prst="upDownArrow">
            <a:avLst>
              <a:gd name="adj1" fmla="val 50000"/>
              <a:gd name="adj2" fmla="val 373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24163" y="4378325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>
                <a:latin typeface="Arial" pitchFamily="34" charset="0"/>
              </a:rPr>
              <a:t>(V)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84213" y="616585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>
                <a:latin typeface="Arial" pitchFamily="34" charset="0"/>
              </a:rPr>
              <a:t>(1) ?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1202531" y="2591534"/>
            <a:ext cx="22252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 sz="2000" dirty="0">
                <a:solidFill>
                  <a:srgbClr val="00B050"/>
                </a:solidFill>
                <a:latin typeface="Arial" pitchFamily="34" charset="0"/>
              </a:rPr>
              <a:t>(E) times in total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827088" y="1773238"/>
            <a:ext cx="2510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Arial" pitchFamily="34" charset="0"/>
                <a:sym typeface="Symbol" pitchFamily="18" charset="2"/>
              </a:rPr>
              <a:t>executed </a:t>
            </a:r>
            <a:r>
              <a:rPr lang="en-US" altLang="en-US" sz="2000" dirty="0">
                <a:latin typeface="Arial" pitchFamily="34" charset="0"/>
              </a:rPr>
              <a:t>(V) times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232151" y="1989138"/>
            <a:ext cx="11953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3337712" y="2852738"/>
            <a:ext cx="173911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3635375" y="4508500"/>
            <a:ext cx="7921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V="1">
            <a:off x="1763713" y="6237288"/>
            <a:ext cx="32400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/>
      <p:bldP spid="145419" grpId="0"/>
      <p:bldP spid="145420" grpId="0"/>
      <p:bldP spid="145421" grpId="0"/>
      <p:bldP spid="145422" grpId="0" animBg="1"/>
      <p:bldP spid="145423" grpId="0" animBg="1"/>
      <p:bldP spid="145424" grpId="0" animBg="1"/>
      <p:bldP spid="1454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6FCE8A-033C-4F6C-A72E-4F30FABC2DD6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CF8A45-788E-47C2-9309-BC2B8CA51D9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Shortest Path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Generalize distance to weighted setting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Digraph </a:t>
            </a:r>
            <a:r>
              <a:rPr lang="da-DK" altLang="en-US" sz="2800" i="1" dirty="0" smtClean="0"/>
              <a:t>G</a:t>
            </a:r>
            <a:r>
              <a:rPr lang="da-DK" altLang="en-US" sz="2800" dirty="0" smtClean="0"/>
              <a:t> = (</a:t>
            </a:r>
            <a:r>
              <a:rPr lang="da-DK" altLang="en-US" sz="2800" i="1" dirty="0" smtClean="0"/>
              <a:t>V</a:t>
            </a:r>
            <a:r>
              <a:rPr lang="da-DK" altLang="en-US" sz="2800" dirty="0" smtClean="0"/>
              <a:t>,</a:t>
            </a:r>
            <a:r>
              <a:rPr lang="da-DK" altLang="en-US" sz="2800" i="1" dirty="0" smtClean="0"/>
              <a:t>E</a:t>
            </a:r>
            <a:r>
              <a:rPr lang="da-DK" altLang="en-US" sz="2800" dirty="0" smtClean="0"/>
              <a:t>) with weight function </a:t>
            </a:r>
            <a:r>
              <a:rPr lang="en-US" altLang="en-US" sz="2800" i="1" dirty="0" smtClean="0"/>
              <a:t>W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E</a:t>
            </a:r>
            <a:r>
              <a:rPr lang="en-US" altLang="en-US" sz="2800" dirty="0" smtClean="0"/>
              <a:t> </a:t>
            </a:r>
            <a:r>
              <a:rPr lang="en-GB" altLang="en-US" sz="2800" dirty="0" smtClean="0">
                <a:latin typeface="Symbol" pitchFamily="18" charset="2"/>
              </a:rPr>
              <a:t>®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R </a:t>
            </a:r>
            <a:r>
              <a:rPr lang="en-US" altLang="en-US" sz="2800" dirty="0" smtClean="0"/>
              <a:t>(assigning real values to edges)</a:t>
            </a:r>
            <a:endParaRPr lang="da-DK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Weight of path </a:t>
            </a:r>
            <a:r>
              <a:rPr lang="da-DK" altLang="en-US" sz="2800" i="1" dirty="0" smtClean="0"/>
              <a:t>p</a:t>
            </a:r>
            <a:r>
              <a:rPr lang="da-DK" altLang="en-US" sz="2800" dirty="0" smtClean="0"/>
              <a:t> = </a:t>
            </a:r>
            <a:r>
              <a:rPr lang="da-DK" altLang="en-US" sz="2800" i="1" dirty="0" smtClean="0"/>
              <a:t>v</a:t>
            </a:r>
            <a:r>
              <a:rPr lang="da-DK" altLang="en-US" sz="2800" baseline="-25000" dirty="0" smtClean="0"/>
              <a:t>1</a:t>
            </a:r>
            <a:r>
              <a:rPr lang="da-DK" altLang="en-US" sz="2800" dirty="0" smtClean="0"/>
              <a:t> </a:t>
            </a:r>
            <a:r>
              <a:rPr lang="en-GB" altLang="en-US" sz="2800" dirty="0" smtClean="0">
                <a:latin typeface="Symbol" pitchFamily="18" charset="2"/>
              </a:rPr>
              <a:t>®</a:t>
            </a:r>
            <a:r>
              <a:rPr lang="da-DK" altLang="en-US" sz="2800" dirty="0" smtClean="0"/>
              <a:t> </a:t>
            </a:r>
            <a:r>
              <a:rPr lang="da-DK" altLang="en-US" sz="2800" i="1" dirty="0" smtClean="0"/>
              <a:t>v</a:t>
            </a:r>
            <a:r>
              <a:rPr lang="da-DK" altLang="en-US" sz="2800" baseline="-25000" dirty="0" smtClean="0"/>
              <a:t>2</a:t>
            </a:r>
            <a:r>
              <a:rPr lang="da-DK" altLang="en-US" sz="2800" dirty="0" smtClean="0"/>
              <a:t> </a:t>
            </a:r>
            <a:r>
              <a:rPr lang="en-GB" altLang="en-US" sz="2800" dirty="0" smtClean="0">
                <a:latin typeface="Symbol" pitchFamily="18" charset="2"/>
              </a:rPr>
              <a:t>®</a:t>
            </a:r>
            <a:r>
              <a:rPr lang="da-DK" altLang="en-US" sz="2800" dirty="0" smtClean="0"/>
              <a:t> … </a:t>
            </a:r>
            <a:r>
              <a:rPr lang="en-GB" altLang="en-US" sz="2800" dirty="0" smtClean="0">
                <a:latin typeface="Symbol" pitchFamily="18" charset="2"/>
              </a:rPr>
              <a:t>®</a:t>
            </a:r>
            <a:r>
              <a:rPr lang="da-DK" altLang="en-US" sz="2800" dirty="0" smtClean="0"/>
              <a:t> </a:t>
            </a:r>
            <a:r>
              <a:rPr lang="da-DK" altLang="en-US" sz="2800" i="1" dirty="0" smtClean="0"/>
              <a:t>v</a:t>
            </a:r>
            <a:r>
              <a:rPr lang="da-DK" altLang="en-US" sz="2800" baseline="-25000" dirty="0" smtClean="0"/>
              <a:t>k</a:t>
            </a:r>
            <a:r>
              <a:rPr lang="da-DK" altLang="en-US" sz="2800" dirty="0" smtClean="0"/>
              <a:t> is</a:t>
            </a:r>
          </a:p>
          <a:p>
            <a:pPr eaLnBrk="1" hangingPunct="1">
              <a:lnSpc>
                <a:spcPct val="90000"/>
              </a:lnSpc>
            </a:pPr>
            <a:endParaRPr lang="da-DK" altLang="en-US" sz="2800" dirty="0" smtClean="0"/>
          </a:p>
          <a:p>
            <a:pPr eaLnBrk="1" hangingPunct="1">
              <a:lnSpc>
                <a:spcPct val="90000"/>
              </a:lnSpc>
            </a:pPr>
            <a:endParaRPr lang="da-DK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Shortest path = a path of the minimum weight</a:t>
            </a:r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06814"/>
              </p:ext>
            </p:extLst>
          </p:nvPr>
        </p:nvGraphicFramePr>
        <p:xfrm>
          <a:off x="2724914" y="3101377"/>
          <a:ext cx="2673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9" name="Equation" r:id="rId3" imgW="1257300" imgH="431800" progId="Equation.DSMT4">
                  <p:embed/>
                </p:oleObj>
              </mc:Choice>
              <mc:Fallback>
                <p:oleObj name="Equation" r:id="rId3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914" y="3101377"/>
                        <a:ext cx="2673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27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2B6AFF-1C2F-4BD9-847C-DF06DAFC093B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507EFB-3F23-4C7D-9027-DEE469367C78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z="3600" dirty="0" smtClean="0">
                <a:solidFill>
                  <a:schemeClr val="tx1"/>
                </a:solidFill>
              </a:rPr>
              <a:t>Dijkstra’s Running Time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47813"/>
            <a:ext cx="8358188" cy="1743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Extract-Min executed |</a:t>
            </a:r>
            <a:r>
              <a:rPr lang="da-DK" altLang="en-US" sz="2800" i="1" dirty="0" smtClean="0"/>
              <a:t>V</a:t>
            </a:r>
            <a:r>
              <a:rPr lang="da-DK" altLang="en-US" sz="2800" dirty="0" smtClean="0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Decrease-Key (Relax) executed |</a:t>
            </a:r>
            <a:r>
              <a:rPr lang="da-DK" altLang="en-US" sz="2800" i="1" dirty="0" smtClean="0"/>
              <a:t>E</a:t>
            </a:r>
            <a:r>
              <a:rPr lang="da-DK" altLang="en-US" sz="2800" dirty="0" smtClean="0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Time = |</a:t>
            </a:r>
            <a:r>
              <a:rPr lang="da-DK" altLang="en-US" sz="2800" i="1" dirty="0" smtClean="0"/>
              <a:t>V</a:t>
            </a:r>
            <a:r>
              <a:rPr lang="da-DK" altLang="en-US" sz="2800" dirty="0" smtClean="0"/>
              <a:t>| </a:t>
            </a:r>
            <a:r>
              <a:rPr lang="da-DK" altLang="en-US" sz="2800" i="1" dirty="0" smtClean="0"/>
              <a:t>T</a:t>
            </a:r>
            <a:r>
              <a:rPr lang="da-DK" altLang="en-US" sz="2800" baseline="-25000" dirty="0" smtClean="0"/>
              <a:t>Extract-Min</a:t>
            </a:r>
            <a:r>
              <a:rPr lang="da-DK" altLang="en-US" sz="2800" dirty="0" smtClean="0"/>
              <a:t> + |</a:t>
            </a:r>
            <a:r>
              <a:rPr lang="da-DK" altLang="en-US" sz="2800" i="1" dirty="0" smtClean="0"/>
              <a:t>E</a:t>
            </a:r>
            <a:r>
              <a:rPr lang="da-DK" altLang="en-US" sz="2800" dirty="0" smtClean="0"/>
              <a:t>| </a:t>
            </a:r>
            <a:r>
              <a:rPr lang="da-DK" altLang="en-US" sz="2800" i="1" dirty="0" smtClean="0"/>
              <a:t>T</a:t>
            </a:r>
            <a:r>
              <a:rPr lang="da-DK" altLang="en-US" sz="2800" baseline="-25000" dirty="0" smtClean="0"/>
              <a:t>Decrease-Key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i="1" dirty="0" smtClean="0"/>
              <a:t>T</a:t>
            </a:r>
            <a:r>
              <a:rPr lang="da-DK" altLang="en-US" sz="2800" dirty="0" smtClean="0"/>
              <a:t> depends on different Q implementations</a:t>
            </a:r>
          </a:p>
        </p:txBody>
      </p:sp>
      <p:graphicFrame>
        <p:nvGraphicFramePr>
          <p:cNvPr id="73834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85043"/>
              </p:ext>
            </p:extLst>
          </p:nvPr>
        </p:nvGraphicFramePr>
        <p:xfrm>
          <a:off x="641350" y="3851275"/>
          <a:ext cx="8083550" cy="2194244"/>
        </p:xfrm>
        <a:graphic>
          <a:graphicData uri="http://schemas.openxmlformats.org/drawingml/2006/table">
            <a:tbl>
              <a:tblPr/>
              <a:tblGrid>
                <a:gridCol w="2492375"/>
                <a:gridCol w="1628280"/>
                <a:gridCol w="2029320"/>
                <a:gridCol w="1933575"/>
              </a:tblGrid>
              <a:tr h="822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Prority Queue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Extract-Min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Decrease-Key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(V)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(V </a:t>
                      </a:r>
                      <a:r>
                        <a:rPr kumimoji="0" lang="da-DK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 heap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 V)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 V)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 lg V)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Fibonacci heap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 V)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 (amort.)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(V lgV + E)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04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5" y="1098615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6" y="1063140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5" y="1122442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936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126376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25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2" y="111056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143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1122441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08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8" y="1130938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384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45" y="109531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77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92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Single-Source Shortest Path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Problem: given a weighted directed graph G, find the minimum-weight path from a given source vertex s to another vertex v</a:t>
            </a:r>
          </a:p>
          <a:p>
            <a:pPr lvl="1"/>
            <a:r>
              <a:rPr lang="en-US" altLang="en-US" dirty="0"/>
              <a:t>“Shortest-path” = minimum weight </a:t>
            </a:r>
          </a:p>
          <a:p>
            <a:pPr lvl="1"/>
            <a:r>
              <a:rPr lang="en-US" altLang="en-US" dirty="0"/>
              <a:t>Weight of path </a:t>
            </a:r>
            <a:r>
              <a:rPr lang="en-US" altLang="en-US" dirty="0">
                <a:sym typeface="Symbol" pitchFamily="18" charset="2"/>
              </a:rPr>
              <a:t>is sum of </a:t>
            </a:r>
            <a:r>
              <a:rPr lang="en-US" altLang="en-US" dirty="0" smtClean="0">
                <a:sym typeface="Symbol" pitchFamily="18" charset="2"/>
              </a:rPr>
              <a:t>edges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4B4E5-C04B-4A66-BEEE-374C69AEC4EF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6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dirty="0">
                <a:solidFill>
                  <a:schemeClr val="tx1"/>
                </a:solidFill>
                <a:latin typeface="Arial" charset="0"/>
              </a:rPr>
              <a:t>Dijkstra </a:t>
            </a:r>
            <a:r>
              <a:rPr lang="en-US" sz="3900" dirty="0" smtClean="0">
                <a:solidFill>
                  <a:schemeClr val="tx1"/>
                </a:solidFill>
                <a:latin typeface="Arial" charset="0"/>
              </a:rPr>
              <a:t>Another </a:t>
            </a:r>
            <a:r>
              <a:rPr lang="en-US" sz="3900" dirty="0">
                <a:solidFill>
                  <a:schemeClr val="tx1"/>
                </a:solidFill>
                <a:latin typeface="Arial" charset="0"/>
              </a:rPr>
              <a:t>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880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EA571A-AA29-4814-9743-F6AAA32BCBE2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886F35-E34C-4082-A2BA-5E946167EE31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 smtClean="0"/>
              <a:t>Dijkstra's Algorithm - Summary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Non-negative edge weights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Greedy, similar to Prim's algorithm for MST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Like breadth-first search (if all weights = 1, one can simply use BFS)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Use </a:t>
            </a:r>
            <a:r>
              <a:rPr lang="da-DK" altLang="en-US" sz="2800" i="1" dirty="0" smtClean="0"/>
              <a:t>Q</a:t>
            </a:r>
            <a:r>
              <a:rPr lang="da-DK" altLang="en-US" sz="2800" dirty="0" smtClean="0"/>
              <a:t>, priority queue keyed by </a:t>
            </a:r>
            <a:r>
              <a:rPr lang="da-DK" altLang="en-US" sz="2800" i="1" dirty="0" smtClean="0"/>
              <a:t>d</a:t>
            </a:r>
            <a:r>
              <a:rPr lang="da-DK" altLang="en-US" sz="2800" dirty="0" smtClean="0"/>
              <a:t>[</a:t>
            </a:r>
            <a:r>
              <a:rPr lang="da-DK" altLang="en-US" sz="2800" i="1" dirty="0" smtClean="0"/>
              <a:t>v</a:t>
            </a:r>
            <a:r>
              <a:rPr lang="da-DK" altLang="en-US" sz="2800" dirty="0" smtClean="0"/>
              <a:t>] (BFS used FIFO queue, here we use a PQ, which is re-organized whenever some </a:t>
            </a:r>
            <a:r>
              <a:rPr lang="da-DK" altLang="en-US" sz="2800" i="1" dirty="0" smtClean="0"/>
              <a:t>d</a:t>
            </a:r>
            <a:r>
              <a:rPr lang="da-DK" altLang="en-US" sz="2800" dirty="0" smtClean="0"/>
              <a:t> decreases)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/>
              <a:t>Basic idea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dirty="0" smtClean="0">
                <a:solidFill>
                  <a:schemeClr val="tx1"/>
                </a:solidFill>
              </a:rPr>
              <a:t>maintain a set </a:t>
            </a:r>
            <a:r>
              <a:rPr lang="da-DK" altLang="en-US" sz="2400" i="1" dirty="0" smtClean="0">
                <a:solidFill>
                  <a:schemeClr val="tx1"/>
                </a:solidFill>
              </a:rPr>
              <a:t>S</a:t>
            </a:r>
            <a:r>
              <a:rPr lang="da-DK" altLang="en-US" sz="2400" dirty="0" smtClean="0">
                <a:solidFill>
                  <a:schemeClr val="tx1"/>
                </a:solidFill>
              </a:rPr>
              <a:t> of solved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dirty="0" smtClean="0">
                <a:solidFill>
                  <a:schemeClr val="tx1"/>
                </a:solidFill>
              </a:rPr>
              <a:t>at each step select "closest" vertex </a:t>
            </a:r>
            <a:r>
              <a:rPr lang="da-DK" altLang="en-US" sz="2400" i="1" dirty="0" smtClean="0">
                <a:solidFill>
                  <a:schemeClr val="tx1"/>
                </a:solidFill>
              </a:rPr>
              <a:t>u</a:t>
            </a:r>
            <a:r>
              <a:rPr lang="da-DK" altLang="en-US" sz="2400" dirty="0" smtClean="0">
                <a:solidFill>
                  <a:schemeClr val="tx1"/>
                </a:solidFill>
              </a:rPr>
              <a:t>, add it to </a:t>
            </a:r>
            <a:r>
              <a:rPr lang="da-DK" altLang="en-US" sz="2400" i="1" dirty="0" smtClean="0">
                <a:solidFill>
                  <a:schemeClr val="tx1"/>
                </a:solidFill>
              </a:rPr>
              <a:t>S</a:t>
            </a:r>
            <a:r>
              <a:rPr lang="da-DK" altLang="en-US" sz="2400" dirty="0" smtClean="0">
                <a:solidFill>
                  <a:schemeClr val="tx1"/>
                </a:solidFill>
              </a:rPr>
              <a:t>, and relax all edges from </a:t>
            </a:r>
            <a:r>
              <a:rPr lang="da-DK" altLang="en-US" sz="2400" i="1" dirty="0" smtClean="0">
                <a:solidFill>
                  <a:schemeClr val="tx1"/>
                </a:solidFill>
              </a:rPr>
              <a:t>u</a:t>
            </a:r>
          </a:p>
          <a:p>
            <a:pPr eaLnBrk="1" hangingPunct="1">
              <a:lnSpc>
                <a:spcPct val="90000"/>
              </a:lnSpc>
            </a:pPr>
            <a:endParaRPr lang="da-DK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3890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E9CB84-69C4-4A43-A6D5-784B001DF928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953504-752A-4128-B8B2-3630B68DCEA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Dijkstra’s Correctness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3000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smtClean="0"/>
              <a:t>We will prove that </a:t>
            </a:r>
            <a:r>
              <a:rPr lang="da-DK" altLang="en-US" sz="2800" b="1" smtClean="0"/>
              <a:t>whenever </a:t>
            </a:r>
            <a:r>
              <a:rPr lang="da-DK" altLang="en-US" sz="2800" b="1" i="1" smtClean="0"/>
              <a:t>u</a:t>
            </a:r>
            <a:r>
              <a:rPr lang="da-DK" altLang="en-US" sz="2800" b="1" smtClean="0"/>
              <a:t> is added to </a:t>
            </a:r>
            <a:r>
              <a:rPr lang="da-DK" altLang="en-US" sz="2800" b="1" i="1" smtClean="0"/>
              <a:t>S</a:t>
            </a:r>
            <a:r>
              <a:rPr lang="da-DK" altLang="en-US" sz="2800" smtClean="0"/>
              <a:t>, </a:t>
            </a:r>
            <a:r>
              <a:rPr lang="da-DK" altLang="en-US" sz="2800" i="1" smtClean="0"/>
              <a:t>d</a:t>
            </a:r>
            <a:r>
              <a:rPr lang="da-DK" altLang="en-US" sz="2800" smtClean="0"/>
              <a:t>[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] = </a:t>
            </a:r>
            <a:r>
              <a:rPr lang="da-DK" altLang="en-US" sz="2800" smtClean="0">
                <a:latin typeface="Symbol" pitchFamily="18" charset="2"/>
              </a:rPr>
              <a:t>d</a:t>
            </a:r>
            <a:r>
              <a:rPr lang="da-DK" altLang="en-US" sz="2800" smtClean="0"/>
              <a:t>(</a:t>
            </a:r>
            <a:r>
              <a:rPr lang="da-DK" altLang="en-US" sz="2800" i="1" smtClean="0"/>
              <a:t>s</a:t>
            </a:r>
            <a:r>
              <a:rPr lang="da-DK" altLang="en-US" sz="2800" smtClean="0"/>
              <a:t>,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), i.e., that </a:t>
            </a:r>
            <a:r>
              <a:rPr lang="da-DK" altLang="en-US" sz="2800" i="1" smtClean="0"/>
              <a:t>d </a:t>
            </a:r>
            <a:r>
              <a:rPr lang="da-DK" altLang="en-US" sz="2800" smtClean="0"/>
              <a:t>is minimum, and that equality is maintained thereafter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smtClean="0"/>
              <a:t>Proof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smtClean="0"/>
              <a:t>Note that </a:t>
            </a:r>
            <a:r>
              <a:rPr lang="en-US" altLang="en-US" sz="2400" smtClean="0">
                <a:latin typeface="Symbol" pitchFamily="18" charset="2"/>
              </a:rPr>
              <a:t>"</a:t>
            </a:r>
            <a:r>
              <a:rPr lang="da-DK" altLang="en-US" sz="2400" i="1" smtClean="0"/>
              <a:t>v</a:t>
            </a:r>
            <a:r>
              <a:rPr lang="da-DK" altLang="en-US" sz="2400" smtClean="0"/>
              <a:t>, </a:t>
            </a:r>
            <a:r>
              <a:rPr lang="da-DK" altLang="en-US" sz="2400" i="1" smtClean="0"/>
              <a:t>d</a:t>
            </a:r>
            <a:r>
              <a:rPr lang="da-DK" altLang="en-US" sz="2400" smtClean="0"/>
              <a:t>[</a:t>
            </a:r>
            <a:r>
              <a:rPr lang="da-DK" altLang="en-US" sz="2400" i="1" smtClean="0"/>
              <a:t>v</a:t>
            </a:r>
            <a:r>
              <a:rPr lang="da-DK" altLang="en-US" sz="2400" smtClean="0"/>
              <a:t>] </a:t>
            </a:r>
            <a:r>
              <a:rPr lang="en-US" altLang="en-US" sz="2400" smtClean="0">
                <a:latin typeface="Symbol" pitchFamily="18" charset="2"/>
              </a:rPr>
              <a:t>³</a:t>
            </a:r>
            <a:r>
              <a:rPr lang="da-DK" altLang="en-US" sz="2400" smtClean="0"/>
              <a:t> </a:t>
            </a:r>
            <a:r>
              <a:rPr lang="da-DK" altLang="en-US" sz="2400" smtClean="0">
                <a:latin typeface="Symbol" pitchFamily="18" charset="2"/>
              </a:rPr>
              <a:t>d</a:t>
            </a:r>
            <a:r>
              <a:rPr lang="da-DK" altLang="en-US" sz="2400" smtClean="0"/>
              <a:t>(</a:t>
            </a:r>
            <a:r>
              <a:rPr lang="da-DK" altLang="en-US" sz="2400" i="1" smtClean="0"/>
              <a:t>s</a:t>
            </a:r>
            <a:r>
              <a:rPr lang="da-DK" altLang="en-US" sz="2400" smtClean="0"/>
              <a:t>,</a:t>
            </a:r>
            <a:r>
              <a:rPr lang="da-DK" altLang="en-US" sz="2400" i="1" smtClean="0"/>
              <a:t>v</a:t>
            </a:r>
            <a:r>
              <a:rPr lang="da-DK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smtClean="0"/>
              <a:t>Let </a:t>
            </a:r>
            <a:r>
              <a:rPr lang="da-DK" altLang="en-US" sz="2400" i="1" smtClean="0"/>
              <a:t>u</a:t>
            </a:r>
            <a:r>
              <a:rPr lang="da-DK" altLang="en-US" sz="2400" smtClean="0"/>
              <a:t> be the first </a:t>
            </a:r>
            <a:r>
              <a:rPr lang="da-DK" altLang="en-US" sz="2400" b="1" smtClean="0"/>
              <a:t>vertex picked</a:t>
            </a:r>
            <a:r>
              <a:rPr lang="da-DK" altLang="en-US" sz="2400" smtClean="0"/>
              <a:t> such that there is a shorter path than </a:t>
            </a:r>
            <a:r>
              <a:rPr lang="da-DK" altLang="en-US" sz="2400" i="1" smtClean="0"/>
              <a:t>d</a:t>
            </a:r>
            <a:r>
              <a:rPr lang="da-DK" altLang="en-US" sz="2400" smtClean="0"/>
              <a:t>[</a:t>
            </a:r>
            <a:r>
              <a:rPr lang="da-DK" altLang="en-US" sz="2400" i="1" smtClean="0"/>
              <a:t>u</a:t>
            </a:r>
            <a:r>
              <a:rPr lang="da-DK" altLang="en-US" sz="2400" smtClean="0"/>
              <a:t>], i.e., that </a:t>
            </a:r>
            <a:r>
              <a:rPr lang="en-US" altLang="en-US" sz="2400" smtClean="0">
                <a:latin typeface="Symbol" pitchFamily="18" charset="2"/>
              </a:rPr>
              <a:t>Þ</a:t>
            </a:r>
            <a:r>
              <a:rPr lang="da-DK" altLang="en-US" sz="2400" smtClean="0"/>
              <a:t> </a:t>
            </a:r>
            <a:r>
              <a:rPr lang="da-DK" altLang="en-US" sz="2400" i="1" smtClean="0"/>
              <a:t>d</a:t>
            </a:r>
            <a:r>
              <a:rPr lang="da-DK" altLang="en-US" sz="2400" smtClean="0"/>
              <a:t>[</a:t>
            </a:r>
            <a:r>
              <a:rPr lang="da-DK" altLang="en-US" sz="2400" i="1" smtClean="0"/>
              <a:t>u</a:t>
            </a:r>
            <a:r>
              <a:rPr lang="da-DK" altLang="en-US" sz="2400" smtClean="0"/>
              <a:t>] </a:t>
            </a:r>
            <a:r>
              <a:rPr lang="da-DK" altLang="en-US" sz="2400" smtClean="0">
                <a:latin typeface="Symbol" pitchFamily="18" charset="2"/>
              </a:rPr>
              <a:t>&gt;</a:t>
            </a:r>
            <a:r>
              <a:rPr lang="da-DK" altLang="en-US" sz="2400" smtClean="0"/>
              <a:t> </a:t>
            </a:r>
            <a:r>
              <a:rPr lang="da-DK" altLang="en-US" sz="2400" smtClean="0">
                <a:latin typeface="Symbol" pitchFamily="18" charset="2"/>
              </a:rPr>
              <a:t>d</a:t>
            </a:r>
            <a:r>
              <a:rPr lang="da-DK" altLang="en-US" sz="2400" smtClean="0"/>
              <a:t>(</a:t>
            </a:r>
            <a:r>
              <a:rPr lang="da-DK" altLang="en-US" sz="2400" i="1" smtClean="0"/>
              <a:t>s</a:t>
            </a:r>
            <a:r>
              <a:rPr lang="da-DK" altLang="en-US" sz="2400" smtClean="0"/>
              <a:t>,</a:t>
            </a:r>
            <a:r>
              <a:rPr lang="da-DK" altLang="en-US" sz="2400" i="1" smtClean="0"/>
              <a:t>u</a:t>
            </a:r>
            <a:r>
              <a:rPr lang="da-DK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smtClean="0"/>
              <a:t>We will show that this assumption leads to a contradiction</a:t>
            </a:r>
            <a:endParaRPr lang="en-US" altLang="en-US" sz="2400" smtClean="0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767263" y="4878388"/>
          <a:ext cx="3621087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7" name="Photo Editor Photo" r:id="rId3" imgW="4191585" imgH="2095793" progId="MSPhotoEd.3">
                  <p:embed/>
                </p:oleObj>
              </mc:Choice>
              <mc:Fallback>
                <p:oleObj name="Photo Editor Photo" r:id="rId3" imgW="4191585" imgH="2095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4878388"/>
                        <a:ext cx="3621087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976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866A3C-6909-4F3B-A3D7-7052DB4125EE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2421DF-9C2F-4C85-9C39-B62A6F12A045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Dijkstra Correctness (2)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2936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smtClean="0"/>
              <a:t>Let </a:t>
            </a:r>
            <a:r>
              <a:rPr lang="da-DK" altLang="en-US" sz="2800" i="1" smtClean="0"/>
              <a:t>y</a:t>
            </a:r>
            <a:r>
              <a:rPr lang="da-DK" altLang="en-US" sz="2800" smtClean="0"/>
              <a:t> be the first vertex </a:t>
            </a:r>
            <a:r>
              <a:rPr lang="da-DK" altLang="en-US" sz="2800" smtClean="0">
                <a:latin typeface="Symbol" pitchFamily="18" charset="2"/>
              </a:rPr>
              <a:t>Î</a:t>
            </a:r>
            <a:r>
              <a:rPr lang="da-DK" altLang="en-US" sz="2800" i="1" smtClean="0"/>
              <a:t>V</a:t>
            </a:r>
            <a:r>
              <a:rPr lang="da-DK" altLang="en-US" sz="2800" smtClean="0"/>
              <a:t> – </a:t>
            </a:r>
            <a:r>
              <a:rPr lang="da-DK" altLang="en-US" sz="2800" i="1" smtClean="0"/>
              <a:t>S</a:t>
            </a:r>
            <a:r>
              <a:rPr lang="da-DK" altLang="en-US" sz="2800" smtClean="0"/>
              <a:t> on the actual shortest path from </a:t>
            </a:r>
            <a:r>
              <a:rPr lang="da-DK" altLang="en-US" sz="2800" i="1" smtClean="0"/>
              <a:t>s</a:t>
            </a:r>
            <a:r>
              <a:rPr lang="da-DK" altLang="en-US" sz="2800" smtClean="0"/>
              <a:t> to 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, then it must be that </a:t>
            </a:r>
            <a:r>
              <a:rPr lang="da-DK" altLang="en-US" sz="2800" i="1" smtClean="0"/>
              <a:t>d</a:t>
            </a:r>
            <a:r>
              <a:rPr lang="da-DK" altLang="en-US" sz="2800" smtClean="0"/>
              <a:t>[</a:t>
            </a:r>
            <a:r>
              <a:rPr lang="da-DK" altLang="en-US" sz="2800" i="1" smtClean="0"/>
              <a:t>y</a:t>
            </a:r>
            <a:r>
              <a:rPr lang="da-DK" altLang="en-US" sz="2800" smtClean="0"/>
              <a:t>] = </a:t>
            </a:r>
            <a:r>
              <a:rPr lang="da-DK" altLang="en-US" sz="2800" smtClean="0">
                <a:latin typeface="Symbol" pitchFamily="18" charset="2"/>
              </a:rPr>
              <a:t>d</a:t>
            </a:r>
            <a:r>
              <a:rPr lang="da-DK" altLang="en-US" sz="2800" smtClean="0"/>
              <a:t>(</a:t>
            </a:r>
            <a:r>
              <a:rPr lang="da-DK" altLang="en-US" sz="2800" i="1" smtClean="0"/>
              <a:t>s</a:t>
            </a:r>
            <a:r>
              <a:rPr lang="da-DK" altLang="en-US" sz="2800" smtClean="0"/>
              <a:t>,</a:t>
            </a:r>
            <a:r>
              <a:rPr lang="da-DK" altLang="en-US" sz="2800" i="1" smtClean="0"/>
              <a:t>y</a:t>
            </a:r>
            <a:r>
              <a:rPr lang="da-DK" altLang="en-US" sz="2800" smtClean="0"/>
              <a:t>) because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i="1" smtClean="0"/>
              <a:t>d</a:t>
            </a:r>
            <a:r>
              <a:rPr lang="da-DK" altLang="en-US" sz="2400" smtClean="0"/>
              <a:t>[</a:t>
            </a:r>
            <a:r>
              <a:rPr lang="da-DK" altLang="en-US" sz="2400" i="1" smtClean="0"/>
              <a:t>x</a:t>
            </a:r>
            <a:r>
              <a:rPr lang="da-DK" altLang="en-US" sz="2400" smtClean="0"/>
              <a:t>] is set correctly for </a:t>
            </a:r>
            <a:r>
              <a:rPr lang="da-DK" altLang="en-US" sz="2400" i="1" smtClean="0"/>
              <a:t>y</a:t>
            </a:r>
            <a:r>
              <a:rPr lang="da-DK" altLang="en-US" sz="2400" smtClean="0"/>
              <a:t>'s predecessor </a:t>
            </a:r>
            <a:r>
              <a:rPr lang="da-DK" altLang="en-US" sz="2400" i="1" smtClean="0"/>
              <a:t>x</a:t>
            </a:r>
            <a:r>
              <a:rPr lang="da-DK" altLang="en-US" sz="2400" smtClean="0"/>
              <a:t> </a:t>
            </a:r>
            <a:r>
              <a:rPr lang="da-DK" altLang="en-US" sz="2400" smtClean="0">
                <a:latin typeface="Symbol" pitchFamily="18" charset="2"/>
              </a:rPr>
              <a:t>Î</a:t>
            </a:r>
            <a:r>
              <a:rPr lang="da-DK" altLang="en-US" sz="2400" i="1" smtClean="0"/>
              <a:t>S</a:t>
            </a:r>
            <a:r>
              <a:rPr lang="da-DK" altLang="en-US" sz="2400" smtClean="0"/>
              <a:t> on the shortest path (by choice of </a:t>
            </a:r>
            <a:r>
              <a:rPr lang="da-DK" altLang="en-US" sz="2400" i="1" smtClean="0"/>
              <a:t>u</a:t>
            </a:r>
            <a:r>
              <a:rPr lang="da-DK" altLang="en-US" sz="2400" smtClean="0"/>
              <a:t> as the first vertex for which </a:t>
            </a:r>
            <a:r>
              <a:rPr lang="da-DK" altLang="en-US" sz="2400" i="1" smtClean="0"/>
              <a:t>d</a:t>
            </a:r>
            <a:r>
              <a:rPr lang="da-DK" altLang="en-US" sz="2400" smtClean="0"/>
              <a:t> is set incorrectly)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smtClean="0"/>
              <a:t>when the algorithm inserted </a:t>
            </a:r>
            <a:r>
              <a:rPr lang="da-DK" altLang="en-US" sz="2400" i="1" smtClean="0"/>
              <a:t>x</a:t>
            </a:r>
            <a:r>
              <a:rPr lang="da-DK" altLang="en-US" sz="2400" smtClean="0"/>
              <a:t> into </a:t>
            </a:r>
            <a:r>
              <a:rPr lang="da-DK" altLang="en-US" sz="2400" i="1" smtClean="0"/>
              <a:t>S</a:t>
            </a:r>
            <a:r>
              <a:rPr lang="da-DK" altLang="en-US" sz="2400" smtClean="0"/>
              <a:t>, it relaxed the edge (</a:t>
            </a:r>
            <a:r>
              <a:rPr lang="da-DK" altLang="en-US" sz="2400" i="1" smtClean="0"/>
              <a:t>x</a:t>
            </a:r>
            <a:r>
              <a:rPr lang="da-DK" altLang="en-US" sz="2400" smtClean="0"/>
              <a:t>,</a:t>
            </a:r>
            <a:r>
              <a:rPr lang="da-DK" altLang="en-US" sz="2400" i="1" smtClean="0"/>
              <a:t>y</a:t>
            </a:r>
            <a:r>
              <a:rPr lang="da-DK" altLang="en-US" sz="2400" smtClean="0"/>
              <a:t>), assigning </a:t>
            </a:r>
            <a:r>
              <a:rPr lang="da-DK" altLang="en-US" sz="2400" i="1" smtClean="0"/>
              <a:t>d</a:t>
            </a:r>
            <a:r>
              <a:rPr lang="da-DK" altLang="en-US" sz="2400" smtClean="0"/>
              <a:t>[</a:t>
            </a:r>
            <a:r>
              <a:rPr lang="da-DK" altLang="en-US" sz="2400" i="1" smtClean="0"/>
              <a:t>y</a:t>
            </a:r>
            <a:r>
              <a:rPr lang="da-DK" altLang="en-US" sz="2400" smtClean="0"/>
              <a:t>] the correct value</a:t>
            </a:r>
            <a:endParaRPr lang="da-DK" altLang="en-US" sz="2400" i="1" smtClean="0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2847975" y="4695825"/>
          <a:ext cx="37211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1" name="Photo Editor Photo" r:id="rId3" imgW="4191585" imgH="2095793" progId="MSPhotoEd.3">
                  <p:embed/>
                </p:oleObj>
              </mc:Choice>
              <mc:Fallback>
                <p:oleObj name="Photo Editor Photo" r:id="rId3" imgW="4191585" imgH="2095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695825"/>
                        <a:ext cx="37211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439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E06BB6-A5CB-43D8-9013-780E5A035263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A40166-0740-4F80-915C-0C7633BF5B3F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a-DK" altLang="en-US" sz="2800" smtClean="0"/>
          </a:p>
          <a:p>
            <a:pPr eaLnBrk="1" hangingPunct="1"/>
            <a:endParaRPr lang="da-DK" altLang="en-US" sz="2800" smtClean="0"/>
          </a:p>
          <a:p>
            <a:pPr eaLnBrk="1" hangingPunct="1"/>
            <a:endParaRPr lang="da-DK" altLang="en-US" sz="2800" smtClean="0"/>
          </a:p>
          <a:p>
            <a:pPr eaLnBrk="1" hangingPunct="1"/>
            <a:endParaRPr lang="da-DK" altLang="en-US" sz="2800" smtClean="0"/>
          </a:p>
          <a:p>
            <a:pPr eaLnBrk="1" hangingPunct="1"/>
            <a:r>
              <a:rPr lang="da-DK" altLang="en-US" sz="2800" smtClean="0"/>
              <a:t>But </a:t>
            </a:r>
            <a:r>
              <a:rPr lang="da-DK" altLang="en-US" sz="2800" i="1" smtClean="0"/>
              <a:t>d</a:t>
            </a:r>
            <a:r>
              <a:rPr lang="da-DK" altLang="en-US" sz="2800" smtClean="0"/>
              <a:t>[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] &gt; </a:t>
            </a:r>
            <a:r>
              <a:rPr lang="da-DK" altLang="en-US" sz="2800" i="1" smtClean="0"/>
              <a:t>d</a:t>
            </a:r>
            <a:r>
              <a:rPr lang="da-DK" altLang="en-US" sz="2800" smtClean="0"/>
              <a:t>[</a:t>
            </a:r>
            <a:r>
              <a:rPr lang="da-DK" altLang="en-US" sz="2800" i="1" smtClean="0"/>
              <a:t>y</a:t>
            </a:r>
            <a:r>
              <a:rPr lang="da-DK" altLang="en-US" sz="2800" smtClean="0"/>
              <a:t>] </a:t>
            </a:r>
            <a:r>
              <a:rPr lang="en-US" altLang="en-US" sz="2800" smtClean="0">
                <a:latin typeface="Symbol" pitchFamily="18" charset="2"/>
              </a:rPr>
              <a:t>Þ</a:t>
            </a:r>
            <a:r>
              <a:rPr lang="da-DK" altLang="en-US" sz="2800" smtClean="0"/>
              <a:t> algorithm would have chosen </a:t>
            </a:r>
            <a:r>
              <a:rPr lang="da-DK" altLang="en-US" sz="2800" i="1" smtClean="0"/>
              <a:t>y</a:t>
            </a:r>
            <a:r>
              <a:rPr lang="da-DK" altLang="en-US" sz="2800" smtClean="0"/>
              <a:t> (from the PQ) to process next, not 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 </a:t>
            </a:r>
            <a:r>
              <a:rPr lang="en-US" altLang="en-US" sz="2800" smtClean="0">
                <a:latin typeface="Symbol" pitchFamily="18" charset="2"/>
              </a:rPr>
              <a:t>Þ</a:t>
            </a:r>
            <a:r>
              <a:rPr lang="da-DK" altLang="en-US" sz="2800" smtClean="0"/>
              <a:t> Contradiction</a:t>
            </a:r>
          </a:p>
          <a:p>
            <a:pPr eaLnBrk="1" hangingPunct="1"/>
            <a:r>
              <a:rPr lang="da-DK" altLang="en-US" sz="2800" smtClean="0"/>
              <a:t>Thus d[u] = </a:t>
            </a:r>
            <a:r>
              <a:rPr lang="da-DK" altLang="en-US" sz="2800" smtClean="0">
                <a:latin typeface="Symbol" pitchFamily="18" charset="2"/>
              </a:rPr>
              <a:t>d</a:t>
            </a:r>
            <a:r>
              <a:rPr lang="da-DK" altLang="en-US" sz="2800" smtClean="0"/>
              <a:t>(</a:t>
            </a:r>
            <a:r>
              <a:rPr lang="da-DK" altLang="en-US" sz="2800" i="1" smtClean="0"/>
              <a:t>s</a:t>
            </a:r>
            <a:r>
              <a:rPr lang="da-DK" altLang="en-US" sz="2800" smtClean="0"/>
              <a:t>,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) at time of insertion of </a:t>
            </a:r>
            <a:r>
              <a:rPr lang="da-DK" altLang="en-US" sz="2800" i="1" smtClean="0"/>
              <a:t>u</a:t>
            </a:r>
            <a:r>
              <a:rPr lang="da-DK" altLang="en-US" sz="2800" smtClean="0"/>
              <a:t> into </a:t>
            </a:r>
            <a:r>
              <a:rPr lang="da-DK" altLang="en-US" sz="2800" i="1" smtClean="0"/>
              <a:t>S</a:t>
            </a:r>
            <a:r>
              <a:rPr lang="da-DK" altLang="en-US" sz="2800" smtClean="0"/>
              <a:t>, and Dijkstra's algorithm is correct</a:t>
            </a:r>
            <a:endParaRPr lang="da-DK" altLang="en-US" sz="2800" i="1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Dijkstra Correctness (3)</a:t>
            </a: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058940"/>
              </p:ext>
            </p:extLst>
          </p:nvPr>
        </p:nvGraphicFramePr>
        <p:xfrm>
          <a:off x="332674" y="1373394"/>
          <a:ext cx="52578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2" name="Equation" r:id="rId3" imgW="3098800" imgH="889000" progId="Equation.DSMT4">
                  <p:embed/>
                </p:oleObj>
              </mc:Choice>
              <mc:Fallback>
                <p:oleObj name="Equation" r:id="rId3" imgW="30988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74" y="1373394"/>
                        <a:ext cx="52578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5664200" y="1670050"/>
          <a:ext cx="3479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3" name="Photo Editor Photo" r:id="rId5" imgW="4191585" imgH="2095793" progId="MSPhotoEd.3">
                  <p:embed/>
                </p:oleObj>
              </mc:Choice>
              <mc:Fallback>
                <p:oleObj name="Photo Editor Photo" r:id="rId5" imgW="4191585" imgH="2095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670050"/>
                        <a:ext cx="34798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538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3201988" y="3513138"/>
            <a:ext cx="20558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4573588" y="3894138"/>
            <a:ext cx="608012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125788" y="4198938"/>
            <a:ext cx="12176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Bellman-Ford Algorithm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133600"/>
          </a:xfrm>
        </p:spPr>
        <p:txBody>
          <a:bodyPr/>
          <a:lstStyle/>
          <a:p>
            <a:r>
              <a:rPr lang="en-US" altLang="en-US"/>
              <a:t>Handles negative edge weights</a:t>
            </a:r>
          </a:p>
          <a:p>
            <a:r>
              <a:rPr lang="en-US" altLang="en-US"/>
              <a:t>Detects negative cycles</a:t>
            </a:r>
          </a:p>
          <a:p>
            <a:r>
              <a:rPr lang="en-US" altLang="en-US"/>
              <a:t>Is slower than Dijkstra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2749550" y="3898900"/>
            <a:ext cx="5207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4349750" y="4508500"/>
            <a:ext cx="5207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5035550" y="3365500"/>
            <a:ext cx="5207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114800" y="3352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Arial" pitchFamily="34" charset="0"/>
              </a:rPr>
              <a:t>4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581400" y="4419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Arial" pitchFamily="34" charset="0"/>
              </a:rPr>
              <a:t>5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35538" y="4114800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Arial" pitchFamily="34" charset="0"/>
              </a:rPr>
              <a:t>-10</a:t>
            </a:r>
          </a:p>
        </p:txBody>
      </p:sp>
      <p:cxnSp>
        <p:nvCxnSpPr>
          <p:cNvPr id="71698" name="AutoShape 18"/>
          <p:cNvCxnSpPr>
            <a:cxnSpLocks noChangeShapeType="1"/>
            <a:stCxn id="71689" idx="6"/>
          </p:cNvCxnSpPr>
          <p:nvPr/>
        </p:nvCxnSpPr>
        <p:spPr bwMode="auto">
          <a:xfrm flipV="1">
            <a:off x="5556250" y="3429000"/>
            <a:ext cx="160655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9" name="AutoShape 19"/>
          <p:cNvCxnSpPr>
            <a:cxnSpLocks noChangeShapeType="1"/>
            <a:stCxn id="71688" idx="5"/>
          </p:cNvCxnSpPr>
          <p:nvPr/>
        </p:nvCxnSpPr>
        <p:spPr bwMode="auto">
          <a:xfrm>
            <a:off x="4794250" y="4953000"/>
            <a:ext cx="17589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0" name="AutoShape 20"/>
          <p:cNvCxnSpPr>
            <a:cxnSpLocks noChangeShapeType="1"/>
            <a:stCxn id="71687" idx="2"/>
          </p:cNvCxnSpPr>
          <p:nvPr/>
        </p:nvCxnSpPr>
        <p:spPr bwMode="auto">
          <a:xfrm flipH="1">
            <a:off x="1676400" y="4159250"/>
            <a:ext cx="1073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3200400" y="5257800"/>
            <a:ext cx="200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latin typeface="Arial" pitchFamily="34" charset="0"/>
              </a:rPr>
              <a:t>a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427597650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Bellman-Ford: Idea</a:t>
            </a:r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altLang="en-US"/>
              <a:t>Repeatedly update d for all pairs of vertices connected by an edge.</a:t>
            </a:r>
          </a:p>
          <a:p>
            <a:pPr eaLnBrk="0" hangingPunct="0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 i="1"/>
              <a:t>u </a:t>
            </a:r>
            <a:r>
              <a:rPr lang="en-US" altLang="en-US"/>
              <a:t>and </a:t>
            </a:r>
            <a:r>
              <a:rPr lang="en-US" altLang="en-US" i="1"/>
              <a:t>v</a:t>
            </a:r>
            <a:r>
              <a:rPr lang="en-US" altLang="en-US"/>
              <a:t> are two vertices with an edge from </a:t>
            </a:r>
            <a:r>
              <a:rPr lang="en-US" altLang="en-US" i="1"/>
              <a:t>u</a:t>
            </a:r>
            <a:r>
              <a:rPr lang="en-US" altLang="en-US"/>
              <a:t> to </a:t>
            </a:r>
            <a:r>
              <a:rPr lang="en-US" altLang="en-US" i="1"/>
              <a:t>v</a:t>
            </a:r>
            <a:r>
              <a:rPr lang="en-US" altLang="en-US"/>
              <a:t>, and </a:t>
            </a:r>
            <a:r>
              <a:rPr lang="en-US" altLang="en-US" i="1"/>
              <a:t>s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 i="1"/>
              <a:t> u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 i="1"/>
              <a:t> v</a:t>
            </a:r>
            <a:r>
              <a:rPr lang="en-US" altLang="en-US"/>
              <a:t> is a shortest path, and </a:t>
            </a:r>
            <a:r>
              <a:rPr lang="en-US" altLang="en-US" i="1"/>
              <a:t>d[u] = </a:t>
            </a:r>
            <a:r>
              <a:rPr lang="en-US" altLang="en-US" i="1">
                <a:latin typeface="Symbol" pitchFamily="18" charset="2"/>
              </a:rPr>
              <a:t>d</a:t>
            </a:r>
            <a:r>
              <a:rPr lang="en-US" altLang="en-US" i="1"/>
              <a:t>(s,u),</a:t>
            </a:r>
            <a:endParaRPr lang="en-US" altLang="en-US"/>
          </a:p>
          <a:p>
            <a:pPr eaLnBrk="0" hangingPunct="0"/>
            <a:r>
              <a:rPr lang="en-US" altLang="en-US"/>
              <a:t>then </a:t>
            </a:r>
            <a:r>
              <a:rPr lang="en-US" altLang="en-US" i="1"/>
              <a:t>d[u]+w(u,v)</a:t>
            </a:r>
            <a:r>
              <a:rPr lang="en-US" altLang="en-US"/>
              <a:t> is the length of a shortest path to </a:t>
            </a:r>
            <a:r>
              <a:rPr lang="en-US" altLang="en-US" i="1"/>
              <a:t>v</a:t>
            </a:r>
            <a:r>
              <a:rPr lang="en-US" altLang="en-US"/>
              <a:t>.</a:t>
            </a:r>
          </a:p>
          <a:p>
            <a:pPr eaLnBrk="0" hangingPunct="0"/>
            <a:r>
              <a:rPr lang="en-US" altLang="en-US" b="1"/>
              <a:t>Proof:</a:t>
            </a:r>
            <a:r>
              <a:rPr lang="en-US" altLang="en-US"/>
              <a:t> Since </a:t>
            </a:r>
            <a:r>
              <a:rPr lang="en-US" altLang="en-US" i="1"/>
              <a:t>s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 i="1"/>
              <a:t>u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 i="1"/>
              <a:t> v</a:t>
            </a:r>
            <a:r>
              <a:rPr lang="en-US" altLang="en-US"/>
              <a:t> is a shortest path, its length is </a:t>
            </a:r>
            <a:r>
              <a:rPr lang="en-US" altLang="en-US" i="1">
                <a:latin typeface="Symbol" pitchFamily="18" charset="2"/>
              </a:rPr>
              <a:t>d</a:t>
            </a:r>
            <a:r>
              <a:rPr lang="en-US" altLang="en-US" i="1"/>
              <a:t>(s,u) + w(u,v)</a:t>
            </a:r>
            <a:r>
              <a:rPr lang="en-US" altLang="en-US"/>
              <a:t> = d[</a:t>
            </a:r>
            <a:r>
              <a:rPr lang="en-US" altLang="en-US" i="1"/>
              <a:t>u</a:t>
            </a:r>
            <a:r>
              <a:rPr lang="en-US" altLang="en-US"/>
              <a:t>]</a:t>
            </a:r>
            <a:r>
              <a:rPr lang="en-US" altLang="en-US" i="1"/>
              <a:t> + w(u,v). </a:t>
            </a:r>
            <a:r>
              <a:rPr lang="en-US" altLang="en-US">
                <a:sym typeface="Wingdings" pitchFamily="2" charset="2"/>
              </a:rPr>
              <a:t>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804526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Bellman-Ford Works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altLang="en-US" sz="2400"/>
              <a:t>On the first pass, we find </a:t>
            </a:r>
            <a:r>
              <a:rPr lang="en-US" altLang="en-US" i="1">
                <a:latin typeface="Symbol" pitchFamily="18" charset="2"/>
              </a:rPr>
              <a:t>d </a:t>
            </a:r>
            <a:r>
              <a:rPr lang="en-US" altLang="en-US" sz="2400"/>
              <a:t>(s,u) for all vertices whose shortest paths have one edge.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altLang="en-US" sz="2400"/>
              <a:t>On the second pass, the d[</a:t>
            </a:r>
            <a:r>
              <a:rPr lang="en-US" altLang="en-US" sz="2400" i="1"/>
              <a:t>u</a:t>
            </a:r>
            <a:r>
              <a:rPr lang="en-US" altLang="en-US" sz="2400"/>
              <a:t>] values computed for the one-edge-away vertices are correct (= </a:t>
            </a:r>
            <a:r>
              <a:rPr lang="en-US" altLang="en-US" i="1">
                <a:latin typeface="Symbol" pitchFamily="18" charset="2"/>
              </a:rPr>
              <a:t>d </a:t>
            </a:r>
            <a:r>
              <a:rPr lang="en-US" altLang="en-US" sz="2400"/>
              <a:t>(s,u)), so they are used to compute the correct d values for vertices whose shortest paths have two edges.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altLang="en-US" sz="2400"/>
              <a:t>Since no shortest path can have more than |V[G]|-1 edges, after that many passes all d values are correct.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altLang="en-US" sz="2400"/>
              <a:t>Note: all vertices not reachable from s will have their original values of infinity.  (Same, by the way, for Dijkstra).</a:t>
            </a:r>
          </a:p>
        </p:txBody>
      </p:sp>
    </p:spTree>
    <p:extLst>
      <p:ext uri="{BB962C8B-B14F-4D97-AF65-F5344CB8AC3E}">
        <p14:creationId xmlns:p14="http://schemas.microsoft.com/office/powerpoint/2010/main" val="168728697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 flipV="1">
            <a:off x="7732713" y="2065338"/>
            <a:ext cx="303212" cy="989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6132513" y="2598738"/>
            <a:ext cx="1065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6284913" y="1760538"/>
            <a:ext cx="1674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 Detection</a:t>
            </a:r>
          </a:p>
        </p:txBody>
      </p:sp>
      <p:sp>
        <p:nvSpPr>
          <p:cNvPr id="798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What if there is a negative-weight</a:t>
            </a:r>
            <a:br>
              <a:rPr lang="en-US" altLang="en-US" sz="2400" dirty="0"/>
            </a:br>
            <a:r>
              <a:rPr lang="en-US" altLang="en-US" sz="2400" dirty="0"/>
              <a:t>cycle reachable from s?</a:t>
            </a:r>
          </a:p>
          <a:p>
            <a:pPr marL="0" indent="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2400" dirty="0"/>
              <a:t>Assume:	d[</a:t>
            </a:r>
            <a:r>
              <a:rPr lang="en-US" altLang="en-US" sz="2400" i="1" dirty="0"/>
              <a:t>u</a:t>
            </a:r>
            <a:r>
              <a:rPr lang="en-US" altLang="en-US" sz="2400" dirty="0"/>
              <a:t>] </a:t>
            </a:r>
            <a:r>
              <a:rPr lang="en-US" altLang="en-US" sz="2400" dirty="0">
                <a:latin typeface="Symbol" pitchFamily="18" charset="2"/>
              </a:rPr>
              <a:t>£</a:t>
            </a:r>
            <a:r>
              <a:rPr lang="en-US" altLang="en-US" sz="2400" dirty="0"/>
              <a:t> d[</a:t>
            </a:r>
            <a:r>
              <a:rPr lang="en-US" altLang="en-US" sz="2400" i="1" dirty="0"/>
              <a:t>x</a:t>
            </a:r>
            <a:r>
              <a:rPr lang="en-US" altLang="en-US" sz="2400" dirty="0"/>
              <a:t>]+4</a:t>
            </a:r>
          </a:p>
          <a:p>
            <a:pPr marL="0" indent="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2400" dirty="0"/>
              <a:t>		d[</a:t>
            </a:r>
            <a:r>
              <a:rPr lang="en-US" altLang="en-US" sz="2400" i="1" dirty="0"/>
              <a:t>v</a:t>
            </a:r>
            <a:r>
              <a:rPr lang="en-US" altLang="en-US" sz="2400" dirty="0"/>
              <a:t>] </a:t>
            </a:r>
            <a:r>
              <a:rPr lang="en-US" altLang="en-US" sz="2400" dirty="0">
                <a:latin typeface="Symbol" pitchFamily="18" charset="2"/>
              </a:rPr>
              <a:t>£</a:t>
            </a:r>
            <a:r>
              <a:rPr lang="en-US" altLang="en-US" sz="2400" dirty="0"/>
              <a:t> d[</a:t>
            </a:r>
            <a:r>
              <a:rPr lang="en-US" altLang="en-US" sz="2400" i="1" dirty="0"/>
              <a:t>u</a:t>
            </a:r>
            <a:r>
              <a:rPr lang="en-US" altLang="en-US" sz="2400" dirty="0"/>
              <a:t>]+5</a:t>
            </a:r>
          </a:p>
          <a:p>
            <a:pPr marL="0" indent="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2400" dirty="0"/>
              <a:t>		d[</a:t>
            </a:r>
            <a:r>
              <a:rPr lang="en-US" altLang="en-US" sz="2400" i="1" dirty="0"/>
              <a:t>x</a:t>
            </a:r>
            <a:r>
              <a:rPr lang="en-US" altLang="en-US" sz="2400" dirty="0"/>
              <a:t>] </a:t>
            </a:r>
            <a:r>
              <a:rPr lang="en-US" altLang="en-US" sz="2400" dirty="0">
                <a:latin typeface="Symbol" pitchFamily="18" charset="2"/>
              </a:rPr>
              <a:t>£</a:t>
            </a:r>
            <a:r>
              <a:rPr lang="en-US" altLang="en-US" sz="2400" dirty="0"/>
              <a:t> d[</a:t>
            </a:r>
            <a:r>
              <a:rPr lang="en-US" altLang="en-US" sz="2400" i="1" dirty="0"/>
              <a:t>v</a:t>
            </a:r>
            <a:r>
              <a:rPr lang="en-US" altLang="en-US" sz="2400" dirty="0"/>
              <a:t>]-10</a:t>
            </a:r>
          </a:p>
          <a:p>
            <a:pPr marL="0" indent="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2400" dirty="0"/>
              <a:t>Adding:</a:t>
            </a:r>
          </a:p>
          <a:p>
            <a:pPr marL="0" indent="0" eaLnBrk="0" hangingPunc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2400" dirty="0"/>
              <a:t>	d[</a:t>
            </a:r>
            <a:r>
              <a:rPr lang="en-US" altLang="en-US" sz="2400" i="1" dirty="0"/>
              <a:t>u</a:t>
            </a:r>
            <a:r>
              <a:rPr lang="en-US" altLang="en-US" sz="2400" dirty="0"/>
              <a:t>]+d[</a:t>
            </a:r>
            <a:r>
              <a:rPr lang="en-US" altLang="en-US" sz="2400" i="1" dirty="0"/>
              <a:t>v</a:t>
            </a:r>
            <a:r>
              <a:rPr lang="en-US" altLang="en-US" sz="2400" dirty="0"/>
              <a:t>]+d[</a:t>
            </a:r>
            <a:r>
              <a:rPr lang="en-US" altLang="en-US" sz="2400" i="1" dirty="0"/>
              <a:t>x</a:t>
            </a:r>
            <a:r>
              <a:rPr lang="en-US" altLang="en-US" sz="2400" dirty="0"/>
              <a:t>] </a:t>
            </a:r>
            <a:r>
              <a:rPr lang="en-US" altLang="en-US" sz="2400" dirty="0">
                <a:latin typeface="Symbol" pitchFamily="18" charset="2"/>
              </a:rPr>
              <a:t>£</a:t>
            </a:r>
            <a:r>
              <a:rPr lang="en-US" altLang="en-US" sz="2400" dirty="0"/>
              <a:t> d[</a:t>
            </a:r>
            <a:r>
              <a:rPr lang="en-US" altLang="en-US" sz="2400" i="1" dirty="0"/>
              <a:t>x</a:t>
            </a:r>
            <a:r>
              <a:rPr lang="en-US" altLang="en-US" sz="2400" dirty="0"/>
              <a:t>]+d[</a:t>
            </a:r>
            <a:r>
              <a:rPr lang="en-US" altLang="en-US" sz="2400" i="1" dirty="0"/>
              <a:t>u</a:t>
            </a:r>
            <a:r>
              <a:rPr lang="en-US" altLang="en-US" sz="2400" dirty="0"/>
              <a:t>]+d[</a:t>
            </a:r>
            <a:r>
              <a:rPr lang="en-US" altLang="en-US" sz="2400" i="1" dirty="0"/>
              <a:t>v</a:t>
            </a:r>
            <a:r>
              <a:rPr lang="en-US" altLang="en-US" sz="2400" dirty="0"/>
              <a:t>]-1</a:t>
            </a:r>
          </a:p>
          <a:p>
            <a:pPr marL="0" indent="0" eaLnBrk="0" hangingPunct="0">
              <a:lnSpc>
                <a:spcPct val="90000"/>
              </a:lnSpc>
              <a:buNone/>
            </a:pPr>
            <a:r>
              <a:rPr lang="en-US" altLang="en-US" sz="2400" dirty="0"/>
              <a:t>Because it’s a cycle, vertices on left are same as those on right.  Thus we get 0 </a:t>
            </a:r>
            <a:r>
              <a:rPr lang="en-US" altLang="en-US" sz="2400" dirty="0">
                <a:latin typeface="Symbol" pitchFamily="18" charset="2"/>
              </a:rPr>
              <a:t>£</a:t>
            </a:r>
            <a:r>
              <a:rPr lang="en-US" altLang="en-US" sz="2400" dirty="0"/>
              <a:t> -1; a contradiction.  </a:t>
            </a:r>
            <a:br>
              <a:rPr lang="en-US" altLang="en-US" sz="2400" dirty="0"/>
            </a:br>
            <a:r>
              <a:rPr lang="en-US" altLang="en-US" sz="2400" dirty="0"/>
              <a:t>So for at least one edge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),</a:t>
            </a:r>
          </a:p>
          <a:p>
            <a:pPr marL="0" indent="0" eaLnBrk="0" hangingPunct="0">
              <a:lnSpc>
                <a:spcPct val="90000"/>
              </a:lnSpc>
              <a:buNone/>
            </a:pPr>
            <a:r>
              <a:rPr lang="en-US" altLang="en-US" sz="2400" dirty="0"/>
              <a:t>	d[v] &gt; d[u] + w(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</a:t>
            </a:r>
          </a:p>
          <a:p>
            <a:pPr marL="0" indent="0" eaLnBrk="0" hangingPunct="0">
              <a:lnSpc>
                <a:spcPct val="90000"/>
              </a:lnSpc>
              <a:buNone/>
            </a:pPr>
            <a:r>
              <a:rPr lang="en-US" altLang="en-US" sz="2400" dirty="0"/>
              <a:t>This is exactly what Bellman-Ford checks for.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5603875" y="222250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u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7737475" y="130810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7204075" y="283210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648450" y="1666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496050" y="2886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867650" y="22764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>
                <a:latin typeface="Times New Roman" pitchFamily="18" charset="0"/>
              </a:rPr>
              <a:t> -10</a:t>
            </a:r>
          </a:p>
        </p:txBody>
      </p:sp>
    </p:spTree>
    <p:extLst>
      <p:ext uri="{BB962C8B-B14F-4D97-AF65-F5344CB8AC3E}">
        <p14:creationId xmlns:p14="http://schemas.microsoft.com/office/powerpoint/2010/main" val="64934715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</a:rPr>
              <a:t>   for each v </a:t>
            </a: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alt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alt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>
              <a:latin typeface="Courier New" pitchFamily="49" charset="0"/>
              <a:sym typeface="Symbol" pitchFamily="18" charset="2"/>
            </a:endParaRPr>
          </a:p>
        </p:txBody>
      </p:sp>
      <p:grpSp>
        <p:nvGrpSpPr>
          <p:cNvPr id="1409028" name="Group 4"/>
          <p:cNvGrpSpPr>
            <a:grpSpLocks/>
          </p:cNvGrpSpPr>
          <p:nvPr/>
        </p:nvGrpSpPr>
        <p:grpSpPr bwMode="auto">
          <a:xfrm>
            <a:off x="5486400" y="1600200"/>
            <a:ext cx="3324225" cy="1371600"/>
            <a:chOff x="3456" y="1008"/>
            <a:chExt cx="2094" cy="864"/>
          </a:xfrm>
        </p:grpSpPr>
        <p:sp>
          <p:nvSpPr>
            <p:cNvPr id="1409029" name="AutoShape 5"/>
            <p:cNvSpPr>
              <a:spLocks/>
            </p:cNvSpPr>
            <p:nvPr/>
          </p:nvSpPr>
          <p:spPr bwMode="auto"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9030" name="Text Box 6"/>
            <p:cNvSpPr txBox="1">
              <a:spLocks noChangeArrowheads="1"/>
            </p:cNvSpPr>
            <p:nvPr/>
          </p:nvSpPr>
          <p:spPr bwMode="auto">
            <a:xfrm>
              <a:off x="3628" y="1166"/>
              <a:ext cx="19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Initialize d[], which</a:t>
              </a:r>
            </a:p>
            <a:p>
              <a:r>
                <a:rPr lang="en-US" altLang="en-US" sz="1800" b="1">
                  <a:latin typeface="Courier New" pitchFamily="49" charset="0"/>
                </a:rPr>
                <a:t>will converge to </a:t>
              </a:r>
              <a:br>
                <a:rPr lang="en-US" altLang="en-US" sz="1800" b="1">
                  <a:latin typeface="Courier New" pitchFamily="49" charset="0"/>
                </a:rPr>
              </a:br>
              <a:r>
                <a:rPr lang="en-US" altLang="en-US" sz="1800" b="1">
                  <a:latin typeface="Courier New" pitchFamily="49" charset="0"/>
                </a:rPr>
                <a:t>shortest-path value </a:t>
              </a:r>
              <a:r>
                <a:rPr lang="en-US" altLang="en-US" sz="1800" b="1">
                  <a:latin typeface="Courier New" pitchFamily="49" charset="0"/>
                  <a:sym typeface="Symbol" pitchFamily="18" charset="2"/>
                </a:rPr>
                <a:t></a:t>
              </a:r>
              <a:endParaRPr lang="en-US" altLang="en-US" sz="1800" b="1">
                <a:latin typeface="Courier New" pitchFamily="49" charset="0"/>
              </a:endParaRPr>
            </a:p>
          </p:txBody>
        </p:sp>
      </p:grpSp>
      <p:grpSp>
        <p:nvGrpSpPr>
          <p:cNvPr id="1409031" name="Group 7"/>
          <p:cNvGrpSpPr>
            <a:grpSpLocks/>
          </p:cNvGrpSpPr>
          <p:nvPr/>
        </p:nvGrpSpPr>
        <p:grpSpPr bwMode="auto">
          <a:xfrm>
            <a:off x="5486400" y="2971800"/>
            <a:ext cx="3051175" cy="1066800"/>
            <a:chOff x="3456" y="1872"/>
            <a:chExt cx="1922" cy="672"/>
          </a:xfrm>
        </p:grpSpPr>
        <p:sp>
          <p:nvSpPr>
            <p:cNvPr id="1409032" name="AutoShape 8"/>
            <p:cNvSpPr>
              <a:spLocks/>
            </p:cNvSpPr>
            <p:nvPr/>
          </p:nvSpPr>
          <p:spPr bwMode="auto">
            <a:xfrm>
              <a:off x="3456" y="187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9033" name="Text Box 9"/>
            <p:cNvSpPr txBox="1">
              <a:spLocks noChangeArrowheads="1"/>
            </p:cNvSpPr>
            <p:nvPr/>
          </p:nvSpPr>
          <p:spPr bwMode="auto">
            <a:xfrm>
              <a:off x="3628" y="1919"/>
              <a:ext cx="175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latin typeface="Courier New" pitchFamily="49" charset="0"/>
                </a:rPr>
                <a:t>Relaxation: </a:t>
              </a:r>
              <a:br>
                <a:rPr lang="en-US" altLang="en-US" sz="1800" b="1">
                  <a:latin typeface="Courier New" pitchFamily="49" charset="0"/>
                </a:rPr>
              </a:br>
              <a:r>
                <a:rPr lang="en-US" altLang="en-US" sz="1800" b="1">
                  <a:latin typeface="Courier New" pitchFamily="49" charset="0"/>
                </a:rPr>
                <a:t>Make |V|-1 passes, </a:t>
              </a:r>
            </a:p>
            <a:p>
              <a:r>
                <a:rPr lang="en-US" altLang="en-US" sz="1800" b="1">
                  <a:latin typeface="Courier New" pitchFamily="49" charset="0"/>
                </a:rPr>
                <a:t>relaxing each edge</a:t>
              </a:r>
            </a:p>
          </p:txBody>
        </p:sp>
      </p:grpSp>
      <p:grpSp>
        <p:nvGrpSpPr>
          <p:cNvPr id="1409034" name="Group 10"/>
          <p:cNvGrpSpPr>
            <a:grpSpLocks/>
          </p:cNvGrpSpPr>
          <p:nvPr/>
        </p:nvGrpSpPr>
        <p:grpSpPr bwMode="auto">
          <a:xfrm>
            <a:off x="5486400" y="4038600"/>
            <a:ext cx="3324225" cy="1066800"/>
            <a:chOff x="3456" y="2544"/>
            <a:chExt cx="2094" cy="672"/>
          </a:xfrm>
        </p:grpSpPr>
        <p:sp>
          <p:nvSpPr>
            <p:cNvPr id="1409035" name="AutoShape 11"/>
            <p:cNvSpPr>
              <a:spLocks/>
            </p:cNvSpPr>
            <p:nvPr/>
          </p:nvSpPr>
          <p:spPr bwMode="auto">
            <a:xfrm>
              <a:off x="3456" y="2544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9036" name="Text Box 12"/>
            <p:cNvSpPr txBox="1">
              <a:spLocks noChangeArrowheads="1"/>
            </p:cNvSpPr>
            <p:nvPr/>
          </p:nvSpPr>
          <p:spPr bwMode="auto">
            <a:xfrm>
              <a:off x="3628" y="2591"/>
              <a:ext cx="19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latin typeface="Courier New" pitchFamily="49" charset="0"/>
                </a:rPr>
                <a:t>Test for solution</a:t>
              </a:r>
              <a:r>
                <a:rPr lang="en-US" altLang="en-US" sz="1800" b="1" dirty="0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  <a:br>
                <a:rPr lang="en-US" altLang="en-US" sz="1800" b="1" dirty="0">
                  <a:solidFill>
                    <a:schemeClr val="accent1"/>
                  </a:solidFill>
                  <a:latin typeface="Courier New" pitchFamily="49" charset="0"/>
                </a:rPr>
              </a:br>
              <a:r>
                <a:rPr lang="en-US" altLang="en-US" sz="1800" b="1" dirty="0">
                  <a:solidFill>
                    <a:srgbClr val="CC0000"/>
                  </a:solidFill>
                  <a:latin typeface="Courier New" pitchFamily="49" charset="0"/>
                </a:rPr>
                <a:t>Under what condition</a:t>
              </a:r>
            </a:p>
            <a:p>
              <a:r>
                <a:rPr lang="en-US" altLang="en-US" sz="1800" b="1" dirty="0">
                  <a:solidFill>
                    <a:srgbClr val="CC0000"/>
                  </a:solidFill>
                  <a:latin typeface="Courier New" pitchFamily="49" charset="0"/>
                </a:rPr>
                <a:t>do we get a solution?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F38E1-7FCC-4F1F-98D4-DF04EDFDC975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7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Properties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Again, we have </a:t>
            </a:r>
            <a:r>
              <a:rPr lang="en-US" altLang="en-US" i="1" dirty="0"/>
              <a:t>optimal substructure</a:t>
            </a:r>
            <a:r>
              <a:rPr lang="en-US" altLang="en-US" dirty="0"/>
              <a:t>: the shortest path consists of shortest </a:t>
            </a:r>
            <a:r>
              <a:rPr lang="en-US" altLang="en-US" dirty="0" err="1"/>
              <a:t>subpaths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Proof: suppose some </a:t>
            </a:r>
            <a:r>
              <a:rPr lang="en-US" altLang="en-US" dirty="0" err="1">
                <a:solidFill>
                  <a:schemeClr val="tx1"/>
                </a:solidFill>
              </a:rPr>
              <a:t>subpath</a:t>
            </a:r>
            <a:r>
              <a:rPr lang="en-US" altLang="en-US" dirty="0">
                <a:solidFill>
                  <a:schemeClr val="tx1"/>
                </a:solidFill>
              </a:rPr>
              <a:t> is not a shortest path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There must then exist a shorter </a:t>
            </a:r>
            <a:r>
              <a:rPr lang="en-US" altLang="en-US" dirty="0" err="1">
                <a:solidFill>
                  <a:schemeClr val="tx1"/>
                </a:solidFill>
              </a:rPr>
              <a:t>subpath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Could substitute the shorter </a:t>
            </a:r>
            <a:r>
              <a:rPr lang="en-US" altLang="en-US" dirty="0" err="1">
                <a:solidFill>
                  <a:schemeClr val="tx1"/>
                </a:solidFill>
              </a:rPr>
              <a:t>subpath</a:t>
            </a:r>
            <a:r>
              <a:rPr lang="en-US" altLang="en-US" dirty="0">
                <a:solidFill>
                  <a:schemeClr val="tx1"/>
                </a:solidFill>
              </a:rPr>
              <a:t> for a shorter path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But then overall path is not shortest path.  Contradiction</a:t>
            </a:r>
          </a:p>
        </p:txBody>
      </p:sp>
      <p:sp>
        <p:nvSpPr>
          <p:cNvPr id="1404932" name="Oval 4"/>
          <p:cNvSpPr>
            <a:spLocks noChangeArrowheads="1"/>
          </p:cNvSpPr>
          <p:nvPr/>
        </p:nvSpPr>
        <p:spPr bwMode="auto">
          <a:xfrm>
            <a:off x="7762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04933" name="Oval 5"/>
          <p:cNvSpPr>
            <a:spLocks noChangeArrowheads="1"/>
          </p:cNvSpPr>
          <p:nvPr/>
        </p:nvSpPr>
        <p:spPr bwMode="auto">
          <a:xfrm>
            <a:off x="18430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04934" name="Oval 6"/>
          <p:cNvSpPr>
            <a:spLocks noChangeArrowheads="1"/>
          </p:cNvSpPr>
          <p:nvPr/>
        </p:nvSpPr>
        <p:spPr bwMode="auto">
          <a:xfrm>
            <a:off x="29098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04935" name="Oval 7"/>
          <p:cNvSpPr>
            <a:spLocks noChangeArrowheads="1"/>
          </p:cNvSpPr>
          <p:nvPr/>
        </p:nvSpPr>
        <p:spPr bwMode="auto">
          <a:xfrm>
            <a:off x="39766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04936" name="Oval 8"/>
          <p:cNvSpPr>
            <a:spLocks noChangeArrowheads="1"/>
          </p:cNvSpPr>
          <p:nvPr/>
        </p:nvSpPr>
        <p:spPr bwMode="auto">
          <a:xfrm>
            <a:off x="50434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04937" name="Oval 9"/>
          <p:cNvSpPr>
            <a:spLocks noChangeArrowheads="1"/>
          </p:cNvSpPr>
          <p:nvPr/>
        </p:nvSpPr>
        <p:spPr bwMode="auto">
          <a:xfrm>
            <a:off x="61102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04938" name="Oval 10"/>
          <p:cNvSpPr>
            <a:spLocks noChangeArrowheads="1"/>
          </p:cNvSpPr>
          <p:nvPr/>
        </p:nvSpPr>
        <p:spPr bwMode="auto">
          <a:xfrm>
            <a:off x="7177088" y="2672541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04939" name="AutoShape 11"/>
          <p:cNvCxnSpPr>
            <a:cxnSpLocks noChangeShapeType="1"/>
            <a:stCxn id="1404932" idx="6"/>
            <a:endCxn id="1404933" idx="2"/>
          </p:cNvCxnSpPr>
          <p:nvPr/>
        </p:nvCxnSpPr>
        <p:spPr bwMode="auto">
          <a:xfrm>
            <a:off x="1036054" y="2932217"/>
            <a:ext cx="807034" cy="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0" name="AutoShape 12"/>
          <p:cNvCxnSpPr>
            <a:cxnSpLocks noChangeShapeType="1"/>
            <a:stCxn id="1404933" idx="6"/>
            <a:endCxn id="1404934" idx="2"/>
          </p:cNvCxnSpPr>
          <p:nvPr/>
        </p:nvCxnSpPr>
        <p:spPr bwMode="auto">
          <a:xfrm>
            <a:off x="2102854" y="2932217"/>
            <a:ext cx="807034" cy="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1" name="AutoShape 13"/>
          <p:cNvCxnSpPr>
            <a:cxnSpLocks noChangeShapeType="1"/>
            <a:stCxn id="1404934" idx="6"/>
            <a:endCxn id="1404935" idx="2"/>
          </p:cNvCxnSpPr>
          <p:nvPr/>
        </p:nvCxnSpPr>
        <p:spPr bwMode="auto">
          <a:xfrm>
            <a:off x="3169654" y="2932217"/>
            <a:ext cx="807034" cy="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2" name="AutoShape 14"/>
          <p:cNvCxnSpPr>
            <a:cxnSpLocks noChangeShapeType="1"/>
          </p:cNvCxnSpPr>
          <p:nvPr/>
        </p:nvCxnSpPr>
        <p:spPr bwMode="auto">
          <a:xfrm>
            <a:off x="4448176" y="2983676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3" name="AutoShape 15"/>
          <p:cNvCxnSpPr>
            <a:cxnSpLocks noChangeShapeType="1"/>
            <a:stCxn id="1404936" idx="6"/>
            <a:endCxn id="1404937" idx="2"/>
          </p:cNvCxnSpPr>
          <p:nvPr/>
        </p:nvCxnSpPr>
        <p:spPr bwMode="auto">
          <a:xfrm>
            <a:off x="5303254" y="2932217"/>
            <a:ext cx="807034" cy="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4" name="AutoShape 16"/>
          <p:cNvCxnSpPr>
            <a:cxnSpLocks noChangeShapeType="1"/>
            <a:stCxn id="1404937" idx="6"/>
            <a:endCxn id="1404938" idx="2"/>
          </p:cNvCxnSpPr>
          <p:nvPr/>
        </p:nvCxnSpPr>
        <p:spPr bwMode="auto">
          <a:xfrm>
            <a:off x="6370054" y="2932217"/>
            <a:ext cx="807034" cy="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5" name="AutoShape 17"/>
          <p:cNvCxnSpPr>
            <a:cxnSpLocks noChangeShapeType="1"/>
            <a:stCxn id="1404933" idx="5"/>
            <a:endCxn id="1404937" idx="3"/>
          </p:cNvCxnSpPr>
          <p:nvPr/>
        </p:nvCxnSpPr>
        <p:spPr bwMode="auto">
          <a:xfrm rot="16200000" flipH="1">
            <a:off x="4106571" y="1074076"/>
            <a:ext cx="12700" cy="4083518"/>
          </a:xfrm>
          <a:prstGeom prst="curvedConnector3">
            <a:avLst>
              <a:gd name="adj1" fmla="val 239887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766AB5-DE7D-4366-8C8F-F15E91C887F9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000" b="1" dirty="0" err="1">
                <a:latin typeface="Courier New" pitchFamily="49" charset="0"/>
              </a:rPr>
              <a:t>BellmanFord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</a:rPr>
              <a:t>   for each v 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for 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=1 to |V|-1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for each edge 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   Relax(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, w(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for each edge 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if (d[v] &gt; d[u] + w(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alt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Relax(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u,v,w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): if (d[v] &gt; d[u]+w) then d[v]=d[u]+w</a:t>
            </a:r>
            <a:endParaRPr lang="en-US" altLang="en-US" sz="24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5759450" y="1752600"/>
            <a:ext cx="250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What will be the </a:t>
            </a:r>
          </a:p>
          <a:p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running time?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DDE37-1B60-4CBE-865E-1A4559AFD20F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17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</a:rPr>
              <a:t>BellmanFord()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</a:rPr>
              <a:t>   for each v </a:t>
            </a: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for i=1 to |V|-1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   Relax(u,v, w(u,v));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for each edge (u,v)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if (d[v] &gt; d[u] + w(u,v))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alt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2000" b="1">
                <a:latin typeface="Courier New" pitchFamily="49" charset="0"/>
                <a:sym typeface="Symbol" pitchFamily="18" charset="2"/>
              </a:rPr>
              <a:t>Relax(u,v,w): if (d[v] &gt; d[u]+w) then d[v]=d[u]+w</a:t>
            </a:r>
            <a:endParaRPr lang="en-US" altLang="en-US" sz="2400" b="1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411076" name="Text Box 4"/>
          <p:cNvSpPr txBox="1">
            <a:spLocks noChangeArrowheads="1"/>
          </p:cNvSpPr>
          <p:nvPr/>
        </p:nvSpPr>
        <p:spPr bwMode="auto">
          <a:xfrm>
            <a:off x="5759450" y="1752600"/>
            <a:ext cx="2505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What will be the </a:t>
            </a:r>
          </a:p>
          <a:p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running time?</a:t>
            </a:r>
          </a:p>
          <a:p>
            <a:endParaRPr lang="en-US" altLang="en-US" sz="1800" b="1" dirty="0">
              <a:solidFill>
                <a:srgbClr val="CC0000"/>
              </a:solidFill>
              <a:latin typeface="Courier New" pitchFamily="49" charset="0"/>
            </a:endParaRPr>
          </a:p>
          <a:p>
            <a:r>
              <a:rPr lang="en-US" altLang="en-US" sz="1800" b="1" i="0" dirty="0">
                <a:latin typeface="Courier New" pitchFamily="49" charset="0"/>
              </a:rPr>
              <a:t>A: O(VE)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56364-C7E2-46A1-B5B0-4A50910EB264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538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395" y="1337891"/>
            <a:ext cx="8229600" cy="5076825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000" b="1" dirty="0" err="1">
                <a:latin typeface="Courier New" pitchFamily="49" charset="0"/>
              </a:rPr>
              <a:t>BellmanFord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</a:rPr>
              <a:t>   for each v 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d[s] = 0;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for 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=1 to |V|-1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for each edge 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   Relax(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, w(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for each edge 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  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if (d[v] &gt; d[u] + w(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          return “no solution”;</a:t>
            </a:r>
          </a:p>
          <a:p>
            <a:pPr>
              <a:buFont typeface="Times New Roman" pitchFamily="18" charset="0"/>
              <a:buNone/>
            </a:pPr>
            <a:endParaRPr lang="en-US" alt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Relax(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u,v,w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): if (d[v] &gt; d[u]+w) then d[v]=d[u]+w</a:t>
            </a:r>
            <a:endParaRPr lang="en-US" altLang="en-US" sz="24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2000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B00B5-952F-4629-9D38-BD1117D14BEB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008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 - Example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912" name="AutoShape 8"/>
          <p:cNvCxnSpPr>
            <a:cxnSpLocks noChangeShapeType="1"/>
            <a:stCxn id="123907" idx="7"/>
            <a:endCxn id="12390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3" name="AutoShape 9"/>
          <p:cNvCxnSpPr>
            <a:cxnSpLocks noChangeShapeType="1"/>
            <a:stCxn id="123909" idx="5"/>
            <a:endCxn id="12391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5" name="AutoShape 11"/>
          <p:cNvCxnSpPr>
            <a:cxnSpLocks noChangeShapeType="1"/>
            <a:stCxn id="123907" idx="5"/>
            <a:endCxn id="12390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6" name="AutoShape 12"/>
          <p:cNvCxnSpPr>
            <a:cxnSpLocks noChangeShapeType="1"/>
            <a:stCxn id="123908" idx="7"/>
            <a:endCxn id="12391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AutoShape 13"/>
          <p:cNvCxnSpPr>
            <a:cxnSpLocks noChangeShapeType="1"/>
            <a:stCxn id="123910" idx="1"/>
            <a:endCxn id="12390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1" name="AutoShape 17"/>
          <p:cNvCxnSpPr>
            <a:cxnSpLocks noChangeShapeType="1"/>
            <a:stCxn id="123910" idx="0"/>
            <a:endCxn id="12391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-3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cxnSp>
        <p:nvCxnSpPr>
          <p:cNvPr id="123932" name="AutoShape 28"/>
          <p:cNvCxnSpPr>
            <a:cxnSpLocks noChangeShapeType="1"/>
            <a:stCxn id="123909" idx="4"/>
            <a:endCxn id="12390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3" name="AutoShape 29"/>
          <p:cNvCxnSpPr>
            <a:cxnSpLocks noChangeShapeType="1"/>
            <a:stCxn id="123911" idx="1"/>
            <a:endCxn id="12390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4" name="AutoShape 30"/>
          <p:cNvCxnSpPr>
            <a:cxnSpLocks noChangeShapeType="1"/>
            <a:stCxn id="123908" idx="6"/>
            <a:endCxn id="12391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7" name="AutoShape 33"/>
          <p:cNvCxnSpPr>
            <a:cxnSpLocks noChangeShapeType="1"/>
            <a:stCxn id="123909" idx="4"/>
            <a:endCxn id="12391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3444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 - Example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cxnSp>
        <p:nvCxnSpPr>
          <p:cNvPr id="124936" name="AutoShape 8"/>
          <p:cNvCxnSpPr>
            <a:cxnSpLocks noChangeShapeType="1"/>
            <a:stCxn id="124931" idx="7"/>
            <a:endCxn id="12493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AutoShape 9"/>
          <p:cNvCxnSpPr>
            <a:cxnSpLocks noChangeShapeType="1"/>
            <a:stCxn id="124933" idx="5"/>
            <a:endCxn id="124935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8" name="AutoShape 10"/>
          <p:cNvCxnSpPr>
            <a:cxnSpLocks noChangeShapeType="1"/>
            <a:stCxn id="124931" idx="5"/>
            <a:endCxn id="12493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9" name="AutoShape 11"/>
          <p:cNvCxnSpPr>
            <a:cxnSpLocks noChangeShapeType="1"/>
            <a:stCxn id="124932" idx="7"/>
            <a:endCxn id="12493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0" name="AutoShape 12"/>
          <p:cNvCxnSpPr>
            <a:cxnSpLocks noChangeShapeType="1"/>
            <a:stCxn id="124934" idx="1"/>
            <a:endCxn id="12493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1" name="AutoShape 13"/>
          <p:cNvCxnSpPr>
            <a:cxnSpLocks noChangeShapeType="1"/>
            <a:stCxn id="124934" idx="0"/>
            <a:endCxn id="124935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-3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cxnSp>
        <p:nvCxnSpPr>
          <p:cNvPr id="124949" name="AutoShape 21"/>
          <p:cNvCxnSpPr>
            <a:cxnSpLocks noChangeShapeType="1"/>
            <a:stCxn id="124933" idx="4"/>
            <a:endCxn id="124932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0" name="AutoShape 22"/>
          <p:cNvCxnSpPr>
            <a:cxnSpLocks noChangeShapeType="1"/>
            <a:stCxn id="124935" idx="1"/>
            <a:endCxn id="124933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1" name="AutoShape 23"/>
          <p:cNvCxnSpPr>
            <a:cxnSpLocks noChangeShapeType="1"/>
            <a:stCxn id="124932" idx="6"/>
            <a:endCxn id="12493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3" name="AutoShape 25"/>
          <p:cNvCxnSpPr>
            <a:cxnSpLocks noChangeShapeType="1"/>
            <a:stCxn id="124933" idx="4"/>
            <a:endCxn id="124934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3249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 - Example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7</a:t>
            </a:r>
            <a:endParaRPr lang="en-US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  <a:endParaRPr lang="en-US" altLang="en-US"/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cxnSp>
        <p:nvCxnSpPr>
          <p:cNvPr id="125960" name="AutoShape 8"/>
          <p:cNvCxnSpPr>
            <a:cxnSpLocks noChangeShapeType="1"/>
            <a:stCxn id="125955" idx="7"/>
            <a:endCxn id="12595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961" name="AutoShape 9"/>
          <p:cNvCxnSpPr>
            <a:cxnSpLocks noChangeShapeType="1"/>
            <a:stCxn id="125957" idx="5"/>
            <a:endCxn id="125959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2" name="AutoShape 10"/>
          <p:cNvCxnSpPr>
            <a:cxnSpLocks noChangeShapeType="1"/>
            <a:stCxn id="125955" idx="5"/>
            <a:endCxn id="12595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963" name="AutoShape 11"/>
          <p:cNvCxnSpPr>
            <a:cxnSpLocks noChangeShapeType="1"/>
            <a:stCxn id="125956" idx="7"/>
            <a:endCxn id="12595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4" name="AutoShape 12"/>
          <p:cNvCxnSpPr>
            <a:cxnSpLocks noChangeShapeType="1"/>
            <a:stCxn id="125958" idx="1"/>
            <a:endCxn id="12595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5" name="AutoShape 13"/>
          <p:cNvCxnSpPr>
            <a:cxnSpLocks noChangeShapeType="1"/>
            <a:stCxn id="125958" idx="0"/>
            <a:endCxn id="125959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-3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cxnSp>
        <p:nvCxnSpPr>
          <p:cNvPr id="125973" name="AutoShape 21"/>
          <p:cNvCxnSpPr>
            <a:cxnSpLocks noChangeShapeType="1"/>
            <a:stCxn id="125957" idx="4"/>
            <a:endCxn id="125956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4" name="AutoShape 22"/>
          <p:cNvCxnSpPr>
            <a:cxnSpLocks noChangeShapeType="1"/>
            <a:stCxn id="125959" idx="1"/>
            <a:endCxn id="125957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5" name="AutoShape 23"/>
          <p:cNvCxnSpPr>
            <a:cxnSpLocks noChangeShapeType="1"/>
            <a:stCxn id="125956" idx="6"/>
            <a:endCxn id="12595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7" name="AutoShape 25"/>
          <p:cNvCxnSpPr>
            <a:cxnSpLocks noChangeShapeType="1"/>
            <a:stCxn id="125957" idx="4"/>
            <a:endCxn id="125958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708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 - Example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7</a:t>
            </a:r>
            <a:endParaRPr lang="en-US" altLang="en-US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  <a:endParaRPr lang="en-US" altLang="en-US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  <a:endParaRPr lang="en-US" altLang="en-US"/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  <a:endParaRPr lang="en-US" altLang="en-US"/>
          </a:p>
        </p:txBody>
      </p:sp>
      <p:cxnSp>
        <p:nvCxnSpPr>
          <p:cNvPr id="126984" name="AutoShape 8"/>
          <p:cNvCxnSpPr>
            <a:cxnSpLocks noChangeShapeType="1"/>
            <a:stCxn id="126979" idx="7"/>
            <a:endCxn id="12698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985" name="AutoShape 9"/>
          <p:cNvCxnSpPr>
            <a:cxnSpLocks noChangeShapeType="1"/>
            <a:stCxn id="126981" idx="5"/>
            <a:endCxn id="126983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6" name="AutoShape 10"/>
          <p:cNvCxnSpPr>
            <a:cxnSpLocks noChangeShapeType="1"/>
            <a:stCxn id="126979" idx="5"/>
            <a:endCxn id="12698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987" name="AutoShape 11"/>
          <p:cNvCxnSpPr>
            <a:cxnSpLocks noChangeShapeType="1"/>
            <a:stCxn id="126980" idx="7"/>
            <a:endCxn id="12698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988" name="AutoShape 12"/>
          <p:cNvCxnSpPr>
            <a:cxnSpLocks noChangeShapeType="1"/>
            <a:stCxn id="126982" idx="1"/>
            <a:endCxn id="12697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9" name="AutoShape 13"/>
          <p:cNvCxnSpPr>
            <a:cxnSpLocks noChangeShapeType="1"/>
            <a:stCxn id="126982" idx="0"/>
            <a:endCxn id="126983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-3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cxnSp>
        <p:nvCxnSpPr>
          <p:cNvPr id="126997" name="AutoShape 21"/>
          <p:cNvCxnSpPr>
            <a:cxnSpLocks noChangeShapeType="1"/>
            <a:stCxn id="126981" idx="4"/>
            <a:endCxn id="126980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8" name="AutoShape 22"/>
          <p:cNvCxnSpPr>
            <a:cxnSpLocks noChangeShapeType="1"/>
            <a:stCxn id="126983" idx="1"/>
            <a:endCxn id="126981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9" name="AutoShape 23"/>
          <p:cNvCxnSpPr>
            <a:cxnSpLocks noChangeShapeType="1"/>
            <a:stCxn id="126980" idx="6"/>
            <a:endCxn id="12698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001" name="AutoShape 25"/>
          <p:cNvCxnSpPr>
            <a:cxnSpLocks noChangeShapeType="1"/>
            <a:stCxn id="126981" idx="4"/>
            <a:endCxn id="126982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368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 - Example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7</a:t>
            </a:r>
            <a:endParaRPr lang="en-US" alt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  <a:endParaRPr lang="en-US" alt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  <a:endParaRPr lang="en-US" alt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  <a:endParaRPr lang="en-US" altLang="en-US"/>
          </a:p>
        </p:txBody>
      </p:sp>
      <p:cxnSp>
        <p:nvCxnSpPr>
          <p:cNvPr id="128008" name="AutoShape 8"/>
          <p:cNvCxnSpPr>
            <a:cxnSpLocks noChangeShapeType="1"/>
            <a:stCxn id="128003" idx="7"/>
            <a:endCxn id="12800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09" name="AutoShape 9"/>
          <p:cNvCxnSpPr>
            <a:cxnSpLocks noChangeShapeType="1"/>
            <a:stCxn id="128005" idx="5"/>
            <a:endCxn id="128007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0" name="AutoShape 10"/>
          <p:cNvCxnSpPr>
            <a:cxnSpLocks noChangeShapeType="1"/>
            <a:stCxn id="128003" idx="5"/>
            <a:endCxn id="12800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011" name="AutoShape 11"/>
          <p:cNvCxnSpPr>
            <a:cxnSpLocks noChangeShapeType="1"/>
            <a:stCxn id="128004" idx="7"/>
            <a:endCxn id="12800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012" name="AutoShape 12"/>
          <p:cNvCxnSpPr>
            <a:cxnSpLocks noChangeShapeType="1"/>
            <a:stCxn id="128006" idx="1"/>
            <a:endCxn id="12800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3" name="AutoShape 13"/>
          <p:cNvCxnSpPr>
            <a:cxnSpLocks noChangeShapeType="1"/>
            <a:stCxn id="128006" idx="0"/>
            <a:endCxn id="128007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-3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cxnSp>
        <p:nvCxnSpPr>
          <p:cNvPr id="128021" name="AutoShape 21"/>
          <p:cNvCxnSpPr>
            <a:cxnSpLocks noChangeShapeType="1"/>
            <a:stCxn id="128005" idx="4"/>
            <a:endCxn id="128004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22" name="AutoShape 22"/>
          <p:cNvCxnSpPr>
            <a:cxnSpLocks noChangeShapeType="1"/>
            <a:stCxn id="128007" idx="1"/>
            <a:endCxn id="128005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023" name="AutoShape 23"/>
          <p:cNvCxnSpPr>
            <a:cxnSpLocks noChangeShapeType="1"/>
            <a:stCxn id="128004" idx="6"/>
            <a:endCxn id="12800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cxnSp>
        <p:nvCxnSpPr>
          <p:cNvPr id="128025" name="AutoShape 25"/>
          <p:cNvCxnSpPr>
            <a:cxnSpLocks noChangeShapeType="1"/>
            <a:stCxn id="128005" idx="4"/>
            <a:endCxn id="128006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897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 - Example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7</a:t>
            </a:r>
            <a:endParaRPr lang="en-US" altLang="en-US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  <a:endParaRPr lang="en-US" alt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-2</a:t>
            </a:r>
            <a:endParaRPr lang="en-US" altLang="en-US"/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  <a:endParaRPr lang="en-US" altLang="en-US"/>
          </a:p>
        </p:txBody>
      </p:sp>
      <p:cxnSp>
        <p:nvCxnSpPr>
          <p:cNvPr id="129032" name="AutoShape 8"/>
          <p:cNvCxnSpPr>
            <a:cxnSpLocks noChangeShapeType="1"/>
            <a:stCxn id="129027" idx="7"/>
            <a:endCxn id="12902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3" name="AutoShape 9"/>
          <p:cNvCxnSpPr>
            <a:cxnSpLocks noChangeShapeType="1"/>
            <a:stCxn id="129029" idx="5"/>
            <a:endCxn id="12903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4" name="AutoShape 10"/>
          <p:cNvCxnSpPr>
            <a:cxnSpLocks noChangeShapeType="1"/>
            <a:stCxn id="129027" idx="5"/>
            <a:endCxn id="12902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035" name="AutoShape 11"/>
          <p:cNvCxnSpPr>
            <a:cxnSpLocks noChangeShapeType="1"/>
            <a:stCxn id="129028" idx="7"/>
            <a:endCxn id="12903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036" name="AutoShape 12"/>
          <p:cNvCxnSpPr>
            <a:cxnSpLocks noChangeShapeType="1"/>
            <a:stCxn id="129030" idx="1"/>
            <a:endCxn id="12902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7" name="AutoShape 13"/>
          <p:cNvCxnSpPr>
            <a:cxnSpLocks noChangeShapeType="1"/>
            <a:stCxn id="129030" idx="0"/>
            <a:endCxn id="12903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-3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cxnSp>
        <p:nvCxnSpPr>
          <p:cNvPr id="129045" name="AutoShape 21"/>
          <p:cNvCxnSpPr>
            <a:cxnSpLocks noChangeShapeType="1"/>
            <a:stCxn id="129029" idx="4"/>
            <a:endCxn id="12902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46" name="AutoShape 22"/>
          <p:cNvCxnSpPr>
            <a:cxnSpLocks noChangeShapeType="1"/>
            <a:stCxn id="129031" idx="1"/>
            <a:endCxn id="12902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047" name="AutoShape 23"/>
          <p:cNvCxnSpPr>
            <a:cxnSpLocks noChangeShapeType="1"/>
            <a:stCxn id="129028" idx="6"/>
            <a:endCxn id="12903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cxnSp>
        <p:nvCxnSpPr>
          <p:cNvPr id="129049" name="AutoShape 25"/>
          <p:cNvCxnSpPr>
            <a:cxnSpLocks noChangeShapeType="1"/>
            <a:stCxn id="129029" idx="4"/>
            <a:endCxn id="12903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409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00013"/>
            <a:ext cx="8707684" cy="906462"/>
          </a:xfrm>
        </p:spPr>
        <p:txBody>
          <a:bodyPr/>
          <a:lstStyle/>
          <a:p>
            <a:r>
              <a:rPr lang="en-US" altLang="en-US" dirty="0"/>
              <a:t>Bellman-Ford </a:t>
            </a:r>
            <a:r>
              <a:rPr lang="en-US" altLang="en-US" dirty="0" smtClean="0"/>
              <a:t>- </a:t>
            </a:r>
            <a:r>
              <a:rPr lang="en-US" altLang="en-US" dirty="0"/>
              <a:t>Complexity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708400" y="1989138"/>
            <a:ext cx="3908442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000" i="1" noProof="1" smtClean="0">
                <a:latin typeface="Arial" pitchFamily="34" charset="0"/>
              </a:rPr>
              <a:t>BellmanFord</a:t>
            </a:r>
            <a:r>
              <a:rPr lang="en-US" altLang="en-US" sz="2000" noProof="1" smtClean="0">
                <a:latin typeface="Arial" pitchFamily="34" charset="0"/>
              </a:rPr>
              <a:t>(</a:t>
            </a:r>
            <a:r>
              <a:rPr lang="en-US" altLang="en-US" sz="2000" b="1" noProof="1" smtClean="0">
                <a:latin typeface="Arial" pitchFamily="34" charset="0"/>
              </a:rPr>
              <a:t>graph </a:t>
            </a:r>
            <a:r>
              <a:rPr lang="en-US" altLang="en-US" sz="2000" dirty="0">
                <a:latin typeface="Arial" pitchFamily="34" charset="0"/>
              </a:rPr>
              <a:t>(</a:t>
            </a:r>
            <a:r>
              <a:rPr lang="en-US" altLang="en-US" sz="2000" noProof="1">
                <a:latin typeface="Arial" pitchFamily="34" charset="0"/>
              </a:rPr>
              <a:t>G,</a:t>
            </a:r>
            <a:r>
              <a:rPr lang="en-US" altLang="en-US" sz="2000" dirty="0">
                <a:latin typeface="Arial" pitchFamily="34" charset="0"/>
              </a:rPr>
              <a:t>w)</a:t>
            </a:r>
            <a:r>
              <a:rPr lang="en-US" altLang="en-US" sz="2000" noProof="1">
                <a:latin typeface="Arial" pitchFamily="34" charset="0"/>
              </a:rPr>
              <a:t>, </a:t>
            </a:r>
            <a:r>
              <a:rPr lang="en-US" altLang="en-US" sz="2000" noProof="1" smtClean="0">
                <a:latin typeface="Arial" pitchFamily="34" charset="0"/>
              </a:rPr>
              <a:t>s</a:t>
            </a:r>
            <a:r>
              <a:rPr lang="en-US" altLang="en-US" sz="2000" noProof="1">
                <a:latin typeface="Arial" pitchFamily="34" charset="0"/>
              </a:rPr>
              <a:t>)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</a:rPr>
              <a:t>	</a:t>
            </a:r>
            <a:r>
              <a:rPr lang="en-US" altLang="en-US" sz="2000" i="1" noProof="1">
                <a:latin typeface="Arial" pitchFamily="34" charset="0"/>
              </a:rPr>
              <a:t>InitializeSingleSource</a:t>
            </a:r>
            <a:r>
              <a:rPr lang="en-US" altLang="en-US" sz="2000" noProof="1">
                <a:latin typeface="Arial" pitchFamily="34" charset="0"/>
              </a:rPr>
              <a:t>(G, s)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</a:rPr>
              <a:t>	</a:t>
            </a:r>
            <a:r>
              <a:rPr lang="en-US" altLang="en-US" sz="2000" b="1" noProof="1">
                <a:latin typeface="Arial" pitchFamily="34" charset="0"/>
              </a:rPr>
              <a:t>for </a:t>
            </a:r>
            <a:r>
              <a:rPr lang="en-US" altLang="en-US" sz="2000" i="1" noProof="1">
                <a:latin typeface="Arial" pitchFamily="34" charset="0"/>
              </a:rPr>
              <a:t>i </a:t>
            </a:r>
            <a:r>
              <a:rPr lang="en-US" altLang="en-US" sz="2000" noProof="1" smtClean="0">
                <a:latin typeface="Arial" pitchFamily="34" charset="0"/>
                <a:sym typeface="Symbol" pitchFamily="18" charset="2"/>
              </a:rPr>
              <a:t>=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1 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to</a:t>
            </a:r>
            <a:r>
              <a:rPr lang="en-US" altLang="en-US" sz="2000" i="1" noProof="1">
                <a:latin typeface="Arial" pitchFamily="34" charset="0"/>
              </a:rPr>
              <a:t> </a:t>
            </a:r>
            <a:r>
              <a:rPr lang="en-US" altLang="en-US" sz="2000" noProof="1">
                <a:latin typeface="Arial" pitchFamily="34" charset="0"/>
              </a:rPr>
              <a:t>|</a:t>
            </a:r>
            <a:r>
              <a:rPr lang="en-US" altLang="en-US" sz="2000" noProof="1" smtClean="0">
                <a:latin typeface="Arial" pitchFamily="34" charset="0"/>
              </a:rPr>
              <a:t>V|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</a:t>
            </a:r>
            <a:r>
              <a:rPr lang="en-US" altLang="en-US" sz="2000" noProof="1">
                <a:latin typeface="Arial" pitchFamily="34" charset="0"/>
              </a:rPr>
              <a:t>  </a:t>
            </a:r>
            <a:r>
              <a:rPr lang="en-US" altLang="en-US" sz="2000" noProof="1" smtClean="0">
                <a:latin typeface="Arial" pitchFamily="34" charset="0"/>
              </a:rPr>
              <a:t>1</a:t>
            </a:r>
            <a:r>
              <a:rPr lang="en-US" altLang="en-US" sz="2000" i="1" noProof="1" smtClean="0">
                <a:latin typeface="Arial" pitchFamily="34" charset="0"/>
              </a:rPr>
              <a:t> </a:t>
            </a:r>
            <a:r>
              <a:rPr lang="en-US" altLang="en-US" sz="2000" b="1" noProof="1">
                <a:latin typeface="Arial" pitchFamily="34" charset="0"/>
              </a:rPr>
              <a:t>do</a:t>
            </a:r>
            <a:endParaRPr lang="en-US" altLang="en-US" sz="2000" noProof="1">
              <a:latin typeface="Arial" pitchFamily="34" charset="0"/>
            </a:endParaRPr>
          </a:p>
          <a:p>
            <a:pPr eaLnBrk="0" hangingPunct="0"/>
            <a:r>
              <a:rPr lang="en-US" altLang="en-US" sz="2000" i="1" noProof="1">
                <a:latin typeface="Arial" pitchFamily="34" charset="0"/>
              </a:rPr>
              <a:t>		</a:t>
            </a:r>
            <a:r>
              <a:rPr lang="en-US" altLang="en-US" sz="2000" b="1" noProof="1">
                <a:latin typeface="Arial" pitchFamily="34" charset="0"/>
              </a:rPr>
              <a:t>for </a:t>
            </a:r>
            <a:r>
              <a:rPr lang="en-US" altLang="en-US" sz="2000" i="1" noProof="1">
                <a:latin typeface="Arial" pitchFamily="34" charset="0"/>
              </a:rPr>
              <a:t>(u,v)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  </a:t>
            </a:r>
            <a:r>
              <a:rPr lang="en-US" altLang="en-US" sz="2000" noProof="1" smtClean="0">
                <a:latin typeface="Arial" pitchFamily="34" charset="0"/>
                <a:sym typeface="Symbol" pitchFamily="18" charset="2"/>
              </a:rPr>
              <a:t>E</a:t>
            </a:r>
            <a:r>
              <a:rPr lang="en-US" altLang="en-US" sz="2000" noProof="1" smtClean="0">
                <a:latin typeface="Arial" pitchFamily="34" charset="0"/>
              </a:rPr>
              <a:t> </a:t>
            </a:r>
            <a:r>
              <a:rPr lang="en-US" altLang="en-US" sz="2000" b="1" noProof="1" smtClean="0">
                <a:latin typeface="Arial" pitchFamily="34" charset="0"/>
              </a:rPr>
              <a:t> </a:t>
            </a:r>
            <a:r>
              <a:rPr lang="en-US" altLang="en-US" sz="2000" b="1" noProof="1">
                <a:latin typeface="Arial" pitchFamily="34" charset="0"/>
              </a:rPr>
              <a:t>do</a:t>
            </a:r>
          </a:p>
          <a:p>
            <a:pPr eaLnBrk="0" hangingPunct="0"/>
            <a:r>
              <a:rPr lang="en-US" altLang="en-US" sz="2000" b="1" noProof="1">
                <a:latin typeface="Arial" pitchFamily="34" charset="0"/>
              </a:rPr>
              <a:t>			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Relax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(u,v,w)</a:t>
            </a:r>
          </a:p>
          <a:p>
            <a:pPr eaLnBrk="0" hangingPunct="0"/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	</a:t>
            </a:r>
            <a:r>
              <a:rPr lang="en-US" altLang="en-US" sz="2000" b="1" noProof="1">
                <a:latin typeface="Arial" pitchFamily="34" charset="0"/>
              </a:rPr>
              <a:t>for </a:t>
            </a:r>
            <a:r>
              <a:rPr lang="en-US" altLang="en-US" sz="2000" i="1" noProof="1">
                <a:latin typeface="Arial" pitchFamily="34" charset="0"/>
              </a:rPr>
              <a:t>(u,v)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  </a:t>
            </a:r>
            <a:r>
              <a:rPr lang="en-US" altLang="en-US" sz="2000" noProof="1" smtClean="0">
                <a:latin typeface="Arial" pitchFamily="34" charset="0"/>
                <a:sym typeface="Symbol" pitchFamily="18" charset="2"/>
              </a:rPr>
              <a:t>E</a:t>
            </a:r>
            <a:r>
              <a:rPr lang="en-US" altLang="en-US" sz="2000" noProof="1" smtClean="0">
                <a:latin typeface="Arial" pitchFamily="34" charset="0"/>
              </a:rPr>
              <a:t> </a:t>
            </a:r>
            <a:r>
              <a:rPr lang="en-US" altLang="en-US" sz="2000" b="1" noProof="1" smtClean="0">
                <a:latin typeface="Arial" pitchFamily="34" charset="0"/>
              </a:rPr>
              <a:t> </a:t>
            </a:r>
            <a:r>
              <a:rPr lang="en-US" altLang="en-US" sz="2000" b="1" noProof="1">
                <a:latin typeface="Arial" pitchFamily="34" charset="0"/>
              </a:rPr>
              <a:t>do</a:t>
            </a:r>
          </a:p>
          <a:p>
            <a:pPr eaLnBrk="0" hangingPunct="0"/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		if 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d[v] &gt; d[u] + w(u,v)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then</a:t>
            </a:r>
          </a:p>
          <a:p>
            <a:pPr eaLnBrk="0" hangingPunct="0"/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			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return </a:t>
            </a:r>
            <a:r>
              <a:rPr lang="en-US" altLang="en-US" sz="2000" b="1" dirty="0">
                <a:latin typeface="Arial" pitchFamily="34" charset="0"/>
                <a:sym typeface="Symbol" pitchFamily="18" charset="2"/>
              </a:rPr>
              <a:t>false</a:t>
            </a:r>
            <a:endParaRPr lang="en-US" altLang="en-US" sz="2000" b="1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	</a:t>
            </a:r>
            <a:r>
              <a:rPr lang="en-US" altLang="en-US" sz="2000" b="1" noProof="1">
                <a:latin typeface="Arial" pitchFamily="34" charset="0"/>
                <a:sym typeface="Symbol" pitchFamily="18" charset="2"/>
              </a:rPr>
              <a:t>return</a:t>
            </a:r>
            <a:r>
              <a:rPr lang="en-US" altLang="en-US" sz="2000" b="1" dirty="0">
                <a:latin typeface="Arial" pitchFamily="34" charset="0"/>
                <a:sym typeface="Symbol" pitchFamily="18" charset="2"/>
              </a:rPr>
              <a:t> true</a:t>
            </a:r>
            <a:endParaRPr lang="en-GB" altLang="en-US" sz="2000" i="1" dirty="0">
              <a:latin typeface="Arial" pitchFamily="34" charset="0"/>
              <a:sym typeface="Symbol" pitchFamily="18" charset="2"/>
            </a:endParaRP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3563938" y="3644900"/>
            <a:ext cx="485775" cy="854075"/>
          </a:xfrm>
          <a:prstGeom prst="upDownArrow">
            <a:avLst>
              <a:gd name="adj1" fmla="val 50000"/>
              <a:gd name="adj2" fmla="val 3516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sym typeface="Symbol" pitchFamily="18" charset="2"/>
              </a:rPr>
              <a:t>executed </a:t>
            </a:r>
            <a:r>
              <a:rPr lang="en-US" altLang="en-US">
                <a:latin typeface="Arial" pitchFamily="34" charset="0"/>
              </a:rPr>
              <a:t>(V) times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3563938" y="2708275"/>
            <a:ext cx="485775" cy="927100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>
            <a:off x="4067175" y="2924175"/>
            <a:ext cx="485775" cy="638175"/>
          </a:xfrm>
          <a:prstGeom prst="upDownArrow">
            <a:avLst>
              <a:gd name="adj1" fmla="val 50000"/>
              <a:gd name="adj2" fmla="val 2627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95513" y="32131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>
                <a:latin typeface="Arial" pitchFamily="34" charset="0"/>
              </a:rPr>
              <a:t>(E)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95288" y="40767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>
                <a:latin typeface="Arial" pitchFamily="34" charset="0"/>
              </a:rPr>
              <a:t>(E)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8101013" y="3284538"/>
            <a:ext cx="78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>
                <a:latin typeface="Arial" pitchFamily="34" charset="0"/>
              </a:rPr>
              <a:t>(1)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3203575" y="2708275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2987675" y="3284538"/>
            <a:ext cx="12969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1187450" y="4149725"/>
            <a:ext cx="25923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H="1" flipV="1">
            <a:off x="6443663" y="3429000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5" grpId="0"/>
      <p:bldP spid="147466" grpId="0"/>
      <p:bldP spid="147467" grpId="0"/>
      <p:bldP spid="147468" grpId="0" animBg="1"/>
      <p:bldP spid="147469" grpId="0" animBg="1"/>
      <p:bldP spid="147470" grpId="0" animBg="1"/>
      <p:bldP spid="1474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Properties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Define </a:t>
            </a:r>
            <a:r>
              <a:rPr lang="en-US" altLang="en-US" dirty="0">
                <a:sym typeface="Symbol" pitchFamily="18" charset="2"/>
              </a:rPr>
              <a:t>(</a:t>
            </a:r>
            <a:r>
              <a:rPr lang="en-US" altLang="en-US" dirty="0" err="1">
                <a:sym typeface="Symbol" pitchFamily="18" charset="2"/>
              </a:rPr>
              <a:t>u,v</a:t>
            </a:r>
            <a:r>
              <a:rPr lang="en-US" altLang="en-US" dirty="0">
                <a:sym typeface="Symbol" pitchFamily="18" charset="2"/>
              </a:rPr>
              <a:t>) to be the weight of the shortest path from u to v</a:t>
            </a:r>
          </a:p>
          <a:p>
            <a:r>
              <a:rPr lang="en-US" altLang="en-US" dirty="0">
                <a:sym typeface="Symbol" pitchFamily="18" charset="2"/>
              </a:rPr>
              <a:t>Shortest paths satisfy the </a:t>
            </a:r>
            <a:r>
              <a:rPr lang="en-US" altLang="en-US" i="1" dirty="0">
                <a:solidFill>
                  <a:schemeClr val="tx2"/>
                </a:solidFill>
                <a:sym typeface="Symbol" pitchFamily="18" charset="2"/>
              </a:rPr>
              <a:t>triangle inequality</a:t>
            </a:r>
            <a:r>
              <a:rPr lang="en-US" altLang="en-US" dirty="0">
                <a:sym typeface="Symbol" pitchFamily="18" charset="2"/>
              </a:rPr>
              <a:t>: (</a:t>
            </a:r>
            <a:r>
              <a:rPr lang="en-US" altLang="en-US" dirty="0" err="1">
                <a:sym typeface="Symbol" pitchFamily="18" charset="2"/>
              </a:rPr>
              <a:t>u,v</a:t>
            </a:r>
            <a:r>
              <a:rPr lang="en-US" altLang="en-US" dirty="0">
                <a:sym typeface="Symbol" pitchFamily="18" charset="2"/>
              </a:rPr>
              <a:t>)  (</a:t>
            </a:r>
            <a:r>
              <a:rPr lang="en-US" altLang="en-US" dirty="0" err="1">
                <a:sym typeface="Symbol" pitchFamily="18" charset="2"/>
              </a:rPr>
              <a:t>u,x</a:t>
            </a:r>
            <a:r>
              <a:rPr lang="en-US" altLang="en-US" dirty="0">
                <a:sym typeface="Symbol" pitchFamily="18" charset="2"/>
              </a:rPr>
              <a:t>) + (</a:t>
            </a:r>
            <a:r>
              <a:rPr lang="en-US" altLang="en-US" dirty="0" err="1">
                <a:sym typeface="Symbol" pitchFamily="18" charset="2"/>
              </a:rPr>
              <a:t>x,v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endParaRPr lang="en-US" altLang="en-US" dirty="0">
              <a:sym typeface="Symbol" pitchFamily="18" charset="2"/>
            </a:endParaRPr>
          </a:p>
        </p:txBody>
      </p:sp>
      <p:sp>
        <p:nvSpPr>
          <p:cNvPr id="1405956" name="Oval 4"/>
          <p:cNvSpPr>
            <a:spLocks noChangeArrowheads="1"/>
          </p:cNvSpPr>
          <p:nvPr/>
        </p:nvSpPr>
        <p:spPr bwMode="auto">
          <a:xfrm>
            <a:off x="4038600" y="3800475"/>
            <a:ext cx="53975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405957" name="Oval 5"/>
          <p:cNvSpPr>
            <a:spLocks noChangeArrowheads="1"/>
          </p:cNvSpPr>
          <p:nvPr/>
        </p:nvSpPr>
        <p:spPr bwMode="auto">
          <a:xfrm>
            <a:off x="1600200" y="5091113"/>
            <a:ext cx="549275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405958" name="Oval 6"/>
          <p:cNvSpPr>
            <a:spLocks noChangeArrowheads="1"/>
          </p:cNvSpPr>
          <p:nvPr/>
        </p:nvSpPr>
        <p:spPr bwMode="auto">
          <a:xfrm>
            <a:off x="6629400" y="5095875"/>
            <a:ext cx="53975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cxnSp>
        <p:nvCxnSpPr>
          <p:cNvPr id="1405959" name="AutoShape 7"/>
          <p:cNvCxnSpPr>
            <a:cxnSpLocks noChangeShapeType="1"/>
            <a:stCxn id="1405957" idx="7"/>
            <a:endCxn id="1405956" idx="3"/>
          </p:cNvCxnSpPr>
          <p:nvPr/>
        </p:nvCxnSpPr>
        <p:spPr bwMode="auto">
          <a:xfrm rot="16200000">
            <a:off x="2657475" y="3697288"/>
            <a:ext cx="871538" cy="2049462"/>
          </a:xfrm>
          <a:prstGeom prst="curvedConnector3">
            <a:avLst>
              <a:gd name="adj1" fmla="val 49907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5960" name="AutoShape 8"/>
          <p:cNvCxnSpPr>
            <a:cxnSpLocks noChangeShapeType="1"/>
            <a:stCxn id="1405956" idx="5"/>
            <a:endCxn id="1405958" idx="1"/>
          </p:cNvCxnSpPr>
          <p:nvPr/>
        </p:nvCxnSpPr>
        <p:spPr bwMode="auto">
          <a:xfrm rot="16200000" flipH="1">
            <a:off x="5165725" y="3619500"/>
            <a:ext cx="876300" cy="2209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5961" name="AutoShape 9"/>
          <p:cNvCxnSpPr>
            <a:cxnSpLocks noChangeShapeType="1"/>
            <a:stCxn id="1405957" idx="5"/>
            <a:endCxn id="1405958" idx="3"/>
          </p:cNvCxnSpPr>
          <p:nvPr/>
        </p:nvCxnSpPr>
        <p:spPr bwMode="auto">
          <a:xfrm rot="16200000" flipH="1">
            <a:off x="4386263" y="3259138"/>
            <a:ext cx="4762" cy="4640262"/>
          </a:xfrm>
          <a:prstGeom prst="curvedConnector3">
            <a:avLst>
              <a:gd name="adj1" fmla="val 630000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2041218" y="5881688"/>
            <a:ext cx="4331314" cy="36933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This path is no longer than any other path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45278-24B1-4B0E-B573-D558355FAC48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009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457200" y="1386966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So if Bellman-Ford has not converged after V(G) - 1 iterations, then there cannot be a shortest path tree, so there must be a negative weight cycle.</a:t>
            </a:r>
          </a:p>
        </p:txBody>
      </p:sp>
    </p:spTree>
    <p:extLst>
      <p:ext uri="{BB962C8B-B14F-4D97-AF65-F5344CB8AC3E}">
        <p14:creationId xmlns:p14="http://schemas.microsoft.com/office/powerpoint/2010/main" val="34795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740" y="5477009"/>
            <a:ext cx="795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So if Bellman-Ford has not converged after V(G) - 1 iterations, then there cannot be a shortest path tree, so there must be a negative weight cycle.</a:t>
            </a:r>
          </a:p>
        </p:txBody>
      </p:sp>
    </p:spTree>
    <p:extLst>
      <p:ext uri="{BB962C8B-B14F-4D97-AF65-F5344CB8AC3E}">
        <p14:creationId xmlns:p14="http://schemas.microsoft.com/office/powerpoint/2010/main" val="17652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6</a:t>
            </a:r>
            <a:endParaRPr lang="en-US" altLang="en-US" b="1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3740" y="5477009"/>
            <a:ext cx="795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So if Bellman-Ford has not converged after V(G) - 1 iterations, then there cannot be a shortest path tree, so there must be a negative weight cycle.</a:t>
            </a:r>
          </a:p>
        </p:txBody>
      </p:sp>
    </p:spTree>
    <p:extLst>
      <p:ext uri="{BB962C8B-B14F-4D97-AF65-F5344CB8AC3E}">
        <p14:creationId xmlns:p14="http://schemas.microsoft.com/office/powerpoint/2010/main" val="31344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2</a:t>
            </a:r>
            <a:endParaRPr lang="en-US" altLang="en-US" b="1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4</a:t>
            </a:r>
            <a:endParaRPr lang="en-US" altLang="en-US" b="1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6</a:t>
            </a:r>
            <a:endParaRPr lang="en-US" altLang="en-US" b="1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31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2</a:t>
            </a:r>
            <a:endParaRPr lang="en-US" altLang="en-US" b="1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4</a:t>
            </a:r>
            <a:endParaRPr lang="en-US" altLang="en-US" b="1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2</a:t>
            </a:r>
            <a:endParaRPr lang="en-US" altLang="en-US" b="1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63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-2</a:t>
            </a:r>
            <a:endParaRPr lang="en-US" altLang="en-US" b="1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4</a:t>
            </a:r>
            <a:endParaRPr lang="en-US" altLang="en-US" b="1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2</a:t>
            </a:r>
            <a:endParaRPr lang="en-US" alt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579813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5983288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889375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1509713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2362200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4568825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5260975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597058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3268663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3910013" y="2165350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4468813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3810000" y="2309813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5184775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4772025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5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DAG Shortest Paths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Problem: finding shortest paths in DAG</a:t>
            </a:r>
          </a:p>
          <a:p>
            <a:pPr lvl="1"/>
            <a:r>
              <a:rPr lang="en-US" altLang="en-US" dirty="0"/>
              <a:t>Bellman-Ford takes O(VE) time.  </a:t>
            </a:r>
            <a:endParaRPr lang="en-US" altLang="en-US" i="1" dirty="0">
              <a:solidFill>
                <a:schemeClr val="accent1"/>
              </a:solidFill>
            </a:endParaRPr>
          </a:p>
          <a:p>
            <a:pPr lvl="1"/>
            <a:r>
              <a:rPr lang="en-US" altLang="en-US" i="1" dirty="0">
                <a:solidFill>
                  <a:srgbClr val="CC0000"/>
                </a:solidFill>
              </a:rPr>
              <a:t>How can we do better?</a:t>
            </a:r>
            <a:endParaRPr lang="en-US" altLang="en-US" dirty="0">
              <a:solidFill>
                <a:srgbClr val="CC0000"/>
              </a:solidFill>
            </a:endParaRPr>
          </a:p>
          <a:p>
            <a:pPr lvl="1"/>
            <a:r>
              <a:rPr lang="en-US" altLang="en-US" dirty="0"/>
              <a:t>Idea: use topological sort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If were lucky and processes vertices on each shortest path from left to right, would be done in one pass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Every path in a dag is subsequence of topologically sorted vertex order, so processing </a:t>
            </a:r>
            <a:r>
              <a:rPr lang="en-US" altLang="en-US" dirty="0" err="1">
                <a:solidFill>
                  <a:schemeClr val="tx1"/>
                </a:solidFill>
              </a:rPr>
              <a:t>verts</a:t>
            </a:r>
            <a:r>
              <a:rPr lang="en-US" altLang="en-US" dirty="0">
                <a:solidFill>
                  <a:schemeClr val="tx1"/>
                </a:solidFill>
              </a:rPr>
              <a:t> in that order, we will do each path in forward order (will never relax edges out of </a:t>
            </a:r>
            <a:r>
              <a:rPr lang="en-US" altLang="en-US" dirty="0" err="1">
                <a:solidFill>
                  <a:schemeClr val="tx1"/>
                </a:solidFill>
              </a:rPr>
              <a:t>vert</a:t>
            </a:r>
            <a:r>
              <a:rPr lang="en-US" altLang="en-US" dirty="0">
                <a:solidFill>
                  <a:schemeClr val="tx1"/>
                </a:solidFill>
              </a:rPr>
              <a:t> before doing all edges into </a:t>
            </a:r>
            <a:r>
              <a:rPr lang="en-US" altLang="en-US" dirty="0" err="1">
                <a:solidFill>
                  <a:schemeClr val="tx1"/>
                </a:solidFill>
              </a:rPr>
              <a:t>vert</a:t>
            </a:r>
            <a:r>
              <a:rPr lang="en-US" altLang="en-US" dirty="0">
                <a:solidFill>
                  <a:schemeClr val="tx1"/>
                </a:solidFill>
              </a:rPr>
              <a:t>).  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Thus: just one pass.  </a:t>
            </a:r>
            <a:r>
              <a:rPr lang="en-US" altLang="en-US" i="1" dirty="0">
                <a:solidFill>
                  <a:schemeClr val="tx1"/>
                </a:solidFill>
              </a:rPr>
              <a:t>What will be the running time?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34EF6-9591-473B-899C-582960454F53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5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build="p" bldLvl="2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Shortest Paths in DAGs - </a:t>
            </a:r>
            <a:r>
              <a:rPr lang="en-US" altLang="en-US" dirty="0" smtClean="0"/>
              <a:t>SP-DAG</a:t>
            </a:r>
            <a:endParaRPr lang="en-US" altLang="en-US" dirty="0"/>
          </a:p>
        </p:txBody>
      </p:sp>
      <p:sp>
        <p:nvSpPr>
          <p:cNvPr id="149507" name="Text Box 1027"/>
          <p:cNvSpPr txBox="1">
            <a:spLocks noChangeArrowheads="1"/>
          </p:cNvSpPr>
          <p:nvPr/>
        </p:nvSpPr>
        <p:spPr bwMode="auto">
          <a:xfrm>
            <a:off x="685800" y="1828800"/>
            <a:ext cx="83118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i="1" dirty="0" smtClean="0">
                <a:latin typeface="Arial" pitchFamily="34" charset="0"/>
              </a:rPr>
              <a:t>SP-DAG</a:t>
            </a:r>
            <a:r>
              <a:rPr lang="en-US" altLang="en-US" noProof="1" smtClean="0">
                <a:latin typeface="Arial" pitchFamily="34" charset="0"/>
              </a:rPr>
              <a:t>(</a:t>
            </a:r>
            <a:r>
              <a:rPr lang="en-US" altLang="en-US" b="1" noProof="1" smtClean="0">
                <a:latin typeface="Arial" pitchFamily="34" charset="0"/>
              </a:rPr>
              <a:t>graph </a:t>
            </a:r>
            <a:r>
              <a:rPr lang="en-US" altLang="en-US" dirty="0">
                <a:latin typeface="Arial" pitchFamily="34" charset="0"/>
              </a:rPr>
              <a:t>(</a:t>
            </a:r>
            <a:r>
              <a:rPr lang="en-US" altLang="en-US" noProof="1">
                <a:latin typeface="Arial" pitchFamily="34" charset="0"/>
              </a:rPr>
              <a:t>G,</a:t>
            </a:r>
            <a:r>
              <a:rPr lang="en-US" altLang="en-US" dirty="0">
                <a:latin typeface="Arial" pitchFamily="34" charset="0"/>
              </a:rPr>
              <a:t>w)</a:t>
            </a:r>
            <a:r>
              <a:rPr lang="en-US" altLang="en-US" noProof="1">
                <a:latin typeface="Arial" pitchFamily="34" charset="0"/>
              </a:rPr>
              <a:t>, </a:t>
            </a:r>
            <a:r>
              <a:rPr lang="en-US" altLang="en-US" b="1" noProof="1">
                <a:latin typeface="Arial" pitchFamily="34" charset="0"/>
              </a:rPr>
              <a:t>vertex </a:t>
            </a:r>
            <a:r>
              <a:rPr lang="en-US" altLang="en-US" noProof="1">
                <a:latin typeface="Arial" pitchFamily="34" charset="0"/>
              </a:rPr>
              <a:t>s)</a:t>
            </a:r>
            <a:endParaRPr lang="en-US" altLang="en-US" dirty="0">
              <a:latin typeface="Arial" pitchFamily="34" charset="0"/>
            </a:endParaRPr>
          </a:p>
          <a:p>
            <a:pPr eaLnBrk="0" hangingPunct="0"/>
            <a:endParaRPr lang="en-US" altLang="en-US" noProof="1">
              <a:latin typeface="Arial" pitchFamily="34" charset="0"/>
            </a:endParaRPr>
          </a:p>
          <a:p>
            <a:pPr lvl="1" eaLnBrk="0" hangingPunct="0"/>
            <a:r>
              <a:rPr lang="en-US" altLang="en-US" dirty="0">
                <a:latin typeface="Arial" pitchFamily="34" charset="0"/>
              </a:rPr>
              <a:t> topologically sort vertices of G</a:t>
            </a:r>
          </a:p>
          <a:p>
            <a:pPr lvl="1" eaLnBrk="0" hangingPunct="0"/>
            <a:endParaRPr lang="en-US" altLang="en-US" dirty="0">
              <a:latin typeface="Arial" pitchFamily="34" charset="0"/>
            </a:endParaRPr>
          </a:p>
          <a:p>
            <a:pPr lvl="1" eaLnBrk="0" hangingPunct="0"/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i="1" noProof="1">
                <a:latin typeface="Arial" pitchFamily="34" charset="0"/>
              </a:rPr>
              <a:t>InitializeSingleSource</a:t>
            </a:r>
            <a:r>
              <a:rPr lang="en-US" altLang="en-US" noProof="1">
                <a:latin typeface="Arial" pitchFamily="34" charset="0"/>
              </a:rPr>
              <a:t>(G, s)</a:t>
            </a:r>
            <a:endParaRPr lang="en-US" altLang="en-US" dirty="0">
              <a:latin typeface="Arial" pitchFamily="34" charset="0"/>
            </a:endParaRPr>
          </a:p>
          <a:p>
            <a:pPr lvl="1" eaLnBrk="0" hangingPunct="0"/>
            <a:endParaRPr lang="en-US" altLang="en-US" dirty="0">
              <a:latin typeface="Arial" pitchFamily="34" charset="0"/>
            </a:endParaRPr>
          </a:p>
          <a:p>
            <a:pPr lvl="1" eaLnBrk="0" hangingPunct="0"/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b="1" dirty="0">
                <a:latin typeface="Arial" pitchFamily="34" charset="0"/>
              </a:rPr>
              <a:t>for</a:t>
            </a:r>
            <a:r>
              <a:rPr lang="en-US" altLang="en-US" dirty="0">
                <a:latin typeface="Arial" pitchFamily="34" charset="0"/>
              </a:rPr>
              <a:t> each vertex u taken in topologically sorted order </a:t>
            </a:r>
            <a:r>
              <a:rPr lang="en-US" altLang="en-US" b="1" dirty="0">
                <a:latin typeface="Arial" pitchFamily="34" charset="0"/>
              </a:rPr>
              <a:t>do </a:t>
            </a:r>
            <a:endParaRPr lang="en-US" altLang="en-US" dirty="0">
              <a:latin typeface="Arial" pitchFamily="34" charset="0"/>
            </a:endParaRPr>
          </a:p>
          <a:p>
            <a:pPr lvl="2" eaLnBrk="0" hangingPunct="0"/>
            <a:r>
              <a:rPr lang="en-US" altLang="en-US" dirty="0">
                <a:latin typeface="Arial" pitchFamily="34" charset="0"/>
              </a:rPr>
              <a:t>  </a:t>
            </a:r>
            <a:r>
              <a:rPr lang="en-US" altLang="en-US" noProof="1">
                <a:latin typeface="Arial" pitchFamily="34" charset="0"/>
              </a:rPr>
              <a:t>	</a:t>
            </a:r>
            <a:r>
              <a:rPr lang="en-US" altLang="en-US" b="1" dirty="0">
                <a:latin typeface="Arial" pitchFamily="34" charset="0"/>
              </a:rPr>
              <a:t>for</a:t>
            </a:r>
            <a:r>
              <a:rPr lang="en-US" altLang="en-US" dirty="0">
                <a:latin typeface="Arial" pitchFamily="34" charset="0"/>
              </a:rPr>
              <a:t> each vertex </a:t>
            </a:r>
            <a:r>
              <a:rPr lang="en-US" altLang="en-US" i="1" noProof="1">
                <a:latin typeface="Arial" pitchFamily="34" charset="0"/>
              </a:rPr>
              <a:t>v 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  </a:t>
            </a:r>
            <a:r>
              <a:rPr lang="en-US" altLang="en-US" i="1" dirty="0" err="1">
                <a:latin typeface="Arial" pitchFamily="34" charset="0"/>
                <a:sym typeface="Symbol" pitchFamily="18" charset="2"/>
              </a:rPr>
              <a:t>Adj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[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u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]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b="1" dirty="0">
                <a:latin typeface="Arial" pitchFamily="34" charset="0"/>
              </a:rPr>
              <a:t>do</a:t>
            </a:r>
            <a:endParaRPr lang="en-US" altLang="en-US" dirty="0">
              <a:latin typeface="Arial" pitchFamily="34" charset="0"/>
              <a:sym typeface="Symbol" pitchFamily="18" charset="2"/>
            </a:endParaRPr>
          </a:p>
          <a:p>
            <a:pPr lvl="2" eaLnBrk="0" hangingPunct="0"/>
            <a:r>
              <a:rPr lang="en-US" altLang="en-US" dirty="0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Relax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(u,v,w)</a:t>
            </a:r>
            <a:endParaRPr lang="en-US" altLang="en-US" dirty="0"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75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0060" name="AutoShape 12"/>
          <p:cNvCxnSpPr>
            <a:cxnSpLocks noChangeShapeType="1"/>
            <a:stCxn id="130057" idx="6"/>
            <a:endCxn id="130058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1" name="AutoShape 13"/>
          <p:cNvCxnSpPr>
            <a:cxnSpLocks noChangeShapeType="1"/>
            <a:stCxn id="130058" idx="6"/>
            <a:endCxn id="130059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2" name="AutoShape 14"/>
          <p:cNvCxnSpPr>
            <a:cxnSpLocks noChangeShapeType="1"/>
            <a:stCxn id="130059" idx="6"/>
            <a:endCxn id="130054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3" name="AutoShape 15"/>
          <p:cNvCxnSpPr>
            <a:cxnSpLocks noChangeShapeType="1"/>
            <a:stCxn id="130054" idx="6"/>
            <a:endCxn id="130055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4" name="AutoShape 16"/>
          <p:cNvCxnSpPr>
            <a:cxnSpLocks noChangeShapeType="1"/>
            <a:stCxn id="130055" idx="6"/>
            <a:endCxn id="130056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5" name="AutoShape 17"/>
          <p:cNvCxnSpPr>
            <a:cxnSpLocks noChangeShapeType="1"/>
            <a:stCxn id="130058" idx="0"/>
            <a:endCxn id="130054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6" name="AutoShape 18"/>
          <p:cNvCxnSpPr>
            <a:cxnSpLocks noChangeShapeType="1"/>
            <a:stCxn id="130054" idx="0"/>
            <a:endCxn id="130056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7" name="AutoShape 19"/>
          <p:cNvCxnSpPr>
            <a:cxnSpLocks noChangeShapeType="1"/>
            <a:stCxn id="130057" idx="4"/>
            <a:endCxn id="130059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8" name="AutoShape 20"/>
          <p:cNvCxnSpPr>
            <a:cxnSpLocks noChangeShapeType="1"/>
            <a:stCxn id="130059" idx="4"/>
            <a:endCxn id="130055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69" name="AutoShape 21"/>
          <p:cNvCxnSpPr>
            <a:cxnSpLocks noChangeShapeType="1"/>
            <a:stCxn id="130059" idx="4"/>
            <a:endCxn id="130056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36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cxnSp>
        <p:nvCxnSpPr>
          <p:cNvPr id="131081" name="AutoShape 9"/>
          <p:cNvCxnSpPr>
            <a:cxnSpLocks noChangeShapeType="1"/>
            <a:stCxn id="131078" idx="6"/>
            <a:endCxn id="131079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2" name="AutoShape 10"/>
          <p:cNvCxnSpPr>
            <a:cxnSpLocks noChangeShapeType="1"/>
            <a:stCxn id="131079" idx="6"/>
            <a:endCxn id="131080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3" name="AutoShape 11"/>
          <p:cNvCxnSpPr>
            <a:cxnSpLocks noChangeShapeType="1"/>
            <a:stCxn id="131080" idx="6"/>
            <a:endCxn id="131075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4" name="AutoShape 12"/>
          <p:cNvCxnSpPr>
            <a:cxnSpLocks noChangeShapeType="1"/>
            <a:stCxn id="131075" idx="6"/>
            <a:endCxn id="131076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5" name="AutoShape 13"/>
          <p:cNvCxnSpPr>
            <a:cxnSpLocks noChangeShapeType="1"/>
            <a:stCxn id="131076" idx="6"/>
            <a:endCxn id="131077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6" name="AutoShape 14"/>
          <p:cNvCxnSpPr>
            <a:cxnSpLocks noChangeShapeType="1"/>
            <a:stCxn id="131079" idx="0"/>
            <a:endCxn id="131075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7" name="AutoShape 15"/>
          <p:cNvCxnSpPr>
            <a:cxnSpLocks noChangeShapeType="1"/>
            <a:stCxn id="131075" idx="0"/>
            <a:endCxn id="131077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8" name="AutoShape 16"/>
          <p:cNvCxnSpPr>
            <a:cxnSpLocks noChangeShapeType="1"/>
            <a:stCxn id="131078" idx="4"/>
            <a:endCxn id="131080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9" name="AutoShape 17"/>
          <p:cNvCxnSpPr>
            <a:cxnSpLocks noChangeShapeType="1"/>
            <a:stCxn id="131080" idx="4"/>
            <a:endCxn id="131076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90" name="AutoShape 18"/>
          <p:cNvCxnSpPr>
            <a:cxnSpLocks noChangeShapeType="1"/>
            <a:stCxn id="131080" idx="4"/>
            <a:endCxn id="131077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23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Properties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graphs with negative weight cycles, some shortest paths will not </a:t>
            </a:r>
            <a:r>
              <a:rPr lang="en-US" altLang="en-US" dirty="0" smtClean="0"/>
              <a:t>exist</a:t>
            </a:r>
            <a:endParaRPr lang="en-US" altLang="en-US" dirty="0"/>
          </a:p>
        </p:txBody>
      </p:sp>
      <p:sp>
        <p:nvSpPr>
          <p:cNvPr id="1406980" name="Oval 4"/>
          <p:cNvSpPr>
            <a:spLocks noChangeArrowheads="1"/>
          </p:cNvSpPr>
          <p:nvPr/>
        </p:nvSpPr>
        <p:spPr bwMode="auto"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1" name="Oval 5"/>
          <p:cNvSpPr>
            <a:spLocks noChangeArrowheads="1"/>
          </p:cNvSpPr>
          <p:nvPr/>
        </p:nvSpPr>
        <p:spPr bwMode="auto"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2" name="Oval 6"/>
          <p:cNvSpPr>
            <a:spLocks noChangeArrowheads="1"/>
          </p:cNvSpPr>
          <p:nvPr/>
        </p:nvSpPr>
        <p:spPr bwMode="auto"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3" name="Oval 7"/>
          <p:cNvSpPr>
            <a:spLocks noChangeArrowheads="1"/>
          </p:cNvSpPr>
          <p:nvPr/>
        </p:nvSpPr>
        <p:spPr bwMode="auto"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06986" name="AutoShape 10"/>
          <p:cNvCxnSpPr>
            <a:cxnSpLocks noChangeShapeType="1"/>
            <a:stCxn id="1406982" idx="6"/>
            <a:endCxn id="1406985" idx="4"/>
          </p:cNvCxnSpPr>
          <p:nvPr/>
        </p:nvCxnSpPr>
        <p:spPr bwMode="auto">
          <a:xfrm flipV="1">
            <a:off x="4586288" y="4205288"/>
            <a:ext cx="938212" cy="1014412"/>
          </a:xfrm>
          <a:prstGeom prst="curvedConnector2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87" name="AutoShape 11"/>
          <p:cNvCxnSpPr>
            <a:cxnSpLocks noChangeShapeType="1"/>
            <a:stCxn id="1406980" idx="6"/>
            <a:endCxn id="1406981" idx="2"/>
          </p:cNvCxnSpPr>
          <p:nvPr/>
        </p:nvCxnSpPr>
        <p:spPr bwMode="auto">
          <a:xfrm>
            <a:off x="21478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88" name="AutoShape 12"/>
          <p:cNvCxnSpPr>
            <a:cxnSpLocks noChangeShapeType="1"/>
            <a:stCxn id="1406981" idx="6"/>
            <a:endCxn id="1406982" idx="2"/>
          </p:cNvCxnSpPr>
          <p:nvPr/>
        </p:nvCxnSpPr>
        <p:spPr bwMode="auto">
          <a:xfrm>
            <a:off x="33670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89" name="AutoShape 13"/>
          <p:cNvCxnSpPr>
            <a:cxnSpLocks noChangeShapeType="1"/>
            <a:stCxn id="1406982" idx="6"/>
            <a:endCxn id="1406983" idx="2"/>
          </p:cNvCxnSpPr>
          <p:nvPr/>
        </p:nvCxnSpPr>
        <p:spPr bwMode="auto">
          <a:xfrm>
            <a:off x="45862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90" name="AutoShape 14"/>
          <p:cNvCxnSpPr>
            <a:cxnSpLocks noChangeShapeType="1"/>
            <a:stCxn id="1406983" idx="6"/>
            <a:endCxn id="1406984" idx="2"/>
          </p:cNvCxnSpPr>
          <p:nvPr/>
        </p:nvCxnSpPr>
        <p:spPr bwMode="auto">
          <a:xfrm>
            <a:off x="58054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6991" name="Oval 15"/>
          <p:cNvSpPr>
            <a:spLocks noChangeArrowheads="1"/>
          </p:cNvSpPr>
          <p:nvPr/>
        </p:nvSpPr>
        <p:spPr bwMode="auto"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 b="1" i="0">
              <a:latin typeface="Times New Roman" pitchFamily="18" charset="0"/>
            </a:endParaRPr>
          </a:p>
        </p:txBody>
      </p:sp>
      <p:cxnSp>
        <p:nvCxnSpPr>
          <p:cNvPr id="1406992" name="AutoShape 16"/>
          <p:cNvCxnSpPr>
            <a:cxnSpLocks noChangeShapeType="1"/>
            <a:stCxn id="1406991" idx="4"/>
            <a:endCxn id="1406982" idx="2"/>
          </p:cNvCxnSpPr>
          <p:nvPr/>
        </p:nvCxnSpPr>
        <p:spPr bwMode="auto">
          <a:xfrm rot="16200000" flipH="1">
            <a:off x="3052763" y="4248150"/>
            <a:ext cx="1004887" cy="938213"/>
          </a:xfrm>
          <a:prstGeom prst="curvedConnector2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93" name="AutoShape 17"/>
          <p:cNvCxnSpPr>
            <a:cxnSpLocks noChangeShapeType="1"/>
            <a:stCxn id="1406991" idx="0"/>
            <a:endCxn id="1406985" idx="0"/>
          </p:cNvCxnSpPr>
          <p:nvPr/>
        </p:nvCxnSpPr>
        <p:spPr bwMode="auto">
          <a:xfrm rot="5400000" flipV="1">
            <a:off x="4300537" y="2419351"/>
            <a:ext cx="9525" cy="2438400"/>
          </a:xfrm>
          <a:prstGeom prst="curvedConnector3">
            <a:avLst>
              <a:gd name="adj1" fmla="val -10166671"/>
            </a:avLst>
          </a:prstGeom>
          <a:noFill/>
          <a:ln w="28575">
            <a:solidFill>
              <a:schemeClr val="bg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6994" name="Text Box 18"/>
          <p:cNvSpPr txBox="1">
            <a:spLocks noChangeArrowheads="1"/>
          </p:cNvSpPr>
          <p:nvPr/>
        </p:nvSpPr>
        <p:spPr bwMode="auto">
          <a:xfrm>
            <a:off x="3875088" y="3549650"/>
            <a:ext cx="787400" cy="6413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i="0">
                <a:latin typeface="Times New Roman" pitchFamily="18" charset="0"/>
              </a:rPr>
              <a:t>&lt; 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A282A1-2F81-458E-B300-E8974CEBA146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281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2099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2104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cxnSp>
        <p:nvCxnSpPr>
          <p:cNvPr id="132105" name="AutoShape 9"/>
          <p:cNvCxnSpPr>
            <a:cxnSpLocks noChangeShapeType="1"/>
            <a:stCxn id="132102" idx="6"/>
            <a:endCxn id="132103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06" name="AutoShape 10"/>
          <p:cNvCxnSpPr>
            <a:cxnSpLocks noChangeShapeType="1"/>
            <a:stCxn id="132103" idx="6"/>
            <a:endCxn id="132104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07" name="AutoShape 11"/>
          <p:cNvCxnSpPr>
            <a:cxnSpLocks noChangeShapeType="1"/>
            <a:stCxn id="132104" idx="6"/>
            <a:endCxn id="132099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08" name="AutoShape 12"/>
          <p:cNvCxnSpPr>
            <a:cxnSpLocks noChangeShapeType="1"/>
            <a:stCxn id="132099" idx="6"/>
            <a:endCxn id="132100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09" name="AutoShape 13"/>
          <p:cNvCxnSpPr>
            <a:cxnSpLocks noChangeShapeType="1"/>
            <a:stCxn id="132100" idx="6"/>
            <a:endCxn id="132101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10" name="AutoShape 14"/>
          <p:cNvCxnSpPr>
            <a:cxnSpLocks noChangeShapeType="1"/>
            <a:stCxn id="132103" idx="0"/>
            <a:endCxn id="132099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11" name="AutoShape 15"/>
          <p:cNvCxnSpPr>
            <a:cxnSpLocks noChangeShapeType="1"/>
            <a:stCxn id="132099" idx="0"/>
            <a:endCxn id="132101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12" name="AutoShape 16"/>
          <p:cNvCxnSpPr>
            <a:cxnSpLocks noChangeShapeType="1"/>
            <a:stCxn id="132102" idx="4"/>
            <a:endCxn id="132104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13" name="AutoShape 17"/>
          <p:cNvCxnSpPr>
            <a:cxnSpLocks noChangeShapeType="1"/>
            <a:stCxn id="132104" idx="4"/>
            <a:endCxn id="132100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14" name="AutoShape 18"/>
          <p:cNvCxnSpPr>
            <a:cxnSpLocks noChangeShapeType="1"/>
            <a:stCxn id="132104" idx="4"/>
            <a:endCxn id="132101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28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3123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3128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cxnSp>
        <p:nvCxnSpPr>
          <p:cNvPr id="133129" name="AutoShape 9"/>
          <p:cNvCxnSpPr>
            <a:cxnSpLocks noChangeShapeType="1"/>
            <a:stCxn id="133126" idx="6"/>
            <a:endCxn id="133127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0" name="AutoShape 10"/>
          <p:cNvCxnSpPr>
            <a:cxnSpLocks noChangeShapeType="1"/>
            <a:stCxn id="133127" idx="6"/>
            <a:endCxn id="133128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1" name="AutoShape 11"/>
          <p:cNvCxnSpPr>
            <a:cxnSpLocks noChangeShapeType="1"/>
            <a:stCxn id="133128" idx="6"/>
            <a:endCxn id="133123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2" name="AutoShape 12"/>
          <p:cNvCxnSpPr>
            <a:cxnSpLocks noChangeShapeType="1"/>
            <a:stCxn id="133123" idx="6"/>
            <a:endCxn id="133124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3" name="AutoShape 13"/>
          <p:cNvCxnSpPr>
            <a:cxnSpLocks noChangeShapeType="1"/>
            <a:stCxn id="133124" idx="6"/>
            <a:endCxn id="133125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4" name="AutoShape 14"/>
          <p:cNvCxnSpPr>
            <a:cxnSpLocks noChangeShapeType="1"/>
            <a:stCxn id="133127" idx="0"/>
            <a:endCxn id="133123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5" name="AutoShape 15"/>
          <p:cNvCxnSpPr>
            <a:cxnSpLocks noChangeShapeType="1"/>
            <a:stCxn id="133123" idx="0"/>
            <a:endCxn id="133125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6" name="AutoShape 16"/>
          <p:cNvCxnSpPr>
            <a:cxnSpLocks noChangeShapeType="1"/>
            <a:stCxn id="133126" idx="4"/>
            <a:endCxn id="133128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7" name="AutoShape 17"/>
          <p:cNvCxnSpPr>
            <a:cxnSpLocks noChangeShapeType="1"/>
            <a:stCxn id="133128" idx="4"/>
            <a:endCxn id="133124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38" name="AutoShape 18"/>
          <p:cNvCxnSpPr>
            <a:cxnSpLocks noChangeShapeType="1"/>
            <a:stCxn id="133128" idx="4"/>
            <a:endCxn id="133125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34153" name="AutoShape 9"/>
          <p:cNvCxnSpPr>
            <a:cxnSpLocks noChangeShapeType="1"/>
            <a:stCxn id="134150" idx="6"/>
            <a:endCxn id="134151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4" name="AutoShape 10"/>
          <p:cNvCxnSpPr>
            <a:cxnSpLocks noChangeShapeType="1"/>
            <a:stCxn id="134151" idx="6"/>
            <a:endCxn id="134152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5" name="AutoShape 11"/>
          <p:cNvCxnSpPr>
            <a:cxnSpLocks noChangeShapeType="1"/>
            <a:stCxn id="134152" idx="6"/>
            <a:endCxn id="134147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6" name="AutoShape 12"/>
          <p:cNvCxnSpPr>
            <a:cxnSpLocks noChangeShapeType="1"/>
            <a:stCxn id="134147" idx="6"/>
            <a:endCxn id="134148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7" name="AutoShape 13"/>
          <p:cNvCxnSpPr>
            <a:cxnSpLocks noChangeShapeType="1"/>
            <a:stCxn id="134148" idx="6"/>
            <a:endCxn id="134149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8" name="AutoShape 14"/>
          <p:cNvCxnSpPr>
            <a:cxnSpLocks noChangeShapeType="1"/>
            <a:stCxn id="134151" idx="0"/>
            <a:endCxn id="134147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9" name="AutoShape 15"/>
          <p:cNvCxnSpPr>
            <a:cxnSpLocks noChangeShapeType="1"/>
            <a:stCxn id="134147" idx="0"/>
            <a:endCxn id="134149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0" name="AutoShape 16"/>
          <p:cNvCxnSpPr>
            <a:cxnSpLocks noChangeShapeType="1"/>
            <a:stCxn id="134150" idx="4"/>
            <a:endCxn id="134152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1" name="AutoShape 17"/>
          <p:cNvCxnSpPr>
            <a:cxnSpLocks noChangeShapeType="1"/>
            <a:stCxn id="134152" idx="4"/>
            <a:endCxn id="134148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2" name="AutoShape 18"/>
          <p:cNvCxnSpPr>
            <a:cxnSpLocks noChangeShapeType="1"/>
            <a:stCxn id="134152" idx="4"/>
            <a:endCxn id="134149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30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35177" name="AutoShape 9"/>
          <p:cNvCxnSpPr>
            <a:cxnSpLocks noChangeShapeType="1"/>
            <a:stCxn id="135174" idx="6"/>
            <a:endCxn id="135175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78" name="AutoShape 10"/>
          <p:cNvCxnSpPr>
            <a:cxnSpLocks noChangeShapeType="1"/>
            <a:stCxn id="135175" idx="6"/>
            <a:endCxn id="135176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79" name="AutoShape 11"/>
          <p:cNvCxnSpPr>
            <a:cxnSpLocks noChangeShapeType="1"/>
            <a:stCxn id="135176" idx="6"/>
            <a:endCxn id="135171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0" name="AutoShape 12"/>
          <p:cNvCxnSpPr>
            <a:cxnSpLocks noChangeShapeType="1"/>
            <a:stCxn id="135171" idx="6"/>
            <a:endCxn id="135172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1" name="AutoShape 13"/>
          <p:cNvCxnSpPr>
            <a:cxnSpLocks noChangeShapeType="1"/>
            <a:stCxn id="135172" idx="6"/>
            <a:endCxn id="135173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2" name="AutoShape 14"/>
          <p:cNvCxnSpPr>
            <a:cxnSpLocks noChangeShapeType="1"/>
            <a:stCxn id="135175" idx="0"/>
            <a:endCxn id="135171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3" name="AutoShape 15"/>
          <p:cNvCxnSpPr>
            <a:cxnSpLocks noChangeShapeType="1"/>
            <a:stCxn id="135171" idx="0"/>
            <a:endCxn id="135173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4" name="AutoShape 16"/>
          <p:cNvCxnSpPr>
            <a:cxnSpLocks noChangeShapeType="1"/>
            <a:stCxn id="135174" idx="4"/>
            <a:endCxn id="135176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5" name="AutoShape 17"/>
          <p:cNvCxnSpPr>
            <a:cxnSpLocks noChangeShapeType="1"/>
            <a:stCxn id="135176" idx="4"/>
            <a:endCxn id="135172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86" name="AutoShape 18"/>
          <p:cNvCxnSpPr>
            <a:cxnSpLocks noChangeShapeType="1"/>
            <a:stCxn id="135176" idx="4"/>
            <a:endCxn id="135173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17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6199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36201" name="AutoShape 9"/>
          <p:cNvCxnSpPr>
            <a:cxnSpLocks noChangeShapeType="1"/>
            <a:stCxn id="136198" idx="6"/>
            <a:endCxn id="136199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2" name="AutoShape 10"/>
          <p:cNvCxnSpPr>
            <a:cxnSpLocks noChangeShapeType="1"/>
            <a:stCxn id="136199" idx="6"/>
            <a:endCxn id="136200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3" name="AutoShape 11"/>
          <p:cNvCxnSpPr>
            <a:cxnSpLocks noChangeShapeType="1"/>
            <a:stCxn id="136200" idx="6"/>
            <a:endCxn id="136195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4" name="AutoShape 12"/>
          <p:cNvCxnSpPr>
            <a:cxnSpLocks noChangeShapeType="1"/>
            <a:stCxn id="136195" idx="6"/>
            <a:endCxn id="136196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5" name="AutoShape 13"/>
          <p:cNvCxnSpPr>
            <a:cxnSpLocks noChangeShapeType="1"/>
            <a:stCxn id="136196" idx="6"/>
            <a:endCxn id="136197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6" name="AutoShape 14"/>
          <p:cNvCxnSpPr>
            <a:cxnSpLocks noChangeShapeType="1"/>
            <a:stCxn id="136199" idx="0"/>
            <a:endCxn id="136195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7" name="AutoShape 15"/>
          <p:cNvCxnSpPr>
            <a:cxnSpLocks noChangeShapeType="1"/>
            <a:stCxn id="136195" idx="0"/>
            <a:endCxn id="136197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8" name="AutoShape 16"/>
          <p:cNvCxnSpPr>
            <a:cxnSpLocks noChangeShapeType="1"/>
            <a:stCxn id="136198" idx="4"/>
            <a:endCxn id="136200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09" name="AutoShape 17"/>
          <p:cNvCxnSpPr>
            <a:cxnSpLocks noChangeShapeType="1"/>
            <a:stCxn id="136200" idx="4"/>
            <a:endCxn id="136196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10" name="AutoShape 18"/>
          <p:cNvCxnSpPr>
            <a:cxnSpLocks noChangeShapeType="1"/>
            <a:stCxn id="136200" idx="4"/>
            <a:endCxn id="136197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85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5</a:t>
            </a:r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7224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37225" name="AutoShape 9"/>
          <p:cNvCxnSpPr>
            <a:cxnSpLocks noChangeShapeType="1"/>
            <a:stCxn id="137222" idx="6"/>
            <a:endCxn id="137223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6" name="AutoShape 10"/>
          <p:cNvCxnSpPr>
            <a:cxnSpLocks noChangeShapeType="1"/>
            <a:stCxn id="137223" idx="6"/>
            <a:endCxn id="137224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7" name="AutoShape 11"/>
          <p:cNvCxnSpPr>
            <a:cxnSpLocks noChangeShapeType="1"/>
            <a:stCxn id="137224" idx="6"/>
            <a:endCxn id="137219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8" name="AutoShape 12"/>
          <p:cNvCxnSpPr>
            <a:cxnSpLocks noChangeShapeType="1"/>
            <a:stCxn id="137219" idx="6"/>
            <a:endCxn id="137220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9" name="AutoShape 13"/>
          <p:cNvCxnSpPr>
            <a:cxnSpLocks noChangeShapeType="1"/>
            <a:stCxn id="137220" idx="6"/>
            <a:endCxn id="137221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30" name="AutoShape 14"/>
          <p:cNvCxnSpPr>
            <a:cxnSpLocks noChangeShapeType="1"/>
            <a:stCxn id="137223" idx="0"/>
            <a:endCxn id="137219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31" name="AutoShape 15"/>
          <p:cNvCxnSpPr>
            <a:cxnSpLocks noChangeShapeType="1"/>
            <a:stCxn id="137219" idx="0"/>
            <a:endCxn id="137221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32" name="AutoShape 16"/>
          <p:cNvCxnSpPr>
            <a:cxnSpLocks noChangeShapeType="1"/>
            <a:stCxn id="137222" idx="4"/>
            <a:endCxn id="137224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33" name="AutoShape 17"/>
          <p:cNvCxnSpPr>
            <a:cxnSpLocks noChangeShapeType="1"/>
            <a:stCxn id="137224" idx="4"/>
            <a:endCxn id="137220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34" name="AutoShape 18"/>
          <p:cNvCxnSpPr>
            <a:cxnSpLocks noChangeShapeType="1"/>
            <a:stCxn id="137224" idx="4"/>
            <a:endCxn id="137221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30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8243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5</a:t>
            </a:r>
          </a:p>
        </p:txBody>
      </p:sp>
      <p:sp>
        <p:nvSpPr>
          <p:cNvPr id="138245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4</a:t>
            </a:r>
          </a:p>
        </p:txBody>
      </p:sp>
      <p:sp>
        <p:nvSpPr>
          <p:cNvPr id="138246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8248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38249" name="AutoShape 9"/>
          <p:cNvCxnSpPr>
            <a:cxnSpLocks noChangeShapeType="1"/>
            <a:stCxn id="138246" idx="6"/>
            <a:endCxn id="138247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0" name="AutoShape 10"/>
          <p:cNvCxnSpPr>
            <a:cxnSpLocks noChangeShapeType="1"/>
            <a:stCxn id="138247" idx="6"/>
            <a:endCxn id="138248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1" name="AutoShape 11"/>
          <p:cNvCxnSpPr>
            <a:cxnSpLocks noChangeShapeType="1"/>
            <a:stCxn id="138248" idx="6"/>
            <a:endCxn id="138243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2" name="AutoShape 12"/>
          <p:cNvCxnSpPr>
            <a:cxnSpLocks noChangeShapeType="1"/>
            <a:stCxn id="138243" idx="6"/>
            <a:endCxn id="138244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3" name="AutoShape 13"/>
          <p:cNvCxnSpPr>
            <a:cxnSpLocks noChangeShapeType="1"/>
            <a:stCxn id="138244" idx="6"/>
            <a:endCxn id="138245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4" name="AutoShape 14"/>
          <p:cNvCxnSpPr>
            <a:cxnSpLocks noChangeShapeType="1"/>
            <a:stCxn id="138247" idx="0"/>
            <a:endCxn id="138243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5" name="AutoShape 15"/>
          <p:cNvCxnSpPr>
            <a:cxnSpLocks noChangeShapeType="1"/>
            <a:stCxn id="138243" idx="0"/>
            <a:endCxn id="138245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6" name="AutoShape 16"/>
          <p:cNvCxnSpPr>
            <a:cxnSpLocks noChangeShapeType="1"/>
            <a:stCxn id="138246" idx="4"/>
            <a:endCxn id="138248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7" name="AutoShape 17"/>
          <p:cNvCxnSpPr>
            <a:cxnSpLocks noChangeShapeType="1"/>
            <a:stCxn id="138248" idx="4"/>
            <a:endCxn id="138244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8" name="AutoShape 18"/>
          <p:cNvCxnSpPr>
            <a:cxnSpLocks noChangeShapeType="1"/>
            <a:stCxn id="138248" idx="4"/>
            <a:endCxn id="138245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80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39267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5</a:t>
            </a:r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3</a:t>
            </a:r>
          </a:p>
        </p:txBody>
      </p:sp>
      <p:sp>
        <p:nvSpPr>
          <p:cNvPr id="139270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39271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39272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39273" name="AutoShape 9"/>
          <p:cNvCxnSpPr>
            <a:cxnSpLocks noChangeShapeType="1"/>
            <a:stCxn id="139270" idx="6"/>
            <a:endCxn id="139271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4" name="AutoShape 10"/>
          <p:cNvCxnSpPr>
            <a:cxnSpLocks noChangeShapeType="1"/>
            <a:stCxn id="139271" idx="6"/>
            <a:endCxn id="139272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5" name="AutoShape 11"/>
          <p:cNvCxnSpPr>
            <a:cxnSpLocks noChangeShapeType="1"/>
            <a:stCxn id="139272" idx="6"/>
            <a:endCxn id="139267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6" name="AutoShape 12"/>
          <p:cNvCxnSpPr>
            <a:cxnSpLocks noChangeShapeType="1"/>
            <a:stCxn id="139267" idx="6"/>
            <a:endCxn id="139268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7" name="AutoShape 13"/>
          <p:cNvCxnSpPr>
            <a:cxnSpLocks noChangeShapeType="1"/>
            <a:stCxn id="139268" idx="6"/>
            <a:endCxn id="139269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8" name="AutoShape 14"/>
          <p:cNvCxnSpPr>
            <a:cxnSpLocks noChangeShapeType="1"/>
            <a:stCxn id="139271" idx="0"/>
            <a:endCxn id="139267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9" name="AutoShape 15"/>
          <p:cNvCxnSpPr>
            <a:cxnSpLocks noChangeShapeType="1"/>
            <a:stCxn id="139267" idx="0"/>
            <a:endCxn id="139269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0" name="AutoShape 16"/>
          <p:cNvCxnSpPr>
            <a:cxnSpLocks noChangeShapeType="1"/>
            <a:stCxn id="139270" idx="4"/>
            <a:endCxn id="139272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1" name="AutoShape 17"/>
          <p:cNvCxnSpPr>
            <a:cxnSpLocks noChangeShapeType="1"/>
            <a:stCxn id="139272" idx="4"/>
            <a:endCxn id="139268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2" name="AutoShape 18"/>
          <p:cNvCxnSpPr>
            <a:cxnSpLocks noChangeShapeType="1"/>
            <a:stCxn id="139272" idx="4"/>
            <a:endCxn id="139269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67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Shortest Paths in DAGs - Example</a:t>
            </a:r>
          </a:p>
        </p:txBody>
      </p:sp>
      <p:sp>
        <p:nvSpPr>
          <p:cNvPr id="140291" name="AutoShape 3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6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61722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5</a:t>
            </a:r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7467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3</a:t>
            </a:r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</a:t>
            </a:r>
            <a:endParaRPr lang="en-US" altLang="en-US"/>
          </a:p>
        </p:txBody>
      </p:sp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0296" name="AutoShape 8"/>
          <p:cNvSpPr>
            <a:spLocks noChangeArrowheads="1"/>
          </p:cNvSpPr>
          <p:nvPr/>
        </p:nvSpPr>
        <p:spPr bwMode="auto">
          <a:xfrm>
            <a:off x="3581400" y="32004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itchFamily="18" charset="2"/>
              </a:rPr>
              <a:t>2</a:t>
            </a:r>
          </a:p>
        </p:txBody>
      </p:sp>
      <p:cxnSp>
        <p:nvCxnSpPr>
          <p:cNvPr id="140297" name="AutoShape 9"/>
          <p:cNvCxnSpPr>
            <a:cxnSpLocks noChangeShapeType="1"/>
            <a:stCxn id="140294" idx="6"/>
            <a:endCxn id="140295" idx="2"/>
          </p:cNvCxnSpPr>
          <p:nvPr/>
        </p:nvCxnSpPr>
        <p:spPr bwMode="auto">
          <a:xfrm>
            <a:off x="14478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298" name="AutoShape 10"/>
          <p:cNvCxnSpPr>
            <a:cxnSpLocks noChangeShapeType="1"/>
            <a:stCxn id="140295" idx="6"/>
            <a:endCxn id="140296" idx="2"/>
          </p:cNvCxnSpPr>
          <p:nvPr/>
        </p:nvCxnSpPr>
        <p:spPr bwMode="auto">
          <a:xfrm>
            <a:off x="27432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299" name="AutoShape 11"/>
          <p:cNvCxnSpPr>
            <a:cxnSpLocks noChangeShapeType="1"/>
            <a:stCxn id="140296" idx="6"/>
            <a:endCxn id="140291" idx="2"/>
          </p:cNvCxnSpPr>
          <p:nvPr/>
        </p:nvCxnSpPr>
        <p:spPr bwMode="auto">
          <a:xfrm>
            <a:off x="4038600" y="34290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0" name="AutoShape 12"/>
          <p:cNvCxnSpPr>
            <a:cxnSpLocks noChangeShapeType="1"/>
            <a:stCxn id="140291" idx="6"/>
            <a:endCxn id="140292" idx="2"/>
          </p:cNvCxnSpPr>
          <p:nvPr/>
        </p:nvCxnSpPr>
        <p:spPr bwMode="auto">
          <a:xfrm>
            <a:off x="53340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1" name="AutoShape 13"/>
          <p:cNvCxnSpPr>
            <a:cxnSpLocks noChangeShapeType="1"/>
            <a:stCxn id="140292" idx="6"/>
            <a:endCxn id="140293" idx="2"/>
          </p:cNvCxnSpPr>
          <p:nvPr/>
        </p:nvCxnSpPr>
        <p:spPr bwMode="auto">
          <a:xfrm>
            <a:off x="6629400" y="3429000"/>
            <a:ext cx="838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2" name="AutoShape 14"/>
          <p:cNvCxnSpPr>
            <a:cxnSpLocks noChangeShapeType="1"/>
            <a:stCxn id="140295" idx="0"/>
            <a:endCxn id="140291" idx="0"/>
          </p:cNvCxnSpPr>
          <p:nvPr/>
        </p:nvCxnSpPr>
        <p:spPr bwMode="auto">
          <a:xfrm rot="5400000" flipV="1">
            <a:off x="38092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3" name="AutoShape 15"/>
          <p:cNvCxnSpPr>
            <a:cxnSpLocks noChangeShapeType="1"/>
            <a:stCxn id="140291" idx="0"/>
            <a:endCxn id="140293" idx="0"/>
          </p:cNvCxnSpPr>
          <p:nvPr/>
        </p:nvCxnSpPr>
        <p:spPr bwMode="auto">
          <a:xfrm rot="5400000" flipV="1">
            <a:off x="6400006" y="1905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4" name="AutoShape 16"/>
          <p:cNvCxnSpPr>
            <a:cxnSpLocks noChangeShapeType="1"/>
            <a:stCxn id="140294" idx="4"/>
            <a:endCxn id="140296" idx="4"/>
          </p:cNvCxnSpPr>
          <p:nvPr/>
        </p:nvCxnSpPr>
        <p:spPr bwMode="auto">
          <a:xfrm rot="16200000" flipH="1">
            <a:off x="25138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5" name="AutoShape 17"/>
          <p:cNvCxnSpPr>
            <a:cxnSpLocks noChangeShapeType="1"/>
            <a:stCxn id="140296" idx="4"/>
            <a:endCxn id="140292" idx="4"/>
          </p:cNvCxnSpPr>
          <p:nvPr/>
        </p:nvCxnSpPr>
        <p:spPr bwMode="auto">
          <a:xfrm rot="16200000" flipH="1">
            <a:off x="5104606" y="2362994"/>
            <a:ext cx="1588" cy="2590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306" name="AutoShape 18"/>
          <p:cNvCxnSpPr>
            <a:cxnSpLocks noChangeShapeType="1"/>
            <a:stCxn id="140296" idx="4"/>
            <a:endCxn id="140293" idx="4"/>
          </p:cNvCxnSpPr>
          <p:nvPr/>
        </p:nvCxnSpPr>
        <p:spPr bwMode="auto">
          <a:xfrm rot="16200000" flipH="1">
            <a:off x="5752306" y="1715294"/>
            <a:ext cx="1588" cy="3886200"/>
          </a:xfrm>
          <a:prstGeom prst="curvedConnector3">
            <a:avLst>
              <a:gd name="adj1" fmla="val 30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2971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42672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55626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-1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781800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-2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565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62325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205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69342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258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6543" y="100013"/>
            <a:ext cx="8570913" cy="906462"/>
          </a:xfrm>
        </p:spPr>
        <p:txBody>
          <a:bodyPr/>
          <a:lstStyle/>
          <a:p>
            <a:r>
              <a:rPr lang="en-US" altLang="en-US" dirty="0" smtClean="0"/>
              <a:t>SP in a </a:t>
            </a:r>
            <a:r>
              <a:rPr lang="en-US" altLang="en-US" dirty="0"/>
              <a:t>DAGs - Complexity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55650" y="4941888"/>
            <a:ext cx="730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>
                <a:latin typeface="Arial" pitchFamily="34" charset="0"/>
              </a:rPr>
              <a:t>T(V,E) = </a:t>
            </a:r>
            <a:r>
              <a:rPr lang="en-US" altLang="en-US">
                <a:latin typeface="Arial" pitchFamily="34" charset="0"/>
                <a:sym typeface="Symbol" pitchFamily="18" charset="2"/>
              </a:rPr>
              <a:t></a:t>
            </a:r>
            <a:r>
              <a:rPr lang="en-US" altLang="en-US">
                <a:latin typeface="Arial" pitchFamily="34" charset="0"/>
              </a:rPr>
              <a:t>(V + E) + </a:t>
            </a:r>
            <a:r>
              <a:rPr lang="en-US" altLang="en-US">
                <a:latin typeface="Arial" pitchFamily="34" charset="0"/>
                <a:sym typeface="Symbol" pitchFamily="18" charset="2"/>
              </a:rPr>
              <a:t>(V) + (V) + E (1) = (V + E)</a:t>
            </a:r>
            <a:endParaRPr lang="en-US" altLang="en-US" noProof="1">
              <a:latin typeface="Arial" pitchFamily="34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6958013" cy="283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2000" i="1" dirty="0" smtClean="0">
                <a:latin typeface="Arial" pitchFamily="34" charset="0"/>
              </a:rPr>
              <a:t>SP-DAG</a:t>
            </a:r>
            <a:r>
              <a:rPr lang="en-US" altLang="en-US" sz="2000" noProof="1" smtClean="0">
                <a:latin typeface="Arial" pitchFamily="34" charset="0"/>
              </a:rPr>
              <a:t>(</a:t>
            </a:r>
            <a:r>
              <a:rPr lang="en-US" altLang="en-US" sz="2000" b="1" noProof="1" smtClean="0">
                <a:latin typeface="Arial" pitchFamily="34" charset="0"/>
              </a:rPr>
              <a:t>graph </a:t>
            </a:r>
            <a:r>
              <a:rPr lang="en-US" altLang="en-US" sz="2000" dirty="0">
                <a:latin typeface="Arial" pitchFamily="34" charset="0"/>
              </a:rPr>
              <a:t>(</a:t>
            </a:r>
            <a:r>
              <a:rPr lang="en-US" altLang="en-US" sz="2000" noProof="1">
                <a:latin typeface="Arial" pitchFamily="34" charset="0"/>
              </a:rPr>
              <a:t>G,</a:t>
            </a:r>
            <a:r>
              <a:rPr lang="en-US" altLang="en-US" sz="2000" dirty="0">
                <a:latin typeface="Arial" pitchFamily="34" charset="0"/>
              </a:rPr>
              <a:t>w)</a:t>
            </a:r>
            <a:r>
              <a:rPr lang="en-US" altLang="en-US" sz="2000" noProof="1">
                <a:latin typeface="Arial" pitchFamily="34" charset="0"/>
              </a:rPr>
              <a:t>, </a:t>
            </a:r>
            <a:r>
              <a:rPr lang="en-US" altLang="en-US" sz="2000" noProof="1" smtClean="0">
                <a:latin typeface="Arial" pitchFamily="34" charset="0"/>
              </a:rPr>
              <a:t>s</a:t>
            </a:r>
            <a:r>
              <a:rPr lang="en-US" altLang="en-US" sz="2000" noProof="1">
                <a:latin typeface="Arial" pitchFamily="34" charset="0"/>
              </a:rPr>
              <a:t>)</a:t>
            </a:r>
            <a:endParaRPr lang="en-US" altLang="en-US" sz="2000" dirty="0">
              <a:latin typeface="Arial" pitchFamily="34" charset="0"/>
            </a:endParaRPr>
          </a:p>
          <a:p>
            <a:pPr eaLnBrk="0" hangingPunct="0"/>
            <a:endParaRPr lang="en-US" altLang="en-US" sz="2000" noProof="1">
              <a:latin typeface="Arial" pitchFamily="34" charset="0"/>
            </a:endParaRPr>
          </a:p>
          <a:p>
            <a:pPr lvl="1" eaLnBrk="0" hangingPunct="0"/>
            <a:r>
              <a:rPr lang="en-US" altLang="en-US" sz="2000" dirty="0">
                <a:latin typeface="Arial" pitchFamily="34" charset="0"/>
              </a:rPr>
              <a:t> topologically sort vertices of G</a:t>
            </a:r>
          </a:p>
          <a:p>
            <a:pPr lvl="1" eaLnBrk="0" hangingPunct="0"/>
            <a:endParaRPr lang="en-US" altLang="en-US" sz="2000" dirty="0">
              <a:latin typeface="Arial" pitchFamily="34" charset="0"/>
            </a:endParaRPr>
          </a:p>
          <a:p>
            <a:pPr lvl="1" eaLnBrk="0" hangingPunct="0"/>
            <a:r>
              <a:rPr lang="en-US" altLang="en-US" sz="2000" dirty="0">
                <a:latin typeface="Arial" pitchFamily="34" charset="0"/>
              </a:rPr>
              <a:t> </a:t>
            </a:r>
            <a:r>
              <a:rPr lang="en-US" altLang="en-US" sz="2000" i="1" noProof="1">
                <a:latin typeface="Arial" pitchFamily="34" charset="0"/>
              </a:rPr>
              <a:t>InitializeSingleSource</a:t>
            </a:r>
            <a:r>
              <a:rPr lang="en-US" altLang="en-US" sz="2000" noProof="1">
                <a:latin typeface="Arial" pitchFamily="34" charset="0"/>
              </a:rPr>
              <a:t>(G, s)</a:t>
            </a:r>
            <a:endParaRPr lang="en-US" altLang="en-US" sz="2000" dirty="0">
              <a:latin typeface="Arial" pitchFamily="34" charset="0"/>
            </a:endParaRPr>
          </a:p>
          <a:p>
            <a:pPr lvl="1" eaLnBrk="0" hangingPunct="0"/>
            <a:endParaRPr lang="en-US" altLang="en-US" sz="2000" dirty="0">
              <a:latin typeface="Arial" pitchFamily="34" charset="0"/>
            </a:endParaRPr>
          </a:p>
          <a:p>
            <a:pPr lvl="1" eaLnBrk="0" hangingPunct="0"/>
            <a:r>
              <a:rPr lang="en-US" altLang="en-US" sz="2000" dirty="0">
                <a:latin typeface="Arial" pitchFamily="34" charset="0"/>
              </a:rPr>
              <a:t> </a:t>
            </a:r>
            <a:r>
              <a:rPr lang="en-US" altLang="en-US" sz="2000" b="1" dirty="0">
                <a:latin typeface="Arial" pitchFamily="34" charset="0"/>
              </a:rPr>
              <a:t>for</a:t>
            </a:r>
            <a:r>
              <a:rPr lang="en-US" altLang="en-US" sz="2000" dirty="0">
                <a:latin typeface="Arial" pitchFamily="34" charset="0"/>
              </a:rPr>
              <a:t> each vertex u taken in topologically sorted order </a:t>
            </a:r>
            <a:r>
              <a:rPr lang="en-US" altLang="en-US" sz="2000" b="1" dirty="0">
                <a:latin typeface="Arial" pitchFamily="34" charset="0"/>
              </a:rPr>
              <a:t>do </a:t>
            </a:r>
            <a:endParaRPr lang="en-US" altLang="en-US" sz="2000" dirty="0">
              <a:latin typeface="Arial" pitchFamily="34" charset="0"/>
            </a:endParaRPr>
          </a:p>
          <a:p>
            <a:pPr lvl="2" eaLnBrk="0" hangingPunct="0"/>
            <a:r>
              <a:rPr lang="en-US" altLang="en-US" sz="2000" dirty="0">
                <a:latin typeface="Arial" pitchFamily="34" charset="0"/>
              </a:rPr>
              <a:t>  </a:t>
            </a:r>
            <a:r>
              <a:rPr lang="en-US" altLang="en-US" sz="2000" noProof="1">
                <a:latin typeface="Arial" pitchFamily="34" charset="0"/>
              </a:rPr>
              <a:t>	</a:t>
            </a:r>
            <a:r>
              <a:rPr lang="en-US" altLang="en-US" sz="2000" b="1" dirty="0">
                <a:latin typeface="Arial" pitchFamily="34" charset="0"/>
              </a:rPr>
              <a:t>for</a:t>
            </a:r>
            <a:r>
              <a:rPr lang="en-US" altLang="en-US" sz="2000" dirty="0">
                <a:latin typeface="Arial" pitchFamily="34" charset="0"/>
              </a:rPr>
              <a:t> each vertex </a:t>
            </a:r>
            <a:r>
              <a:rPr lang="en-US" altLang="en-US" sz="2000" i="1" noProof="1">
                <a:latin typeface="Arial" pitchFamily="34" charset="0"/>
              </a:rPr>
              <a:t>v 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  </a:t>
            </a:r>
            <a:r>
              <a:rPr lang="en-US" altLang="en-US" sz="2000" i="1" dirty="0" err="1">
                <a:latin typeface="Arial" pitchFamily="34" charset="0"/>
                <a:sym typeface="Symbol" pitchFamily="18" charset="2"/>
              </a:rPr>
              <a:t>Adj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[</a:t>
            </a:r>
            <a:r>
              <a:rPr lang="en-US" altLang="en-US" sz="2000" dirty="0">
                <a:latin typeface="Arial" pitchFamily="34" charset="0"/>
                <a:sym typeface="Symbol" pitchFamily="18" charset="2"/>
              </a:rPr>
              <a:t>u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]</a:t>
            </a:r>
            <a:r>
              <a:rPr lang="en-US" altLang="en-US" sz="2000" dirty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Arial" pitchFamily="34" charset="0"/>
              </a:rPr>
              <a:t> </a:t>
            </a:r>
            <a:r>
              <a:rPr lang="en-US" altLang="en-US" sz="2000" b="1" dirty="0">
                <a:latin typeface="Arial" pitchFamily="34" charset="0"/>
              </a:rPr>
              <a:t>do</a:t>
            </a:r>
            <a:endParaRPr lang="en-US" altLang="en-US" sz="2000" dirty="0">
              <a:latin typeface="Arial" pitchFamily="34" charset="0"/>
              <a:sym typeface="Symbol" pitchFamily="18" charset="2"/>
            </a:endParaRPr>
          </a:p>
          <a:p>
            <a:pPr lvl="2" eaLnBrk="0" hangingPunct="0"/>
            <a:r>
              <a:rPr lang="en-US" altLang="en-US" sz="2000" dirty="0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sz="2000" i="1" noProof="1">
                <a:latin typeface="Arial" pitchFamily="34" charset="0"/>
                <a:sym typeface="Symbol" pitchFamily="18" charset="2"/>
              </a:rPr>
              <a:t>Relax</a:t>
            </a:r>
            <a:r>
              <a:rPr lang="en-US" altLang="en-US" sz="2000" noProof="1">
                <a:latin typeface="Arial" pitchFamily="34" charset="0"/>
                <a:sym typeface="Symbol" pitchFamily="18" charset="2"/>
              </a:rPr>
              <a:t>(u,v,w)</a:t>
            </a:r>
            <a:endParaRPr lang="en-US" altLang="en-US" sz="2000" dirty="0"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82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DEE115-9B80-48D8-83F3-A0387D06B3DC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99718F-E4CA-4E84-9F21-DC1994BC9F9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Negative Weights and Cycles?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Negative edges are OK, as long as there are no </a:t>
            </a:r>
            <a:r>
              <a:rPr lang="en-US" altLang="en-US" i="1" dirty="0" smtClean="0"/>
              <a:t>negative weight cycles </a:t>
            </a:r>
            <a:r>
              <a:rPr lang="en-US" altLang="en-US" dirty="0" smtClean="0"/>
              <a:t>(otherwise paths with arbitrary small “lengths” would be possible)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Shortest-paths can have no cycles (otherwise we could improve them by removing cycles)</a:t>
            </a:r>
            <a:endParaRPr lang="en-US" altLang="en-US" i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Any shortest-path in graph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can be no longer than </a:t>
            </a:r>
            <a:r>
              <a:rPr lang="en-US" altLang="en-US" i="1" dirty="0" smtClean="0"/>
              <a:t>n–</a:t>
            </a:r>
            <a:r>
              <a:rPr lang="en-US" altLang="en-US" dirty="0" smtClean="0"/>
              <a:t>1 edges, where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the number of vertices</a:t>
            </a:r>
          </a:p>
        </p:txBody>
      </p:sp>
    </p:spTree>
    <p:extLst>
      <p:ext uri="{BB962C8B-B14F-4D97-AF65-F5344CB8AC3E}">
        <p14:creationId xmlns:p14="http://schemas.microsoft.com/office/powerpoint/2010/main" val="33712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Relaxation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key technique in shortest path algorithms is </a:t>
            </a:r>
            <a:r>
              <a:rPr lang="en-US" altLang="en-US" i="1" dirty="0">
                <a:solidFill>
                  <a:schemeClr val="tx2"/>
                </a:solidFill>
              </a:rPr>
              <a:t>relaxation</a:t>
            </a:r>
            <a:endParaRPr lang="en-US" altLang="en-US" dirty="0"/>
          </a:p>
          <a:p>
            <a:pPr marL="400050" lvl="1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Idea: for all </a:t>
            </a:r>
            <a:r>
              <a:rPr lang="en-US" altLang="en-US" i="1" dirty="0">
                <a:solidFill>
                  <a:schemeClr val="tx1"/>
                </a:solidFill>
              </a:rPr>
              <a:t>v</a:t>
            </a:r>
            <a:r>
              <a:rPr lang="en-US" altLang="en-US" dirty="0">
                <a:solidFill>
                  <a:schemeClr val="tx1"/>
                </a:solidFill>
              </a:rPr>
              <a:t>, maintain upper bound d[</a:t>
            </a:r>
            <a:r>
              <a:rPr lang="en-US" altLang="en-US" i="1" dirty="0">
                <a:solidFill>
                  <a:schemeClr val="tx1"/>
                </a:solidFill>
              </a:rPr>
              <a:t>v</a:t>
            </a:r>
            <a:r>
              <a:rPr lang="en-US" altLang="en-US" dirty="0">
                <a:solidFill>
                  <a:schemeClr val="tx1"/>
                </a:solidFill>
              </a:rPr>
              <a:t>] on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(</a:t>
            </a:r>
            <a:r>
              <a:rPr lang="en-US" altLang="en-US" dirty="0" err="1">
                <a:solidFill>
                  <a:schemeClr val="tx1"/>
                </a:solidFill>
                <a:sym typeface="Symbol" pitchFamily="18" charset="2"/>
              </a:rPr>
              <a:t>s,v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Relax(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u,v,w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) { 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if (d[v] &gt; d[u]+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2400" b="1" dirty="0" err="1" smtClean="0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)) then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en-US" b="1" dirty="0" smtClean="0">
                <a:latin typeface="Courier New" pitchFamily="49" charset="0"/>
                <a:sym typeface="Symbol" pitchFamily="18" charset="2"/>
              </a:rPr>
              <a:t>		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d[v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]=d[u]+</a:t>
            </a:r>
            <a:r>
              <a:rPr lang="en-US" altLang="en-US" sz="2400" b="1" dirty="0" smtClean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2400" b="1" dirty="0" err="1" smtClean="0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2400" b="1" smtClean="0">
                <a:latin typeface="Courier New" pitchFamily="49" charset="0"/>
                <a:sym typeface="Symbol" pitchFamily="18" charset="2"/>
              </a:rPr>
              <a:t>);</a:t>
            </a:r>
            <a:endParaRPr lang="en-US" altLang="en-US" sz="2400" b="1" dirty="0">
              <a:latin typeface="Courier New" pitchFamily="49" charset="0"/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grpSp>
        <p:nvGrpSpPr>
          <p:cNvPr id="1408004" name="Group 4"/>
          <p:cNvGrpSpPr>
            <a:grpSpLocks/>
          </p:cNvGrpSpPr>
          <p:nvPr/>
        </p:nvGrpSpPr>
        <p:grpSpPr bwMode="auto">
          <a:xfrm>
            <a:off x="1219200" y="4400550"/>
            <a:ext cx="2963863" cy="2019300"/>
            <a:chOff x="768" y="2772"/>
            <a:chExt cx="1867" cy="1272"/>
          </a:xfrm>
        </p:grpSpPr>
        <p:sp>
          <p:nvSpPr>
            <p:cNvPr id="1408005" name="Oval 5"/>
            <p:cNvSpPr>
              <a:spLocks noChangeArrowheads="1"/>
            </p:cNvSpPr>
            <p:nvPr/>
          </p:nvSpPr>
          <p:spPr bwMode="auto"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9</a:t>
              </a:r>
            </a:p>
          </p:txBody>
        </p:sp>
        <p:sp>
          <p:nvSpPr>
            <p:cNvPr id="1408006" name="Oval 6"/>
            <p:cNvSpPr>
              <a:spLocks noChangeArrowheads="1"/>
            </p:cNvSpPr>
            <p:nvPr/>
          </p:nvSpPr>
          <p:spPr bwMode="auto"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07" name="AutoShape 7"/>
            <p:cNvCxnSpPr>
              <a:cxnSpLocks noChangeShapeType="1"/>
              <a:stCxn id="1408006" idx="6"/>
              <a:endCxn id="1408005" idx="2"/>
            </p:cNvCxnSpPr>
            <p:nvPr/>
          </p:nvCxnSpPr>
          <p:spPr bwMode="auto">
            <a:xfrm flipV="1">
              <a:off x="1108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8008" name="Text Box 8"/>
            <p:cNvSpPr txBox="1">
              <a:spLocks noChangeArrowheads="1"/>
            </p:cNvSpPr>
            <p:nvPr/>
          </p:nvSpPr>
          <p:spPr bwMode="auto"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09" name="Oval 9"/>
            <p:cNvSpPr>
              <a:spLocks noChangeArrowheads="1"/>
            </p:cNvSpPr>
            <p:nvPr/>
          </p:nvSpPr>
          <p:spPr bwMode="auto"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7</a:t>
              </a:r>
            </a:p>
          </p:txBody>
        </p:sp>
        <p:sp>
          <p:nvSpPr>
            <p:cNvPr id="1408010" name="Oval 10"/>
            <p:cNvSpPr>
              <a:spLocks noChangeArrowheads="1"/>
            </p:cNvSpPr>
            <p:nvPr/>
          </p:nvSpPr>
          <p:spPr bwMode="auto"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11" name="AutoShape 11"/>
            <p:cNvCxnSpPr>
              <a:cxnSpLocks noChangeShapeType="1"/>
              <a:stCxn id="1408010" idx="6"/>
              <a:endCxn id="1408009" idx="2"/>
            </p:cNvCxnSpPr>
            <p:nvPr/>
          </p:nvCxnSpPr>
          <p:spPr bwMode="auto">
            <a:xfrm flipV="1">
              <a:off x="1108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8012" name="Text Box 12"/>
            <p:cNvSpPr txBox="1">
              <a:spLocks noChangeArrowheads="1"/>
            </p:cNvSpPr>
            <p:nvPr/>
          </p:nvSpPr>
          <p:spPr bwMode="auto"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13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0" cy="432"/>
            </a:xfrm>
            <a:prstGeom prst="lin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8014" name="Text Box 14"/>
            <p:cNvSpPr txBox="1">
              <a:spLocks noChangeArrowheads="1"/>
            </p:cNvSpPr>
            <p:nvPr/>
          </p:nvSpPr>
          <p:spPr bwMode="auto"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Courier New" pitchFamily="49" charset="0"/>
                </a:rPr>
                <a:t>Relax</a:t>
              </a:r>
            </a:p>
          </p:txBody>
        </p:sp>
      </p:grpSp>
      <p:grpSp>
        <p:nvGrpSpPr>
          <p:cNvPr id="1408015" name="Group 15"/>
          <p:cNvGrpSpPr>
            <a:grpSpLocks/>
          </p:cNvGrpSpPr>
          <p:nvPr/>
        </p:nvGrpSpPr>
        <p:grpSpPr bwMode="auto">
          <a:xfrm>
            <a:off x="5189538" y="4400550"/>
            <a:ext cx="2963862" cy="2019300"/>
            <a:chOff x="3269" y="2772"/>
            <a:chExt cx="1867" cy="1272"/>
          </a:xfrm>
        </p:grpSpPr>
        <p:sp>
          <p:nvSpPr>
            <p:cNvPr id="1408016" name="Oval 16"/>
            <p:cNvSpPr>
              <a:spLocks noChangeArrowheads="1"/>
            </p:cNvSpPr>
            <p:nvPr/>
          </p:nvSpPr>
          <p:spPr bwMode="auto"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1408017" name="Oval 17"/>
            <p:cNvSpPr>
              <a:spLocks noChangeArrowheads="1"/>
            </p:cNvSpPr>
            <p:nvPr/>
          </p:nvSpPr>
          <p:spPr bwMode="auto"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18" name="AutoShape 18"/>
            <p:cNvCxnSpPr>
              <a:cxnSpLocks noChangeShapeType="1"/>
              <a:stCxn id="1408017" idx="6"/>
              <a:endCxn id="1408016" idx="2"/>
            </p:cNvCxnSpPr>
            <p:nvPr/>
          </p:nvCxnSpPr>
          <p:spPr bwMode="auto">
            <a:xfrm flipV="1">
              <a:off x="3609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8019" name="Text Box 19"/>
            <p:cNvSpPr txBox="1">
              <a:spLocks noChangeArrowheads="1"/>
            </p:cNvSpPr>
            <p:nvPr/>
          </p:nvSpPr>
          <p:spPr bwMode="auto"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20" name="Oval 20"/>
            <p:cNvSpPr>
              <a:spLocks noChangeArrowheads="1"/>
            </p:cNvSpPr>
            <p:nvPr/>
          </p:nvSpPr>
          <p:spPr bwMode="auto"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1408021" name="Oval 21"/>
            <p:cNvSpPr>
              <a:spLocks noChangeArrowheads="1"/>
            </p:cNvSpPr>
            <p:nvPr/>
          </p:nvSpPr>
          <p:spPr bwMode="auto"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5</a:t>
              </a:r>
            </a:p>
          </p:txBody>
        </p:sp>
        <p:cxnSp>
          <p:nvCxnSpPr>
            <p:cNvPr id="1408022" name="AutoShape 22"/>
            <p:cNvCxnSpPr>
              <a:cxnSpLocks noChangeShapeType="1"/>
              <a:stCxn id="1408021" idx="6"/>
              <a:endCxn id="1408020" idx="2"/>
            </p:cNvCxnSpPr>
            <p:nvPr/>
          </p:nvCxnSpPr>
          <p:spPr bwMode="auto">
            <a:xfrm flipV="1">
              <a:off x="3609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8023" name="Text Box 23"/>
            <p:cNvSpPr txBox="1">
              <a:spLocks noChangeArrowheads="1"/>
            </p:cNvSpPr>
            <p:nvPr/>
          </p:nvSpPr>
          <p:spPr bwMode="auto"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1408024" name="Line 24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8025" name="Text Box 25"/>
            <p:cNvSpPr txBox="1">
              <a:spLocks noChangeArrowheads="1"/>
            </p:cNvSpPr>
            <p:nvPr/>
          </p:nvSpPr>
          <p:spPr bwMode="auto"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Courier New" pitchFamily="49" charset="0"/>
                </a:rPr>
                <a:t>Relax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8264" y="526091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0488" y="517207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</a:rPr>
              <a:t>v</a:t>
            </a:r>
            <a:endParaRPr lang="en-US" i="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8602" y="520062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0669" y="5128487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</a:rPr>
              <a:t>v</a:t>
            </a:r>
            <a:endParaRPr lang="en-US" i="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CEA34-5328-4B49-A5D7-71CD33B986A8}" type="datetime1">
              <a:rPr lang="en-US" altLang="en-US" smtClean="0"/>
              <a:t>2/17/2020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9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A5A5A5"/>
      </a:dk2>
      <a:lt2>
        <a:srgbClr val="92D050"/>
      </a:lt2>
      <a:accent1>
        <a:srgbClr val="852F08"/>
      </a:accent1>
      <a:accent2>
        <a:srgbClr val="ED7D31"/>
      </a:accent2>
      <a:accent3>
        <a:srgbClr val="525252"/>
      </a:accent3>
      <a:accent4>
        <a:srgbClr val="FFC000"/>
      </a:accent4>
      <a:accent5>
        <a:srgbClr val="0C0C0C"/>
      </a:accent5>
      <a:accent6>
        <a:srgbClr val="70AD47"/>
      </a:accent6>
      <a:hlink>
        <a:srgbClr val="5252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47005</TotalTime>
  <Words>3335</Words>
  <Application>Microsoft Office PowerPoint</Application>
  <PresentationFormat>On-screen Show (4:3)</PresentationFormat>
  <Paragraphs>1609</Paragraphs>
  <Slides>79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2" baseType="lpstr">
      <vt:lpstr>Arial</vt:lpstr>
      <vt:lpstr>Calibri</vt:lpstr>
      <vt:lpstr>Calibri Light</vt:lpstr>
      <vt:lpstr>Constantia</vt:lpstr>
      <vt:lpstr>Courier New</vt:lpstr>
      <vt:lpstr>Symbol</vt:lpstr>
      <vt:lpstr>Tahoma</vt:lpstr>
      <vt:lpstr>Times New Roman</vt:lpstr>
      <vt:lpstr>Wingdings</vt:lpstr>
      <vt:lpstr>Default Design</vt:lpstr>
      <vt:lpstr>Office Theme</vt:lpstr>
      <vt:lpstr>Equation</vt:lpstr>
      <vt:lpstr>Photo Editor Photo</vt:lpstr>
      <vt:lpstr>Graph Algorithms Shortest Path</vt:lpstr>
      <vt:lpstr>Shortest-Path Problems  </vt:lpstr>
      <vt:lpstr>Shortest Path</vt:lpstr>
      <vt:lpstr>Single-Source Shortest Path</vt:lpstr>
      <vt:lpstr>Shortest Path Properties</vt:lpstr>
      <vt:lpstr>Shortest Path Properties</vt:lpstr>
      <vt:lpstr>Shortest Path Properties</vt:lpstr>
      <vt:lpstr>Negative Weights and Cycles?</vt:lpstr>
      <vt:lpstr>Relaxation</vt:lpstr>
      <vt:lpstr>Dijkstra's algorithm </vt:lpstr>
      <vt:lpstr>Dijkstra’s Algorithm - SSSP-Dijkstra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</vt:lpstr>
      <vt:lpstr>Dijkstra’s - Complexity</vt:lpstr>
      <vt:lpstr>Dijkstra’s Running Time</vt:lpstr>
      <vt:lpstr>Dijkstra Another Example</vt:lpstr>
      <vt:lpstr>Dijkstra Another Example</vt:lpstr>
      <vt:lpstr>Dijkstra Another Example</vt:lpstr>
      <vt:lpstr>Dijkstra Another Example</vt:lpstr>
      <vt:lpstr>Dijkstra Another Example</vt:lpstr>
      <vt:lpstr>Dijkstra Another Example</vt:lpstr>
      <vt:lpstr>Dijkstra Another Example</vt:lpstr>
      <vt:lpstr>Dijkstra Another Example</vt:lpstr>
      <vt:lpstr>Dijkstra Another Example</vt:lpstr>
      <vt:lpstr>Dijkstra Another Example</vt:lpstr>
      <vt:lpstr>Dijkstra's Algorithm - Summary</vt:lpstr>
      <vt:lpstr>Dijkstra’s Correctness</vt:lpstr>
      <vt:lpstr>Dijkstra Correctness (2)</vt:lpstr>
      <vt:lpstr>Dijkstra Correctness (3)</vt:lpstr>
      <vt:lpstr>The Bellman-Ford Algorithm</vt:lpstr>
      <vt:lpstr>Bellman-Ford: Idea</vt:lpstr>
      <vt:lpstr>Why Bellman-Ford Works</vt:lpstr>
      <vt:lpstr>Negative Cycle Detection</vt:lpstr>
      <vt:lpstr>Bellman-Ford Algorithm</vt:lpstr>
      <vt:lpstr>Bellman-Ford Algorithm</vt:lpstr>
      <vt:lpstr>Bellman-Ford Algorithm</vt:lpstr>
      <vt:lpstr>Bellman-Ford Algorithm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- Complexity</vt:lpstr>
      <vt:lpstr>PowerPoint Presentation</vt:lpstr>
      <vt:lpstr>Example</vt:lpstr>
      <vt:lpstr>Example</vt:lpstr>
      <vt:lpstr>Example</vt:lpstr>
      <vt:lpstr>Example</vt:lpstr>
      <vt:lpstr>Example</vt:lpstr>
      <vt:lpstr>DAG Shortest Paths</vt:lpstr>
      <vt:lpstr>Shortest Paths in DAGs - SP-DAG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Shortest Paths in DAGs - Example</vt:lpstr>
      <vt:lpstr>SP in a DAGs - Complexity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325 Analysis of Algorithms</dc:title>
  <dc:subject>Ch 24: Shortest Path</dc:subject>
  <dc:creator>Juli Schutfort</dc:creator>
  <cp:lastModifiedBy>Julianne Schutfort</cp:lastModifiedBy>
  <cp:revision>797</cp:revision>
  <dcterms:created xsi:type="dcterms:W3CDTF">2003-07-26T00:47:08Z</dcterms:created>
  <dcterms:modified xsi:type="dcterms:W3CDTF">2020-02-17T09:28:59Z</dcterms:modified>
  <cp:category>Shortest Path</cp:category>
</cp:coreProperties>
</file>