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4" r:id="rId16"/>
    <p:sldId id="270" r:id="rId17"/>
    <p:sldId id="275" r:id="rId18"/>
    <p:sldId id="276" r:id="rId19"/>
    <p:sldId id="277"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51.svg"/><Relationship Id="rId5" Type="http://schemas.openxmlformats.org/officeDocument/2006/relationships/image" Target="../media/image50.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D044FE-49C9-49AA-9F80-882CCC6283B0}"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375C592-3CCF-4EB3-A031-B35A2A799BE0}">
      <dgm:prSet/>
      <dgm:spPr/>
      <dgm:t>
        <a:bodyPr/>
        <a:lstStyle/>
        <a:p>
          <a:pPr>
            <a:lnSpc>
              <a:spcPct val="100000"/>
            </a:lnSpc>
          </a:pPr>
          <a:r>
            <a:rPr lang="en-US">
              <a:latin typeface="Calibri" panose="020F0502020204030204" pitchFamily="34" charset="0"/>
              <a:ea typeface="Calibri" panose="020F0502020204030204" pitchFamily="34" charset="0"/>
              <a:cs typeface="Calibri" panose="020F0502020204030204" pitchFamily="34" charset="0"/>
            </a:rPr>
            <a:t>The focus of this project is on using graph representation or basic data visualization techniques to examine large amounts of data. </a:t>
          </a:r>
        </a:p>
      </dgm:t>
    </dgm:pt>
    <dgm:pt modelId="{A318BD50-8B1F-4A84-BC3A-88744B500CF6}" type="parTrans" cxnId="{32112A6B-A6E7-471F-822B-38352D0DBED4}">
      <dgm:prSet/>
      <dgm:spPr/>
      <dgm:t>
        <a:bodyPr/>
        <a:lstStyle/>
        <a:p>
          <a:endParaRPr lang="en-US"/>
        </a:p>
      </dgm:t>
    </dgm:pt>
    <dgm:pt modelId="{86114135-7351-4DC5-B2AA-B574F07D5C5D}" type="sibTrans" cxnId="{32112A6B-A6E7-471F-822B-38352D0DBED4}">
      <dgm:prSet/>
      <dgm:spPr/>
      <dgm:t>
        <a:bodyPr/>
        <a:lstStyle/>
        <a:p>
          <a:pPr>
            <a:lnSpc>
              <a:spcPct val="100000"/>
            </a:lnSpc>
          </a:pPr>
          <a:endParaRPr lang="en-US"/>
        </a:p>
      </dgm:t>
    </dgm:pt>
    <dgm:pt modelId="{32558BCA-9E6E-4EDA-8E4D-E3B1D9DDB13E}">
      <dgm:prSet/>
      <dgm:spPr/>
      <dgm:t>
        <a:bodyPr/>
        <a:lstStyle/>
        <a:p>
          <a:pPr>
            <a:lnSpc>
              <a:spcPct val="100000"/>
            </a:lnSpc>
          </a:pPr>
          <a:r>
            <a:rPr lang="en-US">
              <a:latin typeface="Calibri" panose="020F0502020204030204" pitchFamily="34" charset="0"/>
              <a:ea typeface="Calibri" panose="020F0502020204030204" pitchFamily="34" charset="0"/>
              <a:cs typeface="Calibri" panose="020F0502020204030204" pitchFamily="34" charset="0"/>
            </a:rPr>
            <a:t>We performed this experiment using open-source data files, such as the Iris dataset that was utilized in the seminal 1936 paper by R.A. Fisher.</a:t>
          </a:r>
        </a:p>
      </dgm:t>
    </dgm:pt>
    <dgm:pt modelId="{4AFF4E30-66E8-4DCE-B548-0A5D1B0F23EC}" type="parTrans" cxnId="{C9F992F5-35B4-4A9C-A8F7-1E444165E28F}">
      <dgm:prSet/>
      <dgm:spPr/>
      <dgm:t>
        <a:bodyPr/>
        <a:lstStyle/>
        <a:p>
          <a:endParaRPr lang="en-US"/>
        </a:p>
      </dgm:t>
    </dgm:pt>
    <dgm:pt modelId="{63241F51-5DA1-4201-962F-44F92B9E8795}" type="sibTrans" cxnId="{C9F992F5-35B4-4A9C-A8F7-1E444165E28F}">
      <dgm:prSet/>
      <dgm:spPr/>
      <dgm:t>
        <a:bodyPr/>
        <a:lstStyle/>
        <a:p>
          <a:pPr>
            <a:lnSpc>
              <a:spcPct val="100000"/>
            </a:lnSpc>
          </a:pPr>
          <a:endParaRPr lang="en-US"/>
        </a:p>
      </dgm:t>
    </dgm:pt>
    <dgm:pt modelId="{0B3A6A08-0E40-47E3-84B4-242215F16CC2}">
      <dgm:prSet/>
      <dgm:spPr/>
      <dgm:t>
        <a:bodyPr/>
        <a:lstStyle/>
        <a:p>
          <a:pPr>
            <a:lnSpc>
              <a:spcPct val="100000"/>
            </a:lnSpc>
          </a:pPr>
          <a:r>
            <a:rPr lang="en-US">
              <a:latin typeface="Calibri" panose="020F0502020204030204" pitchFamily="34" charset="0"/>
              <a:ea typeface="Calibri" panose="020F0502020204030204" pitchFamily="34" charset="0"/>
              <a:cs typeface="Calibri" panose="020F0502020204030204" pitchFamily="34" charset="0"/>
            </a:rPr>
            <a:t>It includes details on the traits of each bloom and three species of iris, each with fifty samples. It is possible to divide one species of flower linearly into the other two, but not the other way around. </a:t>
          </a:r>
        </a:p>
      </dgm:t>
    </dgm:pt>
    <dgm:pt modelId="{C12FFAE4-34AD-450C-9352-6823E0282EBE}" type="parTrans" cxnId="{E3513655-2A86-4EDE-961E-4AE4821961A3}">
      <dgm:prSet/>
      <dgm:spPr/>
      <dgm:t>
        <a:bodyPr/>
        <a:lstStyle/>
        <a:p>
          <a:endParaRPr lang="en-US"/>
        </a:p>
      </dgm:t>
    </dgm:pt>
    <dgm:pt modelId="{72D67146-2ABA-4BAA-8799-9E7D5CF57B83}" type="sibTrans" cxnId="{E3513655-2A86-4EDE-961E-4AE4821961A3}">
      <dgm:prSet/>
      <dgm:spPr/>
      <dgm:t>
        <a:bodyPr/>
        <a:lstStyle/>
        <a:p>
          <a:pPr>
            <a:lnSpc>
              <a:spcPct val="100000"/>
            </a:lnSpc>
          </a:pPr>
          <a:endParaRPr lang="en-US"/>
        </a:p>
      </dgm:t>
    </dgm:pt>
    <dgm:pt modelId="{A3B65370-C7F5-4C32-BE3A-99934496D83C}">
      <dgm:prSet/>
      <dgm:spPr/>
      <dgm:t>
        <a:bodyPr/>
        <a:lstStyle/>
        <a:p>
          <a:pPr>
            <a:lnSpc>
              <a:spcPct val="100000"/>
            </a:lnSpc>
          </a:pPr>
          <a:r>
            <a:rPr lang="en-US">
              <a:latin typeface="Calibri" panose="020F0502020204030204" pitchFamily="34" charset="0"/>
              <a:ea typeface="Calibri" panose="020F0502020204030204" pitchFamily="34" charset="0"/>
              <a:cs typeface="Calibri" panose="020F0502020204030204" pitchFamily="34" charset="0"/>
            </a:rPr>
            <a:t>We attempted to add some additional data to the data files with the existing samples because 50 samples is a very little number of records to examine the data. </a:t>
          </a:r>
        </a:p>
      </dgm:t>
    </dgm:pt>
    <dgm:pt modelId="{69C3C9BD-E2BE-40D3-BD3A-06EFD4504798}" type="parTrans" cxnId="{280D53FA-D167-4808-AB0B-20252C8C966F}">
      <dgm:prSet/>
      <dgm:spPr/>
      <dgm:t>
        <a:bodyPr/>
        <a:lstStyle/>
        <a:p>
          <a:endParaRPr lang="en-US"/>
        </a:p>
      </dgm:t>
    </dgm:pt>
    <dgm:pt modelId="{514BC52D-F11E-41DC-A3CE-0992C82F3390}" type="sibTrans" cxnId="{280D53FA-D167-4808-AB0B-20252C8C966F}">
      <dgm:prSet/>
      <dgm:spPr/>
      <dgm:t>
        <a:bodyPr/>
        <a:lstStyle/>
        <a:p>
          <a:pPr>
            <a:lnSpc>
              <a:spcPct val="100000"/>
            </a:lnSpc>
          </a:pPr>
          <a:endParaRPr lang="en-US"/>
        </a:p>
      </dgm:t>
    </dgm:pt>
    <dgm:pt modelId="{23198C09-21F1-4C19-AE08-4A3FD08C9DB7}">
      <dgm:prSet/>
      <dgm:spPr/>
      <dgm:t>
        <a:bodyPr/>
        <a:lstStyle/>
        <a:p>
          <a:pPr>
            <a:lnSpc>
              <a:spcPct val="100000"/>
            </a:lnSpc>
          </a:pPr>
          <a:r>
            <a:rPr lang="en-US">
              <a:latin typeface="Calibri" panose="020F0502020204030204" pitchFamily="34" charset="0"/>
              <a:ea typeface="Calibri" panose="020F0502020204030204" pitchFamily="34" charset="0"/>
              <a:cs typeface="Calibri" panose="020F0502020204030204" pitchFamily="34" charset="0"/>
            </a:rPr>
            <a:t>The information includes the length, width, length, and width of the petals of three different flower species: Iris setosa, Iris versicolor, and Iris virginica.</a:t>
          </a:r>
        </a:p>
      </dgm:t>
    </dgm:pt>
    <dgm:pt modelId="{007C51A5-5725-47AA-A149-C872846162BE}" type="parTrans" cxnId="{5215D2B4-A0BC-4E4D-8379-4924F4F9310D}">
      <dgm:prSet/>
      <dgm:spPr/>
      <dgm:t>
        <a:bodyPr/>
        <a:lstStyle/>
        <a:p>
          <a:endParaRPr lang="en-US"/>
        </a:p>
      </dgm:t>
    </dgm:pt>
    <dgm:pt modelId="{5CF2A489-A322-4AC7-A0E8-54338EA53AFE}" type="sibTrans" cxnId="{5215D2B4-A0BC-4E4D-8379-4924F4F9310D}">
      <dgm:prSet/>
      <dgm:spPr/>
      <dgm:t>
        <a:bodyPr/>
        <a:lstStyle/>
        <a:p>
          <a:endParaRPr lang="en-US"/>
        </a:p>
      </dgm:t>
    </dgm:pt>
    <dgm:pt modelId="{B9248126-F508-4DB1-B33D-E9B55059D7E4}" type="pres">
      <dgm:prSet presAssocID="{6DD044FE-49C9-49AA-9F80-882CCC6283B0}" presName="root" presStyleCnt="0">
        <dgm:presLayoutVars>
          <dgm:dir/>
          <dgm:resizeHandles val="exact"/>
        </dgm:presLayoutVars>
      </dgm:prSet>
      <dgm:spPr/>
    </dgm:pt>
    <dgm:pt modelId="{78EB4D69-B28B-49BF-92A8-A1D3CAC543D0}" type="pres">
      <dgm:prSet presAssocID="{6DD044FE-49C9-49AA-9F80-882CCC6283B0}" presName="container" presStyleCnt="0">
        <dgm:presLayoutVars>
          <dgm:dir/>
          <dgm:resizeHandles val="exact"/>
        </dgm:presLayoutVars>
      </dgm:prSet>
      <dgm:spPr/>
    </dgm:pt>
    <dgm:pt modelId="{75B1CE7D-5634-4226-B23B-3C9DDFC30576}" type="pres">
      <dgm:prSet presAssocID="{C375C592-3CCF-4EB3-A031-B35A2A799BE0}" presName="compNode" presStyleCnt="0"/>
      <dgm:spPr/>
    </dgm:pt>
    <dgm:pt modelId="{981F8272-7AB5-415E-BA4D-EFD9E384A5AF}" type="pres">
      <dgm:prSet presAssocID="{C375C592-3CCF-4EB3-A031-B35A2A799BE0}" presName="iconBgRect" presStyleLbl="bgShp" presStyleIdx="0" presStyleCnt="5"/>
      <dgm:spPr/>
    </dgm:pt>
    <dgm:pt modelId="{A57B749C-31F3-4829-BC09-7A5FED25B371}" type="pres">
      <dgm:prSet presAssocID="{C375C592-3CCF-4EB3-A031-B35A2A799BE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4674B9DC-8577-4FEC-8662-093EA03AD2D8}" type="pres">
      <dgm:prSet presAssocID="{C375C592-3CCF-4EB3-A031-B35A2A799BE0}" presName="spaceRect" presStyleCnt="0"/>
      <dgm:spPr/>
    </dgm:pt>
    <dgm:pt modelId="{89559F41-8C79-433C-A389-9CD79F58B10D}" type="pres">
      <dgm:prSet presAssocID="{C375C592-3CCF-4EB3-A031-B35A2A799BE0}" presName="textRect" presStyleLbl="revTx" presStyleIdx="0" presStyleCnt="5">
        <dgm:presLayoutVars>
          <dgm:chMax val="1"/>
          <dgm:chPref val="1"/>
        </dgm:presLayoutVars>
      </dgm:prSet>
      <dgm:spPr/>
    </dgm:pt>
    <dgm:pt modelId="{62037FDF-EB1F-41B1-BD1F-89A80FCB9F8D}" type="pres">
      <dgm:prSet presAssocID="{86114135-7351-4DC5-B2AA-B574F07D5C5D}" presName="sibTrans" presStyleLbl="sibTrans2D1" presStyleIdx="0" presStyleCnt="0"/>
      <dgm:spPr/>
    </dgm:pt>
    <dgm:pt modelId="{30E43F2A-9600-4294-A1F5-151EA92EC529}" type="pres">
      <dgm:prSet presAssocID="{32558BCA-9E6E-4EDA-8E4D-E3B1D9DDB13E}" presName="compNode" presStyleCnt="0"/>
      <dgm:spPr/>
    </dgm:pt>
    <dgm:pt modelId="{8A578B41-CA12-4AD9-9606-FFAFEC5CAF4D}" type="pres">
      <dgm:prSet presAssocID="{32558BCA-9E6E-4EDA-8E4D-E3B1D9DDB13E}" presName="iconBgRect" presStyleLbl="bgShp" presStyleIdx="1" presStyleCnt="5"/>
      <dgm:spPr/>
    </dgm:pt>
    <dgm:pt modelId="{38D54D75-1255-4544-AD9C-2FCCB497AAE5}" type="pres">
      <dgm:prSet presAssocID="{32558BCA-9E6E-4EDA-8E4D-E3B1D9DDB13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6713BA0A-82A3-4FE3-BE4F-294572E5CF85}" type="pres">
      <dgm:prSet presAssocID="{32558BCA-9E6E-4EDA-8E4D-E3B1D9DDB13E}" presName="spaceRect" presStyleCnt="0"/>
      <dgm:spPr/>
    </dgm:pt>
    <dgm:pt modelId="{C0FAD2BD-FF3E-4A70-B263-717B36F0F40B}" type="pres">
      <dgm:prSet presAssocID="{32558BCA-9E6E-4EDA-8E4D-E3B1D9DDB13E}" presName="textRect" presStyleLbl="revTx" presStyleIdx="1" presStyleCnt="5">
        <dgm:presLayoutVars>
          <dgm:chMax val="1"/>
          <dgm:chPref val="1"/>
        </dgm:presLayoutVars>
      </dgm:prSet>
      <dgm:spPr/>
    </dgm:pt>
    <dgm:pt modelId="{7758B1EE-8B27-4B8F-96DD-5D498D1FBB04}" type="pres">
      <dgm:prSet presAssocID="{63241F51-5DA1-4201-962F-44F92B9E8795}" presName="sibTrans" presStyleLbl="sibTrans2D1" presStyleIdx="0" presStyleCnt="0"/>
      <dgm:spPr/>
    </dgm:pt>
    <dgm:pt modelId="{DE4675D9-F75A-4D66-9431-2ADD1F576B3C}" type="pres">
      <dgm:prSet presAssocID="{0B3A6A08-0E40-47E3-84B4-242215F16CC2}" presName="compNode" presStyleCnt="0"/>
      <dgm:spPr/>
    </dgm:pt>
    <dgm:pt modelId="{10A4CFDA-C5E1-4E8F-8373-E46AC0765776}" type="pres">
      <dgm:prSet presAssocID="{0B3A6A08-0E40-47E3-84B4-242215F16CC2}" presName="iconBgRect" presStyleLbl="bgShp" presStyleIdx="2" presStyleCnt="5"/>
      <dgm:spPr/>
    </dgm:pt>
    <dgm:pt modelId="{D87F4BBB-9D96-4190-8C28-BF758C9C6DB3}" type="pres">
      <dgm:prSet presAssocID="{0B3A6A08-0E40-47E3-84B4-242215F16CC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ee with hive"/>
        </a:ext>
      </dgm:extLst>
    </dgm:pt>
    <dgm:pt modelId="{333FD8F0-4AAC-4BAC-A743-82F8483807F1}" type="pres">
      <dgm:prSet presAssocID="{0B3A6A08-0E40-47E3-84B4-242215F16CC2}" presName="spaceRect" presStyleCnt="0"/>
      <dgm:spPr/>
    </dgm:pt>
    <dgm:pt modelId="{DADC50A6-CEDD-4958-831B-DA466C7631CD}" type="pres">
      <dgm:prSet presAssocID="{0B3A6A08-0E40-47E3-84B4-242215F16CC2}" presName="textRect" presStyleLbl="revTx" presStyleIdx="2" presStyleCnt="5">
        <dgm:presLayoutVars>
          <dgm:chMax val="1"/>
          <dgm:chPref val="1"/>
        </dgm:presLayoutVars>
      </dgm:prSet>
      <dgm:spPr/>
    </dgm:pt>
    <dgm:pt modelId="{3D4CAFE0-150E-4218-A701-B8416AC8617C}" type="pres">
      <dgm:prSet presAssocID="{72D67146-2ABA-4BAA-8799-9E7D5CF57B83}" presName="sibTrans" presStyleLbl="sibTrans2D1" presStyleIdx="0" presStyleCnt="0"/>
      <dgm:spPr/>
    </dgm:pt>
    <dgm:pt modelId="{62E7C8AB-1DC7-4E88-B301-07B8A2184A09}" type="pres">
      <dgm:prSet presAssocID="{A3B65370-C7F5-4C32-BE3A-99934496D83C}" presName="compNode" presStyleCnt="0"/>
      <dgm:spPr/>
    </dgm:pt>
    <dgm:pt modelId="{79479EB8-CDCF-4E1F-966A-ADACEB4BA620}" type="pres">
      <dgm:prSet presAssocID="{A3B65370-C7F5-4C32-BE3A-99934496D83C}" presName="iconBgRect" presStyleLbl="bgShp" presStyleIdx="3" presStyleCnt="5"/>
      <dgm:spPr/>
    </dgm:pt>
    <dgm:pt modelId="{B5E2DED4-C573-4A68-9D60-DEA3207AD01C}" type="pres">
      <dgm:prSet presAssocID="{A3B65370-C7F5-4C32-BE3A-99934496D83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Pie Chart"/>
        </a:ext>
      </dgm:extLst>
    </dgm:pt>
    <dgm:pt modelId="{3699B4AC-14B3-4BB6-B9B3-2AFA4ED931B1}" type="pres">
      <dgm:prSet presAssocID="{A3B65370-C7F5-4C32-BE3A-99934496D83C}" presName="spaceRect" presStyleCnt="0"/>
      <dgm:spPr/>
    </dgm:pt>
    <dgm:pt modelId="{339A9018-5FB0-4F99-A0ED-D82CC82E7567}" type="pres">
      <dgm:prSet presAssocID="{A3B65370-C7F5-4C32-BE3A-99934496D83C}" presName="textRect" presStyleLbl="revTx" presStyleIdx="3" presStyleCnt="5">
        <dgm:presLayoutVars>
          <dgm:chMax val="1"/>
          <dgm:chPref val="1"/>
        </dgm:presLayoutVars>
      </dgm:prSet>
      <dgm:spPr/>
    </dgm:pt>
    <dgm:pt modelId="{3FE3016B-E22B-4F79-8DEF-A39F25E05617}" type="pres">
      <dgm:prSet presAssocID="{514BC52D-F11E-41DC-A3CE-0992C82F3390}" presName="sibTrans" presStyleLbl="sibTrans2D1" presStyleIdx="0" presStyleCnt="0"/>
      <dgm:spPr/>
    </dgm:pt>
    <dgm:pt modelId="{E220DE37-2652-4666-9ACE-19424D971EEA}" type="pres">
      <dgm:prSet presAssocID="{23198C09-21F1-4C19-AE08-4A3FD08C9DB7}" presName="compNode" presStyleCnt="0"/>
      <dgm:spPr/>
    </dgm:pt>
    <dgm:pt modelId="{80E5218E-52EE-47C0-AEDD-D68DDD22C00F}" type="pres">
      <dgm:prSet presAssocID="{23198C09-21F1-4C19-AE08-4A3FD08C9DB7}" presName="iconBgRect" presStyleLbl="bgShp" presStyleIdx="4" presStyleCnt="5"/>
      <dgm:spPr/>
    </dgm:pt>
    <dgm:pt modelId="{D21A2E39-9445-4FE6-B1CC-220B51522A92}" type="pres">
      <dgm:prSet presAssocID="{23198C09-21F1-4C19-AE08-4A3FD08C9DB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er"/>
        </a:ext>
      </dgm:extLst>
    </dgm:pt>
    <dgm:pt modelId="{48ABF525-606D-4B8C-B2C2-4AA76F0D771B}" type="pres">
      <dgm:prSet presAssocID="{23198C09-21F1-4C19-AE08-4A3FD08C9DB7}" presName="spaceRect" presStyleCnt="0"/>
      <dgm:spPr/>
    </dgm:pt>
    <dgm:pt modelId="{954D05FD-51FF-4061-AD8E-94572D95A747}" type="pres">
      <dgm:prSet presAssocID="{23198C09-21F1-4C19-AE08-4A3FD08C9DB7}" presName="textRect" presStyleLbl="revTx" presStyleIdx="4" presStyleCnt="5">
        <dgm:presLayoutVars>
          <dgm:chMax val="1"/>
          <dgm:chPref val="1"/>
        </dgm:presLayoutVars>
      </dgm:prSet>
      <dgm:spPr/>
    </dgm:pt>
  </dgm:ptLst>
  <dgm:cxnLst>
    <dgm:cxn modelId="{3FC74315-6E94-46C5-90B5-AE9C3649CC4F}" type="presOf" srcId="{6DD044FE-49C9-49AA-9F80-882CCC6283B0}" destId="{B9248126-F508-4DB1-B33D-E9B55059D7E4}" srcOrd="0" destOrd="0" presId="urn:microsoft.com/office/officeart/2018/2/layout/IconCircleList"/>
    <dgm:cxn modelId="{A6F2381C-FC09-4C20-80D4-9FF61CF213E9}" type="presOf" srcId="{514BC52D-F11E-41DC-A3CE-0992C82F3390}" destId="{3FE3016B-E22B-4F79-8DEF-A39F25E05617}" srcOrd="0" destOrd="0" presId="urn:microsoft.com/office/officeart/2018/2/layout/IconCircleList"/>
    <dgm:cxn modelId="{679A0860-B95C-44A5-A6EE-E9E191D16309}" type="presOf" srcId="{86114135-7351-4DC5-B2AA-B574F07D5C5D}" destId="{62037FDF-EB1F-41B1-BD1F-89A80FCB9F8D}" srcOrd="0" destOrd="0" presId="urn:microsoft.com/office/officeart/2018/2/layout/IconCircleList"/>
    <dgm:cxn modelId="{32112A6B-A6E7-471F-822B-38352D0DBED4}" srcId="{6DD044FE-49C9-49AA-9F80-882CCC6283B0}" destId="{C375C592-3CCF-4EB3-A031-B35A2A799BE0}" srcOrd="0" destOrd="0" parTransId="{A318BD50-8B1F-4A84-BC3A-88744B500CF6}" sibTransId="{86114135-7351-4DC5-B2AA-B574F07D5C5D}"/>
    <dgm:cxn modelId="{3031FF71-B5AE-4F87-AC68-E19F91A854E5}" type="presOf" srcId="{23198C09-21F1-4C19-AE08-4A3FD08C9DB7}" destId="{954D05FD-51FF-4061-AD8E-94572D95A747}" srcOrd="0" destOrd="0" presId="urn:microsoft.com/office/officeart/2018/2/layout/IconCircleList"/>
    <dgm:cxn modelId="{E3513655-2A86-4EDE-961E-4AE4821961A3}" srcId="{6DD044FE-49C9-49AA-9F80-882CCC6283B0}" destId="{0B3A6A08-0E40-47E3-84B4-242215F16CC2}" srcOrd="2" destOrd="0" parTransId="{C12FFAE4-34AD-450C-9352-6823E0282EBE}" sibTransId="{72D67146-2ABA-4BAA-8799-9E7D5CF57B83}"/>
    <dgm:cxn modelId="{A3BDF586-7273-4C30-A791-4CA8B3000212}" type="presOf" srcId="{72D67146-2ABA-4BAA-8799-9E7D5CF57B83}" destId="{3D4CAFE0-150E-4218-A701-B8416AC8617C}" srcOrd="0" destOrd="0" presId="urn:microsoft.com/office/officeart/2018/2/layout/IconCircleList"/>
    <dgm:cxn modelId="{A632A395-85A9-483C-87EE-9CF193A3DF83}" type="presOf" srcId="{A3B65370-C7F5-4C32-BE3A-99934496D83C}" destId="{339A9018-5FB0-4F99-A0ED-D82CC82E7567}" srcOrd="0" destOrd="0" presId="urn:microsoft.com/office/officeart/2018/2/layout/IconCircleList"/>
    <dgm:cxn modelId="{1A2FE19B-1331-4186-8582-255AD46586AC}" type="presOf" srcId="{C375C592-3CCF-4EB3-A031-B35A2A799BE0}" destId="{89559F41-8C79-433C-A389-9CD79F58B10D}" srcOrd="0" destOrd="0" presId="urn:microsoft.com/office/officeart/2018/2/layout/IconCircleList"/>
    <dgm:cxn modelId="{8A3B539C-7EFB-4E55-B732-4D65B9435C56}" type="presOf" srcId="{63241F51-5DA1-4201-962F-44F92B9E8795}" destId="{7758B1EE-8B27-4B8F-96DD-5D498D1FBB04}" srcOrd="0" destOrd="0" presId="urn:microsoft.com/office/officeart/2018/2/layout/IconCircleList"/>
    <dgm:cxn modelId="{B3D4ECAD-643F-426D-BC6E-A40EBFDFD6E6}" type="presOf" srcId="{32558BCA-9E6E-4EDA-8E4D-E3B1D9DDB13E}" destId="{C0FAD2BD-FF3E-4A70-B263-717B36F0F40B}" srcOrd="0" destOrd="0" presId="urn:microsoft.com/office/officeart/2018/2/layout/IconCircleList"/>
    <dgm:cxn modelId="{5215D2B4-A0BC-4E4D-8379-4924F4F9310D}" srcId="{6DD044FE-49C9-49AA-9F80-882CCC6283B0}" destId="{23198C09-21F1-4C19-AE08-4A3FD08C9DB7}" srcOrd="4" destOrd="0" parTransId="{007C51A5-5725-47AA-A149-C872846162BE}" sibTransId="{5CF2A489-A322-4AC7-A0E8-54338EA53AFE}"/>
    <dgm:cxn modelId="{B48D17C6-45CB-4477-9633-19A158303268}" type="presOf" srcId="{0B3A6A08-0E40-47E3-84B4-242215F16CC2}" destId="{DADC50A6-CEDD-4958-831B-DA466C7631CD}" srcOrd="0" destOrd="0" presId="urn:microsoft.com/office/officeart/2018/2/layout/IconCircleList"/>
    <dgm:cxn modelId="{C9F992F5-35B4-4A9C-A8F7-1E444165E28F}" srcId="{6DD044FE-49C9-49AA-9F80-882CCC6283B0}" destId="{32558BCA-9E6E-4EDA-8E4D-E3B1D9DDB13E}" srcOrd="1" destOrd="0" parTransId="{4AFF4E30-66E8-4DCE-B548-0A5D1B0F23EC}" sibTransId="{63241F51-5DA1-4201-962F-44F92B9E8795}"/>
    <dgm:cxn modelId="{280D53FA-D167-4808-AB0B-20252C8C966F}" srcId="{6DD044FE-49C9-49AA-9F80-882CCC6283B0}" destId="{A3B65370-C7F5-4C32-BE3A-99934496D83C}" srcOrd="3" destOrd="0" parTransId="{69C3C9BD-E2BE-40D3-BD3A-06EFD4504798}" sibTransId="{514BC52D-F11E-41DC-A3CE-0992C82F3390}"/>
    <dgm:cxn modelId="{A5D9B4E1-D1E1-4702-8B5D-27A7C6965EA6}" type="presParOf" srcId="{B9248126-F508-4DB1-B33D-E9B55059D7E4}" destId="{78EB4D69-B28B-49BF-92A8-A1D3CAC543D0}" srcOrd="0" destOrd="0" presId="urn:microsoft.com/office/officeart/2018/2/layout/IconCircleList"/>
    <dgm:cxn modelId="{8F0F7266-B412-42BD-8F8B-AA1FF5026BFF}" type="presParOf" srcId="{78EB4D69-B28B-49BF-92A8-A1D3CAC543D0}" destId="{75B1CE7D-5634-4226-B23B-3C9DDFC30576}" srcOrd="0" destOrd="0" presId="urn:microsoft.com/office/officeart/2018/2/layout/IconCircleList"/>
    <dgm:cxn modelId="{35FA45F2-D48A-415D-8185-156F84A420FD}" type="presParOf" srcId="{75B1CE7D-5634-4226-B23B-3C9DDFC30576}" destId="{981F8272-7AB5-415E-BA4D-EFD9E384A5AF}" srcOrd="0" destOrd="0" presId="urn:microsoft.com/office/officeart/2018/2/layout/IconCircleList"/>
    <dgm:cxn modelId="{7DE102E7-08A4-4715-8894-D61E35651D14}" type="presParOf" srcId="{75B1CE7D-5634-4226-B23B-3C9DDFC30576}" destId="{A57B749C-31F3-4829-BC09-7A5FED25B371}" srcOrd="1" destOrd="0" presId="urn:microsoft.com/office/officeart/2018/2/layout/IconCircleList"/>
    <dgm:cxn modelId="{E278BD98-D6C0-46F5-84BF-6B9AFBF0349A}" type="presParOf" srcId="{75B1CE7D-5634-4226-B23B-3C9DDFC30576}" destId="{4674B9DC-8577-4FEC-8662-093EA03AD2D8}" srcOrd="2" destOrd="0" presId="urn:microsoft.com/office/officeart/2018/2/layout/IconCircleList"/>
    <dgm:cxn modelId="{72805114-E433-4124-B565-FB3FF74CEDE5}" type="presParOf" srcId="{75B1CE7D-5634-4226-B23B-3C9DDFC30576}" destId="{89559F41-8C79-433C-A389-9CD79F58B10D}" srcOrd="3" destOrd="0" presId="urn:microsoft.com/office/officeart/2018/2/layout/IconCircleList"/>
    <dgm:cxn modelId="{1C71610B-87C9-4678-9B0D-2699F47B6029}" type="presParOf" srcId="{78EB4D69-B28B-49BF-92A8-A1D3CAC543D0}" destId="{62037FDF-EB1F-41B1-BD1F-89A80FCB9F8D}" srcOrd="1" destOrd="0" presId="urn:microsoft.com/office/officeart/2018/2/layout/IconCircleList"/>
    <dgm:cxn modelId="{EF1849EA-8344-4D7E-B3A9-AB9E7C8DDABB}" type="presParOf" srcId="{78EB4D69-B28B-49BF-92A8-A1D3CAC543D0}" destId="{30E43F2A-9600-4294-A1F5-151EA92EC529}" srcOrd="2" destOrd="0" presId="urn:microsoft.com/office/officeart/2018/2/layout/IconCircleList"/>
    <dgm:cxn modelId="{EB891E73-5E1D-42F0-B2C7-C7E8395AC0A9}" type="presParOf" srcId="{30E43F2A-9600-4294-A1F5-151EA92EC529}" destId="{8A578B41-CA12-4AD9-9606-FFAFEC5CAF4D}" srcOrd="0" destOrd="0" presId="urn:microsoft.com/office/officeart/2018/2/layout/IconCircleList"/>
    <dgm:cxn modelId="{618D93CD-07C0-4E68-BD80-5DEA035F59F0}" type="presParOf" srcId="{30E43F2A-9600-4294-A1F5-151EA92EC529}" destId="{38D54D75-1255-4544-AD9C-2FCCB497AAE5}" srcOrd="1" destOrd="0" presId="urn:microsoft.com/office/officeart/2018/2/layout/IconCircleList"/>
    <dgm:cxn modelId="{41DCF255-2B5B-44F2-8D85-337540655933}" type="presParOf" srcId="{30E43F2A-9600-4294-A1F5-151EA92EC529}" destId="{6713BA0A-82A3-4FE3-BE4F-294572E5CF85}" srcOrd="2" destOrd="0" presId="urn:microsoft.com/office/officeart/2018/2/layout/IconCircleList"/>
    <dgm:cxn modelId="{97EC14D5-EA03-4DA8-B471-E6C03888CAB9}" type="presParOf" srcId="{30E43F2A-9600-4294-A1F5-151EA92EC529}" destId="{C0FAD2BD-FF3E-4A70-B263-717B36F0F40B}" srcOrd="3" destOrd="0" presId="urn:microsoft.com/office/officeart/2018/2/layout/IconCircleList"/>
    <dgm:cxn modelId="{9CDB0132-7658-4A88-9FCD-A8E81664EB2F}" type="presParOf" srcId="{78EB4D69-B28B-49BF-92A8-A1D3CAC543D0}" destId="{7758B1EE-8B27-4B8F-96DD-5D498D1FBB04}" srcOrd="3" destOrd="0" presId="urn:microsoft.com/office/officeart/2018/2/layout/IconCircleList"/>
    <dgm:cxn modelId="{55B31139-3514-4541-9CDE-837A5528411C}" type="presParOf" srcId="{78EB4D69-B28B-49BF-92A8-A1D3CAC543D0}" destId="{DE4675D9-F75A-4D66-9431-2ADD1F576B3C}" srcOrd="4" destOrd="0" presId="urn:microsoft.com/office/officeart/2018/2/layout/IconCircleList"/>
    <dgm:cxn modelId="{CEA97E3F-6942-4F39-B3C9-FECE34634986}" type="presParOf" srcId="{DE4675D9-F75A-4D66-9431-2ADD1F576B3C}" destId="{10A4CFDA-C5E1-4E8F-8373-E46AC0765776}" srcOrd="0" destOrd="0" presId="urn:microsoft.com/office/officeart/2018/2/layout/IconCircleList"/>
    <dgm:cxn modelId="{2A8213EF-F444-4722-B59A-3BDDF9B81EAD}" type="presParOf" srcId="{DE4675D9-F75A-4D66-9431-2ADD1F576B3C}" destId="{D87F4BBB-9D96-4190-8C28-BF758C9C6DB3}" srcOrd="1" destOrd="0" presId="urn:microsoft.com/office/officeart/2018/2/layout/IconCircleList"/>
    <dgm:cxn modelId="{7532D2EB-7A90-4795-AC18-5D929AAEBB74}" type="presParOf" srcId="{DE4675D9-F75A-4D66-9431-2ADD1F576B3C}" destId="{333FD8F0-4AAC-4BAC-A743-82F8483807F1}" srcOrd="2" destOrd="0" presId="urn:microsoft.com/office/officeart/2018/2/layout/IconCircleList"/>
    <dgm:cxn modelId="{37EB9D31-634D-41C2-9784-29C0179E048F}" type="presParOf" srcId="{DE4675D9-F75A-4D66-9431-2ADD1F576B3C}" destId="{DADC50A6-CEDD-4958-831B-DA466C7631CD}" srcOrd="3" destOrd="0" presId="urn:microsoft.com/office/officeart/2018/2/layout/IconCircleList"/>
    <dgm:cxn modelId="{4140E237-12DA-4C70-AF97-347C6F469B3A}" type="presParOf" srcId="{78EB4D69-B28B-49BF-92A8-A1D3CAC543D0}" destId="{3D4CAFE0-150E-4218-A701-B8416AC8617C}" srcOrd="5" destOrd="0" presId="urn:microsoft.com/office/officeart/2018/2/layout/IconCircleList"/>
    <dgm:cxn modelId="{4D72F22A-A085-4AEB-AE93-215214C29DAE}" type="presParOf" srcId="{78EB4D69-B28B-49BF-92A8-A1D3CAC543D0}" destId="{62E7C8AB-1DC7-4E88-B301-07B8A2184A09}" srcOrd="6" destOrd="0" presId="urn:microsoft.com/office/officeart/2018/2/layout/IconCircleList"/>
    <dgm:cxn modelId="{678EF8A7-A7B9-4FFB-976C-3EF968EFC4DC}" type="presParOf" srcId="{62E7C8AB-1DC7-4E88-B301-07B8A2184A09}" destId="{79479EB8-CDCF-4E1F-966A-ADACEB4BA620}" srcOrd="0" destOrd="0" presId="urn:microsoft.com/office/officeart/2018/2/layout/IconCircleList"/>
    <dgm:cxn modelId="{A08CE73B-BFB1-4324-ACF0-83860FABB906}" type="presParOf" srcId="{62E7C8AB-1DC7-4E88-B301-07B8A2184A09}" destId="{B5E2DED4-C573-4A68-9D60-DEA3207AD01C}" srcOrd="1" destOrd="0" presId="urn:microsoft.com/office/officeart/2018/2/layout/IconCircleList"/>
    <dgm:cxn modelId="{FD641E31-1458-42E4-BE1C-4B07E4A76549}" type="presParOf" srcId="{62E7C8AB-1DC7-4E88-B301-07B8A2184A09}" destId="{3699B4AC-14B3-4BB6-B9B3-2AFA4ED931B1}" srcOrd="2" destOrd="0" presId="urn:microsoft.com/office/officeart/2018/2/layout/IconCircleList"/>
    <dgm:cxn modelId="{2FB7B0D6-764C-4F81-9CE4-881687AA767E}" type="presParOf" srcId="{62E7C8AB-1DC7-4E88-B301-07B8A2184A09}" destId="{339A9018-5FB0-4F99-A0ED-D82CC82E7567}" srcOrd="3" destOrd="0" presId="urn:microsoft.com/office/officeart/2018/2/layout/IconCircleList"/>
    <dgm:cxn modelId="{48DE9F97-659E-4834-A856-8AA67661DDEB}" type="presParOf" srcId="{78EB4D69-B28B-49BF-92A8-A1D3CAC543D0}" destId="{3FE3016B-E22B-4F79-8DEF-A39F25E05617}" srcOrd="7" destOrd="0" presId="urn:microsoft.com/office/officeart/2018/2/layout/IconCircleList"/>
    <dgm:cxn modelId="{98964837-8C5B-43DC-B846-6D5803885596}" type="presParOf" srcId="{78EB4D69-B28B-49BF-92A8-A1D3CAC543D0}" destId="{E220DE37-2652-4666-9ACE-19424D971EEA}" srcOrd="8" destOrd="0" presId="urn:microsoft.com/office/officeart/2018/2/layout/IconCircleList"/>
    <dgm:cxn modelId="{6646B2CC-26DD-44B0-ADA0-0F77C0DCEA6E}" type="presParOf" srcId="{E220DE37-2652-4666-9ACE-19424D971EEA}" destId="{80E5218E-52EE-47C0-AEDD-D68DDD22C00F}" srcOrd="0" destOrd="0" presId="urn:microsoft.com/office/officeart/2018/2/layout/IconCircleList"/>
    <dgm:cxn modelId="{F770D857-0224-4D48-A637-E9102EA595D9}" type="presParOf" srcId="{E220DE37-2652-4666-9ACE-19424D971EEA}" destId="{D21A2E39-9445-4FE6-B1CC-220B51522A92}" srcOrd="1" destOrd="0" presId="urn:microsoft.com/office/officeart/2018/2/layout/IconCircleList"/>
    <dgm:cxn modelId="{39BDF4BB-1B3E-4757-8F38-3FFCC7DDC78C}" type="presParOf" srcId="{E220DE37-2652-4666-9ACE-19424D971EEA}" destId="{48ABF525-606D-4B8C-B2C2-4AA76F0D771B}" srcOrd="2" destOrd="0" presId="urn:microsoft.com/office/officeart/2018/2/layout/IconCircleList"/>
    <dgm:cxn modelId="{91436436-060D-4540-8C3A-C1A62434C135}" type="presParOf" srcId="{E220DE37-2652-4666-9ACE-19424D971EEA}" destId="{954D05FD-51FF-4061-AD8E-94572D95A747}"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DFAE5E1-B827-4926-9499-EBC7C4BD35E9}" type="doc">
      <dgm:prSet loTypeId="urn:microsoft.com/office/officeart/2005/8/layout/chevron2" loCatId="process" qsTypeId="urn:microsoft.com/office/officeart/2005/8/quickstyle/simple1" qsCatId="simple" csTypeId="urn:microsoft.com/office/officeart/2005/8/colors/colorful2" csCatId="colorful" phldr="1"/>
      <dgm:spPr/>
      <dgm:t>
        <a:bodyPr/>
        <a:lstStyle/>
        <a:p>
          <a:endParaRPr lang="en-US"/>
        </a:p>
      </dgm:t>
    </dgm:pt>
    <dgm:pt modelId="{608F5532-28CC-4A09-AEE5-B228B79E6F96}">
      <dgm:prSet/>
      <dgm:spPr/>
      <dgm:t>
        <a:bodyPr/>
        <a:lstStyle/>
        <a:p>
          <a:pPr>
            <a:defRPr b="1"/>
          </a:pPr>
          <a:r>
            <a:rPr lang="en-US" b="1"/>
            <a:t>Histogram:</a:t>
          </a:r>
          <a:r>
            <a:rPr lang="en-US"/>
            <a:t> </a:t>
          </a:r>
        </a:p>
      </dgm:t>
    </dgm:pt>
    <dgm:pt modelId="{73930E68-A17F-49A9-AA86-E77224B74F13}" type="parTrans" cxnId="{BB8B0722-78D0-40FD-9A83-254B1D83654D}">
      <dgm:prSet/>
      <dgm:spPr/>
      <dgm:t>
        <a:bodyPr/>
        <a:lstStyle/>
        <a:p>
          <a:endParaRPr lang="en-US"/>
        </a:p>
      </dgm:t>
    </dgm:pt>
    <dgm:pt modelId="{1973FCCF-F549-4E67-88D0-CDCAC5E8D63C}" type="sibTrans" cxnId="{BB8B0722-78D0-40FD-9A83-254B1D83654D}">
      <dgm:prSet/>
      <dgm:spPr/>
      <dgm:t>
        <a:bodyPr/>
        <a:lstStyle/>
        <a:p>
          <a:endParaRPr lang="en-US"/>
        </a:p>
      </dgm:t>
    </dgm:pt>
    <dgm:pt modelId="{06ED226F-BA25-46EE-A685-DB13F55419E9}">
      <dgm:prSet/>
      <dgm:spPr/>
      <dgm:t>
        <a:bodyPr/>
        <a:lstStyle/>
        <a:p>
          <a:r>
            <a:rPr lang="en-US">
              <a:latin typeface="Calibri" panose="020F0502020204030204" pitchFamily="34" charset="0"/>
              <a:ea typeface="Calibri" panose="020F0502020204030204" pitchFamily="34" charset="0"/>
              <a:cs typeface="Calibri" panose="020F0502020204030204" pitchFamily="34" charset="0"/>
            </a:rPr>
            <a:t>A histogram displays the frequency values of a variable as bucketed ranges. </a:t>
          </a:r>
        </a:p>
      </dgm:t>
    </dgm:pt>
    <dgm:pt modelId="{EE36AD5D-569B-433B-B353-6D51EC6A8C43}" type="parTrans" cxnId="{A9FB6F5A-C374-4CCB-B309-F954740028E3}">
      <dgm:prSet/>
      <dgm:spPr/>
      <dgm:t>
        <a:bodyPr/>
        <a:lstStyle/>
        <a:p>
          <a:endParaRPr lang="en-US"/>
        </a:p>
      </dgm:t>
    </dgm:pt>
    <dgm:pt modelId="{24F553C4-3985-4E66-A142-9E38F2E2C533}" type="sibTrans" cxnId="{A9FB6F5A-C374-4CCB-B309-F954740028E3}">
      <dgm:prSet/>
      <dgm:spPr/>
      <dgm:t>
        <a:bodyPr/>
        <a:lstStyle/>
        <a:p>
          <a:endParaRPr lang="en-US"/>
        </a:p>
      </dgm:t>
    </dgm:pt>
    <dgm:pt modelId="{0C673CFB-B934-4ACF-BEB0-4C952A291198}">
      <dgm:prSet/>
      <dgm:spPr/>
      <dgm:t>
        <a:bodyPr/>
        <a:lstStyle/>
        <a:p>
          <a:r>
            <a:rPr lang="en-US">
              <a:latin typeface="Calibri" panose="020F0502020204030204" pitchFamily="34" charset="0"/>
              <a:ea typeface="Calibri" panose="020F0502020204030204" pitchFamily="34" charset="0"/>
              <a:cs typeface="Calibri" panose="020F0502020204030204" pitchFamily="34" charset="0"/>
            </a:rPr>
            <a:t>A histogram is similar to bar chat except that it organizes the data into continuous ranges. </a:t>
          </a:r>
        </a:p>
      </dgm:t>
    </dgm:pt>
    <dgm:pt modelId="{C2C8956C-EF4B-4DBC-8D0A-1B65FDFEB8C0}" type="parTrans" cxnId="{09E944C1-0C38-4591-A7C0-2F4FD06D291C}">
      <dgm:prSet/>
      <dgm:spPr/>
      <dgm:t>
        <a:bodyPr/>
        <a:lstStyle/>
        <a:p>
          <a:endParaRPr lang="en-US"/>
        </a:p>
      </dgm:t>
    </dgm:pt>
    <dgm:pt modelId="{05B1AE99-2C6A-4881-95DA-B6E3D243D195}" type="sibTrans" cxnId="{09E944C1-0C38-4591-A7C0-2F4FD06D291C}">
      <dgm:prSet/>
      <dgm:spPr/>
      <dgm:t>
        <a:bodyPr/>
        <a:lstStyle/>
        <a:p>
          <a:endParaRPr lang="en-US"/>
        </a:p>
      </dgm:t>
    </dgm:pt>
    <dgm:pt modelId="{2C3B96BC-DC06-47B8-9074-6E5A85761587}">
      <dgm:prSet/>
      <dgm:spPr/>
      <dgm:t>
        <a:bodyPr/>
        <a:lstStyle/>
        <a:p>
          <a:r>
            <a:rPr lang="en-US">
              <a:latin typeface="Calibri" panose="020F0502020204030204" pitchFamily="34" charset="0"/>
              <a:ea typeface="Calibri" panose="020F0502020204030204" pitchFamily="34" charset="0"/>
              <a:cs typeface="Calibri" panose="020F0502020204030204" pitchFamily="34" charset="0"/>
            </a:rPr>
            <a:t>The number of values that fall inside that range is represented by the height of each bar in a histogram. </a:t>
          </a:r>
        </a:p>
      </dgm:t>
    </dgm:pt>
    <dgm:pt modelId="{848EED24-184B-4152-8B58-EBE55CAF7C70}" type="parTrans" cxnId="{A577AE6C-F2C5-49E7-8F52-49F9CD8CADF8}">
      <dgm:prSet/>
      <dgm:spPr/>
      <dgm:t>
        <a:bodyPr/>
        <a:lstStyle/>
        <a:p>
          <a:endParaRPr lang="en-US"/>
        </a:p>
      </dgm:t>
    </dgm:pt>
    <dgm:pt modelId="{D0ACD160-1698-43F8-A636-07CEAD30C09D}" type="sibTrans" cxnId="{A577AE6C-F2C5-49E7-8F52-49F9CD8CADF8}">
      <dgm:prSet/>
      <dgm:spPr/>
      <dgm:t>
        <a:bodyPr/>
        <a:lstStyle/>
        <a:p>
          <a:endParaRPr lang="en-US"/>
        </a:p>
      </dgm:t>
    </dgm:pt>
    <dgm:pt modelId="{1C10B711-BD07-4D50-B9CC-8C1E2E2D5313}">
      <dgm:prSet/>
      <dgm:spPr/>
      <dgm:t>
        <a:bodyPr/>
        <a:lstStyle/>
        <a:p>
          <a:pPr>
            <a:defRPr b="1"/>
          </a:pPr>
          <a:r>
            <a:rPr lang="en-US" b="1"/>
            <a:t>Box Plot:</a:t>
          </a:r>
          <a:endParaRPr lang="en-US"/>
        </a:p>
      </dgm:t>
    </dgm:pt>
    <dgm:pt modelId="{96B70C48-C962-474D-877F-3B548E5C9C61}" type="parTrans" cxnId="{218FA2DE-DC2A-4A90-A4B9-F8A92AAC4B6A}">
      <dgm:prSet/>
      <dgm:spPr/>
      <dgm:t>
        <a:bodyPr/>
        <a:lstStyle/>
        <a:p>
          <a:endParaRPr lang="en-US"/>
        </a:p>
      </dgm:t>
    </dgm:pt>
    <dgm:pt modelId="{AD65BC3E-B7AC-4855-A67E-74806BB31AD9}" type="sibTrans" cxnId="{218FA2DE-DC2A-4A90-A4B9-F8A92AAC4B6A}">
      <dgm:prSet/>
      <dgm:spPr/>
      <dgm:t>
        <a:bodyPr/>
        <a:lstStyle/>
        <a:p>
          <a:endParaRPr lang="en-US"/>
        </a:p>
      </dgm:t>
    </dgm:pt>
    <dgm:pt modelId="{82AC4F23-F4A3-4FBE-8F2A-2F42814123F2}">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Boxplots are used to determine the degree of data distribution uniformity within a set. Out of the data set, three quartiles are produced. </a:t>
          </a:r>
        </a:p>
      </dgm:t>
    </dgm:pt>
    <dgm:pt modelId="{2DA7488F-A54E-4FD1-B4C6-5376F88994C4}" type="parTrans" cxnId="{3D55413F-E781-40C8-96EC-A679E4BE87EA}">
      <dgm:prSet/>
      <dgm:spPr/>
      <dgm:t>
        <a:bodyPr/>
        <a:lstStyle/>
        <a:p>
          <a:endParaRPr lang="en-US"/>
        </a:p>
      </dgm:t>
    </dgm:pt>
    <dgm:pt modelId="{E422B43E-3E53-486D-98F6-82936CF6F10D}" type="sibTrans" cxnId="{3D55413F-E781-40C8-96EC-A679E4BE87EA}">
      <dgm:prSet/>
      <dgm:spPr/>
      <dgm:t>
        <a:bodyPr/>
        <a:lstStyle/>
        <a:p>
          <a:endParaRPr lang="en-US"/>
        </a:p>
      </dgm:t>
    </dgm:pt>
    <dgm:pt modelId="{81D1D228-0F30-4756-B92A-970B40571043}">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This graph displays the data set's minimum, maximum, median, first quartile, and third quartile.</a:t>
          </a:r>
        </a:p>
      </dgm:t>
    </dgm:pt>
    <dgm:pt modelId="{91989C93-66C3-4D2E-B722-11F281BF903D}" type="parTrans" cxnId="{9182BB5D-E82C-4357-AEE8-D4F43EC1D4A5}">
      <dgm:prSet/>
      <dgm:spPr/>
      <dgm:t>
        <a:bodyPr/>
        <a:lstStyle/>
        <a:p>
          <a:endParaRPr lang="en-US"/>
        </a:p>
      </dgm:t>
    </dgm:pt>
    <dgm:pt modelId="{CD63481D-DBF9-4558-9479-AA636D12B05F}" type="sibTrans" cxnId="{9182BB5D-E82C-4357-AEE8-D4F43EC1D4A5}">
      <dgm:prSet/>
      <dgm:spPr/>
      <dgm:t>
        <a:bodyPr/>
        <a:lstStyle/>
        <a:p>
          <a:endParaRPr lang="en-US"/>
        </a:p>
      </dgm:t>
    </dgm:pt>
    <dgm:pt modelId="{817FF376-7AD8-482F-9D7B-251FA0B325F4}">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It is also useful for comparing the distribution of data across data sets by making boxplots for each data set. </a:t>
          </a:r>
        </a:p>
      </dgm:t>
    </dgm:pt>
    <dgm:pt modelId="{CD90DD6C-07FD-4476-8439-E5417DF3AD30}" type="parTrans" cxnId="{989360FA-AF89-4DA7-BB33-68B4AF615C9B}">
      <dgm:prSet/>
      <dgm:spPr/>
      <dgm:t>
        <a:bodyPr/>
        <a:lstStyle/>
        <a:p>
          <a:endParaRPr lang="en-US"/>
        </a:p>
      </dgm:t>
    </dgm:pt>
    <dgm:pt modelId="{B54DF2CC-0F28-4BAC-BFEC-03677B0B13C6}" type="sibTrans" cxnId="{989360FA-AF89-4DA7-BB33-68B4AF615C9B}">
      <dgm:prSet/>
      <dgm:spPr/>
      <dgm:t>
        <a:bodyPr/>
        <a:lstStyle/>
        <a:p>
          <a:endParaRPr lang="en-US"/>
        </a:p>
      </dgm:t>
    </dgm:pt>
    <dgm:pt modelId="{F5F60175-C580-4192-9099-83A64B46F5C1}">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Boxplots can be created in R using the boxplot() function. </a:t>
          </a:r>
        </a:p>
      </dgm:t>
    </dgm:pt>
    <dgm:pt modelId="{91A83121-3A3D-49F4-8654-F1945407F450}" type="parTrans" cxnId="{1F9F929F-AA64-4252-8BF0-2471C602BB74}">
      <dgm:prSet/>
      <dgm:spPr/>
      <dgm:t>
        <a:bodyPr/>
        <a:lstStyle/>
        <a:p>
          <a:endParaRPr lang="en-US"/>
        </a:p>
      </dgm:t>
    </dgm:pt>
    <dgm:pt modelId="{A86602F6-09D7-4EE9-9526-84E875AC52A9}" type="sibTrans" cxnId="{1F9F929F-AA64-4252-8BF0-2471C602BB74}">
      <dgm:prSet/>
      <dgm:spPr/>
      <dgm:t>
        <a:bodyPr/>
        <a:lstStyle/>
        <a:p>
          <a:endParaRPr lang="en-US"/>
        </a:p>
      </dgm:t>
    </dgm:pt>
    <dgm:pt modelId="{3FED72FC-BE37-4B94-B8C7-1D5139767962}" type="pres">
      <dgm:prSet presAssocID="{1DFAE5E1-B827-4926-9499-EBC7C4BD35E9}" presName="linearFlow" presStyleCnt="0">
        <dgm:presLayoutVars>
          <dgm:dir/>
          <dgm:animLvl val="lvl"/>
          <dgm:resizeHandles val="exact"/>
        </dgm:presLayoutVars>
      </dgm:prSet>
      <dgm:spPr/>
    </dgm:pt>
    <dgm:pt modelId="{2F3AD753-1D6C-4B8E-A2F4-C83F56028BDE}" type="pres">
      <dgm:prSet presAssocID="{608F5532-28CC-4A09-AEE5-B228B79E6F96}" presName="composite" presStyleCnt="0"/>
      <dgm:spPr/>
    </dgm:pt>
    <dgm:pt modelId="{31C2291D-CE4A-44AE-91D3-1FD94DE78540}" type="pres">
      <dgm:prSet presAssocID="{608F5532-28CC-4A09-AEE5-B228B79E6F96}" presName="parentText" presStyleLbl="alignNode1" presStyleIdx="0" presStyleCnt="2">
        <dgm:presLayoutVars>
          <dgm:chMax val="1"/>
          <dgm:bulletEnabled val="1"/>
        </dgm:presLayoutVars>
      </dgm:prSet>
      <dgm:spPr/>
    </dgm:pt>
    <dgm:pt modelId="{C9C09862-7D21-45DD-9288-8B355BA94859}" type="pres">
      <dgm:prSet presAssocID="{608F5532-28CC-4A09-AEE5-B228B79E6F96}" presName="descendantText" presStyleLbl="alignAcc1" presStyleIdx="0" presStyleCnt="2">
        <dgm:presLayoutVars>
          <dgm:bulletEnabled val="1"/>
        </dgm:presLayoutVars>
      </dgm:prSet>
      <dgm:spPr/>
    </dgm:pt>
    <dgm:pt modelId="{1D3EC20F-5546-415F-BF4F-A378E0715DDB}" type="pres">
      <dgm:prSet presAssocID="{1973FCCF-F549-4E67-88D0-CDCAC5E8D63C}" presName="sp" presStyleCnt="0"/>
      <dgm:spPr/>
    </dgm:pt>
    <dgm:pt modelId="{F970E10A-03ED-427E-AD65-60037A1185A1}" type="pres">
      <dgm:prSet presAssocID="{1C10B711-BD07-4D50-B9CC-8C1E2E2D5313}" presName="composite" presStyleCnt="0"/>
      <dgm:spPr/>
    </dgm:pt>
    <dgm:pt modelId="{3E329B94-2419-47B3-AB29-D407C4F0AC86}" type="pres">
      <dgm:prSet presAssocID="{1C10B711-BD07-4D50-B9CC-8C1E2E2D5313}" presName="parentText" presStyleLbl="alignNode1" presStyleIdx="1" presStyleCnt="2">
        <dgm:presLayoutVars>
          <dgm:chMax val="1"/>
          <dgm:bulletEnabled val="1"/>
        </dgm:presLayoutVars>
      </dgm:prSet>
      <dgm:spPr/>
    </dgm:pt>
    <dgm:pt modelId="{BF9D86F7-4AAC-4A1E-95E8-42DDFD13742F}" type="pres">
      <dgm:prSet presAssocID="{1C10B711-BD07-4D50-B9CC-8C1E2E2D5313}" presName="descendantText" presStyleLbl="alignAcc1" presStyleIdx="1" presStyleCnt="2">
        <dgm:presLayoutVars>
          <dgm:bulletEnabled val="1"/>
        </dgm:presLayoutVars>
      </dgm:prSet>
      <dgm:spPr/>
    </dgm:pt>
  </dgm:ptLst>
  <dgm:cxnLst>
    <dgm:cxn modelId="{BB8B0722-78D0-40FD-9A83-254B1D83654D}" srcId="{1DFAE5E1-B827-4926-9499-EBC7C4BD35E9}" destId="{608F5532-28CC-4A09-AEE5-B228B79E6F96}" srcOrd="0" destOrd="0" parTransId="{73930E68-A17F-49A9-AA86-E77224B74F13}" sibTransId="{1973FCCF-F549-4E67-88D0-CDCAC5E8D63C}"/>
    <dgm:cxn modelId="{0B531C28-6C9E-4B2F-856B-68F23A9E7178}" type="presOf" srcId="{06ED226F-BA25-46EE-A685-DB13F55419E9}" destId="{C9C09862-7D21-45DD-9288-8B355BA94859}" srcOrd="0" destOrd="0" presId="urn:microsoft.com/office/officeart/2005/8/layout/chevron2"/>
    <dgm:cxn modelId="{8A6DCC3A-1F06-425C-904F-8485EAFC13A8}" type="presOf" srcId="{1C10B711-BD07-4D50-B9CC-8C1E2E2D5313}" destId="{3E329B94-2419-47B3-AB29-D407C4F0AC86}" srcOrd="0" destOrd="0" presId="urn:microsoft.com/office/officeart/2005/8/layout/chevron2"/>
    <dgm:cxn modelId="{3D55413F-E781-40C8-96EC-A679E4BE87EA}" srcId="{1C10B711-BD07-4D50-B9CC-8C1E2E2D5313}" destId="{82AC4F23-F4A3-4FBE-8F2A-2F42814123F2}" srcOrd="0" destOrd="0" parTransId="{2DA7488F-A54E-4FD1-B4C6-5376F88994C4}" sibTransId="{E422B43E-3E53-486D-98F6-82936CF6F10D}"/>
    <dgm:cxn modelId="{9182BB5D-E82C-4357-AEE8-D4F43EC1D4A5}" srcId="{1C10B711-BD07-4D50-B9CC-8C1E2E2D5313}" destId="{81D1D228-0F30-4756-B92A-970B40571043}" srcOrd="1" destOrd="0" parTransId="{91989C93-66C3-4D2E-B722-11F281BF903D}" sibTransId="{CD63481D-DBF9-4558-9479-AA636D12B05F}"/>
    <dgm:cxn modelId="{25F89B6C-150C-4132-84CE-0DB67FBDC35B}" type="presOf" srcId="{81D1D228-0F30-4756-B92A-970B40571043}" destId="{BF9D86F7-4AAC-4A1E-95E8-42DDFD13742F}" srcOrd="0" destOrd="1" presId="urn:microsoft.com/office/officeart/2005/8/layout/chevron2"/>
    <dgm:cxn modelId="{A577AE6C-F2C5-49E7-8F52-49F9CD8CADF8}" srcId="{608F5532-28CC-4A09-AEE5-B228B79E6F96}" destId="{2C3B96BC-DC06-47B8-9074-6E5A85761587}" srcOrd="2" destOrd="0" parTransId="{848EED24-184B-4152-8B58-EBE55CAF7C70}" sibTransId="{D0ACD160-1698-43F8-A636-07CEAD30C09D}"/>
    <dgm:cxn modelId="{C6C3A06E-BC1D-4B6E-8699-66E2A5EAE80F}" type="presOf" srcId="{F5F60175-C580-4192-9099-83A64B46F5C1}" destId="{BF9D86F7-4AAC-4A1E-95E8-42DDFD13742F}" srcOrd="0" destOrd="3" presId="urn:microsoft.com/office/officeart/2005/8/layout/chevron2"/>
    <dgm:cxn modelId="{A9FB6F5A-C374-4CCB-B309-F954740028E3}" srcId="{608F5532-28CC-4A09-AEE5-B228B79E6F96}" destId="{06ED226F-BA25-46EE-A685-DB13F55419E9}" srcOrd="0" destOrd="0" parTransId="{EE36AD5D-569B-433B-B353-6D51EC6A8C43}" sibTransId="{24F553C4-3985-4E66-A142-9E38F2E2C533}"/>
    <dgm:cxn modelId="{36C62694-F473-497D-9453-CB97781837CC}" type="presOf" srcId="{82AC4F23-F4A3-4FBE-8F2A-2F42814123F2}" destId="{BF9D86F7-4AAC-4A1E-95E8-42DDFD13742F}" srcOrd="0" destOrd="0" presId="urn:microsoft.com/office/officeart/2005/8/layout/chevron2"/>
    <dgm:cxn modelId="{1F9F929F-AA64-4252-8BF0-2471C602BB74}" srcId="{1C10B711-BD07-4D50-B9CC-8C1E2E2D5313}" destId="{F5F60175-C580-4192-9099-83A64B46F5C1}" srcOrd="3" destOrd="0" parTransId="{91A83121-3A3D-49F4-8654-F1945407F450}" sibTransId="{A86602F6-09D7-4EE9-9526-84E875AC52A9}"/>
    <dgm:cxn modelId="{D67D08A4-BA08-4EA7-9AC1-D9D28BA7109F}" type="presOf" srcId="{0C673CFB-B934-4ACF-BEB0-4C952A291198}" destId="{C9C09862-7D21-45DD-9288-8B355BA94859}" srcOrd="0" destOrd="1" presId="urn:microsoft.com/office/officeart/2005/8/layout/chevron2"/>
    <dgm:cxn modelId="{FB4B08A9-FA1C-478B-BFE9-F2337C043F40}" type="presOf" srcId="{2C3B96BC-DC06-47B8-9074-6E5A85761587}" destId="{C9C09862-7D21-45DD-9288-8B355BA94859}" srcOrd="0" destOrd="2" presId="urn:microsoft.com/office/officeart/2005/8/layout/chevron2"/>
    <dgm:cxn modelId="{309CE3BE-A869-496E-BC96-317ACE45B68E}" type="presOf" srcId="{1DFAE5E1-B827-4926-9499-EBC7C4BD35E9}" destId="{3FED72FC-BE37-4B94-B8C7-1D5139767962}" srcOrd="0" destOrd="0" presId="urn:microsoft.com/office/officeart/2005/8/layout/chevron2"/>
    <dgm:cxn modelId="{C3684CC0-71DC-409F-9CB7-BCF2D2ADEFDB}" type="presOf" srcId="{608F5532-28CC-4A09-AEE5-B228B79E6F96}" destId="{31C2291D-CE4A-44AE-91D3-1FD94DE78540}" srcOrd="0" destOrd="0" presId="urn:microsoft.com/office/officeart/2005/8/layout/chevron2"/>
    <dgm:cxn modelId="{09E944C1-0C38-4591-A7C0-2F4FD06D291C}" srcId="{608F5532-28CC-4A09-AEE5-B228B79E6F96}" destId="{0C673CFB-B934-4ACF-BEB0-4C952A291198}" srcOrd="1" destOrd="0" parTransId="{C2C8956C-EF4B-4DBC-8D0A-1B65FDFEB8C0}" sibTransId="{05B1AE99-2C6A-4881-95DA-B6E3D243D195}"/>
    <dgm:cxn modelId="{218FA2DE-DC2A-4A90-A4B9-F8A92AAC4B6A}" srcId="{1DFAE5E1-B827-4926-9499-EBC7C4BD35E9}" destId="{1C10B711-BD07-4D50-B9CC-8C1E2E2D5313}" srcOrd="1" destOrd="0" parTransId="{96B70C48-C962-474D-877F-3B548E5C9C61}" sibTransId="{AD65BC3E-B7AC-4855-A67E-74806BB31AD9}"/>
    <dgm:cxn modelId="{2DC945EA-4CF0-430C-8542-6BC4B9C6DACA}" type="presOf" srcId="{817FF376-7AD8-482F-9D7B-251FA0B325F4}" destId="{BF9D86F7-4AAC-4A1E-95E8-42DDFD13742F}" srcOrd="0" destOrd="2" presId="urn:microsoft.com/office/officeart/2005/8/layout/chevron2"/>
    <dgm:cxn modelId="{989360FA-AF89-4DA7-BB33-68B4AF615C9B}" srcId="{1C10B711-BD07-4D50-B9CC-8C1E2E2D5313}" destId="{817FF376-7AD8-482F-9D7B-251FA0B325F4}" srcOrd="2" destOrd="0" parTransId="{CD90DD6C-07FD-4476-8439-E5417DF3AD30}" sibTransId="{B54DF2CC-0F28-4BAC-BFEC-03677B0B13C6}"/>
    <dgm:cxn modelId="{90CE8C8D-39B7-49D2-A6B4-E623A43FDA77}" type="presParOf" srcId="{3FED72FC-BE37-4B94-B8C7-1D5139767962}" destId="{2F3AD753-1D6C-4B8E-A2F4-C83F56028BDE}" srcOrd="0" destOrd="0" presId="urn:microsoft.com/office/officeart/2005/8/layout/chevron2"/>
    <dgm:cxn modelId="{A47EDBC2-D415-4EEC-A1B8-087EAE4CE4FF}" type="presParOf" srcId="{2F3AD753-1D6C-4B8E-A2F4-C83F56028BDE}" destId="{31C2291D-CE4A-44AE-91D3-1FD94DE78540}" srcOrd="0" destOrd="0" presId="urn:microsoft.com/office/officeart/2005/8/layout/chevron2"/>
    <dgm:cxn modelId="{674CAFB1-FD81-4BF5-8235-B1923523010C}" type="presParOf" srcId="{2F3AD753-1D6C-4B8E-A2F4-C83F56028BDE}" destId="{C9C09862-7D21-45DD-9288-8B355BA94859}" srcOrd="1" destOrd="0" presId="urn:microsoft.com/office/officeart/2005/8/layout/chevron2"/>
    <dgm:cxn modelId="{0DF638F6-ADFA-4F6E-BED8-B5A2BBD0720C}" type="presParOf" srcId="{3FED72FC-BE37-4B94-B8C7-1D5139767962}" destId="{1D3EC20F-5546-415F-BF4F-A378E0715DDB}" srcOrd="1" destOrd="0" presId="urn:microsoft.com/office/officeart/2005/8/layout/chevron2"/>
    <dgm:cxn modelId="{F2685DEB-8AF1-4157-BA83-C67865AF69EC}" type="presParOf" srcId="{3FED72FC-BE37-4B94-B8C7-1D5139767962}" destId="{F970E10A-03ED-427E-AD65-60037A1185A1}" srcOrd="2" destOrd="0" presId="urn:microsoft.com/office/officeart/2005/8/layout/chevron2"/>
    <dgm:cxn modelId="{E084F516-A188-4C37-B31A-71B2631D34B2}" type="presParOf" srcId="{F970E10A-03ED-427E-AD65-60037A1185A1}" destId="{3E329B94-2419-47B3-AB29-D407C4F0AC86}" srcOrd="0" destOrd="0" presId="urn:microsoft.com/office/officeart/2005/8/layout/chevron2"/>
    <dgm:cxn modelId="{6F8BF2B0-9CBC-4330-96AC-E90D79977C02}" type="presParOf" srcId="{F970E10A-03ED-427E-AD65-60037A1185A1}" destId="{BF9D86F7-4AAC-4A1E-95E8-42DDFD13742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148202B-77CE-40C5-A88F-4961085F8F95}"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1DD1B309-8578-484D-94AE-C36C60423B11}">
      <dgm:prSet/>
      <dgm:spPr/>
      <dgm:t>
        <a:bodyPr/>
        <a:lstStyle/>
        <a:p>
          <a:r>
            <a:rPr lang="en-US" b="1"/>
            <a:t>Scatter Plot: </a:t>
          </a:r>
          <a:endParaRPr lang="en-US"/>
        </a:p>
      </dgm:t>
    </dgm:pt>
    <dgm:pt modelId="{857B4645-46A9-41BD-8C1D-13F432AEC928}" type="parTrans" cxnId="{04DE36AA-1051-4A12-8097-63C52CCCC235}">
      <dgm:prSet/>
      <dgm:spPr/>
      <dgm:t>
        <a:bodyPr/>
        <a:lstStyle/>
        <a:p>
          <a:endParaRPr lang="en-US"/>
        </a:p>
      </dgm:t>
    </dgm:pt>
    <dgm:pt modelId="{D27F596A-BCEE-4490-8F42-214BEAF83746}" type="sibTrans" cxnId="{04DE36AA-1051-4A12-8097-63C52CCCC235}">
      <dgm:prSet/>
      <dgm:spPr/>
      <dgm:t>
        <a:bodyPr/>
        <a:lstStyle/>
        <a:p>
          <a:endParaRPr lang="en-US"/>
        </a:p>
      </dgm:t>
    </dgm:pt>
    <dgm:pt modelId="{7CC6A998-BA9F-4B57-81A3-FA1B9C2B8136}">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Scatterplots display a large number of points on the Cartesian plane.</a:t>
          </a:r>
        </a:p>
      </dgm:t>
    </dgm:pt>
    <dgm:pt modelId="{C07C5519-F41B-4629-87B2-749B6C4185FA}" type="parTrans" cxnId="{5CD98BE3-50E8-4B17-ABE2-5A69539A7BC3}">
      <dgm:prSet/>
      <dgm:spPr/>
      <dgm:t>
        <a:bodyPr/>
        <a:lstStyle/>
        <a:p>
          <a:endParaRPr lang="en-US"/>
        </a:p>
      </dgm:t>
    </dgm:pt>
    <dgm:pt modelId="{65A36F27-4EDD-4D3D-B7AC-42DD707E3CBF}" type="sibTrans" cxnId="{5CD98BE3-50E8-4B17-ABE2-5A69539A7BC3}">
      <dgm:prSet/>
      <dgm:spPr/>
      <dgm:t>
        <a:bodyPr/>
        <a:lstStyle/>
        <a:p>
          <a:endParaRPr lang="en-US"/>
        </a:p>
      </dgm:t>
    </dgm:pt>
    <dgm:pt modelId="{8D45110D-E11B-49ED-A9A5-A32CA4599AEA}">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Every single point displays the values of two distinct variables. </a:t>
          </a:r>
        </a:p>
      </dgm:t>
    </dgm:pt>
    <dgm:pt modelId="{AAD73D17-7C03-435C-9AB6-0BFBAF59399A}" type="parTrans" cxnId="{96BB2AC4-7B2F-4957-8E2D-57BB47661CFC}">
      <dgm:prSet/>
      <dgm:spPr/>
      <dgm:t>
        <a:bodyPr/>
        <a:lstStyle/>
        <a:p>
          <a:endParaRPr lang="en-US"/>
        </a:p>
      </dgm:t>
    </dgm:pt>
    <dgm:pt modelId="{4E39D24C-ECA5-4FBD-9AB5-6D5E9ACF1069}" type="sibTrans" cxnId="{96BB2AC4-7B2F-4957-8E2D-57BB47661CFC}">
      <dgm:prSet/>
      <dgm:spPr/>
      <dgm:t>
        <a:bodyPr/>
        <a:lstStyle/>
        <a:p>
          <a:endParaRPr lang="en-US"/>
        </a:p>
      </dgm:t>
    </dgm:pt>
    <dgm:pt modelId="{B053351F-9113-44A7-8C36-F5729D374235}">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There is a distinct variable on the horizontal and vertical axes. </a:t>
          </a:r>
        </a:p>
      </dgm:t>
    </dgm:pt>
    <dgm:pt modelId="{64A986BE-F901-40FF-9DF2-307B1F49E0A8}" type="parTrans" cxnId="{1E1197F7-5D02-4F45-A739-743D004E1E0D}">
      <dgm:prSet/>
      <dgm:spPr/>
      <dgm:t>
        <a:bodyPr/>
        <a:lstStyle/>
        <a:p>
          <a:endParaRPr lang="en-US"/>
        </a:p>
      </dgm:t>
    </dgm:pt>
    <dgm:pt modelId="{7A83C6CE-D6E3-4133-ACF4-4782F448FF82}" type="sibTrans" cxnId="{1E1197F7-5D02-4F45-A739-743D004E1E0D}">
      <dgm:prSet/>
      <dgm:spPr/>
      <dgm:t>
        <a:bodyPr/>
        <a:lstStyle/>
        <a:p>
          <a:endParaRPr lang="en-US"/>
        </a:p>
      </dgm:t>
    </dgm:pt>
    <dgm:pt modelId="{AEE31658-094F-4EF5-9CDE-7D73125B1C9C}">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The simple scatterplot is created using the plot() method. </a:t>
          </a:r>
        </a:p>
      </dgm:t>
    </dgm:pt>
    <dgm:pt modelId="{698D0679-92E8-4F8A-AC3F-E7F8B066163C}" type="parTrans" cxnId="{839C9402-9D2A-4A51-AD70-E304E8A52319}">
      <dgm:prSet/>
      <dgm:spPr/>
      <dgm:t>
        <a:bodyPr/>
        <a:lstStyle/>
        <a:p>
          <a:endParaRPr lang="en-US"/>
        </a:p>
      </dgm:t>
    </dgm:pt>
    <dgm:pt modelId="{AE582C83-C7A7-48EA-ABB1-1AF309916CDE}" type="sibTrans" cxnId="{839C9402-9D2A-4A51-AD70-E304E8A52319}">
      <dgm:prSet/>
      <dgm:spPr/>
      <dgm:t>
        <a:bodyPr/>
        <a:lstStyle/>
        <a:p>
          <a:endParaRPr lang="en-US"/>
        </a:p>
      </dgm:t>
    </dgm:pt>
    <dgm:pt modelId="{E6CDB592-DA38-4B2A-B3BC-99146A0C4F94}">
      <dgm:prSet/>
      <dgm:spPr/>
      <dgm:t>
        <a:bodyPr/>
        <a:lstStyle/>
        <a:p>
          <a:r>
            <a:rPr lang="en-US" b="1"/>
            <a:t>Correlation Graph: </a:t>
          </a:r>
          <a:endParaRPr lang="en-US"/>
        </a:p>
      </dgm:t>
    </dgm:pt>
    <dgm:pt modelId="{79A46682-3A04-48ED-B074-02B1102B8F3B}" type="parTrans" cxnId="{3AFF2250-CF4D-4F3A-9E08-F7CC5321AF40}">
      <dgm:prSet/>
      <dgm:spPr/>
      <dgm:t>
        <a:bodyPr/>
        <a:lstStyle/>
        <a:p>
          <a:endParaRPr lang="en-US"/>
        </a:p>
      </dgm:t>
    </dgm:pt>
    <dgm:pt modelId="{365F0391-A612-4FF7-AC0F-28C64CE79F4C}" type="sibTrans" cxnId="{3AFF2250-CF4D-4F3A-9E08-F7CC5321AF40}">
      <dgm:prSet/>
      <dgm:spPr/>
      <dgm:t>
        <a:bodyPr/>
        <a:lstStyle/>
        <a:p>
          <a:endParaRPr lang="en-US"/>
        </a:p>
      </dgm:t>
    </dgm:pt>
    <dgm:pt modelId="{9694E8A1-60F8-4512-8598-51BE604CF593}">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A correlogram is a representation of a correlation matrix and is used to highlight the variables in the data table that are most heavily related. </a:t>
          </a:r>
        </a:p>
      </dgm:t>
    </dgm:pt>
    <dgm:pt modelId="{F48499A3-8F2B-44DF-965B-8D23B2A9AF97}" type="parTrans" cxnId="{ACD906E2-7E55-4856-B5F1-C9C6A163938A}">
      <dgm:prSet/>
      <dgm:spPr/>
      <dgm:t>
        <a:bodyPr/>
        <a:lstStyle/>
        <a:p>
          <a:endParaRPr lang="en-US"/>
        </a:p>
      </dgm:t>
    </dgm:pt>
    <dgm:pt modelId="{EBA2C24F-47D6-462D-8FD6-B266BBDB733B}" type="sibTrans" cxnId="{ACD906E2-7E55-4856-B5F1-C9C6A163938A}">
      <dgm:prSet/>
      <dgm:spPr/>
      <dgm:t>
        <a:bodyPr/>
        <a:lstStyle/>
        <a:p>
          <a:endParaRPr lang="en-US"/>
        </a:p>
      </dgm:t>
    </dgm:pt>
    <dgm:pt modelId="{2D52E5EF-EE59-4119-A2BD-1D0FBE8022C0}">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Each correlation coefficient in this picture has a color that matches its value. </a:t>
          </a:r>
        </a:p>
      </dgm:t>
    </dgm:pt>
    <dgm:pt modelId="{E9A54484-D5AA-4375-AE63-A6B0ABC10602}" type="parTrans" cxnId="{5B732233-2C1A-48A2-8D6F-7B2869387BB8}">
      <dgm:prSet/>
      <dgm:spPr/>
      <dgm:t>
        <a:bodyPr/>
        <a:lstStyle/>
        <a:p>
          <a:endParaRPr lang="en-US"/>
        </a:p>
      </dgm:t>
    </dgm:pt>
    <dgm:pt modelId="{220EFA89-6E6F-4628-9210-60E45FB07803}" type="sibTrans" cxnId="{5B732233-2C1A-48A2-8D6F-7B2869387BB8}">
      <dgm:prSet/>
      <dgm:spPr/>
      <dgm:t>
        <a:bodyPr/>
        <a:lstStyle/>
        <a:p>
          <a:endParaRPr lang="en-US"/>
        </a:p>
      </dgm:t>
    </dgm:pt>
    <dgm:pt modelId="{AD6D8CED-44BF-4BC0-8A83-5EF22AC32E26}">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The degree to which two variables are related can also be used to reorder the correlation matrix. </a:t>
          </a:r>
        </a:p>
      </dgm:t>
    </dgm:pt>
    <dgm:pt modelId="{3C7CFEFE-1BCC-49E2-A2D2-3256F3181640}" type="parTrans" cxnId="{F5B75A3D-5A82-4E52-9539-2A4FB18384A7}">
      <dgm:prSet/>
      <dgm:spPr/>
      <dgm:t>
        <a:bodyPr/>
        <a:lstStyle/>
        <a:p>
          <a:endParaRPr lang="en-US"/>
        </a:p>
      </dgm:t>
    </dgm:pt>
    <dgm:pt modelId="{E76250D3-6B95-4E9C-95AB-49A5CD2BC08C}" type="sibTrans" cxnId="{F5B75A3D-5A82-4E52-9539-2A4FB18384A7}">
      <dgm:prSet/>
      <dgm:spPr/>
      <dgm:t>
        <a:bodyPr/>
        <a:lstStyle/>
        <a:p>
          <a:endParaRPr lang="en-US"/>
        </a:p>
      </dgm:t>
    </dgm:pt>
    <dgm:pt modelId="{2C6C6F07-5FE4-4D59-95E0-3E3997233B16}" type="pres">
      <dgm:prSet presAssocID="{3148202B-77CE-40C5-A88F-4961085F8F95}" presName="Name0" presStyleCnt="0">
        <dgm:presLayoutVars>
          <dgm:dir/>
          <dgm:animLvl val="lvl"/>
          <dgm:resizeHandles val="exact"/>
        </dgm:presLayoutVars>
      </dgm:prSet>
      <dgm:spPr/>
    </dgm:pt>
    <dgm:pt modelId="{D32F198E-A204-4B2C-87CC-CDC8A52821B1}" type="pres">
      <dgm:prSet presAssocID="{1DD1B309-8578-484D-94AE-C36C60423B11}" presName="linNode" presStyleCnt="0"/>
      <dgm:spPr/>
    </dgm:pt>
    <dgm:pt modelId="{C19C500F-B47A-4663-88C3-8970019F9505}" type="pres">
      <dgm:prSet presAssocID="{1DD1B309-8578-484D-94AE-C36C60423B11}" presName="parentText" presStyleLbl="alignNode1" presStyleIdx="0" presStyleCnt="2">
        <dgm:presLayoutVars>
          <dgm:chMax val="1"/>
          <dgm:bulletEnabled/>
        </dgm:presLayoutVars>
      </dgm:prSet>
      <dgm:spPr/>
    </dgm:pt>
    <dgm:pt modelId="{1F4CE7E8-F1EB-4048-B2BC-D90F474C26D2}" type="pres">
      <dgm:prSet presAssocID="{1DD1B309-8578-484D-94AE-C36C60423B11}" presName="descendantText" presStyleLbl="alignAccFollowNode1" presStyleIdx="0" presStyleCnt="2">
        <dgm:presLayoutVars>
          <dgm:bulletEnabled/>
        </dgm:presLayoutVars>
      </dgm:prSet>
      <dgm:spPr/>
    </dgm:pt>
    <dgm:pt modelId="{8FD2C53B-2AAF-4ABB-85E7-AEF68D3B91F6}" type="pres">
      <dgm:prSet presAssocID="{D27F596A-BCEE-4490-8F42-214BEAF83746}" presName="sp" presStyleCnt="0"/>
      <dgm:spPr/>
    </dgm:pt>
    <dgm:pt modelId="{0FEC6C70-11B7-465C-B48C-D472EC245266}" type="pres">
      <dgm:prSet presAssocID="{E6CDB592-DA38-4B2A-B3BC-99146A0C4F94}" presName="linNode" presStyleCnt="0"/>
      <dgm:spPr/>
    </dgm:pt>
    <dgm:pt modelId="{7E2F01EC-739B-42F7-B04C-CF8378905B45}" type="pres">
      <dgm:prSet presAssocID="{E6CDB592-DA38-4B2A-B3BC-99146A0C4F94}" presName="parentText" presStyleLbl="alignNode1" presStyleIdx="1" presStyleCnt="2">
        <dgm:presLayoutVars>
          <dgm:chMax val="1"/>
          <dgm:bulletEnabled/>
        </dgm:presLayoutVars>
      </dgm:prSet>
      <dgm:spPr/>
    </dgm:pt>
    <dgm:pt modelId="{3AA7126E-00D8-4DF0-AEA7-748DF0EDEBD7}" type="pres">
      <dgm:prSet presAssocID="{E6CDB592-DA38-4B2A-B3BC-99146A0C4F94}" presName="descendantText" presStyleLbl="alignAccFollowNode1" presStyleIdx="1" presStyleCnt="2">
        <dgm:presLayoutVars>
          <dgm:bulletEnabled/>
        </dgm:presLayoutVars>
      </dgm:prSet>
      <dgm:spPr/>
    </dgm:pt>
  </dgm:ptLst>
  <dgm:cxnLst>
    <dgm:cxn modelId="{839C9402-9D2A-4A51-AD70-E304E8A52319}" srcId="{1DD1B309-8578-484D-94AE-C36C60423B11}" destId="{AEE31658-094F-4EF5-9CDE-7D73125B1C9C}" srcOrd="3" destOrd="0" parTransId="{698D0679-92E8-4F8A-AC3F-E7F8B066163C}" sibTransId="{AE582C83-C7A7-48EA-ABB1-1AF309916CDE}"/>
    <dgm:cxn modelId="{0CFF780E-D8BA-4B55-BE2D-22CFC5A58A95}" type="presOf" srcId="{AEE31658-094F-4EF5-9CDE-7D73125B1C9C}" destId="{1F4CE7E8-F1EB-4048-B2BC-D90F474C26D2}" srcOrd="0" destOrd="3" presId="urn:microsoft.com/office/officeart/2016/7/layout/VerticalSolidActionList"/>
    <dgm:cxn modelId="{45FE6B1A-8387-42E7-BF84-1C968DD63EE6}" type="presOf" srcId="{2D52E5EF-EE59-4119-A2BD-1D0FBE8022C0}" destId="{3AA7126E-00D8-4DF0-AEA7-748DF0EDEBD7}" srcOrd="0" destOrd="1" presId="urn:microsoft.com/office/officeart/2016/7/layout/VerticalSolidActionList"/>
    <dgm:cxn modelId="{5B732233-2C1A-48A2-8D6F-7B2869387BB8}" srcId="{E6CDB592-DA38-4B2A-B3BC-99146A0C4F94}" destId="{2D52E5EF-EE59-4119-A2BD-1D0FBE8022C0}" srcOrd="1" destOrd="0" parTransId="{E9A54484-D5AA-4375-AE63-A6B0ABC10602}" sibTransId="{220EFA89-6E6F-4628-9210-60E45FB07803}"/>
    <dgm:cxn modelId="{F5B75A3D-5A82-4E52-9539-2A4FB18384A7}" srcId="{E6CDB592-DA38-4B2A-B3BC-99146A0C4F94}" destId="{AD6D8CED-44BF-4BC0-8A83-5EF22AC32E26}" srcOrd="2" destOrd="0" parTransId="{3C7CFEFE-1BCC-49E2-A2D2-3256F3181640}" sibTransId="{E76250D3-6B95-4E9C-95AB-49A5CD2BC08C}"/>
    <dgm:cxn modelId="{C9030D5D-B466-4C62-ABEC-43DE2AAC6F85}" type="presOf" srcId="{9694E8A1-60F8-4512-8598-51BE604CF593}" destId="{3AA7126E-00D8-4DF0-AEA7-748DF0EDEBD7}" srcOrd="0" destOrd="0" presId="urn:microsoft.com/office/officeart/2016/7/layout/VerticalSolidActionList"/>
    <dgm:cxn modelId="{DB1A2466-EBFC-4203-8B52-4ECBB18A96E1}" type="presOf" srcId="{B053351F-9113-44A7-8C36-F5729D374235}" destId="{1F4CE7E8-F1EB-4048-B2BC-D90F474C26D2}" srcOrd="0" destOrd="2" presId="urn:microsoft.com/office/officeart/2016/7/layout/VerticalSolidActionList"/>
    <dgm:cxn modelId="{7B7D1749-430D-4EC9-94A7-ECD30338B8D1}" type="presOf" srcId="{3148202B-77CE-40C5-A88F-4961085F8F95}" destId="{2C6C6F07-5FE4-4D59-95E0-3E3997233B16}" srcOrd="0" destOrd="0" presId="urn:microsoft.com/office/officeart/2016/7/layout/VerticalSolidActionList"/>
    <dgm:cxn modelId="{E8771470-13F2-4D6D-A504-85AD6F6203DD}" type="presOf" srcId="{AD6D8CED-44BF-4BC0-8A83-5EF22AC32E26}" destId="{3AA7126E-00D8-4DF0-AEA7-748DF0EDEBD7}" srcOrd="0" destOrd="2" presId="urn:microsoft.com/office/officeart/2016/7/layout/VerticalSolidActionList"/>
    <dgm:cxn modelId="{3AFF2250-CF4D-4F3A-9E08-F7CC5321AF40}" srcId="{3148202B-77CE-40C5-A88F-4961085F8F95}" destId="{E6CDB592-DA38-4B2A-B3BC-99146A0C4F94}" srcOrd="1" destOrd="0" parTransId="{79A46682-3A04-48ED-B074-02B1102B8F3B}" sibTransId="{365F0391-A612-4FF7-AC0F-28C64CE79F4C}"/>
    <dgm:cxn modelId="{04DE36AA-1051-4A12-8097-63C52CCCC235}" srcId="{3148202B-77CE-40C5-A88F-4961085F8F95}" destId="{1DD1B309-8578-484D-94AE-C36C60423B11}" srcOrd="0" destOrd="0" parTransId="{857B4645-46A9-41BD-8C1D-13F432AEC928}" sibTransId="{D27F596A-BCEE-4490-8F42-214BEAF83746}"/>
    <dgm:cxn modelId="{943D09BC-AD37-4E09-807C-6B0622EF852B}" type="presOf" srcId="{1DD1B309-8578-484D-94AE-C36C60423B11}" destId="{C19C500F-B47A-4663-88C3-8970019F9505}" srcOrd="0" destOrd="0" presId="urn:microsoft.com/office/officeart/2016/7/layout/VerticalSolidActionList"/>
    <dgm:cxn modelId="{96BB2AC4-7B2F-4957-8E2D-57BB47661CFC}" srcId="{1DD1B309-8578-484D-94AE-C36C60423B11}" destId="{8D45110D-E11B-49ED-A9A5-A32CA4599AEA}" srcOrd="1" destOrd="0" parTransId="{AAD73D17-7C03-435C-9AB6-0BFBAF59399A}" sibTransId="{4E39D24C-ECA5-4FBD-9AB5-6D5E9ACF1069}"/>
    <dgm:cxn modelId="{5ED0CCD8-F489-494A-8E01-CCAB15FAC944}" type="presOf" srcId="{E6CDB592-DA38-4B2A-B3BC-99146A0C4F94}" destId="{7E2F01EC-739B-42F7-B04C-CF8378905B45}" srcOrd="0" destOrd="0" presId="urn:microsoft.com/office/officeart/2016/7/layout/VerticalSolidActionList"/>
    <dgm:cxn modelId="{E9022EDC-A5A4-48D9-8FE2-93A5B5709AF5}" type="presOf" srcId="{8D45110D-E11B-49ED-A9A5-A32CA4599AEA}" destId="{1F4CE7E8-F1EB-4048-B2BC-D90F474C26D2}" srcOrd="0" destOrd="1" presId="urn:microsoft.com/office/officeart/2016/7/layout/VerticalSolidActionList"/>
    <dgm:cxn modelId="{ACD906E2-7E55-4856-B5F1-C9C6A163938A}" srcId="{E6CDB592-DA38-4B2A-B3BC-99146A0C4F94}" destId="{9694E8A1-60F8-4512-8598-51BE604CF593}" srcOrd="0" destOrd="0" parTransId="{F48499A3-8F2B-44DF-965B-8D23B2A9AF97}" sibTransId="{EBA2C24F-47D6-462D-8FD6-B266BBDB733B}"/>
    <dgm:cxn modelId="{5CD98BE3-50E8-4B17-ABE2-5A69539A7BC3}" srcId="{1DD1B309-8578-484D-94AE-C36C60423B11}" destId="{7CC6A998-BA9F-4B57-81A3-FA1B9C2B8136}" srcOrd="0" destOrd="0" parTransId="{C07C5519-F41B-4629-87B2-749B6C4185FA}" sibTransId="{65A36F27-4EDD-4D3D-B7AC-42DD707E3CBF}"/>
    <dgm:cxn modelId="{782181E6-C898-4198-8E65-14E321958E45}" type="presOf" srcId="{7CC6A998-BA9F-4B57-81A3-FA1B9C2B8136}" destId="{1F4CE7E8-F1EB-4048-B2BC-D90F474C26D2}" srcOrd="0" destOrd="0" presId="urn:microsoft.com/office/officeart/2016/7/layout/VerticalSolidActionList"/>
    <dgm:cxn modelId="{1E1197F7-5D02-4F45-A739-743D004E1E0D}" srcId="{1DD1B309-8578-484D-94AE-C36C60423B11}" destId="{B053351F-9113-44A7-8C36-F5729D374235}" srcOrd="2" destOrd="0" parTransId="{64A986BE-F901-40FF-9DF2-307B1F49E0A8}" sibTransId="{7A83C6CE-D6E3-4133-ACF4-4782F448FF82}"/>
    <dgm:cxn modelId="{7B162CDE-18B4-4A46-9896-5D0499CC77B1}" type="presParOf" srcId="{2C6C6F07-5FE4-4D59-95E0-3E3997233B16}" destId="{D32F198E-A204-4B2C-87CC-CDC8A52821B1}" srcOrd="0" destOrd="0" presId="urn:microsoft.com/office/officeart/2016/7/layout/VerticalSolidActionList"/>
    <dgm:cxn modelId="{15ED4995-431E-4511-8942-9FBD4E15160C}" type="presParOf" srcId="{D32F198E-A204-4B2C-87CC-CDC8A52821B1}" destId="{C19C500F-B47A-4663-88C3-8970019F9505}" srcOrd="0" destOrd="0" presId="urn:microsoft.com/office/officeart/2016/7/layout/VerticalSolidActionList"/>
    <dgm:cxn modelId="{492168AD-5705-4236-B215-22D408FFA8BA}" type="presParOf" srcId="{D32F198E-A204-4B2C-87CC-CDC8A52821B1}" destId="{1F4CE7E8-F1EB-4048-B2BC-D90F474C26D2}" srcOrd="1" destOrd="0" presId="urn:microsoft.com/office/officeart/2016/7/layout/VerticalSolidActionList"/>
    <dgm:cxn modelId="{B497910A-CE3F-4429-8DFB-00614501FB77}" type="presParOf" srcId="{2C6C6F07-5FE4-4D59-95E0-3E3997233B16}" destId="{8FD2C53B-2AAF-4ABB-85E7-AEF68D3B91F6}" srcOrd="1" destOrd="0" presId="urn:microsoft.com/office/officeart/2016/7/layout/VerticalSolidActionList"/>
    <dgm:cxn modelId="{6FF1F6B7-B5FD-45C2-A52B-7646B6782D6B}" type="presParOf" srcId="{2C6C6F07-5FE4-4D59-95E0-3E3997233B16}" destId="{0FEC6C70-11B7-465C-B48C-D472EC245266}" srcOrd="2" destOrd="0" presId="urn:microsoft.com/office/officeart/2016/7/layout/VerticalSolidActionList"/>
    <dgm:cxn modelId="{7B2D7F46-DC79-4F89-84A8-B32371B77984}" type="presParOf" srcId="{0FEC6C70-11B7-465C-B48C-D472EC245266}" destId="{7E2F01EC-739B-42F7-B04C-CF8378905B45}" srcOrd="0" destOrd="0" presId="urn:microsoft.com/office/officeart/2016/7/layout/VerticalSolidActionList"/>
    <dgm:cxn modelId="{99523E0F-5DED-485C-9946-50425D950A56}" type="presParOf" srcId="{0FEC6C70-11B7-465C-B48C-D472EC245266}" destId="{3AA7126E-00D8-4DF0-AEA7-748DF0EDEBD7}"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82EECD-8AB7-4BE1-A6B9-8923195906A0}" type="doc">
      <dgm:prSet loTypeId="urn:microsoft.com/office/officeart/2008/layout/LinedList" loCatId="list" qsTypeId="urn:microsoft.com/office/officeart/2005/8/quickstyle/simple5" qsCatId="simple" csTypeId="urn:microsoft.com/office/officeart/2005/8/colors/accent2_2" csCatId="accent2" phldr="1"/>
      <dgm:spPr/>
      <dgm:t>
        <a:bodyPr/>
        <a:lstStyle/>
        <a:p>
          <a:endParaRPr lang="en-US"/>
        </a:p>
      </dgm:t>
    </dgm:pt>
    <dgm:pt modelId="{F5A8E830-0853-4F0B-B72C-A76133D0C107}">
      <dgm:prSet/>
      <dgm:spPr/>
      <dgm:t>
        <a:bodyPr/>
        <a:lstStyle/>
        <a:p>
          <a:r>
            <a:rPr lang="en-US">
              <a:latin typeface="Calibri" panose="020F0502020204030204" pitchFamily="34" charset="0"/>
              <a:ea typeface="Calibri" panose="020F0502020204030204" pitchFamily="34" charset="0"/>
              <a:cs typeface="Calibri" panose="020F0502020204030204" pitchFamily="34" charset="0"/>
            </a:rPr>
            <a:t>Our work on the correlation graph was solely intended to demonstrate how the data was represented there. </a:t>
          </a:r>
        </a:p>
      </dgm:t>
    </dgm:pt>
    <dgm:pt modelId="{923FE50B-A255-4A0E-B4FD-B80CC963873C}" type="parTrans" cxnId="{8221887D-8C66-4C9F-8FBF-C770FAA7727F}">
      <dgm:prSet/>
      <dgm:spPr/>
      <dgm:t>
        <a:bodyPr/>
        <a:lstStyle/>
        <a:p>
          <a:endParaRPr lang="en-US"/>
        </a:p>
      </dgm:t>
    </dgm:pt>
    <dgm:pt modelId="{8972DE68-2D31-4222-BCF2-405910D8778E}" type="sibTrans" cxnId="{8221887D-8C66-4C9F-8FBF-C770FAA7727F}">
      <dgm:prSet/>
      <dgm:spPr/>
      <dgm:t>
        <a:bodyPr/>
        <a:lstStyle/>
        <a:p>
          <a:endParaRPr lang="en-US"/>
        </a:p>
      </dgm:t>
    </dgm:pt>
    <dgm:pt modelId="{983D6A10-BC79-4322-BA24-B0B99D9DE32A}">
      <dgm:prSet/>
      <dgm:spPr/>
      <dgm:t>
        <a:bodyPr/>
        <a:lstStyle/>
        <a:p>
          <a:r>
            <a:rPr lang="en-US">
              <a:latin typeface="Calibri" panose="020F0502020204030204" pitchFamily="34" charset="0"/>
              <a:ea typeface="Calibri" panose="020F0502020204030204" pitchFamily="34" charset="0"/>
              <a:cs typeface="Calibri" panose="020F0502020204030204" pitchFamily="34" charset="0"/>
            </a:rPr>
            <a:t>This demonstrates a visualization strategy that will improve our project. </a:t>
          </a:r>
        </a:p>
      </dgm:t>
    </dgm:pt>
    <dgm:pt modelId="{82E3E3F5-B9DE-42E1-8941-A67408602AB1}" type="parTrans" cxnId="{0C8B053C-0A0B-477F-B898-DBF6A1E1A829}">
      <dgm:prSet/>
      <dgm:spPr/>
      <dgm:t>
        <a:bodyPr/>
        <a:lstStyle/>
        <a:p>
          <a:endParaRPr lang="en-US"/>
        </a:p>
      </dgm:t>
    </dgm:pt>
    <dgm:pt modelId="{2FD3AF4E-74D3-433A-B4A1-F9F2829A255F}" type="sibTrans" cxnId="{0C8B053C-0A0B-477F-B898-DBF6A1E1A829}">
      <dgm:prSet/>
      <dgm:spPr/>
      <dgm:t>
        <a:bodyPr/>
        <a:lstStyle/>
        <a:p>
          <a:endParaRPr lang="en-US"/>
        </a:p>
      </dgm:t>
    </dgm:pt>
    <dgm:pt modelId="{714F1C56-2B1F-42EB-8226-993C1FB2128D}">
      <dgm:prSet/>
      <dgm:spPr/>
      <dgm:t>
        <a:bodyPr/>
        <a:lstStyle/>
        <a:p>
          <a:r>
            <a:rPr lang="en-US">
              <a:latin typeface="Calibri" panose="020F0502020204030204" pitchFamily="34" charset="0"/>
              <a:ea typeface="Calibri" panose="020F0502020204030204" pitchFamily="34" charset="0"/>
              <a:cs typeface="Calibri" panose="020F0502020204030204" pitchFamily="34" charset="0"/>
            </a:rPr>
            <a:t>In this, we have made a comparison between every attribute in the provided data collection. </a:t>
          </a:r>
        </a:p>
      </dgm:t>
    </dgm:pt>
    <dgm:pt modelId="{E48FDDD4-9A79-408F-AEEF-AD4EBC879D27}" type="parTrans" cxnId="{366988A7-DB39-47AE-A501-17AD13809172}">
      <dgm:prSet/>
      <dgm:spPr/>
      <dgm:t>
        <a:bodyPr/>
        <a:lstStyle/>
        <a:p>
          <a:endParaRPr lang="en-US"/>
        </a:p>
      </dgm:t>
    </dgm:pt>
    <dgm:pt modelId="{EEE54C59-F52C-49D9-9F8D-1687009798CE}" type="sibTrans" cxnId="{366988A7-DB39-47AE-A501-17AD13809172}">
      <dgm:prSet/>
      <dgm:spPr/>
      <dgm:t>
        <a:bodyPr/>
        <a:lstStyle/>
        <a:p>
          <a:endParaRPr lang="en-US"/>
        </a:p>
      </dgm:t>
    </dgm:pt>
    <dgm:pt modelId="{F2CBA81E-211D-4232-8783-E92E581953DF}" type="pres">
      <dgm:prSet presAssocID="{1D82EECD-8AB7-4BE1-A6B9-8923195906A0}" presName="vert0" presStyleCnt="0">
        <dgm:presLayoutVars>
          <dgm:dir/>
          <dgm:animOne val="branch"/>
          <dgm:animLvl val="lvl"/>
        </dgm:presLayoutVars>
      </dgm:prSet>
      <dgm:spPr/>
    </dgm:pt>
    <dgm:pt modelId="{673B546D-2CED-4FFE-B852-B3373A6CACC3}" type="pres">
      <dgm:prSet presAssocID="{F5A8E830-0853-4F0B-B72C-A76133D0C107}" presName="thickLine" presStyleLbl="alignNode1" presStyleIdx="0" presStyleCnt="3"/>
      <dgm:spPr/>
    </dgm:pt>
    <dgm:pt modelId="{D2AF40F9-A5A1-471B-A784-887DA24407FF}" type="pres">
      <dgm:prSet presAssocID="{F5A8E830-0853-4F0B-B72C-A76133D0C107}" presName="horz1" presStyleCnt="0"/>
      <dgm:spPr/>
    </dgm:pt>
    <dgm:pt modelId="{DC5C89F0-7870-417A-AC41-6B2768C91D80}" type="pres">
      <dgm:prSet presAssocID="{F5A8E830-0853-4F0B-B72C-A76133D0C107}" presName="tx1" presStyleLbl="revTx" presStyleIdx="0" presStyleCnt="3"/>
      <dgm:spPr/>
    </dgm:pt>
    <dgm:pt modelId="{219F211D-DEF1-49B3-A6AA-ADA1A7C686FA}" type="pres">
      <dgm:prSet presAssocID="{F5A8E830-0853-4F0B-B72C-A76133D0C107}" presName="vert1" presStyleCnt="0"/>
      <dgm:spPr/>
    </dgm:pt>
    <dgm:pt modelId="{7C7D8077-D24B-4563-A5A4-49A169BA2378}" type="pres">
      <dgm:prSet presAssocID="{983D6A10-BC79-4322-BA24-B0B99D9DE32A}" presName="thickLine" presStyleLbl="alignNode1" presStyleIdx="1" presStyleCnt="3"/>
      <dgm:spPr/>
    </dgm:pt>
    <dgm:pt modelId="{4771901E-4865-4B73-8462-C87D43AFB5A0}" type="pres">
      <dgm:prSet presAssocID="{983D6A10-BC79-4322-BA24-B0B99D9DE32A}" presName="horz1" presStyleCnt="0"/>
      <dgm:spPr/>
    </dgm:pt>
    <dgm:pt modelId="{F37B4FC8-D76C-4AEF-BA41-FBD4CB8CCC32}" type="pres">
      <dgm:prSet presAssocID="{983D6A10-BC79-4322-BA24-B0B99D9DE32A}" presName="tx1" presStyleLbl="revTx" presStyleIdx="1" presStyleCnt="3"/>
      <dgm:spPr/>
    </dgm:pt>
    <dgm:pt modelId="{27AC7DE9-7522-486C-BA24-E3B8A285E0DC}" type="pres">
      <dgm:prSet presAssocID="{983D6A10-BC79-4322-BA24-B0B99D9DE32A}" presName="vert1" presStyleCnt="0"/>
      <dgm:spPr/>
    </dgm:pt>
    <dgm:pt modelId="{FDFD7610-9E0A-481E-94EF-A605CA08B1D4}" type="pres">
      <dgm:prSet presAssocID="{714F1C56-2B1F-42EB-8226-993C1FB2128D}" presName="thickLine" presStyleLbl="alignNode1" presStyleIdx="2" presStyleCnt="3"/>
      <dgm:spPr/>
    </dgm:pt>
    <dgm:pt modelId="{1514277C-248B-4239-871A-5530DD040C9F}" type="pres">
      <dgm:prSet presAssocID="{714F1C56-2B1F-42EB-8226-993C1FB2128D}" presName="horz1" presStyleCnt="0"/>
      <dgm:spPr/>
    </dgm:pt>
    <dgm:pt modelId="{22146B22-3FB6-49E8-B2F0-E2151857B0EC}" type="pres">
      <dgm:prSet presAssocID="{714F1C56-2B1F-42EB-8226-993C1FB2128D}" presName="tx1" presStyleLbl="revTx" presStyleIdx="2" presStyleCnt="3"/>
      <dgm:spPr/>
    </dgm:pt>
    <dgm:pt modelId="{4ECCCBC9-C4F9-48E5-8889-76037717C716}" type="pres">
      <dgm:prSet presAssocID="{714F1C56-2B1F-42EB-8226-993C1FB2128D}" presName="vert1" presStyleCnt="0"/>
      <dgm:spPr/>
    </dgm:pt>
  </dgm:ptLst>
  <dgm:cxnLst>
    <dgm:cxn modelId="{90A9AC10-8D00-4D40-9CBB-37C6AABD4799}" type="presOf" srcId="{983D6A10-BC79-4322-BA24-B0B99D9DE32A}" destId="{F37B4FC8-D76C-4AEF-BA41-FBD4CB8CCC32}" srcOrd="0" destOrd="0" presId="urn:microsoft.com/office/officeart/2008/layout/LinedList"/>
    <dgm:cxn modelId="{0C8B053C-0A0B-477F-B898-DBF6A1E1A829}" srcId="{1D82EECD-8AB7-4BE1-A6B9-8923195906A0}" destId="{983D6A10-BC79-4322-BA24-B0B99D9DE32A}" srcOrd="1" destOrd="0" parTransId="{82E3E3F5-B9DE-42E1-8941-A67408602AB1}" sibTransId="{2FD3AF4E-74D3-433A-B4A1-F9F2829A255F}"/>
    <dgm:cxn modelId="{1C047A59-F1A0-49E8-86DE-3BB701B87174}" type="presOf" srcId="{714F1C56-2B1F-42EB-8226-993C1FB2128D}" destId="{22146B22-3FB6-49E8-B2F0-E2151857B0EC}" srcOrd="0" destOrd="0" presId="urn:microsoft.com/office/officeart/2008/layout/LinedList"/>
    <dgm:cxn modelId="{8221887D-8C66-4C9F-8FBF-C770FAA7727F}" srcId="{1D82EECD-8AB7-4BE1-A6B9-8923195906A0}" destId="{F5A8E830-0853-4F0B-B72C-A76133D0C107}" srcOrd="0" destOrd="0" parTransId="{923FE50B-A255-4A0E-B4FD-B80CC963873C}" sibTransId="{8972DE68-2D31-4222-BCF2-405910D8778E}"/>
    <dgm:cxn modelId="{366988A7-DB39-47AE-A501-17AD13809172}" srcId="{1D82EECD-8AB7-4BE1-A6B9-8923195906A0}" destId="{714F1C56-2B1F-42EB-8226-993C1FB2128D}" srcOrd="2" destOrd="0" parTransId="{E48FDDD4-9A79-408F-AEEF-AD4EBC879D27}" sibTransId="{EEE54C59-F52C-49D9-9F8D-1687009798CE}"/>
    <dgm:cxn modelId="{1B7080D3-FB9C-4BDC-B631-2F230194BF9C}" type="presOf" srcId="{1D82EECD-8AB7-4BE1-A6B9-8923195906A0}" destId="{F2CBA81E-211D-4232-8783-E92E581953DF}" srcOrd="0" destOrd="0" presId="urn:microsoft.com/office/officeart/2008/layout/LinedList"/>
    <dgm:cxn modelId="{0CD9FDDA-B610-4BBC-8C0E-B561486B40F2}" type="presOf" srcId="{F5A8E830-0853-4F0B-B72C-A76133D0C107}" destId="{DC5C89F0-7870-417A-AC41-6B2768C91D80}" srcOrd="0" destOrd="0" presId="urn:microsoft.com/office/officeart/2008/layout/LinedList"/>
    <dgm:cxn modelId="{5ED9243C-88A9-4229-8249-3C02A5FB36C0}" type="presParOf" srcId="{F2CBA81E-211D-4232-8783-E92E581953DF}" destId="{673B546D-2CED-4FFE-B852-B3373A6CACC3}" srcOrd="0" destOrd="0" presId="urn:microsoft.com/office/officeart/2008/layout/LinedList"/>
    <dgm:cxn modelId="{BFD3C902-6CF9-49C2-B56F-EC9FA0082384}" type="presParOf" srcId="{F2CBA81E-211D-4232-8783-E92E581953DF}" destId="{D2AF40F9-A5A1-471B-A784-887DA24407FF}" srcOrd="1" destOrd="0" presId="urn:microsoft.com/office/officeart/2008/layout/LinedList"/>
    <dgm:cxn modelId="{D8D83DDA-7E90-4EAB-A0C0-6826949E2A2B}" type="presParOf" srcId="{D2AF40F9-A5A1-471B-A784-887DA24407FF}" destId="{DC5C89F0-7870-417A-AC41-6B2768C91D80}" srcOrd="0" destOrd="0" presId="urn:microsoft.com/office/officeart/2008/layout/LinedList"/>
    <dgm:cxn modelId="{F4636AC2-4AA9-4530-890F-A9407BBBFD5A}" type="presParOf" srcId="{D2AF40F9-A5A1-471B-A784-887DA24407FF}" destId="{219F211D-DEF1-49B3-A6AA-ADA1A7C686FA}" srcOrd="1" destOrd="0" presId="urn:microsoft.com/office/officeart/2008/layout/LinedList"/>
    <dgm:cxn modelId="{FF63CD2E-2E33-472C-9FEE-2A1EC61E51BA}" type="presParOf" srcId="{F2CBA81E-211D-4232-8783-E92E581953DF}" destId="{7C7D8077-D24B-4563-A5A4-49A169BA2378}" srcOrd="2" destOrd="0" presId="urn:microsoft.com/office/officeart/2008/layout/LinedList"/>
    <dgm:cxn modelId="{EDA4335C-F2A6-452E-8FB4-050571DFED6E}" type="presParOf" srcId="{F2CBA81E-211D-4232-8783-E92E581953DF}" destId="{4771901E-4865-4B73-8462-C87D43AFB5A0}" srcOrd="3" destOrd="0" presId="urn:microsoft.com/office/officeart/2008/layout/LinedList"/>
    <dgm:cxn modelId="{CB3E2B4E-956D-4F4B-B68C-5AD2504D5483}" type="presParOf" srcId="{4771901E-4865-4B73-8462-C87D43AFB5A0}" destId="{F37B4FC8-D76C-4AEF-BA41-FBD4CB8CCC32}" srcOrd="0" destOrd="0" presId="urn:microsoft.com/office/officeart/2008/layout/LinedList"/>
    <dgm:cxn modelId="{581889B6-226D-4457-95F6-D27A63239F36}" type="presParOf" srcId="{4771901E-4865-4B73-8462-C87D43AFB5A0}" destId="{27AC7DE9-7522-486C-BA24-E3B8A285E0DC}" srcOrd="1" destOrd="0" presId="urn:microsoft.com/office/officeart/2008/layout/LinedList"/>
    <dgm:cxn modelId="{0943A24F-2781-4359-8272-BEF2D0E1FF64}" type="presParOf" srcId="{F2CBA81E-211D-4232-8783-E92E581953DF}" destId="{FDFD7610-9E0A-481E-94EF-A605CA08B1D4}" srcOrd="4" destOrd="0" presId="urn:microsoft.com/office/officeart/2008/layout/LinedList"/>
    <dgm:cxn modelId="{0D2465E5-8FC5-4F10-9CB5-0476F11EC690}" type="presParOf" srcId="{F2CBA81E-211D-4232-8783-E92E581953DF}" destId="{1514277C-248B-4239-871A-5530DD040C9F}" srcOrd="5" destOrd="0" presId="urn:microsoft.com/office/officeart/2008/layout/LinedList"/>
    <dgm:cxn modelId="{959171CE-7934-42F5-B76D-3259507C6A45}" type="presParOf" srcId="{1514277C-248B-4239-871A-5530DD040C9F}" destId="{22146B22-3FB6-49E8-B2F0-E2151857B0EC}" srcOrd="0" destOrd="0" presId="urn:microsoft.com/office/officeart/2008/layout/LinedList"/>
    <dgm:cxn modelId="{EF7855B0-3957-41C4-A5A4-B969BE155F9D}" type="presParOf" srcId="{1514277C-248B-4239-871A-5530DD040C9F}" destId="{4ECCCBC9-C4F9-48E5-8889-76037717C71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D82EECD-8AB7-4BE1-A6B9-8923195906A0}" type="doc">
      <dgm:prSet loTypeId="urn:microsoft.com/office/officeart/2005/8/layout/vList2" loCatId="list" qsTypeId="urn:microsoft.com/office/officeart/2005/8/quickstyle/simple5" qsCatId="simple" csTypeId="urn:microsoft.com/office/officeart/2005/8/colors/colorful5" csCatId="colorful" phldr="1"/>
      <dgm:spPr/>
      <dgm:t>
        <a:bodyPr/>
        <a:lstStyle/>
        <a:p>
          <a:endParaRPr lang="en-US"/>
        </a:p>
      </dgm:t>
    </dgm:pt>
    <dgm:pt modelId="{F5A8E830-0853-4F0B-B72C-A76133D0C107}">
      <dgm:prSet custT="1"/>
      <dgm:spPr/>
      <dgm:t>
        <a:bodyPr/>
        <a:lstStyle/>
        <a:p>
          <a:r>
            <a:rPr lang="en-US" sz="1200" dirty="0">
              <a:latin typeface="Calibri" panose="020F0502020204030204" pitchFamily="34" charset="0"/>
              <a:ea typeface="Calibri" panose="020F0502020204030204" pitchFamily="34" charset="0"/>
              <a:cs typeface="Calibri" panose="020F0502020204030204" pitchFamily="34" charset="0"/>
            </a:rPr>
            <a:t>Displays average measurements (Sepal Length, Sepal Width, Petal Length, Petal Width) for each species.</a:t>
          </a:r>
        </a:p>
      </dgm:t>
    </dgm:pt>
    <dgm:pt modelId="{923FE50B-A255-4A0E-B4FD-B80CC963873C}" type="parTrans" cxnId="{8221887D-8C66-4C9F-8FBF-C770FAA7727F}">
      <dgm:prSet/>
      <dgm:spPr/>
      <dgm:t>
        <a:bodyPr/>
        <a:lstStyle/>
        <a:p>
          <a:endParaRPr lang="en-US"/>
        </a:p>
      </dgm:t>
    </dgm:pt>
    <dgm:pt modelId="{8972DE68-2D31-4222-BCF2-405910D8778E}" type="sibTrans" cxnId="{8221887D-8C66-4C9F-8FBF-C770FAA7727F}">
      <dgm:prSet/>
      <dgm:spPr/>
      <dgm:t>
        <a:bodyPr/>
        <a:lstStyle/>
        <a:p>
          <a:endParaRPr lang="en-US"/>
        </a:p>
      </dgm:t>
    </dgm:pt>
    <dgm:pt modelId="{714F1C56-2B1F-42EB-8226-993C1FB2128D}">
      <dgm:prSet custT="1"/>
      <dgm:spPr/>
      <dgm:t>
        <a:bodyPr/>
        <a:lstStyle/>
        <a:p>
          <a:r>
            <a:rPr lang="en-US" sz="1200" dirty="0">
              <a:latin typeface="Calibri" panose="020F0502020204030204" pitchFamily="34" charset="0"/>
              <a:ea typeface="Calibri" panose="020F0502020204030204" pitchFamily="34" charset="0"/>
              <a:cs typeface="Calibri" panose="020F0502020204030204" pitchFamily="34" charset="0"/>
            </a:rPr>
            <a:t>Highlights differences, such as Iris-</a:t>
          </a:r>
          <a:r>
            <a:rPr lang="en-US" sz="1200" dirty="0" err="1">
              <a:latin typeface="Calibri" panose="020F0502020204030204" pitchFamily="34" charset="0"/>
              <a:ea typeface="Calibri" panose="020F0502020204030204" pitchFamily="34" charset="0"/>
              <a:cs typeface="Calibri" panose="020F0502020204030204" pitchFamily="34" charset="0"/>
            </a:rPr>
            <a:t>setosa</a:t>
          </a:r>
          <a:r>
            <a:rPr lang="en-US" sz="1200" dirty="0">
              <a:latin typeface="Calibri" panose="020F0502020204030204" pitchFamily="34" charset="0"/>
              <a:ea typeface="Calibri" panose="020F0502020204030204" pitchFamily="34" charset="0"/>
              <a:cs typeface="Calibri" panose="020F0502020204030204" pitchFamily="34" charset="0"/>
            </a:rPr>
            <a:t> having smaller petal measurements compared to Iris-virginica.</a:t>
          </a:r>
        </a:p>
      </dgm:t>
    </dgm:pt>
    <dgm:pt modelId="{E48FDDD4-9A79-408F-AEEF-AD4EBC879D27}" type="parTrans" cxnId="{366988A7-DB39-47AE-A501-17AD13809172}">
      <dgm:prSet/>
      <dgm:spPr/>
      <dgm:t>
        <a:bodyPr/>
        <a:lstStyle/>
        <a:p>
          <a:endParaRPr lang="en-US"/>
        </a:p>
      </dgm:t>
    </dgm:pt>
    <dgm:pt modelId="{EEE54C59-F52C-49D9-9F8D-1687009798CE}" type="sibTrans" cxnId="{366988A7-DB39-47AE-A501-17AD13809172}">
      <dgm:prSet/>
      <dgm:spPr/>
      <dgm:t>
        <a:bodyPr/>
        <a:lstStyle/>
        <a:p>
          <a:endParaRPr lang="en-US"/>
        </a:p>
      </dgm:t>
    </dgm:pt>
    <dgm:pt modelId="{983D6A10-BC79-4322-BA24-B0B99D9DE32A}">
      <dgm:prSet custT="1"/>
      <dgm:spPr/>
      <dgm:t>
        <a:bodyPr/>
        <a:lstStyle/>
        <a:p>
          <a:r>
            <a:rPr lang="en-US" sz="1200" dirty="0">
              <a:latin typeface="Calibri" panose="020F0502020204030204" pitchFamily="34" charset="0"/>
              <a:ea typeface="Calibri" panose="020F0502020204030204" pitchFamily="34" charset="0"/>
              <a:cs typeface="Calibri" panose="020F0502020204030204" pitchFamily="34" charset="0"/>
            </a:rPr>
            <a:t>Each line represents a different measurement, with markers showing mean values. </a:t>
          </a:r>
        </a:p>
      </dgm:t>
    </dgm:pt>
    <dgm:pt modelId="{2FD3AF4E-74D3-433A-B4A1-F9F2829A255F}" type="sibTrans" cxnId="{0C8B053C-0A0B-477F-B898-DBF6A1E1A829}">
      <dgm:prSet/>
      <dgm:spPr/>
      <dgm:t>
        <a:bodyPr/>
        <a:lstStyle/>
        <a:p>
          <a:endParaRPr lang="en-US"/>
        </a:p>
      </dgm:t>
    </dgm:pt>
    <dgm:pt modelId="{82E3E3F5-B9DE-42E1-8941-A67408602AB1}" type="parTrans" cxnId="{0C8B053C-0A0B-477F-B898-DBF6A1E1A829}">
      <dgm:prSet/>
      <dgm:spPr/>
      <dgm:t>
        <a:bodyPr/>
        <a:lstStyle/>
        <a:p>
          <a:endParaRPr lang="en-US"/>
        </a:p>
      </dgm:t>
    </dgm:pt>
    <dgm:pt modelId="{079A1139-5A59-444D-840E-5F521312FE88}" type="pres">
      <dgm:prSet presAssocID="{1D82EECD-8AB7-4BE1-A6B9-8923195906A0}" presName="linear" presStyleCnt="0">
        <dgm:presLayoutVars>
          <dgm:animLvl val="lvl"/>
          <dgm:resizeHandles val="exact"/>
        </dgm:presLayoutVars>
      </dgm:prSet>
      <dgm:spPr/>
    </dgm:pt>
    <dgm:pt modelId="{6DC4CA17-3813-46A5-A6EE-F91B10151DED}" type="pres">
      <dgm:prSet presAssocID="{F5A8E830-0853-4F0B-B72C-A76133D0C107}" presName="parentText" presStyleLbl="node1" presStyleIdx="0" presStyleCnt="3">
        <dgm:presLayoutVars>
          <dgm:chMax val="0"/>
          <dgm:bulletEnabled val="1"/>
        </dgm:presLayoutVars>
      </dgm:prSet>
      <dgm:spPr/>
    </dgm:pt>
    <dgm:pt modelId="{9200F87A-2F8E-40AE-951A-48A6C5C58CE6}" type="pres">
      <dgm:prSet presAssocID="{8972DE68-2D31-4222-BCF2-405910D8778E}" presName="spacer" presStyleCnt="0"/>
      <dgm:spPr/>
    </dgm:pt>
    <dgm:pt modelId="{53EBCDFD-25D0-4640-8DAE-536F8DF9D5C2}" type="pres">
      <dgm:prSet presAssocID="{983D6A10-BC79-4322-BA24-B0B99D9DE32A}" presName="parentText" presStyleLbl="node1" presStyleIdx="1" presStyleCnt="3">
        <dgm:presLayoutVars>
          <dgm:chMax val="0"/>
          <dgm:bulletEnabled val="1"/>
        </dgm:presLayoutVars>
      </dgm:prSet>
      <dgm:spPr/>
    </dgm:pt>
    <dgm:pt modelId="{DF8C891C-5881-4FA6-AC8B-18A2A6438BDA}" type="pres">
      <dgm:prSet presAssocID="{2FD3AF4E-74D3-433A-B4A1-F9F2829A255F}" presName="spacer" presStyleCnt="0"/>
      <dgm:spPr/>
    </dgm:pt>
    <dgm:pt modelId="{CC4170C1-6792-4426-A576-E78075F6D2E2}" type="pres">
      <dgm:prSet presAssocID="{714F1C56-2B1F-42EB-8226-993C1FB2128D}" presName="parentText" presStyleLbl="node1" presStyleIdx="2" presStyleCnt="3">
        <dgm:presLayoutVars>
          <dgm:chMax val="0"/>
          <dgm:bulletEnabled val="1"/>
        </dgm:presLayoutVars>
      </dgm:prSet>
      <dgm:spPr/>
    </dgm:pt>
  </dgm:ptLst>
  <dgm:cxnLst>
    <dgm:cxn modelId="{48411103-F1A2-4514-8860-BD23F147B26C}" type="presOf" srcId="{F5A8E830-0853-4F0B-B72C-A76133D0C107}" destId="{6DC4CA17-3813-46A5-A6EE-F91B10151DED}" srcOrd="0" destOrd="0" presId="urn:microsoft.com/office/officeart/2005/8/layout/vList2"/>
    <dgm:cxn modelId="{0C8B053C-0A0B-477F-B898-DBF6A1E1A829}" srcId="{1D82EECD-8AB7-4BE1-A6B9-8923195906A0}" destId="{983D6A10-BC79-4322-BA24-B0B99D9DE32A}" srcOrd="1" destOrd="0" parTransId="{82E3E3F5-B9DE-42E1-8941-A67408602AB1}" sibTransId="{2FD3AF4E-74D3-433A-B4A1-F9F2829A255F}"/>
    <dgm:cxn modelId="{8221887D-8C66-4C9F-8FBF-C770FAA7727F}" srcId="{1D82EECD-8AB7-4BE1-A6B9-8923195906A0}" destId="{F5A8E830-0853-4F0B-B72C-A76133D0C107}" srcOrd="0" destOrd="0" parTransId="{923FE50B-A255-4A0E-B4FD-B80CC963873C}" sibTransId="{8972DE68-2D31-4222-BCF2-405910D8778E}"/>
    <dgm:cxn modelId="{366988A7-DB39-47AE-A501-17AD13809172}" srcId="{1D82EECD-8AB7-4BE1-A6B9-8923195906A0}" destId="{714F1C56-2B1F-42EB-8226-993C1FB2128D}" srcOrd="2" destOrd="0" parTransId="{E48FDDD4-9A79-408F-AEEF-AD4EBC879D27}" sibTransId="{EEE54C59-F52C-49D9-9F8D-1687009798CE}"/>
    <dgm:cxn modelId="{C353B5CD-CFDA-4EF4-85D9-6014D9A07823}" type="presOf" srcId="{1D82EECD-8AB7-4BE1-A6B9-8923195906A0}" destId="{079A1139-5A59-444D-840E-5F521312FE88}" srcOrd="0" destOrd="0" presId="urn:microsoft.com/office/officeart/2005/8/layout/vList2"/>
    <dgm:cxn modelId="{C17BB1DC-80E6-49DA-854F-9DA4DEA87E20}" type="presOf" srcId="{983D6A10-BC79-4322-BA24-B0B99D9DE32A}" destId="{53EBCDFD-25D0-4640-8DAE-536F8DF9D5C2}" srcOrd="0" destOrd="0" presId="urn:microsoft.com/office/officeart/2005/8/layout/vList2"/>
    <dgm:cxn modelId="{F5333DF4-E10D-46C6-A5C5-F9DA8E630321}" type="presOf" srcId="{714F1C56-2B1F-42EB-8226-993C1FB2128D}" destId="{CC4170C1-6792-4426-A576-E78075F6D2E2}" srcOrd="0" destOrd="0" presId="urn:microsoft.com/office/officeart/2005/8/layout/vList2"/>
    <dgm:cxn modelId="{C5B7F404-EDE8-48D1-9029-A25225604CD8}" type="presParOf" srcId="{079A1139-5A59-444D-840E-5F521312FE88}" destId="{6DC4CA17-3813-46A5-A6EE-F91B10151DED}" srcOrd="0" destOrd="0" presId="urn:microsoft.com/office/officeart/2005/8/layout/vList2"/>
    <dgm:cxn modelId="{2FBA9E1E-2D63-4327-BFF7-F42352B7CFEA}" type="presParOf" srcId="{079A1139-5A59-444D-840E-5F521312FE88}" destId="{9200F87A-2F8E-40AE-951A-48A6C5C58CE6}" srcOrd="1" destOrd="0" presId="urn:microsoft.com/office/officeart/2005/8/layout/vList2"/>
    <dgm:cxn modelId="{C8BFB966-5C85-45B6-8A5D-65ECF023B661}" type="presParOf" srcId="{079A1139-5A59-444D-840E-5F521312FE88}" destId="{53EBCDFD-25D0-4640-8DAE-536F8DF9D5C2}" srcOrd="2" destOrd="0" presId="urn:microsoft.com/office/officeart/2005/8/layout/vList2"/>
    <dgm:cxn modelId="{56D887C4-D776-4307-9025-F4776A0091BD}" type="presParOf" srcId="{079A1139-5A59-444D-840E-5F521312FE88}" destId="{DF8C891C-5881-4FA6-AC8B-18A2A6438BDA}" srcOrd="3" destOrd="0" presId="urn:microsoft.com/office/officeart/2005/8/layout/vList2"/>
    <dgm:cxn modelId="{38246A2E-E6EB-4810-B520-92792E704A2A}" type="presParOf" srcId="{079A1139-5A59-444D-840E-5F521312FE88}" destId="{CC4170C1-6792-4426-A576-E78075F6D2E2}"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D82EECD-8AB7-4BE1-A6B9-8923195906A0}" type="doc">
      <dgm:prSet loTypeId="urn:microsoft.com/office/officeart/2008/layout/LinedList" loCatId="list" qsTypeId="urn:microsoft.com/office/officeart/2005/8/quickstyle/simple4" qsCatId="simple" csTypeId="urn:microsoft.com/office/officeart/2005/8/colors/colorful1" csCatId="colorful" phldr="1"/>
      <dgm:spPr/>
      <dgm:t>
        <a:bodyPr/>
        <a:lstStyle/>
        <a:p>
          <a:endParaRPr lang="en-US"/>
        </a:p>
      </dgm:t>
    </dgm:pt>
    <dgm:pt modelId="{714F1C56-2B1F-42EB-8226-993C1FB2128D}">
      <dgm:prSet/>
      <dgm:spPr/>
      <dgm:t>
        <a:bodyPr/>
        <a:lstStyle/>
        <a:p>
          <a:r>
            <a:rPr lang="en-US"/>
            <a:t>Confirms the dataset is balanced, with 50 records per species.</a:t>
          </a:r>
          <a:endParaRPr lang="en-US">
            <a:latin typeface="Calibri" panose="020F0502020204030204" pitchFamily="34" charset="0"/>
            <a:ea typeface="Calibri" panose="020F0502020204030204" pitchFamily="34" charset="0"/>
            <a:cs typeface="Calibri" panose="020F0502020204030204" pitchFamily="34" charset="0"/>
          </a:endParaRPr>
        </a:p>
      </dgm:t>
    </dgm:pt>
    <dgm:pt modelId="{E48FDDD4-9A79-408F-AEEF-AD4EBC879D27}" type="parTrans" cxnId="{366988A7-DB39-47AE-A501-17AD13809172}">
      <dgm:prSet/>
      <dgm:spPr/>
      <dgm:t>
        <a:bodyPr/>
        <a:lstStyle/>
        <a:p>
          <a:endParaRPr lang="en-US"/>
        </a:p>
      </dgm:t>
    </dgm:pt>
    <dgm:pt modelId="{EEE54C59-F52C-49D9-9F8D-1687009798CE}" type="sibTrans" cxnId="{366988A7-DB39-47AE-A501-17AD13809172}">
      <dgm:prSet/>
      <dgm:spPr/>
      <dgm:t>
        <a:bodyPr/>
        <a:lstStyle/>
        <a:p>
          <a:endParaRPr lang="en-US"/>
        </a:p>
      </dgm:t>
    </dgm:pt>
    <dgm:pt modelId="{F5A8E830-0853-4F0B-B72C-A76133D0C107}">
      <dgm:prSet/>
      <dgm:spPr/>
      <dgm:t>
        <a:bodyPr/>
        <a:lstStyle/>
        <a:p>
          <a:r>
            <a:rPr lang="en-US"/>
            <a:t>Shows the count of records for each species in the Iris dataset.</a:t>
          </a:r>
          <a:endParaRPr lang="en-US">
            <a:latin typeface="Calibri" panose="020F0502020204030204" pitchFamily="34" charset="0"/>
            <a:ea typeface="Calibri" panose="020F0502020204030204" pitchFamily="34" charset="0"/>
            <a:cs typeface="Calibri" panose="020F0502020204030204" pitchFamily="34" charset="0"/>
          </a:endParaRPr>
        </a:p>
      </dgm:t>
    </dgm:pt>
    <dgm:pt modelId="{8972DE68-2D31-4222-BCF2-405910D8778E}" type="sibTrans" cxnId="{8221887D-8C66-4C9F-8FBF-C770FAA7727F}">
      <dgm:prSet/>
      <dgm:spPr/>
      <dgm:t>
        <a:bodyPr/>
        <a:lstStyle/>
        <a:p>
          <a:endParaRPr lang="en-US"/>
        </a:p>
      </dgm:t>
    </dgm:pt>
    <dgm:pt modelId="{923FE50B-A255-4A0E-B4FD-B80CC963873C}" type="parTrans" cxnId="{8221887D-8C66-4C9F-8FBF-C770FAA7727F}">
      <dgm:prSet/>
      <dgm:spPr/>
      <dgm:t>
        <a:bodyPr/>
        <a:lstStyle/>
        <a:p>
          <a:endParaRPr lang="en-US"/>
        </a:p>
      </dgm:t>
    </dgm:pt>
    <dgm:pt modelId="{983D6A10-BC79-4322-BA24-B0B99D9DE32A}">
      <dgm:prSet/>
      <dgm:spPr/>
      <dgm:t>
        <a:bodyPr/>
        <a:lstStyle/>
        <a:p>
          <a:r>
            <a:rPr lang="en-US"/>
            <a:t>Each bar represents a species, with height indicating the number of records. </a:t>
          </a:r>
          <a:endParaRPr lang="en-US">
            <a:latin typeface="Calibri" panose="020F0502020204030204" pitchFamily="34" charset="0"/>
            <a:ea typeface="Calibri" panose="020F0502020204030204" pitchFamily="34" charset="0"/>
            <a:cs typeface="Calibri" panose="020F0502020204030204" pitchFamily="34" charset="0"/>
          </a:endParaRPr>
        </a:p>
      </dgm:t>
    </dgm:pt>
    <dgm:pt modelId="{2FD3AF4E-74D3-433A-B4A1-F9F2829A255F}" type="sibTrans" cxnId="{0C8B053C-0A0B-477F-B898-DBF6A1E1A829}">
      <dgm:prSet/>
      <dgm:spPr/>
      <dgm:t>
        <a:bodyPr/>
        <a:lstStyle/>
        <a:p>
          <a:endParaRPr lang="en-US"/>
        </a:p>
      </dgm:t>
    </dgm:pt>
    <dgm:pt modelId="{82E3E3F5-B9DE-42E1-8941-A67408602AB1}" type="parTrans" cxnId="{0C8B053C-0A0B-477F-B898-DBF6A1E1A829}">
      <dgm:prSet/>
      <dgm:spPr/>
      <dgm:t>
        <a:bodyPr/>
        <a:lstStyle/>
        <a:p>
          <a:endParaRPr lang="en-US"/>
        </a:p>
      </dgm:t>
    </dgm:pt>
    <dgm:pt modelId="{133880A7-67A0-43FA-A85A-F1ECF85D557A}" type="pres">
      <dgm:prSet presAssocID="{1D82EECD-8AB7-4BE1-A6B9-8923195906A0}" presName="vert0" presStyleCnt="0">
        <dgm:presLayoutVars>
          <dgm:dir/>
          <dgm:animOne val="branch"/>
          <dgm:animLvl val="lvl"/>
        </dgm:presLayoutVars>
      </dgm:prSet>
      <dgm:spPr/>
    </dgm:pt>
    <dgm:pt modelId="{0420E031-2A45-42D8-9B95-FA7F1898FD37}" type="pres">
      <dgm:prSet presAssocID="{F5A8E830-0853-4F0B-B72C-A76133D0C107}" presName="thickLine" presStyleLbl="alignNode1" presStyleIdx="0" presStyleCnt="3"/>
      <dgm:spPr/>
    </dgm:pt>
    <dgm:pt modelId="{5B5E46CF-20E6-41E9-993B-29E26DCFD46F}" type="pres">
      <dgm:prSet presAssocID="{F5A8E830-0853-4F0B-B72C-A76133D0C107}" presName="horz1" presStyleCnt="0"/>
      <dgm:spPr/>
    </dgm:pt>
    <dgm:pt modelId="{03A6B6DA-07ED-452F-8C6F-23F6621B7AE2}" type="pres">
      <dgm:prSet presAssocID="{F5A8E830-0853-4F0B-B72C-A76133D0C107}" presName="tx1" presStyleLbl="revTx" presStyleIdx="0" presStyleCnt="3"/>
      <dgm:spPr/>
    </dgm:pt>
    <dgm:pt modelId="{60B0E370-C095-4DC2-8548-019C686107C4}" type="pres">
      <dgm:prSet presAssocID="{F5A8E830-0853-4F0B-B72C-A76133D0C107}" presName="vert1" presStyleCnt="0"/>
      <dgm:spPr/>
    </dgm:pt>
    <dgm:pt modelId="{54B5FCE0-0173-4C46-B552-1022C5044DF8}" type="pres">
      <dgm:prSet presAssocID="{983D6A10-BC79-4322-BA24-B0B99D9DE32A}" presName="thickLine" presStyleLbl="alignNode1" presStyleIdx="1" presStyleCnt="3"/>
      <dgm:spPr/>
    </dgm:pt>
    <dgm:pt modelId="{403D7CC0-BF9A-4689-946C-A9AD44E67A54}" type="pres">
      <dgm:prSet presAssocID="{983D6A10-BC79-4322-BA24-B0B99D9DE32A}" presName="horz1" presStyleCnt="0"/>
      <dgm:spPr/>
    </dgm:pt>
    <dgm:pt modelId="{2625A245-30C9-48A1-8110-4AF24C7C3E74}" type="pres">
      <dgm:prSet presAssocID="{983D6A10-BC79-4322-BA24-B0B99D9DE32A}" presName="tx1" presStyleLbl="revTx" presStyleIdx="1" presStyleCnt="3"/>
      <dgm:spPr/>
    </dgm:pt>
    <dgm:pt modelId="{A6D74800-B62A-41BF-B0C9-1C9FDD5C6251}" type="pres">
      <dgm:prSet presAssocID="{983D6A10-BC79-4322-BA24-B0B99D9DE32A}" presName="vert1" presStyleCnt="0"/>
      <dgm:spPr/>
    </dgm:pt>
    <dgm:pt modelId="{E4B8AD1B-1628-43AE-82DC-F42A58B37ACC}" type="pres">
      <dgm:prSet presAssocID="{714F1C56-2B1F-42EB-8226-993C1FB2128D}" presName="thickLine" presStyleLbl="alignNode1" presStyleIdx="2" presStyleCnt="3"/>
      <dgm:spPr/>
    </dgm:pt>
    <dgm:pt modelId="{897AD52E-8779-42F6-BACD-1E78E04841AD}" type="pres">
      <dgm:prSet presAssocID="{714F1C56-2B1F-42EB-8226-993C1FB2128D}" presName="horz1" presStyleCnt="0"/>
      <dgm:spPr/>
    </dgm:pt>
    <dgm:pt modelId="{82516C65-8D53-4EA0-8967-2A89F5E36914}" type="pres">
      <dgm:prSet presAssocID="{714F1C56-2B1F-42EB-8226-993C1FB2128D}" presName="tx1" presStyleLbl="revTx" presStyleIdx="2" presStyleCnt="3"/>
      <dgm:spPr/>
    </dgm:pt>
    <dgm:pt modelId="{299BB816-CFED-4C42-9DE7-A6EA1B4CC54F}" type="pres">
      <dgm:prSet presAssocID="{714F1C56-2B1F-42EB-8226-993C1FB2128D}" presName="vert1" presStyleCnt="0"/>
      <dgm:spPr/>
    </dgm:pt>
  </dgm:ptLst>
  <dgm:cxnLst>
    <dgm:cxn modelId="{92CA1516-9716-46CC-9CB6-2FA08A29166C}" type="presOf" srcId="{1D82EECD-8AB7-4BE1-A6B9-8923195906A0}" destId="{133880A7-67A0-43FA-A85A-F1ECF85D557A}" srcOrd="0" destOrd="0" presId="urn:microsoft.com/office/officeart/2008/layout/LinedList"/>
    <dgm:cxn modelId="{0C8B053C-0A0B-477F-B898-DBF6A1E1A829}" srcId="{1D82EECD-8AB7-4BE1-A6B9-8923195906A0}" destId="{983D6A10-BC79-4322-BA24-B0B99D9DE32A}" srcOrd="1" destOrd="0" parTransId="{82E3E3F5-B9DE-42E1-8941-A67408602AB1}" sibTransId="{2FD3AF4E-74D3-433A-B4A1-F9F2829A255F}"/>
    <dgm:cxn modelId="{046F3971-4CB9-416E-A2C1-225DC0337F15}" type="presOf" srcId="{F5A8E830-0853-4F0B-B72C-A76133D0C107}" destId="{03A6B6DA-07ED-452F-8C6F-23F6621B7AE2}" srcOrd="0" destOrd="0" presId="urn:microsoft.com/office/officeart/2008/layout/LinedList"/>
    <dgm:cxn modelId="{8221887D-8C66-4C9F-8FBF-C770FAA7727F}" srcId="{1D82EECD-8AB7-4BE1-A6B9-8923195906A0}" destId="{F5A8E830-0853-4F0B-B72C-A76133D0C107}" srcOrd="0" destOrd="0" parTransId="{923FE50B-A255-4A0E-B4FD-B80CC963873C}" sibTransId="{8972DE68-2D31-4222-BCF2-405910D8778E}"/>
    <dgm:cxn modelId="{9E2E289A-5E9B-4A57-A3F4-D83AF493992A}" type="presOf" srcId="{714F1C56-2B1F-42EB-8226-993C1FB2128D}" destId="{82516C65-8D53-4EA0-8967-2A89F5E36914}" srcOrd="0" destOrd="0" presId="urn:microsoft.com/office/officeart/2008/layout/LinedList"/>
    <dgm:cxn modelId="{366988A7-DB39-47AE-A501-17AD13809172}" srcId="{1D82EECD-8AB7-4BE1-A6B9-8923195906A0}" destId="{714F1C56-2B1F-42EB-8226-993C1FB2128D}" srcOrd="2" destOrd="0" parTransId="{E48FDDD4-9A79-408F-AEEF-AD4EBC879D27}" sibTransId="{EEE54C59-F52C-49D9-9F8D-1687009798CE}"/>
    <dgm:cxn modelId="{66E9DEBD-3945-4309-A2BA-CE8189F9C9F0}" type="presOf" srcId="{983D6A10-BC79-4322-BA24-B0B99D9DE32A}" destId="{2625A245-30C9-48A1-8110-4AF24C7C3E74}" srcOrd="0" destOrd="0" presId="urn:microsoft.com/office/officeart/2008/layout/LinedList"/>
    <dgm:cxn modelId="{3AD6EE98-87FC-4D6C-870D-08FE559AE551}" type="presParOf" srcId="{133880A7-67A0-43FA-A85A-F1ECF85D557A}" destId="{0420E031-2A45-42D8-9B95-FA7F1898FD37}" srcOrd="0" destOrd="0" presId="urn:microsoft.com/office/officeart/2008/layout/LinedList"/>
    <dgm:cxn modelId="{AF6091D8-C4D4-4868-9310-1ED4FBE03AB6}" type="presParOf" srcId="{133880A7-67A0-43FA-A85A-F1ECF85D557A}" destId="{5B5E46CF-20E6-41E9-993B-29E26DCFD46F}" srcOrd="1" destOrd="0" presId="urn:microsoft.com/office/officeart/2008/layout/LinedList"/>
    <dgm:cxn modelId="{BDE59295-6A03-4920-8B4B-5B4B92CA006A}" type="presParOf" srcId="{5B5E46CF-20E6-41E9-993B-29E26DCFD46F}" destId="{03A6B6DA-07ED-452F-8C6F-23F6621B7AE2}" srcOrd="0" destOrd="0" presId="urn:microsoft.com/office/officeart/2008/layout/LinedList"/>
    <dgm:cxn modelId="{A7D531CC-D4B3-4A87-88B9-4CE519BB1A3D}" type="presParOf" srcId="{5B5E46CF-20E6-41E9-993B-29E26DCFD46F}" destId="{60B0E370-C095-4DC2-8548-019C686107C4}" srcOrd="1" destOrd="0" presId="urn:microsoft.com/office/officeart/2008/layout/LinedList"/>
    <dgm:cxn modelId="{4409E7A1-F1C8-4DA8-81B7-47F92704FFB6}" type="presParOf" srcId="{133880A7-67A0-43FA-A85A-F1ECF85D557A}" destId="{54B5FCE0-0173-4C46-B552-1022C5044DF8}" srcOrd="2" destOrd="0" presId="urn:microsoft.com/office/officeart/2008/layout/LinedList"/>
    <dgm:cxn modelId="{C5BF795A-471C-4EE7-BF16-7644F381B2B1}" type="presParOf" srcId="{133880A7-67A0-43FA-A85A-F1ECF85D557A}" destId="{403D7CC0-BF9A-4689-946C-A9AD44E67A54}" srcOrd="3" destOrd="0" presId="urn:microsoft.com/office/officeart/2008/layout/LinedList"/>
    <dgm:cxn modelId="{81E478D2-41B3-4FEA-A14B-85DE769C314B}" type="presParOf" srcId="{403D7CC0-BF9A-4689-946C-A9AD44E67A54}" destId="{2625A245-30C9-48A1-8110-4AF24C7C3E74}" srcOrd="0" destOrd="0" presId="urn:microsoft.com/office/officeart/2008/layout/LinedList"/>
    <dgm:cxn modelId="{5411C1A7-0E69-4744-A110-37F3387FF73B}" type="presParOf" srcId="{403D7CC0-BF9A-4689-946C-A9AD44E67A54}" destId="{A6D74800-B62A-41BF-B0C9-1C9FDD5C6251}" srcOrd="1" destOrd="0" presId="urn:microsoft.com/office/officeart/2008/layout/LinedList"/>
    <dgm:cxn modelId="{909DD344-2A6E-4890-A715-2E1C9AA75799}" type="presParOf" srcId="{133880A7-67A0-43FA-A85A-F1ECF85D557A}" destId="{E4B8AD1B-1628-43AE-82DC-F42A58B37ACC}" srcOrd="4" destOrd="0" presId="urn:microsoft.com/office/officeart/2008/layout/LinedList"/>
    <dgm:cxn modelId="{0DE18670-F8BE-45A7-8859-F6DF0F56B8C7}" type="presParOf" srcId="{133880A7-67A0-43FA-A85A-F1ECF85D557A}" destId="{897AD52E-8779-42F6-BACD-1E78E04841AD}" srcOrd="5" destOrd="0" presId="urn:microsoft.com/office/officeart/2008/layout/LinedList"/>
    <dgm:cxn modelId="{69232993-0DAC-4CD1-808F-8D63B0315801}" type="presParOf" srcId="{897AD52E-8779-42F6-BACD-1E78E04841AD}" destId="{82516C65-8D53-4EA0-8967-2A89F5E36914}" srcOrd="0" destOrd="0" presId="urn:microsoft.com/office/officeart/2008/layout/LinedList"/>
    <dgm:cxn modelId="{A54448DA-094B-428F-A714-A3C48DF27AC9}" type="presParOf" srcId="{897AD52E-8779-42F6-BACD-1E78E04841AD}" destId="{299BB816-CFED-4C42-9DE7-A6EA1B4CC54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D82EECD-8AB7-4BE1-A6B9-8923195906A0}" type="doc">
      <dgm:prSet loTypeId="urn:microsoft.com/office/officeart/2008/layout/AlternatingHexagons" loCatId="list" qsTypeId="urn:microsoft.com/office/officeart/2005/8/quickstyle/simple4" qsCatId="simple" csTypeId="urn:microsoft.com/office/officeart/2005/8/colors/accent4_2" csCatId="accent4" phldr="1"/>
      <dgm:spPr/>
      <dgm:t>
        <a:bodyPr/>
        <a:lstStyle/>
        <a:p>
          <a:endParaRPr lang="en-US"/>
        </a:p>
      </dgm:t>
    </dgm:pt>
    <dgm:pt modelId="{F5A8E830-0853-4F0B-B72C-A76133D0C107}">
      <dgm:prSet/>
      <dgm:spPr/>
      <dgm:t>
        <a:bodyPr/>
        <a:lstStyle/>
        <a:p>
          <a:r>
            <a:rPr lang="en-US" dirty="0"/>
            <a:t>Illustrates the proportion of each species as a percentage of the total dataset.</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8972DE68-2D31-4222-BCF2-405910D8778E}" type="sibTrans" cxnId="{8221887D-8C66-4C9F-8FBF-C770FAA7727F}">
      <dgm:prSet/>
      <dgm:spPr/>
      <dgm:t>
        <a:bodyPr/>
        <a:lstStyle/>
        <a:p>
          <a:endParaRPr lang="en-US"/>
        </a:p>
      </dgm:t>
    </dgm:pt>
    <dgm:pt modelId="{923FE50B-A255-4A0E-B4FD-B80CC963873C}" type="parTrans" cxnId="{8221887D-8C66-4C9F-8FBF-C770FAA7727F}">
      <dgm:prSet/>
      <dgm:spPr/>
      <dgm:t>
        <a:bodyPr/>
        <a:lstStyle/>
        <a:p>
          <a:endParaRPr lang="en-US"/>
        </a:p>
      </dgm:t>
    </dgm:pt>
    <dgm:pt modelId="{983D6A10-BC79-4322-BA24-B0B99D9DE32A}">
      <dgm:prSet/>
      <dgm:spPr/>
      <dgm:t>
        <a:bodyPr/>
        <a:lstStyle/>
        <a:p>
          <a:r>
            <a:rPr lang="en-US" dirty="0"/>
            <a:t>Each slice represents a species, with percentages labeled (approximately 33.3% each).</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2FD3AF4E-74D3-433A-B4A1-F9F2829A255F}" type="sibTrans" cxnId="{0C8B053C-0A0B-477F-B898-DBF6A1E1A829}">
      <dgm:prSet/>
      <dgm:spPr/>
      <dgm:t>
        <a:bodyPr/>
        <a:lstStyle/>
        <a:p>
          <a:endParaRPr lang="en-US"/>
        </a:p>
      </dgm:t>
    </dgm:pt>
    <dgm:pt modelId="{82E3E3F5-B9DE-42E1-8941-A67408602AB1}" type="parTrans" cxnId="{0C8B053C-0A0B-477F-B898-DBF6A1E1A829}">
      <dgm:prSet/>
      <dgm:spPr/>
      <dgm:t>
        <a:bodyPr/>
        <a:lstStyle/>
        <a:p>
          <a:endParaRPr lang="en-US"/>
        </a:p>
      </dgm:t>
    </dgm:pt>
    <dgm:pt modelId="{714F1C56-2B1F-42EB-8226-993C1FB2128D}">
      <dgm:prSet/>
      <dgm:spPr/>
      <dgm:t>
        <a:bodyPr/>
        <a:lstStyle/>
        <a:p>
          <a:r>
            <a:rPr lang="en-US" dirty="0"/>
            <a:t>Reinforces the balanced distribution of the three species in the dataset.</a:t>
          </a:r>
          <a:endParaRPr lang="en-US" dirty="0">
            <a:latin typeface="Calibri" panose="020F0502020204030204" pitchFamily="34" charset="0"/>
            <a:ea typeface="Calibri" panose="020F0502020204030204" pitchFamily="34" charset="0"/>
            <a:cs typeface="Calibri" panose="020F0502020204030204" pitchFamily="34" charset="0"/>
          </a:endParaRPr>
        </a:p>
      </dgm:t>
    </dgm:pt>
    <dgm:pt modelId="{EEE54C59-F52C-49D9-9F8D-1687009798CE}" type="sibTrans" cxnId="{366988A7-DB39-47AE-A501-17AD13809172}">
      <dgm:prSet/>
      <dgm:spPr/>
      <dgm:t>
        <a:bodyPr/>
        <a:lstStyle/>
        <a:p>
          <a:endParaRPr lang="en-US"/>
        </a:p>
      </dgm:t>
    </dgm:pt>
    <dgm:pt modelId="{E48FDDD4-9A79-408F-AEEF-AD4EBC879D27}" type="parTrans" cxnId="{366988A7-DB39-47AE-A501-17AD13809172}">
      <dgm:prSet/>
      <dgm:spPr/>
      <dgm:t>
        <a:bodyPr/>
        <a:lstStyle/>
        <a:p>
          <a:endParaRPr lang="en-US"/>
        </a:p>
      </dgm:t>
    </dgm:pt>
    <dgm:pt modelId="{BA094FFA-53BF-47A1-B61E-DD38553FF023}" type="pres">
      <dgm:prSet presAssocID="{1D82EECD-8AB7-4BE1-A6B9-8923195906A0}" presName="Name0" presStyleCnt="0">
        <dgm:presLayoutVars>
          <dgm:chMax/>
          <dgm:chPref/>
          <dgm:dir/>
          <dgm:animLvl val="lvl"/>
        </dgm:presLayoutVars>
      </dgm:prSet>
      <dgm:spPr/>
    </dgm:pt>
    <dgm:pt modelId="{2B194DBD-9549-4030-BFC1-9CA7845F6232}" type="pres">
      <dgm:prSet presAssocID="{F5A8E830-0853-4F0B-B72C-A76133D0C107}" presName="composite" presStyleCnt="0"/>
      <dgm:spPr/>
    </dgm:pt>
    <dgm:pt modelId="{C1E550FB-756D-41A1-9857-808FC77DE7CE}" type="pres">
      <dgm:prSet presAssocID="{F5A8E830-0853-4F0B-B72C-A76133D0C107}" presName="Parent1" presStyleLbl="node1" presStyleIdx="0" presStyleCnt="6">
        <dgm:presLayoutVars>
          <dgm:chMax val="1"/>
          <dgm:chPref val="1"/>
          <dgm:bulletEnabled val="1"/>
        </dgm:presLayoutVars>
      </dgm:prSet>
      <dgm:spPr/>
    </dgm:pt>
    <dgm:pt modelId="{E1805CA3-9C0D-4409-97A0-7FEC485CBA02}" type="pres">
      <dgm:prSet presAssocID="{F5A8E830-0853-4F0B-B72C-A76133D0C107}" presName="Childtext1" presStyleLbl="revTx" presStyleIdx="0" presStyleCnt="3">
        <dgm:presLayoutVars>
          <dgm:chMax val="0"/>
          <dgm:chPref val="0"/>
          <dgm:bulletEnabled val="1"/>
        </dgm:presLayoutVars>
      </dgm:prSet>
      <dgm:spPr/>
    </dgm:pt>
    <dgm:pt modelId="{8117FAC4-BC9F-4063-89F6-9B2715901994}" type="pres">
      <dgm:prSet presAssocID="{F5A8E830-0853-4F0B-B72C-A76133D0C107}" presName="BalanceSpacing" presStyleCnt="0"/>
      <dgm:spPr/>
    </dgm:pt>
    <dgm:pt modelId="{FC22FB8B-8295-433C-87F4-ECD4F3C4D9A3}" type="pres">
      <dgm:prSet presAssocID="{F5A8E830-0853-4F0B-B72C-A76133D0C107}" presName="BalanceSpacing1" presStyleCnt="0"/>
      <dgm:spPr/>
    </dgm:pt>
    <dgm:pt modelId="{64654559-E169-4AF4-A526-D3F22115F7FB}" type="pres">
      <dgm:prSet presAssocID="{8972DE68-2D31-4222-BCF2-405910D8778E}" presName="Accent1Text" presStyleLbl="node1" presStyleIdx="1" presStyleCnt="6"/>
      <dgm:spPr/>
    </dgm:pt>
    <dgm:pt modelId="{7021D360-91FF-4886-AEC2-3BB6801D01DE}" type="pres">
      <dgm:prSet presAssocID="{8972DE68-2D31-4222-BCF2-405910D8778E}" presName="spaceBetweenRectangles" presStyleCnt="0"/>
      <dgm:spPr/>
    </dgm:pt>
    <dgm:pt modelId="{C195FD5D-018D-4661-8E26-E9A6DF913CFB}" type="pres">
      <dgm:prSet presAssocID="{983D6A10-BC79-4322-BA24-B0B99D9DE32A}" presName="composite" presStyleCnt="0"/>
      <dgm:spPr/>
    </dgm:pt>
    <dgm:pt modelId="{1DC9E315-D095-4E38-B3D9-597457E66890}" type="pres">
      <dgm:prSet presAssocID="{983D6A10-BC79-4322-BA24-B0B99D9DE32A}" presName="Parent1" presStyleLbl="node1" presStyleIdx="2" presStyleCnt="6">
        <dgm:presLayoutVars>
          <dgm:chMax val="1"/>
          <dgm:chPref val="1"/>
          <dgm:bulletEnabled val="1"/>
        </dgm:presLayoutVars>
      </dgm:prSet>
      <dgm:spPr/>
    </dgm:pt>
    <dgm:pt modelId="{0E15ECE1-83F4-44DE-BC21-73F5F5CB278D}" type="pres">
      <dgm:prSet presAssocID="{983D6A10-BC79-4322-BA24-B0B99D9DE32A}" presName="Childtext1" presStyleLbl="revTx" presStyleIdx="1" presStyleCnt="3">
        <dgm:presLayoutVars>
          <dgm:chMax val="0"/>
          <dgm:chPref val="0"/>
          <dgm:bulletEnabled val="1"/>
        </dgm:presLayoutVars>
      </dgm:prSet>
      <dgm:spPr/>
    </dgm:pt>
    <dgm:pt modelId="{1BF9F170-17C2-4794-A64C-1594DFEFE32B}" type="pres">
      <dgm:prSet presAssocID="{983D6A10-BC79-4322-BA24-B0B99D9DE32A}" presName="BalanceSpacing" presStyleCnt="0"/>
      <dgm:spPr/>
    </dgm:pt>
    <dgm:pt modelId="{B91F4033-62C8-4E0D-B144-38294AD92C8A}" type="pres">
      <dgm:prSet presAssocID="{983D6A10-BC79-4322-BA24-B0B99D9DE32A}" presName="BalanceSpacing1" presStyleCnt="0"/>
      <dgm:spPr/>
    </dgm:pt>
    <dgm:pt modelId="{3F74A343-AA0F-4CB4-B00F-AABF181179B2}" type="pres">
      <dgm:prSet presAssocID="{2FD3AF4E-74D3-433A-B4A1-F9F2829A255F}" presName="Accent1Text" presStyleLbl="node1" presStyleIdx="3" presStyleCnt="6"/>
      <dgm:spPr/>
    </dgm:pt>
    <dgm:pt modelId="{04FDE328-E334-4877-93E7-CB29F3EAF805}" type="pres">
      <dgm:prSet presAssocID="{2FD3AF4E-74D3-433A-B4A1-F9F2829A255F}" presName="spaceBetweenRectangles" presStyleCnt="0"/>
      <dgm:spPr/>
    </dgm:pt>
    <dgm:pt modelId="{71AF29F9-9905-44E2-8151-94BD07457B3B}" type="pres">
      <dgm:prSet presAssocID="{714F1C56-2B1F-42EB-8226-993C1FB2128D}" presName="composite" presStyleCnt="0"/>
      <dgm:spPr/>
    </dgm:pt>
    <dgm:pt modelId="{333DBF55-1BE6-446E-B963-8FA052F1AB0F}" type="pres">
      <dgm:prSet presAssocID="{714F1C56-2B1F-42EB-8226-993C1FB2128D}" presName="Parent1" presStyleLbl="node1" presStyleIdx="4" presStyleCnt="6">
        <dgm:presLayoutVars>
          <dgm:chMax val="1"/>
          <dgm:chPref val="1"/>
          <dgm:bulletEnabled val="1"/>
        </dgm:presLayoutVars>
      </dgm:prSet>
      <dgm:spPr/>
    </dgm:pt>
    <dgm:pt modelId="{424E1D02-8782-4691-AB17-F62F38538FF4}" type="pres">
      <dgm:prSet presAssocID="{714F1C56-2B1F-42EB-8226-993C1FB2128D}" presName="Childtext1" presStyleLbl="revTx" presStyleIdx="2" presStyleCnt="3">
        <dgm:presLayoutVars>
          <dgm:chMax val="0"/>
          <dgm:chPref val="0"/>
          <dgm:bulletEnabled val="1"/>
        </dgm:presLayoutVars>
      </dgm:prSet>
      <dgm:spPr/>
    </dgm:pt>
    <dgm:pt modelId="{286C82C9-0161-4C46-A4DA-824E8B5C0BB0}" type="pres">
      <dgm:prSet presAssocID="{714F1C56-2B1F-42EB-8226-993C1FB2128D}" presName="BalanceSpacing" presStyleCnt="0"/>
      <dgm:spPr/>
    </dgm:pt>
    <dgm:pt modelId="{75EB45AF-4D91-44E8-9AF8-116D76860057}" type="pres">
      <dgm:prSet presAssocID="{714F1C56-2B1F-42EB-8226-993C1FB2128D}" presName="BalanceSpacing1" presStyleCnt="0"/>
      <dgm:spPr/>
    </dgm:pt>
    <dgm:pt modelId="{8F9D7443-A134-46EC-BE1E-2B2E13B58C90}" type="pres">
      <dgm:prSet presAssocID="{EEE54C59-F52C-49D9-9F8D-1687009798CE}" presName="Accent1Text" presStyleLbl="node1" presStyleIdx="5" presStyleCnt="6"/>
      <dgm:spPr/>
    </dgm:pt>
  </dgm:ptLst>
  <dgm:cxnLst>
    <dgm:cxn modelId="{B9C08C12-5AA5-4F63-A22C-63CCF1847CCD}" type="presOf" srcId="{8972DE68-2D31-4222-BCF2-405910D8778E}" destId="{64654559-E169-4AF4-A526-D3F22115F7FB}" srcOrd="0" destOrd="0" presId="urn:microsoft.com/office/officeart/2008/layout/AlternatingHexagons"/>
    <dgm:cxn modelId="{14F32C22-A211-48A8-AFA4-D6C908A211C5}" type="presOf" srcId="{EEE54C59-F52C-49D9-9F8D-1687009798CE}" destId="{8F9D7443-A134-46EC-BE1E-2B2E13B58C90}" srcOrd="0" destOrd="0" presId="urn:microsoft.com/office/officeart/2008/layout/AlternatingHexagons"/>
    <dgm:cxn modelId="{0C8B053C-0A0B-477F-B898-DBF6A1E1A829}" srcId="{1D82EECD-8AB7-4BE1-A6B9-8923195906A0}" destId="{983D6A10-BC79-4322-BA24-B0B99D9DE32A}" srcOrd="1" destOrd="0" parTransId="{82E3E3F5-B9DE-42E1-8941-A67408602AB1}" sibTransId="{2FD3AF4E-74D3-433A-B4A1-F9F2829A255F}"/>
    <dgm:cxn modelId="{B1FC5E50-B3F3-4FEB-99E7-CDE33FD9398D}" type="presOf" srcId="{2FD3AF4E-74D3-433A-B4A1-F9F2829A255F}" destId="{3F74A343-AA0F-4CB4-B00F-AABF181179B2}" srcOrd="0" destOrd="0" presId="urn:microsoft.com/office/officeart/2008/layout/AlternatingHexagons"/>
    <dgm:cxn modelId="{0377F070-2C02-421B-A32D-595C49A7246B}" type="presOf" srcId="{1D82EECD-8AB7-4BE1-A6B9-8923195906A0}" destId="{BA094FFA-53BF-47A1-B61E-DD38553FF023}" srcOrd="0" destOrd="0" presId="urn:microsoft.com/office/officeart/2008/layout/AlternatingHexagons"/>
    <dgm:cxn modelId="{8221887D-8C66-4C9F-8FBF-C770FAA7727F}" srcId="{1D82EECD-8AB7-4BE1-A6B9-8923195906A0}" destId="{F5A8E830-0853-4F0B-B72C-A76133D0C107}" srcOrd="0" destOrd="0" parTransId="{923FE50B-A255-4A0E-B4FD-B80CC963873C}" sibTransId="{8972DE68-2D31-4222-BCF2-405910D8778E}"/>
    <dgm:cxn modelId="{BEB39888-A392-4507-BEF5-14DF66F5904B}" type="presOf" srcId="{714F1C56-2B1F-42EB-8226-993C1FB2128D}" destId="{333DBF55-1BE6-446E-B963-8FA052F1AB0F}" srcOrd="0" destOrd="0" presId="urn:microsoft.com/office/officeart/2008/layout/AlternatingHexagons"/>
    <dgm:cxn modelId="{366988A7-DB39-47AE-A501-17AD13809172}" srcId="{1D82EECD-8AB7-4BE1-A6B9-8923195906A0}" destId="{714F1C56-2B1F-42EB-8226-993C1FB2128D}" srcOrd="2" destOrd="0" parTransId="{E48FDDD4-9A79-408F-AEEF-AD4EBC879D27}" sibTransId="{EEE54C59-F52C-49D9-9F8D-1687009798CE}"/>
    <dgm:cxn modelId="{63B55BAA-3570-44E9-9B0B-2CE65FF3460C}" type="presOf" srcId="{F5A8E830-0853-4F0B-B72C-A76133D0C107}" destId="{C1E550FB-756D-41A1-9857-808FC77DE7CE}" srcOrd="0" destOrd="0" presId="urn:microsoft.com/office/officeart/2008/layout/AlternatingHexagons"/>
    <dgm:cxn modelId="{1C2265CA-74C2-4984-A1A7-7F6D730F40E3}" type="presOf" srcId="{983D6A10-BC79-4322-BA24-B0B99D9DE32A}" destId="{1DC9E315-D095-4E38-B3D9-597457E66890}" srcOrd="0" destOrd="0" presId="urn:microsoft.com/office/officeart/2008/layout/AlternatingHexagons"/>
    <dgm:cxn modelId="{2D228D1B-2A83-4775-B6E1-2D3AA3890AC7}" type="presParOf" srcId="{BA094FFA-53BF-47A1-B61E-DD38553FF023}" destId="{2B194DBD-9549-4030-BFC1-9CA7845F6232}" srcOrd="0" destOrd="0" presId="urn:microsoft.com/office/officeart/2008/layout/AlternatingHexagons"/>
    <dgm:cxn modelId="{DC7805D3-D8D8-4FEE-AE74-B12AE9B97D50}" type="presParOf" srcId="{2B194DBD-9549-4030-BFC1-9CA7845F6232}" destId="{C1E550FB-756D-41A1-9857-808FC77DE7CE}" srcOrd="0" destOrd="0" presId="urn:microsoft.com/office/officeart/2008/layout/AlternatingHexagons"/>
    <dgm:cxn modelId="{222D4BFD-7B46-46A5-AEC1-424A17854A3A}" type="presParOf" srcId="{2B194DBD-9549-4030-BFC1-9CA7845F6232}" destId="{E1805CA3-9C0D-4409-97A0-7FEC485CBA02}" srcOrd="1" destOrd="0" presId="urn:microsoft.com/office/officeart/2008/layout/AlternatingHexagons"/>
    <dgm:cxn modelId="{37BBBA58-44B5-427A-85B3-FFB253AE09DA}" type="presParOf" srcId="{2B194DBD-9549-4030-BFC1-9CA7845F6232}" destId="{8117FAC4-BC9F-4063-89F6-9B2715901994}" srcOrd="2" destOrd="0" presId="urn:microsoft.com/office/officeart/2008/layout/AlternatingHexagons"/>
    <dgm:cxn modelId="{7744A4F7-90A1-450B-A729-90DF91A7DB59}" type="presParOf" srcId="{2B194DBD-9549-4030-BFC1-9CA7845F6232}" destId="{FC22FB8B-8295-433C-87F4-ECD4F3C4D9A3}" srcOrd="3" destOrd="0" presId="urn:microsoft.com/office/officeart/2008/layout/AlternatingHexagons"/>
    <dgm:cxn modelId="{90D544DF-8101-43DF-902A-3452E4309C2E}" type="presParOf" srcId="{2B194DBD-9549-4030-BFC1-9CA7845F6232}" destId="{64654559-E169-4AF4-A526-D3F22115F7FB}" srcOrd="4" destOrd="0" presId="urn:microsoft.com/office/officeart/2008/layout/AlternatingHexagons"/>
    <dgm:cxn modelId="{AE21987F-DAD5-49BA-88AA-A554DE18C3A1}" type="presParOf" srcId="{BA094FFA-53BF-47A1-B61E-DD38553FF023}" destId="{7021D360-91FF-4886-AEC2-3BB6801D01DE}" srcOrd="1" destOrd="0" presId="urn:microsoft.com/office/officeart/2008/layout/AlternatingHexagons"/>
    <dgm:cxn modelId="{88E863BA-B9EF-42B2-866B-21BF80718494}" type="presParOf" srcId="{BA094FFA-53BF-47A1-B61E-DD38553FF023}" destId="{C195FD5D-018D-4661-8E26-E9A6DF913CFB}" srcOrd="2" destOrd="0" presId="urn:microsoft.com/office/officeart/2008/layout/AlternatingHexagons"/>
    <dgm:cxn modelId="{DDFB70A2-D27C-402D-A84A-B54C77E86C6D}" type="presParOf" srcId="{C195FD5D-018D-4661-8E26-E9A6DF913CFB}" destId="{1DC9E315-D095-4E38-B3D9-597457E66890}" srcOrd="0" destOrd="0" presId="urn:microsoft.com/office/officeart/2008/layout/AlternatingHexagons"/>
    <dgm:cxn modelId="{34D0B23D-E341-44A4-9A46-ABDAB606C7D5}" type="presParOf" srcId="{C195FD5D-018D-4661-8E26-E9A6DF913CFB}" destId="{0E15ECE1-83F4-44DE-BC21-73F5F5CB278D}" srcOrd="1" destOrd="0" presId="urn:microsoft.com/office/officeart/2008/layout/AlternatingHexagons"/>
    <dgm:cxn modelId="{FC6C8469-8F3B-4F6C-805D-1A7523546991}" type="presParOf" srcId="{C195FD5D-018D-4661-8E26-E9A6DF913CFB}" destId="{1BF9F170-17C2-4794-A64C-1594DFEFE32B}" srcOrd="2" destOrd="0" presId="urn:microsoft.com/office/officeart/2008/layout/AlternatingHexagons"/>
    <dgm:cxn modelId="{C76E4A1C-87C2-46D7-A3E9-3F1A231C20B6}" type="presParOf" srcId="{C195FD5D-018D-4661-8E26-E9A6DF913CFB}" destId="{B91F4033-62C8-4E0D-B144-38294AD92C8A}" srcOrd="3" destOrd="0" presId="urn:microsoft.com/office/officeart/2008/layout/AlternatingHexagons"/>
    <dgm:cxn modelId="{DF9FF9A0-B060-41CE-95D3-A77E388E33D5}" type="presParOf" srcId="{C195FD5D-018D-4661-8E26-E9A6DF913CFB}" destId="{3F74A343-AA0F-4CB4-B00F-AABF181179B2}" srcOrd="4" destOrd="0" presId="urn:microsoft.com/office/officeart/2008/layout/AlternatingHexagons"/>
    <dgm:cxn modelId="{934F539A-D451-4821-A154-84E188A4EDC4}" type="presParOf" srcId="{BA094FFA-53BF-47A1-B61E-DD38553FF023}" destId="{04FDE328-E334-4877-93E7-CB29F3EAF805}" srcOrd="3" destOrd="0" presId="urn:microsoft.com/office/officeart/2008/layout/AlternatingHexagons"/>
    <dgm:cxn modelId="{0B8803D6-8DB6-4C74-A42D-DA091FD2D1F2}" type="presParOf" srcId="{BA094FFA-53BF-47A1-B61E-DD38553FF023}" destId="{71AF29F9-9905-44E2-8151-94BD07457B3B}" srcOrd="4" destOrd="0" presId="urn:microsoft.com/office/officeart/2008/layout/AlternatingHexagons"/>
    <dgm:cxn modelId="{D0DBD67A-FFF5-4BF7-98FF-728F51873CDA}" type="presParOf" srcId="{71AF29F9-9905-44E2-8151-94BD07457B3B}" destId="{333DBF55-1BE6-446E-B963-8FA052F1AB0F}" srcOrd="0" destOrd="0" presId="urn:microsoft.com/office/officeart/2008/layout/AlternatingHexagons"/>
    <dgm:cxn modelId="{D0E46E3A-77AD-4C64-AE00-B24D1573CDB7}" type="presParOf" srcId="{71AF29F9-9905-44E2-8151-94BD07457B3B}" destId="{424E1D02-8782-4691-AB17-F62F38538FF4}" srcOrd="1" destOrd="0" presId="urn:microsoft.com/office/officeart/2008/layout/AlternatingHexagons"/>
    <dgm:cxn modelId="{278D10CF-8DED-47D5-A25B-A85E21B20A5A}" type="presParOf" srcId="{71AF29F9-9905-44E2-8151-94BD07457B3B}" destId="{286C82C9-0161-4C46-A4DA-824E8B5C0BB0}" srcOrd="2" destOrd="0" presId="urn:microsoft.com/office/officeart/2008/layout/AlternatingHexagons"/>
    <dgm:cxn modelId="{0E160471-CFC2-43CF-8296-6F468970D46E}" type="presParOf" srcId="{71AF29F9-9905-44E2-8151-94BD07457B3B}" destId="{75EB45AF-4D91-44E8-9AF8-116D76860057}" srcOrd="3" destOrd="0" presId="urn:microsoft.com/office/officeart/2008/layout/AlternatingHexagons"/>
    <dgm:cxn modelId="{1EE9696F-EEAE-4FCA-8009-6597B4D10714}" type="presParOf" srcId="{71AF29F9-9905-44E2-8151-94BD07457B3B}" destId="{8F9D7443-A134-46EC-BE1E-2B2E13B58C90}" srcOrd="4" destOrd="0" presId="urn:microsoft.com/office/officeart/2008/layout/AlternatingHexagon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B5CC55-8919-4828-97A7-438AB8B3BDF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241EEF9-ED7E-4A13-AA1C-6572BD064288}">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Comparing the three species, we may conclude that the IRIS </a:t>
          </a:r>
          <a:r>
            <a:rPr lang="en-US" dirty="0" err="1">
              <a:latin typeface="Calibri" panose="020F0502020204030204" pitchFamily="34" charset="0"/>
              <a:ea typeface="Calibri" panose="020F0502020204030204" pitchFamily="34" charset="0"/>
              <a:cs typeface="Calibri" panose="020F0502020204030204" pitchFamily="34" charset="0"/>
            </a:rPr>
            <a:t>Setosa</a:t>
          </a:r>
          <a:r>
            <a:rPr lang="en-US" dirty="0">
              <a:latin typeface="Calibri" panose="020F0502020204030204" pitchFamily="34" charset="0"/>
              <a:ea typeface="Calibri" panose="020F0502020204030204" pitchFamily="34" charset="0"/>
              <a:cs typeface="Calibri" panose="020F0502020204030204" pitchFamily="34" charset="0"/>
            </a:rPr>
            <a:t> species has the nicest petals and sepals. </a:t>
          </a:r>
        </a:p>
      </dgm:t>
    </dgm:pt>
    <dgm:pt modelId="{1AA4BF7A-673C-4918-AAAD-AA1694BC076A}" type="parTrans" cxnId="{EB364F5F-EB16-4B6F-B5C9-030D7744091E}">
      <dgm:prSet/>
      <dgm:spPr/>
      <dgm:t>
        <a:bodyPr/>
        <a:lstStyle/>
        <a:p>
          <a:endParaRPr lang="en-US"/>
        </a:p>
      </dgm:t>
    </dgm:pt>
    <dgm:pt modelId="{80CECC9F-1E81-4D24-BACF-28B61E43FA40}" type="sibTrans" cxnId="{EB364F5F-EB16-4B6F-B5C9-030D7744091E}">
      <dgm:prSet phldrT="1"/>
      <dgm:spPr/>
      <dgm:t>
        <a:bodyPr/>
        <a:lstStyle/>
        <a:p>
          <a:endParaRPr lang="en-US"/>
        </a:p>
      </dgm:t>
    </dgm:pt>
    <dgm:pt modelId="{3866DE2E-5578-4057-8CEB-3BF56A6478AD}">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When compared to the other two species, the sepal breadth of Iris </a:t>
          </a:r>
          <a:r>
            <a:rPr lang="en-US" dirty="0" err="1">
              <a:latin typeface="Calibri" panose="020F0502020204030204" pitchFamily="34" charset="0"/>
              <a:ea typeface="Calibri" panose="020F0502020204030204" pitchFamily="34" charset="0"/>
              <a:cs typeface="Calibri" panose="020F0502020204030204" pitchFamily="34" charset="0"/>
            </a:rPr>
            <a:t>Setosa</a:t>
          </a:r>
          <a:r>
            <a:rPr lang="en-US" dirty="0">
              <a:latin typeface="Calibri" panose="020F0502020204030204" pitchFamily="34" charset="0"/>
              <a:ea typeface="Calibri" panose="020F0502020204030204" pitchFamily="34" charset="0"/>
              <a:cs typeface="Calibri" panose="020F0502020204030204" pitchFamily="34" charset="0"/>
            </a:rPr>
            <a:t> is nearly same. </a:t>
          </a:r>
        </a:p>
      </dgm:t>
    </dgm:pt>
    <dgm:pt modelId="{E4F19D29-1F65-470A-BDEE-31928B5571E7}" type="parTrans" cxnId="{54C37098-4B2F-4A35-B4FC-7E7DCFD97798}">
      <dgm:prSet/>
      <dgm:spPr/>
      <dgm:t>
        <a:bodyPr/>
        <a:lstStyle/>
        <a:p>
          <a:endParaRPr lang="en-US"/>
        </a:p>
      </dgm:t>
    </dgm:pt>
    <dgm:pt modelId="{00D11BC2-CE0A-4B61-815A-C785C2B5E2B1}" type="sibTrans" cxnId="{54C37098-4B2F-4A35-B4FC-7E7DCFD97798}">
      <dgm:prSet phldrT="2"/>
      <dgm:spPr/>
      <dgm:t>
        <a:bodyPr/>
        <a:lstStyle/>
        <a:p>
          <a:endParaRPr lang="en-US"/>
        </a:p>
      </dgm:t>
    </dgm:pt>
    <dgm:pt modelId="{69B3F562-0C50-44C9-BED8-A19D20E8535F}">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The length, width, and length of the petals of Iris </a:t>
          </a:r>
          <a:r>
            <a:rPr lang="en-US" dirty="0" err="1">
              <a:latin typeface="Calibri" panose="020F0502020204030204" pitchFamily="34" charset="0"/>
              <a:ea typeface="Calibri" panose="020F0502020204030204" pitchFamily="34" charset="0"/>
              <a:cs typeface="Calibri" panose="020F0502020204030204" pitchFamily="34" charset="0"/>
            </a:rPr>
            <a:t>Setosa</a:t>
          </a:r>
          <a:r>
            <a:rPr lang="en-US" dirty="0">
              <a:latin typeface="Calibri" panose="020F0502020204030204" pitchFamily="34" charset="0"/>
              <a:ea typeface="Calibri" panose="020F0502020204030204" pitchFamily="34" charset="0"/>
              <a:cs typeface="Calibri" panose="020F0502020204030204" pitchFamily="34" charset="0"/>
            </a:rPr>
            <a:t> are all good. </a:t>
          </a:r>
        </a:p>
      </dgm:t>
    </dgm:pt>
    <dgm:pt modelId="{506BB60A-3AAC-4DE6-A82B-CC12203D432D}" type="parTrans" cxnId="{AB0D7188-260E-42E6-9297-D954FD8A8F72}">
      <dgm:prSet/>
      <dgm:spPr/>
      <dgm:t>
        <a:bodyPr/>
        <a:lstStyle/>
        <a:p>
          <a:endParaRPr lang="en-US"/>
        </a:p>
      </dgm:t>
    </dgm:pt>
    <dgm:pt modelId="{C8CC2AAA-8D47-4016-BCDA-461B2AA47461}" type="sibTrans" cxnId="{AB0D7188-260E-42E6-9297-D954FD8A8F72}">
      <dgm:prSet phldrT="3"/>
      <dgm:spPr/>
      <dgm:t>
        <a:bodyPr/>
        <a:lstStyle/>
        <a:p>
          <a:endParaRPr lang="en-US"/>
        </a:p>
      </dgm:t>
    </dgm:pt>
    <dgm:pt modelId="{FB843919-B5EC-4B13-A301-1873DE977008}">
      <dgm:prSet/>
      <dgm:spPr/>
      <dgm:t>
        <a:bodyPr/>
        <a:lstStyle/>
        <a:p>
          <a:pPr>
            <a:lnSpc>
              <a:spcPct val="100000"/>
            </a:lnSpc>
          </a:pPr>
          <a:r>
            <a:rPr lang="en-US" dirty="0">
              <a:latin typeface="Calibri" panose="020F0502020204030204" pitchFamily="34" charset="0"/>
              <a:ea typeface="Calibri" panose="020F0502020204030204" pitchFamily="34" charset="0"/>
              <a:cs typeface="Calibri" panose="020F0502020204030204" pitchFamily="34" charset="0"/>
            </a:rPr>
            <a:t>We have portrayed the species in terms of size and form to make the analysis easier to understand. </a:t>
          </a:r>
        </a:p>
      </dgm:t>
    </dgm:pt>
    <dgm:pt modelId="{9B01D2F2-8FAB-45E8-86B4-4356338EC919}" type="parTrans" cxnId="{B51A3AF7-497E-4344-A49F-20D2E675D53C}">
      <dgm:prSet/>
      <dgm:spPr/>
      <dgm:t>
        <a:bodyPr/>
        <a:lstStyle/>
        <a:p>
          <a:endParaRPr lang="en-US"/>
        </a:p>
      </dgm:t>
    </dgm:pt>
    <dgm:pt modelId="{92BCF294-29B5-43B9-A9EF-7ED737F1434F}" type="sibTrans" cxnId="{B51A3AF7-497E-4344-A49F-20D2E675D53C}">
      <dgm:prSet phldrT="4"/>
      <dgm:spPr/>
      <dgm:t>
        <a:bodyPr/>
        <a:lstStyle/>
        <a:p>
          <a:endParaRPr lang="en-US"/>
        </a:p>
      </dgm:t>
    </dgm:pt>
    <dgm:pt modelId="{20E13A84-261C-45B4-9263-92C8DA29B365}" type="pres">
      <dgm:prSet presAssocID="{63B5CC55-8919-4828-97A7-438AB8B3BDF4}" presName="root" presStyleCnt="0">
        <dgm:presLayoutVars>
          <dgm:dir/>
          <dgm:resizeHandles val="exact"/>
        </dgm:presLayoutVars>
      </dgm:prSet>
      <dgm:spPr/>
    </dgm:pt>
    <dgm:pt modelId="{0347446A-5E99-4185-9935-46051D994183}" type="pres">
      <dgm:prSet presAssocID="{9241EEF9-ED7E-4A13-AA1C-6572BD064288}" presName="compNode" presStyleCnt="0"/>
      <dgm:spPr/>
    </dgm:pt>
    <dgm:pt modelId="{769AF036-3012-4294-BB6E-AA565F8780E9}" type="pres">
      <dgm:prSet presAssocID="{9241EEF9-ED7E-4A13-AA1C-6572BD064288}" presName="bgRect" presStyleLbl="bgShp" presStyleIdx="0" presStyleCnt="4"/>
      <dgm:spPr/>
    </dgm:pt>
    <dgm:pt modelId="{EAD8D392-4002-4CF3-B950-6077F896F7E3}" type="pres">
      <dgm:prSet presAssocID="{9241EEF9-ED7E-4A13-AA1C-6572BD06428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er"/>
        </a:ext>
      </dgm:extLst>
    </dgm:pt>
    <dgm:pt modelId="{1558F66B-F266-4009-97DD-3B6D2098DE1B}" type="pres">
      <dgm:prSet presAssocID="{9241EEF9-ED7E-4A13-AA1C-6572BD064288}" presName="spaceRect" presStyleCnt="0"/>
      <dgm:spPr/>
    </dgm:pt>
    <dgm:pt modelId="{694FE7CB-08D1-44CA-80EC-D47D08C5FD3E}" type="pres">
      <dgm:prSet presAssocID="{9241EEF9-ED7E-4A13-AA1C-6572BD064288}" presName="parTx" presStyleLbl="revTx" presStyleIdx="0" presStyleCnt="4">
        <dgm:presLayoutVars>
          <dgm:chMax val="0"/>
          <dgm:chPref val="0"/>
        </dgm:presLayoutVars>
      </dgm:prSet>
      <dgm:spPr/>
    </dgm:pt>
    <dgm:pt modelId="{2D6265EF-69AD-41BC-86E2-F6F7EE902B09}" type="pres">
      <dgm:prSet presAssocID="{80CECC9F-1E81-4D24-BACF-28B61E43FA40}" presName="sibTrans" presStyleCnt="0"/>
      <dgm:spPr/>
    </dgm:pt>
    <dgm:pt modelId="{6D554F48-7BE0-438C-B534-6A3FA9A0929D}" type="pres">
      <dgm:prSet presAssocID="{3866DE2E-5578-4057-8CEB-3BF56A6478AD}" presName="compNode" presStyleCnt="0"/>
      <dgm:spPr/>
    </dgm:pt>
    <dgm:pt modelId="{C36EAF5E-5A22-4299-AB39-1A24B17E4BB6}" type="pres">
      <dgm:prSet presAssocID="{3866DE2E-5578-4057-8CEB-3BF56A6478AD}" presName="bgRect" presStyleLbl="bgShp" presStyleIdx="1" presStyleCnt="4"/>
      <dgm:spPr/>
    </dgm:pt>
    <dgm:pt modelId="{978B58A3-9EBA-4E96-AF6C-7A401428D7A7}" type="pres">
      <dgm:prSet presAssocID="{3866DE2E-5578-4057-8CEB-3BF56A6478A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bow"/>
        </a:ext>
      </dgm:extLst>
    </dgm:pt>
    <dgm:pt modelId="{1994E8DE-BF9B-45D4-832A-30AB98C1928F}" type="pres">
      <dgm:prSet presAssocID="{3866DE2E-5578-4057-8CEB-3BF56A6478AD}" presName="spaceRect" presStyleCnt="0"/>
      <dgm:spPr/>
    </dgm:pt>
    <dgm:pt modelId="{1B27E75C-88D4-4B74-9FD8-8F7DE232FF2C}" type="pres">
      <dgm:prSet presAssocID="{3866DE2E-5578-4057-8CEB-3BF56A6478AD}" presName="parTx" presStyleLbl="revTx" presStyleIdx="1" presStyleCnt="4">
        <dgm:presLayoutVars>
          <dgm:chMax val="0"/>
          <dgm:chPref val="0"/>
        </dgm:presLayoutVars>
      </dgm:prSet>
      <dgm:spPr/>
    </dgm:pt>
    <dgm:pt modelId="{8A57FAA5-262E-418A-A1D4-85A4437D2E5B}" type="pres">
      <dgm:prSet presAssocID="{00D11BC2-CE0A-4B61-815A-C785C2B5E2B1}" presName="sibTrans" presStyleCnt="0"/>
      <dgm:spPr/>
    </dgm:pt>
    <dgm:pt modelId="{06FCA070-B07C-4BE1-B89F-C38800F61581}" type="pres">
      <dgm:prSet presAssocID="{69B3F562-0C50-44C9-BED8-A19D20E8535F}" presName="compNode" presStyleCnt="0"/>
      <dgm:spPr/>
    </dgm:pt>
    <dgm:pt modelId="{42A06DBA-4F0F-4E83-B8D7-637B4F106A06}" type="pres">
      <dgm:prSet presAssocID="{69B3F562-0C50-44C9-BED8-A19D20E8535F}" presName="bgRect" presStyleLbl="bgShp" presStyleIdx="2" presStyleCnt="4"/>
      <dgm:spPr/>
    </dgm:pt>
    <dgm:pt modelId="{30BDC17C-E770-4389-B147-57EAF7A7C092}" type="pres">
      <dgm:prSet presAssocID="{69B3F562-0C50-44C9-BED8-A19D20E8535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er in pot"/>
        </a:ext>
      </dgm:extLst>
    </dgm:pt>
    <dgm:pt modelId="{D97A84D2-888D-4640-8DC6-63C8BE14BF0E}" type="pres">
      <dgm:prSet presAssocID="{69B3F562-0C50-44C9-BED8-A19D20E8535F}" presName="spaceRect" presStyleCnt="0"/>
      <dgm:spPr/>
    </dgm:pt>
    <dgm:pt modelId="{1381984B-9D4E-4230-A69E-BF4717941565}" type="pres">
      <dgm:prSet presAssocID="{69B3F562-0C50-44C9-BED8-A19D20E8535F}" presName="parTx" presStyleLbl="revTx" presStyleIdx="2" presStyleCnt="4">
        <dgm:presLayoutVars>
          <dgm:chMax val="0"/>
          <dgm:chPref val="0"/>
        </dgm:presLayoutVars>
      </dgm:prSet>
      <dgm:spPr/>
    </dgm:pt>
    <dgm:pt modelId="{C502E51B-E307-400F-95A4-4CD248CA307A}" type="pres">
      <dgm:prSet presAssocID="{C8CC2AAA-8D47-4016-BCDA-461B2AA47461}" presName="sibTrans" presStyleCnt="0"/>
      <dgm:spPr/>
    </dgm:pt>
    <dgm:pt modelId="{F60E7B8A-609B-429C-9A5F-2E7DC9449026}" type="pres">
      <dgm:prSet presAssocID="{FB843919-B5EC-4B13-A301-1873DE977008}" presName="compNode" presStyleCnt="0"/>
      <dgm:spPr/>
    </dgm:pt>
    <dgm:pt modelId="{E22E8546-9C05-4B84-845E-5AEAF253FC1B}" type="pres">
      <dgm:prSet presAssocID="{FB843919-B5EC-4B13-A301-1873DE977008}" presName="bgRect" presStyleLbl="bgShp" presStyleIdx="3" presStyleCnt="4"/>
      <dgm:spPr/>
    </dgm:pt>
    <dgm:pt modelId="{53A0C9AE-0FC3-45CC-A2BA-D126AFAB890D}" type="pres">
      <dgm:prSet presAssocID="{FB843919-B5EC-4B13-A301-1873DE9770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icroscope"/>
        </a:ext>
      </dgm:extLst>
    </dgm:pt>
    <dgm:pt modelId="{4E5A64C6-0E30-4AEA-8C79-D5477C3BE41E}" type="pres">
      <dgm:prSet presAssocID="{FB843919-B5EC-4B13-A301-1873DE977008}" presName="spaceRect" presStyleCnt="0"/>
      <dgm:spPr/>
    </dgm:pt>
    <dgm:pt modelId="{C620A964-02A3-4721-B6E4-D9C483282B8A}" type="pres">
      <dgm:prSet presAssocID="{FB843919-B5EC-4B13-A301-1873DE977008}" presName="parTx" presStyleLbl="revTx" presStyleIdx="3" presStyleCnt="4">
        <dgm:presLayoutVars>
          <dgm:chMax val="0"/>
          <dgm:chPref val="0"/>
        </dgm:presLayoutVars>
      </dgm:prSet>
      <dgm:spPr/>
    </dgm:pt>
  </dgm:ptLst>
  <dgm:cxnLst>
    <dgm:cxn modelId="{54A3C811-189A-42D2-A0FD-8E6D11D159B7}" type="presOf" srcId="{63B5CC55-8919-4828-97A7-438AB8B3BDF4}" destId="{20E13A84-261C-45B4-9263-92C8DA29B365}" srcOrd="0" destOrd="0" presId="urn:microsoft.com/office/officeart/2018/2/layout/IconVerticalSolidList"/>
    <dgm:cxn modelId="{C797FF24-7BDC-41BA-94AF-E0A1F15AC834}" type="presOf" srcId="{3866DE2E-5578-4057-8CEB-3BF56A6478AD}" destId="{1B27E75C-88D4-4B74-9FD8-8F7DE232FF2C}" srcOrd="0" destOrd="0" presId="urn:microsoft.com/office/officeart/2018/2/layout/IconVerticalSolidList"/>
    <dgm:cxn modelId="{EB364F5F-EB16-4B6F-B5C9-030D7744091E}" srcId="{63B5CC55-8919-4828-97A7-438AB8B3BDF4}" destId="{9241EEF9-ED7E-4A13-AA1C-6572BD064288}" srcOrd="0" destOrd="0" parTransId="{1AA4BF7A-673C-4918-AAAD-AA1694BC076A}" sibTransId="{80CECC9F-1E81-4D24-BACF-28B61E43FA40}"/>
    <dgm:cxn modelId="{D5D38362-8A40-45D6-9A72-3BED794E9ED4}" type="presOf" srcId="{69B3F562-0C50-44C9-BED8-A19D20E8535F}" destId="{1381984B-9D4E-4230-A69E-BF4717941565}" srcOrd="0" destOrd="0" presId="urn:microsoft.com/office/officeart/2018/2/layout/IconVerticalSolidList"/>
    <dgm:cxn modelId="{A2B80664-4137-4A12-9FDB-32F80BBAFB35}" type="presOf" srcId="{9241EEF9-ED7E-4A13-AA1C-6572BD064288}" destId="{694FE7CB-08D1-44CA-80EC-D47D08C5FD3E}" srcOrd="0" destOrd="0" presId="urn:microsoft.com/office/officeart/2018/2/layout/IconVerticalSolidList"/>
    <dgm:cxn modelId="{AB0D7188-260E-42E6-9297-D954FD8A8F72}" srcId="{63B5CC55-8919-4828-97A7-438AB8B3BDF4}" destId="{69B3F562-0C50-44C9-BED8-A19D20E8535F}" srcOrd="2" destOrd="0" parTransId="{506BB60A-3AAC-4DE6-A82B-CC12203D432D}" sibTransId="{C8CC2AAA-8D47-4016-BCDA-461B2AA47461}"/>
    <dgm:cxn modelId="{54C37098-4B2F-4A35-B4FC-7E7DCFD97798}" srcId="{63B5CC55-8919-4828-97A7-438AB8B3BDF4}" destId="{3866DE2E-5578-4057-8CEB-3BF56A6478AD}" srcOrd="1" destOrd="0" parTransId="{E4F19D29-1F65-470A-BDEE-31928B5571E7}" sibTransId="{00D11BC2-CE0A-4B61-815A-C785C2B5E2B1}"/>
    <dgm:cxn modelId="{2003AB99-45A1-4B88-8EC2-8CC02517098F}" type="presOf" srcId="{FB843919-B5EC-4B13-A301-1873DE977008}" destId="{C620A964-02A3-4721-B6E4-D9C483282B8A}" srcOrd="0" destOrd="0" presId="urn:microsoft.com/office/officeart/2018/2/layout/IconVerticalSolidList"/>
    <dgm:cxn modelId="{B51A3AF7-497E-4344-A49F-20D2E675D53C}" srcId="{63B5CC55-8919-4828-97A7-438AB8B3BDF4}" destId="{FB843919-B5EC-4B13-A301-1873DE977008}" srcOrd="3" destOrd="0" parTransId="{9B01D2F2-8FAB-45E8-86B4-4356338EC919}" sibTransId="{92BCF294-29B5-43B9-A9EF-7ED737F1434F}"/>
    <dgm:cxn modelId="{27D07AA8-2511-48B3-BAB7-7F02FDAF0C49}" type="presParOf" srcId="{20E13A84-261C-45B4-9263-92C8DA29B365}" destId="{0347446A-5E99-4185-9935-46051D994183}" srcOrd="0" destOrd="0" presId="urn:microsoft.com/office/officeart/2018/2/layout/IconVerticalSolidList"/>
    <dgm:cxn modelId="{8BCF6F42-0C77-494F-8A86-83B8A2374224}" type="presParOf" srcId="{0347446A-5E99-4185-9935-46051D994183}" destId="{769AF036-3012-4294-BB6E-AA565F8780E9}" srcOrd="0" destOrd="0" presId="urn:microsoft.com/office/officeart/2018/2/layout/IconVerticalSolidList"/>
    <dgm:cxn modelId="{B4775872-F35B-4D2D-A966-94122DA6CD83}" type="presParOf" srcId="{0347446A-5E99-4185-9935-46051D994183}" destId="{EAD8D392-4002-4CF3-B950-6077F896F7E3}" srcOrd="1" destOrd="0" presId="urn:microsoft.com/office/officeart/2018/2/layout/IconVerticalSolidList"/>
    <dgm:cxn modelId="{E42FDD06-8F86-4467-80CD-DCC18A94EF09}" type="presParOf" srcId="{0347446A-5E99-4185-9935-46051D994183}" destId="{1558F66B-F266-4009-97DD-3B6D2098DE1B}" srcOrd="2" destOrd="0" presId="urn:microsoft.com/office/officeart/2018/2/layout/IconVerticalSolidList"/>
    <dgm:cxn modelId="{DC41F0D4-B87C-4431-9C72-FA5EAAC108B4}" type="presParOf" srcId="{0347446A-5E99-4185-9935-46051D994183}" destId="{694FE7CB-08D1-44CA-80EC-D47D08C5FD3E}" srcOrd="3" destOrd="0" presId="urn:microsoft.com/office/officeart/2018/2/layout/IconVerticalSolidList"/>
    <dgm:cxn modelId="{064248DC-74A3-4ABC-A63B-C0B113945F5E}" type="presParOf" srcId="{20E13A84-261C-45B4-9263-92C8DA29B365}" destId="{2D6265EF-69AD-41BC-86E2-F6F7EE902B09}" srcOrd="1" destOrd="0" presId="urn:microsoft.com/office/officeart/2018/2/layout/IconVerticalSolidList"/>
    <dgm:cxn modelId="{AB34C650-B2B6-44EC-A61A-E1D457759A03}" type="presParOf" srcId="{20E13A84-261C-45B4-9263-92C8DA29B365}" destId="{6D554F48-7BE0-438C-B534-6A3FA9A0929D}" srcOrd="2" destOrd="0" presId="urn:microsoft.com/office/officeart/2018/2/layout/IconVerticalSolidList"/>
    <dgm:cxn modelId="{795D02C9-75FA-418F-B3D0-BAE98D166E55}" type="presParOf" srcId="{6D554F48-7BE0-438C-B534-6A3FA9A0929D}" destId="{C36EAF5E-5A22-4299-AB39-1A24B17E4BB6}" srcOrd="0" destOrd="0" presId="urn:microsoft.com/office/officeart/2018/2/layout/IconVerticalSolidList"/>
    <dgm:cxn modelId="{7489E8C0-9F9F-45FE-9213-3AC10363E475}" type="presParOf" srcId="{6D554F48-7BE0-438C-B534-6A3FA9A0929D}" destId="{978B58A3-9EBA-4E96-AF6C-7A401428D7A7}" srcOrd="1" destOrd="0" presId="urn:microsoft.com/office/officeart/2018/2/layout/IconVerticalSolidList"/>
    <dgm:cxn modelId="{AB22F291-B65C-44D1-8AF7-85E7B8F5198E}" type="presParOf" srcId="{6D554F48-7BE0-438C-B534-6A3FA9A0929D}" destId="{1994E8DE-BF9B-45D4-832A-30AB98C1928F}" srcOrd="2" destOrd="0" presId="urn:microsoft.com/office/officeart/2018/2/layout/IconVerticalSolidList"/>
    <dgm:cxn modelId="{2FADCDD4-9396-4498-90F2-E86C0FCBFF7C}" type="presParOf" srcId="{6D554F48-7BE0-438C-B534-6A3FA9A0929D}" destId="{1B27E75C-88D4-4B74-9FD8-8F7DE232FF2C}" srcOrd="3" destOrd="0" presId="urn:microsoft.com/office/officeart/2018/2/layout/IconVerticalSolidList"/>
    <dgm:cxn modelId="{809E541A-ADA8-4A99-AEE5-E1DCC1F18F39}" type="presParOf" srcId="{20E13A84-261C-45B4-9263-92C8DA29B365}" destId="{8A57FAA5-262E-418A-A1D4-85A4437D2E5B}" srcOrd="3" destOrd="0" presId="urn:microsoft.com/office/officeart/2018/2/layout/IconVerticalSolidList"/>
    <dgm:cxn modelId="{6210A3F2-4159-4CBD-B23F-6BE9325F8217}" type="presParOf" srcId="{20E13A84-261C-45B4-9263-92C8DA29B365}" destId="{06FCA070-B07C-4BE1-B89F-C38800F61581}" srcOrd="4" destOrd="0" presId="urn:microsoft.com/office/officeart/2018/2/layout/IconVerticalSolidList"/>
    <dgm:cxn modelId="{14AE6104-6CB5-4D1E-8AC9-60761D7AD287}" type="presParOf" srcId="{06FCA070-B07C-4BE1-B89F-C38800F61581}" destId="{42A06DBA-4F0F-4E83-B8D7-637B4F106A06}" srcOrd="0" destOrd="0" presId="urn:microsoft.com/office/officeart/2018/2/layout/IconVerticalSolidList"/>
    <dgm:cxn modelId="{374DE4D9-E110-4491-9797-0E611C329567}" type="presParOf" srcId="{06FCA070-B07C-4BE1-B89F-C38800F61581}" destId="{30BDC17C-E770-4389-B147-57EAF7A7C092}" srcOrd="1" destOrd="0" presId="urn:microsoft.com/office/officeart/2018/2/layout/IconVerticalSolidList"/>
    <dgm:cxn modelId="{256C84E3-52A1-40B1-9E7D-EDE910A272FD}" type="presParOf" srcId="{06FCA070-B07C-4BE1-B89F-C38800F61581}" destId="{D97A84D2-888D-4640-8DC6-63C8BE14BF0E}" srcOrd="2" destOrd="0" presId="urn:microsoft.com/office/officeart/2018/2/layout/IconVerticalSolidList"/>
    <dgm:cxn modelId="{C377964F-0AA6-4769-A482-1C47C540C276}" type="presParOf" srcId="{06FCA070-B07C-4BE1-B89F-C38800F61581}" destId="{1381984B-9D4E-4230-A69E-BF4717941565}" srcOrd="3" destOrd="0" presId="urn:microsoft.com/office/officeart/2018/2/layout/IconVerticalSolidList"/>
    <dgm:cxn modelId="{1C3AE4BB-A6F5-467C-B5EA-FC088B2B0DB0}" type="presParOf" srcId="{20E13A84-261C-45B4-9263-92C8DA29B365}" destId="{C502E51B-E307-400F-95A4-4CD248CA307A}" srcOrd="5" destOrd="0" presId="urn:microsoft.com/office/officeart/2018/2/layout/IconVerticalSolidList"/>
    <dgm:cxn modelId="{E944FBDF-9F67-4158-9090-2967C16DA721}" type="presParOf" srcId="{20E13A84-261C-45B4-9263-92C8DA29B365}" destId="{F60E7B8A-609B-429C-9A5F-2E7DC9449026}" srcOrd="6" destOrd="0" presId="urn:microsoft.com/office/officeart/2018/2/layout/IconVerticalSolidList"/>
    <dgm:cxn modelId="{9FE3C5B7-85CB-4127-B7AE-F3E9DC1E8995}" type="presParOf" srcId="{F60E7B8A-609B-429C-9A5F-2E7DC9449026}" destId="{E22E8546-9C05-4B84-845E-5AEAF253FC1B}" srcOrd="0" destOrd="0" presId="urn:microsoft.com/office/officeart/2018/2/layout/IconVerticalSolidList"/>
    <dgm:cxn modelId="{A45668CC-46DE-46DB-91CA-F994CC89B624}" type="presParOf" srcId="{F60E7B8A-609B-429C-9A5F-2E7DC9449026}" destId="{53A0C9AE-0FC3-45CC-A2BA-D126AFAB890D}" srcOrd="1" destOrd="0" presId="urn:microsoft.com/office/officeart/2018/2/layout/IconVerticalSolidList"/>
    <dgm:cxn modelId="{725BF3A3-A984-44D3-A3EC-2474770223E5}" type="presParOf" srcId="{F60E7B8A-609B-429C-9A5F-2E7DC9449026}" destId="{4E5A64C6-0E30-4AEA-8C79-D5477C3BE41E}" srcOrd="2" destOrd="0" presId="urn:microsoft.com/office/officeart/2018/2/layout/IconVerticalSolidList"/>
    <dgm:cxn modelId="{9E3107BB-AC8B-499D-9D6A-BE7F08650B12}" type="presParOf" srcId="{F60E7B8A-609B-429C-9A5F-2E7DC9449026}" destId="{C620A964-02A3-4721-B6E4-D9C483282B8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F8272-7AB5-415E-BA4D-EFD9E384A5AF}">
      <dsp:nvSpPr>
        <dsp:cNvPr id="0" name=""/>
        <dsp:cNvSpPr/>
      </dsp:nvSpPr>
      <dsp:spPr>
        <a:xfrm>
          <a:off x="82613"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7B749C-31F3-4829-BC09-7A5FED25B371}">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559F41-8C79-433C-A389-9CD79F58B10D}">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Calibri" panose="020F0502020204030204" pitchFamily="34" charset="0"/>
              <a:ea typeface="Calibri" panose="020F0502020204030204" pitchFamily="34" charset="0"/>
              <a:cs typeface="Calibri" panose="020F0502020204030204" pitchFamily="34" charset="0"/>
            </a:rPr>
            <a:t>The focus of this project is on using graph representation or basic data visualization techniques to examine large amounts of data. </a:t>
          </a:r>
        </a:p>
      </dsp:txBody>
      <dsp:txXfrm>
        <a:off x="1172126" y="908559"/>
        <a:ext cx="2114937" cy="897246"/>
      </dsp:txXfrm>
    </dsp:sp>
    <dsp:sp modelId="{8A578B41-CA12-4AD9-9606-FFAFEC5CAF4D}">
      <dsp:nvSpPr>
        <dsp:cNvPr id="0" name=""/>
        <dsp:cNvSpPr/>
      </dsp:nvSpPr>
      <dsp:spPr>
        <a:xfrm>
          <a:off x="3655575"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D54D75-1255-4544-AD9C-2FCCB497AAE5}">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FAD2BD-FF3E-4A70-B263-717B36F0F40B}">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Calibri" panose="020F0502020204030204" pitchFamily="34" charset="0"/>
              <a:ea typeface="Calibri" panose="020F0502020204030204" pitchFamily="34" charset="0"/>
              <a:cs typeface="Calibri" panose="020F0502020204030204" pitchFamily="34" charset="0"/>
            </a:rPr>
            <a:t>We performed this experiment using open-source data files, such as the Iris dataset that was utilized in the seminal 1936 paper by R.A. Fisher.</a:t>
          </a:r>
        </a:p>
      </dsp:txBody>
      <dsp:txXfrm>
        <a:off x="4745088" y="908559"/>
        <a:ext cx="2114937" cy="897246"/>
      </dsp:txXfrm>
    </dsp:sp>
    <dsp:sp modelId="{10A4CFDA-C5E1-4E8F-8373-E46AC0765776}">
      <dsp:nvSpPr>
        <dsp:cNvPr id="0" name=""/>
        <dsp:cNvSpPr/>
      </dsp:nvSpPr>
      <dsp:spPr>
        <a:xfrm>
          <a:off x="7228536" y="908559"/>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7F4BBB-9D96-4190-8C28-BF758C9C6DB3}">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DC50A6-CEDD-4958-831B-DA466C7631CD}">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Calibri" panose="020F0502020204030204" pitchFamily="34" charset="0"/>
              <a:ea typeface="Calibri" panose="020F0502020204030204" pitchFamily="34" charset="0"/>
              <a:cs typeface="Calibri" panose="020F0502020204030204" pitchFamily="34" charset="0"/>
            </a:rPr>
            <a:t>It includes details on the traits of each bloom and three species of iris, each with fifty samples. It is possible to divide one species of flower linearly into the other two, but not the other way around. </a:t>
          </a:r>
        </a:p>
      </dsp:txBody>
      <dsp:txXfrm>
        <a:off x="8318049" y="908559"/>
        <a:ext cx="2114937" cy="897246"/>
      </dsp:txXfrm>
    </dsp:sp>
    <dsp:sp modelId="{79479EB8-CDCF-4E1F-966A-ADACEB4BA620}">
      <dsp:nvSpPr>
        <dsp:cNvPr id="0" name=""/>
        <dsp:cNvSpPr/>
      </dsp:nvSpPr>
      <dsp:spPr>
        <a:xfrm>
          <a:off x="82613"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E2DED4-C573-4A68-9D60-DEA3207AD01C}">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9A9018-5FB0-4F99-A0ED-D82CC82E7567}">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Calibri" panose="020F0502020204030204" pitchFamily="34" charset="0"/>
              <a:ea typeface="Calibri" panose="020F0502020204030204" pitchFamily="34" charset="0"/>
              <a:cs typeface="Calibri" panose="020F0502020204030204" pitchFamily="34" charset="0"/>
            </a:rPr>
            <a:t>We attempted to add some additional data to the data files with the existing samples because 50 samples is a very little number of records to examine the data. </a:t>
          </a:r>
        </a:p>
      </dsp:txBody>
      <dsp:txXfrm>
        <a:off x="1172126" y="2545532"/>
        <a:ext cx="2114937" cy="897246"/>
      </dsp:txXfrm>
    </dsp:sp>
    <dsp:sp modelId="{80E5218E-52EE-47C0-AEDD-D68DDD22C00F}">
      <dsp:nvSpPr>
        <dsp:cNvPr id="0" name=""/>
        <dsp:cNvSpPr/>
      </dsp:nvSpPr>
      <dsp:spPr>
        <a:xfrm>
          <a:off x="3655575" y="2545532"/>
          <a:ext cx="897246" cy="8972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A2E39-9445-4FE6-B1CC-220B51522A92}">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4D05FD-51FF-4061-AD8E-94572D95A747}">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latin typeface="Calibri" panose="020F0502020204030204" pitchFamily="34" charset="0"/>
              <a:ea typeface="Calibri" panose="020F0502020204030204" pitchFamily="34" charset="0"/>
              <a:cs typeface="Calibri" panose="020F0502020204030204" pitchFamily="34" charset="0"/>
            </a:rPr>
            <a:t>The information includes the length, width, length, and width of the petals of three different flower species: Iris setosa, Iris versicolor, and Iris virginica.</a:t>
          </a:r>
        </a:p>
      </dsp:txBody>
      <dsp:txXfrm>
        <a:off x="4745088" y="2545532"/>
        <a:ext cx="2114937" cy="897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2291D-CE4A-44AE-91D3-1FD94DE78540}">
      <dsp:nvSpPr>
        <dsp:cNvPr id="0" name=""/>
        <dsp:cNvSpPr/>
      </dsp:nvSpPr>
      <dsp:spPr>
        <a:xfrm rot="5400000">
          <a:off x="-350806" y="351748"/>
          <a:ext cx="2338709" cy="1637096"/>
        </a:xfrm>
        <a:prstGeom prst="chevron">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defRPr b="1"/>
          </a:pPr>
          <a:r>
            <a:rPr lang="en-US" sz="2400" b="1" kern="1200"/>
            <a:t>Histogram:</a:t>
          </a:r>
          <a:r>
            <a:rPr lang="en-US" sz="2400" kern="1200"/>
            <a:t> </a:t>
          </a:r>
        </a:p>
      </dsp:txBody>
      <dsp:txXfrm rot="-5400000">
        <a:off x="1" y="819489"/>
        <a:ext cx="1637096" cy="701613"/>
      </dsp:txXfrm>
    </dsp:sp>
    <dsp:sp modelId="{C9C09862-7D21-45DD-9288-8B355BA94859}">
      <dsp:nvSpPr>
        <dsp:cNvPr id="0" name=""/>
        <dsp:cNvSpPr/>
      </dsp:nvSpPr>
      <dsp:spPr>
        <a:xfrm rot="5400000">
          <a:off x="4736521" y="-3098482"/>
          <a:ext cx="1520161" cy="7719010"/>
        </a:xfrm>
        <a:prstGeom prst="round2Same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a:latin typeface="Calibri" panose="020F0502020204030204" pitchFamily="34" charset="0"/>
              <a:ea typeface="Calibri" panose="020F0502020204030204" pitchFamily="34" charset="0"/>
              <a:cs typeface="Calibri" panose="020F0502020204030204" pitchFamily="34" charset="0"/>
            </a:rPr>
            <a:t>A histogram displays the frequency values of a variable as bucketed ranges. </a:t>
          </a:r>
        </a:p>
        <a:p>
          <a:pPr marL="114300" lvl="1" indent="-114300" algn="l" defTabSz="622300">
            <a:lnSpc>
              <a:spcPct val="90000"/>
            </a:lnSpc>
            <a:spcBef>
              <a:spcPct val="0"/>
            </a:spcBef>
            <a:spcAft>
              <a:spcPct val="15000"/>
            </a:spcAft>
            <a:buChar char="•"/>
          </a:pPr>
          <a:r>
            <a:rPr lang="en-US" sz="1400" kern="1200">
              <a:latin typeface="Calibri" panose="020F0502020204030204" pitchFamily="34" charset="0"/>
              <a:ea typeface="Calibri" panose="020F0502020204030204" pitchFamily="34" charset="0"/>
              <a:cs typeface="Calibri" panose="020F0502020204030204" pitchFamily="34" charset="0"/>
            </a:rPr>
            <a:t>A histogram is similar to bar chat except that it organizes the data into continuous ranges. </a:t>
          </a:r>
        </a:p>
        <a:p>
          <a:pPr marL="114300" lvl="1" indent="-114300" algn="l" defTabSz="622300">
            <a:lnSpc>
              <a:spcPct val="90000"/>
            </a:lnSpc>
            <a:spcBef>
              <a:spcPct val="0"/>
            </a:spcBef>
            <a:spcAft>
              <a:spcPct val="15000"/>
            </a:spcAft>
            <a:buChar char="•"/>
          </a:pPr>
          <a:r>
            <a:rPr lang="en-US" sz="1400" kern="1200">
              <a:latin typeface="Calibri" panose="020F0502020204030204" pitchFamily="34" charset="0"/>
              <a:ea typeface="Calibri" panose="020F0502020204030204" pitchFamily="34" charset="0"/>
              <a:cs typeface="Calibri" panose="020F0502020204030204" pitchFamily="34" charset="0"/>
            </a:rPr>
            <a:t>The number of values that fall inside that range is represented by the height of each bar in a histogram. </a:t>
          </a:r>
        </a:p>
      </dsp:txBody>
      <dsp:txXfrm rot="-5400000">
        <a:off x="1637097" y="75150"/>
        <a:ext cx="7644802" cy="1371745"/>
      </dsp:txXfrm>
    </dsp:sp>
    <dsp:sp modelId="{3E329B94-2419-47B3-AB29-D407C4F0AC86}">
      <dsp:nvSpPr>
        <dsp:cNvPr id="0" name=""/>
        <dsp:cNvSpPr/>
      </dsp:nvSpPr>
      <dsp:spPr>
        <a:xfrm rot="5400000">
          <a:off x="-350806" y="2405354"/>
          <a:ext cx="2338709" cy="1637096"/>
        </a:xfrm>
        <a:prstGeom prst="chevron">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defRPr b="1"/>
          </a:pPr>
          <a:r>
            <a:rPr lang="en-US" sz="2400" b="1" kern="1200"/>
            <a:t>Box Plot:</a:t>
          </a:r>
          <a:endParaRPr lang="en-US" sz="2400" kern="1200"/>
        </a:p>
      </dsp:txBody>
      <dsp:txXfrm rot="-5400000">
        <a:off x="1" y="2873095"/>
        <a:ext cx="1637096" cy="701613"/>
      </dsp:txXfrm>
    </dsp:sp>
    <dsp:sp modelId="{BF9D86F7-4AAC-4A1E-95E8-42DDFD13742F}">
      <dsp:nvSpPr>
        <dsp:cNvPr id="0" name=""/>
        <dsp:cNvSpPr/>
      </dsp:nvSpPr>
      <dsp:spPr>
        <a:xfrm rot="5400000">
          <a:off x="4736521" y="-1044875"/>
          <a:ext cx="1520161" cy="7719010"/>
        </a:xfrm>
        <a:prstGeom prst="round2Same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ea typeface="Calibri" panose="020F0502020204030204" pitchFamily="34" charset="0"/>
              <a:cs typeface="Calibri" panose="020F0502020204030204" pitchFamily="34" charset="0"/>
            </a:rPr>
            <a:t>Boxplots are used to determine the degree of data distribution uniformity within a set. Out of the data set, three quartiles are produced. </a:t>
          </a:r>
        </a:p>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ea typeface="Calibri" panose="020F0502020204030204" pitchFamily="34" charset="0"/>
              <a:cs typeface="Calibri" panose="020F0502020204030204" pitchFamily="34" charset="0"/>
            </a:rPr>
            <a:t>This graph displays the data set's minimum, maximum, median, first quartile, and third quartile.</a:t>
          </a:r>
        </a:p>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ea typeface="Calibri" panose="020F0502020204030204" pitchFamily="34" charset="0"/>
              <a:cs typeface="Calibri" panose="020F0502020204030204" pitchFamily="34" charset="0"/>
            </a:rPr>
            <a:t>It is also useful for comparing the distribution of data across data sets by making boxplots for each data set. </a:t>
          </a:r>
        </a:p>
        <a:p>
          <a:pPr marL="114300" lvl="1" indent="-114300" algn="l" defTabSz="622300">
            <a:lnSpc>
              <a:spcPct val="90000"/>
            </a:lnSpc>
            <a:spcBef>
              <a:spcPct val="0"/>
            </a:spcBef>
            <a:spcAft>
              <a:spcPct val="15000"/>
            </a:spcAft>
            <a:buChar char="•"/>
          </a:pPr>
          <a:r>
            <a:rPr lang="en-US" sz="1400" kern="1200" dirty="0">
              <a:latin typeface="Calibri" panose="020F0502020204030204" pitchFamily="34" charset="0"/>
              <a:ea typeface="Calibri" panose="020F0502020204030204" pitchFamily="34" charset="0"/>
              <a:cs typeface="Calibri" panose="020F0502020204030204" pitchFamily="34" charset="0"/>
            </a:rPr>
            <a:t>Boxplots can be created in R using the boxplot() function. </a:t>
          </a:r>
        </a:p>
      </dsp:txBody>
      <dsp:txXfrm rot="-5400000">
        <a:off x="1637097" y="2128757"/>
        <a:ext cx="7644802" cy="13717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CE7E8-F1EB-4048-B2BC-D90F474C26D2}">
      <dsp:nvSpPr>
        <dsp:cNvPr id="0" name=""/>
        <dsp:cNvSpPr/>
      </dsp:nvSpPr>
      <dsp:spPr>
        <a:xfrm>
          <a:off x="1871221" y="386"/>
          <a:ext cx="7484885" cy="2132731"/>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228" tIns="541714" rIns="145228" bIns="541714"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Scatterplots display a large number of points on the Cartesian plane.</a:t>
          </a:r>
        </a:p>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Every single point displays the values of two distinct variables. </a:t>
          </a:r>
        </a:p>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There is a distinct variable on the horizontal and vertical axes. </a:t>
          </a:r>
        </a:p>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The simple scatterplot is created using the plot() method. </a:t>
          </a:r>
        </a:p>
      </dsp:txBody>
      <dsp:txXfrm>
        <a:off x="1871221" y="386"/>
        <a:ext cx="7484885" cy="2132731"/>
      </dsp:txXfrm>
    </dsp:sp>
    <dsp:sp modelId="{C19C500F-B47A-4663-88C3-8970019F9505}">
      <dsp:nvSpPr>
        <dsp:cNvPr id="0" name=""/>
        <dsp:cNvSpPr/>
      </dsp:nvSpPr>
      <dsp:spPr>
        <a:xfrm>
          <a:off x="0" y="386"/>
          <a:ext cx="1871221" cy="2132731"/>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19" tIns="210667" rIns="99019" bIns="210667" numCol="1" spcCol="1270" anchor="ctr" anchorCtr="0">
          <a:noAutofit/>
        </a:bodyPr>
        <a:lstStyle/>
        <a:p>
          <a:pPr marL="0" lvl="0" indent="0" algn="ctr" defTabSz="800100">
            <a:lnSpc>
              <a:spcPct val="90000"/>
            </a:lnSpc>
            <a:spcBef>
              <a:spcPct val="0"/>
            </a:spcBef>
            <a:spcAft>
              <a:spcPct val="35000"/>
            </a:spcAft>
            <a:buNone/>
          </a:pPr>
          <a:r>
            <a:rPr lang="en-US" sz="1800" b="1" kern="1200"/>
            <a:t>Scatter Plot: </a:t>
          </a:r>
          <a:endParaRPr lang="en-US" sz="1800" kern="1200"/>
        </a:p>
      </dsp:txBody>
      <dsp:txXfrm>
        <a:off x="0" y="386"/>
        <a:ext cx="1871221" cy="2132731"/>
      </dsp:txXfrm>
    </dsp:sp>
    <dsp:sp modelId="{3AA7126E-00D8-4DF0-AEA7-748DF0EDEBD7}">
      <dsp:nvSpPr>
        <dsp:cNvPr id="0" name=""/>
        <dsp:cNvSpPr/>
      </dsp:nvSpPr>
      <dsp:spPr>
        <a:xfrm>
          <a:off x="1871221" y="2261081"/>
          <a:ext cx="7484885" cy="2132731"/>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5228" tIns="541714" rIns="145228" bIns="541714" numCol="1" spcCol="1270" anchor="ctr" anchorCtr="0">
          <a:noAutofit/>
        </a:bodyPr>
        <a:lstStyle/>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A correlogram is a representation of a correlation matrix and is used to highlight the variables in the data table that are most heavily related. </a:t>
          </a:r>
        </a:p>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Each correlation coefficient in this picture has a color that matches its value. </a:t>
          </a:r>
        </a:p>
        <a:p>
          <a:pPr marL="0" lvl="0" indent="0" algn="l" defTabSz="622300">
            <a:lnSpc>
              <a:spcPct val="9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The degree to which two variables are related can also be used to reorder the correlation matrix. </a:t>
          </a:r>
        </a:p>
      </dsp:txBody>
      <dsp:txXfrm>
        <a:off x="1871221" y="2261081"/>
        <a:ext cx="7484885" cy="2132731"/>
      </dsp:txXfrm>
    </dsp:sp>
    <dsp:sp modelId="{7E2F01EC-739B-42F7-B04C-CF8378905B45}">
      <dsp:nvSpPr>
        <dsp:cNvPr id="0" name=""/>
        <dsp:cNvSpPr/>
      </dsp:nvSpPr>
      <dsp:spPr>
        <a:xfrm>
          <a:off x="0" y="2261081"/>
          <a:ext cx="1871221" cy="2132731"/>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19" tIns="210667" rIns="99019" bIns="210667" numCol="1" spcCol="1270" anchor="ctr" anchorCtr="0">
          <a:noAutofit/>
        </a:bodyPr>
        <a:lstStyle/>
        <a:p>
          <a:pPr marL="0" lvl="0" indent="0" algn="ctr" defTabSz="800100">
            <a:lnSpc>
              <a:spcPct val="90000"/>
            </a:lnSpc>
            <a:spcBef>
              <a:spcPct val="0"/>
            </a:spcBef>
            <a:spcAft>
              <a:spcPct val="35000"/>
            </a:spcAft>
            <a:buNone/>
          </a:pPr>
          <a:r>
            <a:rPr lang="en-US" sz="1800" b="1" kern="1200"/>
            <a:t>Correlation Graph: </a:t>
          </a:r>
          <a:endParaRPr lang="en-US" sz="1800" kern="1200"/>
        </a:p>
      </dsp:txBody>
      <dsp:txXfrm>
        <a:off x="0" y="2261081"/>
        <a:ext cx="1871221" cy="21327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3B546D-2CED-4FFE-B852-B3373A6CACC3}">
      <dsp:nvSpPr>
        <dsp:cNvPr id="0" name=""/>
        <dsp:cNvSpPr/>
      </dsp:nvSpPr>
      <dsp:spPr>
        <a:xfrm>
          <a:off x="0" y="1776"/>
          <a:ext cx="497757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DC5C89F0-7870-417A-AC41-6B2768C91D80}">
      <dsp:nvSpPr>
        <dsp:cNvPr id="0" name=""/>
        <dsp:cNvSpPr/>
      </dsp:nvSpPr>
      <dsp:spPr>
        <a:xfrm>
          <a:off x="0" y="1776"/>
          <a:ext cx="4977578" cy="121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Calibri" panose="020F0502020204030204" pitchFamily="34" charset="0"/>
              <a:ea typeface="Calibri" panose="020F0502020204030204" pitchFamily="34" charset="0"/>
              <a:cs typeface="Calibri" panose="020F0502020204030204" pitchFamily="34" charset="0"/>
            </a:rPr>
            <a:t>Our work on the correlation graph was solely intended to demonstrate how the data was represented there. </a:t>
          </a:r>
        </a:p>
      </dsp:txBody>
      <dsp:txXfrm>
        <a:off x="0" y="1776"/>
        <a:ext cx="4977578" cy="1211911"/>
      </dsp:txXfrm>
    </dsp:sp>
    <dsp:sp modelId="{7C7D8077-D24B-4563-A5A4-49A169BA2378}">
      <dsp:nvSpPr>
        <dsp:cNvPr id="0" name=""/>
        <dsp:cNvSpPr/>
      </dsp:nvSpPr>
      <dsp:spPr>
        <a:xfrm>
          <a:off x="0" y="1213688"/>
          <a:ext cx="497757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37B4FC8-D76C-4AEF-BA41-FBD4CB8CCC32}">
      <dsp:nvSpPr>
        <dsp:cNvPr id="0" name=""/>
        <dsp:cNvSpPr/>
      </dsp:nvSpPr>
      <dsp:spPr>
        <a:xfrm>
          <a:off x="0" y="1213688"/>
          <a:ext cx="4977578" cy="121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Calibri" panose="020F0502020204030204" pitchFamily="34" charset="0"/>
              <a:ea typeface="Calibri" panose="020F0502020204030204" pitchFamily="34" charset="0"/>
              <a:cs typeface="Calibri" panose="020F0502020204030204" pitchFamily="34" charset="0"/>
            </a:rPr>
            <a:t>This demonstrates a visualization strategy that will improve our project. </a:t>
          </a:r>
        </a:p>
      </dsp:txBody>
      <dsp:txXfrm>
        <a:off x="0" y="1213688"/>
        <a:ext cx="4977578" cy="1211911"/>
      </dsp:txXfrm>
    </dsp:sp>
    <dsp:sp modelId="{FDFD7610-9E0A-481E-94EF-A605CA08B1D4}">
      <dsp:nvSpPr>
        <dsp:cNvPr id="0" name=""/>
        <dsp:cNvSpPr/>
      </dsp:nvSpPr>
      <dsp:spPr>
        <a:xfrm>
          <a:off x="0" y="2425600"/>
          <a:ext cx="4977578"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2146B22-3FB6-49E8-B2F0-E2151857B0EC}">
      <dsp:nvSpPr>
        <dsp:cNvPr id="0" name=""/>
        <dsp:cNvSpPr/>
      </dsp:nvSpPr>
      <dsp:spPr>
        <a:xfrm>
          <a:off x="0" y="2425600"/>
          <a:ext cx="4977578" cy="12119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latin typeface="Calibri" panose="020F0502020204030204" pitchFamily="34" charset="0"/>
              <a:ea typeface="Calibri" panose="020F0502020204030204" pitchFamily="34" charset="0"/>
              <a:cs typeface="Calibri" panose="020F0502020204030204" pitchFamily="34" charset="0"/>
            </a:rPr>
            <a:t>In this, we have made a comparison between every attribute in the provided data collection. </a:t>
          </a:r>
        </a:p>
      </dsp:txBody>
      <dsp:txXfrm>
        <a:off x="0" y="2425600"/>
        <a:ext cx="4977578" cy="12119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4CA17-3813-46A5-A6EE-F91B10151DED}">
      <dsp:nvSpPr>
        <dsp:cNvPr id="0" name=""/>
        <dsp:cNvSpPr/>
      </dsp:nvSpPr>
      <dsp:spPr>
        <a:xfrm>
          <a:off x="0" y="21116"/>
          <a:ext cx="3455821" cy="102960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ea typeface="Calibri" panose="020F0502020204030204" pitchFamily="34" charset="0"/>
              <a:cs typeface="Calibri" panose="020F0502020204030204" pitchFamily="34" charset="0"/>
            </a:rPr>
            <a:t>Displays average measurements (Sepal Length, Sepal Width, Petal Length, Petal Width) for each species.</a:t>
          </a:r>
        </a:p>
      </dsp:txBody>
      <dsp:txXfrm>
        <a:off x="50261" y="71377"/>
        <a:ext cx="3355299" cy="929078"/>
      </dsp:txXfrm>
    </dsp:sp>
    <dsp:sp modelId="{53EBCDFD-25D0-4640-8DAE-536F8DF9D5C2}">
      <dsp:nvSpPr>
        <dsp:cNvPr id="0" name=""/>
        <dsp:cNvSpPr/>
      </dsp:nvSpPr>
      <dsp:spPr>
        <a:xfrm>
          <a:off x="0" y="1209116"/>
          <a:ext cx="3455821" cy="102960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ea typeface="Calibri" panose="020F0502020204030204" pitchFamily="34" charset="0"/>
              <a:cs typeface="Calibri" panose="020F0502020204030204" pitchFamily="34" charset="0"/>
            </a:rPr>
            <a:t>Each line represents a different measurement, with markers showing mean values. </a:t>
          </a:r>
        </a:p>
      </dsp:txBody>
      <dsp:txXfrm>
        <a:off x="50261" y="1259377"/>
        <a:ext cx="3355299" cy="929078"/>
      </dsp:txXfrm>
    </dsp:sp>
    <dsp:sp modelId="{CC4170C1-6792-4426-A576-E78075F6D2E2}">
      <dsp:nvSpPr>
        <dsp:cNvPr id="0" name=""/>
        <dsp:cNvSpPr/>
      </dsp:nvSpPr>
      <dsp:spPr>
        <a:xfrm>
          <a:off x="0" y="2397115"/>
          <a:ext cx="3455821" cy="102960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Calibri" panose="020F0502020204030204" pitchFamily="34" charset="0"/>
              <a:ea typeface="Calibri" panose="020F0502020204030204" pitchFamily="34" charset="0"/>
              <a:cs typeface="Calibri" panose="020F0502020204030204" pitchFamily="34" charset="0"/>
            </a:rPr>
            <a:t>Highlights differences, such as Iris-</a:t>
          </a:r>
          <a:r>
            <a:rPr lang="en-US" sz="1200" kern="1200" dirty="0" err="1">
              <a:latin typeface="Calibri" panose="020F0502020204030204" pitchFamily="34" charset="0"/>
              <a:ea typeface="Calibri" panose="020F0502020204030204" pitchFamily="34" charset="0"/>
              <a:cs typeface="Calibri" panose="020F0502020204030204" pitchFamily="34" charset="0"/>
            </a:rPr>
            <a:t>setosa</a:t>
          </a:r>
          <a:r>
            <a:rPr lang="en-US" sz="1200" kern="1200" dirty="0">
              <a:latin typeface="Calibri" panose="020F0502020204030204" pitchFamily="34" charset="0"/>
              <a:ea typeface="Calibri" panose="020F0502020204030204" pitchFamily="34" charset="0"/>
              <a:cs typeface="Calibri" panose="020F0502020204030204" pitchFamily="34" charset="0"/>
            </a:rPr>
            <a:t> having smaller petal measurements compared to Iris-virginica.</a:t>
          </a:r>
        </a:p>
      </dsp:txBody>
      <dsp:txXfrm>
        <a:off x="50261" y="2447376"/>
        <a:ext cx="3355299" cy="92907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20E031-2A45-42D8-9B95-FA7F1898FD37}">
      <dsp:nvSpPr>
        <dsp:cNvPr id="0" name=""/>
        <dsp:cNvSpPr/>
      </dsp:nvSpPr>
      <dsp:spPr>
        <a:xfrm>
          <a:off x="0" y="1575"/>
          <a:ext cx="5126895"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03A6B6DA-07ED-452F-8C6F-23F6621B7AE2}">
      <dsp:nvSpPr>
        <dsp:cNvPr id="0" name=""/>
        <dsp:cNvSpPr/>
      </dsp:nvSpPr>
      <dsp:spPr>
        <a:xfrm>
          <a:off x="0" y="1575"/>
          <a:ext cx="5126895" cy="107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Shows the count of records for each species in the Iris dataset.</a:t>
          </a:r>
          <a:endParaRPr lang="en-US" sz="2200" kern="1200">
            <a:latin typeface="Calibri" panose="020F0502020204030204" pitchFamily="34" charset="0"/>
            <a:ea typeface="Calibri" panose="020F0502020204030204" pitchFamily="34" charset="0"/>
            <a:cs typeface="Calibri" panose="020F0502020204030204" pitchFamily="34" charset="0"/>
          </a:endParaRPr>
        </a:p>
      </dsp:txBody>
      <dsp:txXfrm>
        <a:off x="0" y="1575"/>
        <a:ext cx="5126895" cy="1074824"/>
      </dsp:txXfrm>
    </dsp:sp>
    <dsp:sp modelId="{54B5FCE0-0173-4C46-B552-1022C5044DF8}">
      <dsp:nvSpPr>
        <dsp:cNvPr id="0" name=""/>
        <dsp:cNvSpPr/>
      </dsp:nvSpPr>
      <dsp:spPr>
        <a:xfrm>
          <a:off x="0" y="1076400"/>
          <a:ext cx="5126895" cy="0"/>
        </a:xfrm>
        <a:prstGeom prst="lin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625A245-30C9-48A1-8110-4AF24C7C3E74}">
      <dsp:nvSpPr>
        <dsp:cNvPr id="0" name=""/>
        <dsp:cNvSpPr/>
      </dsp:nvSpPr>
      <dsp:spPr>
        <a:xfrm>
          <a:off x="0" y="1076400"/>
          <a:ext cx="5126895" cy="107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Each bar represents a species, with height indicating the number of records. </a:t>
          </a:r>
          <a:endParaRPr lang="en-US" sz="2200" kern="1200">
            <a:latin typeface="Calibri" panose="020F0502020204030204" pitchFamily="34" charset="0"/>
            <a:ea typeface="Calibri" panose="020F0502020204030204" pitchFamily="34" charset="0"/>
            <a:cs typeface="Calibri" panose="020F0502020204030204" pitchFamily="34" charset="0"/>
          </a:endParaRPr>
        </a:p>
      </dsp:txBody>
      <dsp:txXfrm>
        <a:off x="0" y="1076400"/>
        <a:ext cx="5126895" cy="1074824"/>
      </dsp:txXfrm>
    </dsp:sp>
    <dsp:sp modelId="{E4B8AD1B-1628-43AE-82DC-F42A58B37ACC}">
      <dsp:nvSpPr>
        <dsp:cNvPr id="0" name=""/>
        <dsp:cNvSpPr/>
      </dsp:nvSpPr>
      <dsp:spPr>
        <a:xfrm>
          <a:off x="0" y="2151225"/>
          <a:ext cx="5126895" cy="0"/>
        </a:xfrm>
        <a:prstGeom prst="lin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82516C65-8D53-4EA0-8967-2A89F5E36914}">
      <dsp:nvSpPr>
        <dsp:cNvPr id="0" name=""/>
        <dsp:cNvSpPr/>
      </dsp:nvSpPr>
      <dsp:spPr>
        <a:xfrm>
          <a:off x="0" y="2151225"/>
          <a:ext cx="5126895" cy="10748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Confirms the dataset is balanced, with 50 records per species.</a:t>
          </a:r>
          <a:endParaRPr lang="en-US" sz="2200" kern="1200">
            <a:latin typeface="Calibri" panose="020F0502020204030204" pitchFamily="34" charset="0"/>
            <a:ea typeface="Calibri" panose="020F0502020204030204" pitchFamily="34" charset="0"/>
            <a:cs typeface="Calibri" panose="020F0502020204030204" pitchFamily="34" charset="0"/>
          </a:endParaRPr>
        </a:p>
      </dsp:txBody>
      <dsp:txXfrm>
        <a:off x="0" y="2151225"/>
        <a:ext cx="5126895" cy="10748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550FB-756D-41A1-9857-808FC77DE7CE}">
      <dsp:nvSpPr>
        <dsp:cNvPr id="0" name=""/>
        <dsp:cNvSpPr/>
      </dsp:nvSpPr>
      <dsp:spPr>
        <a:xfrm rot="5400000">
          <a:off x="2708422" y="438043"/>
          <a:ext cx="1778814" cy="1547568"/>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Illustrates the proportion of each species as a percentage of the total dataset.</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rot="-5400000">
        <a:off x="3065208" y="599620"/>
        <a:ext cx="1065242" cy="1224417"/>
      </dsp:txXfrm>
    </dsp:sp>
    <dsp:sp modelId="{E1805CA3-9C0D-4409-97A0-7FEC485CBA02}">
      <dsp:nvSpPr>
        <dsp:cNvPr id="0" name=""/>
        <dsp:cNvSpPr/>
      </dsp:nvSpPr>
      <dsp:spPr>
        <a:xfrm>
          <a:off x="4418575" y="678182"/>
          <a:ext cx="1985156" cy="1067288"/>
        </a:xfrm>
        <a:prstGeom prst="rect">
          <a:avLst/>
        </a:prstGeom>
        <a:noFill/>
        <a:ln>
          <a:noFill/>
        </a:ln>
        <a:effectLst/>
      </dsp:spPr>
      <dsp:style>
        <a:lnRef idx="0">
          <a:scrgbClr r="0" g="0" b="0"/>
        </a:lnRef>
        <a:fillRef idx="0">
          <a:scrgbClr r="0" g="0" b="0"/>
        </a:fillRef>
        <a:effectRef idx="0">
          <a:scrgbClr r="0" g="0" b="0"/>
        </a:effectRef>
        <a:fontRef idx="minor"/>
      </dsp:style>
    </dsp:sp>
    <dsp:sp modelId="{64654559-E169-4AF4-A526-D3F22115F7FB}">
      <dsp:nvSpPr>
        <dsp:cNvPr id="0" name=""/>
        <dsp:cNvSpPr/>
      </dsp:nvSpPr>
      <dsp:spPr>
        <a:xfrm rot="5400000">
          <a:off x="1037048" y="438043"/>
          <a:ext cx="1778814" cy="1547568"/>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93834" y="599620"/>
        <a:ext cx="1065242" cy="1224417"/>
      </dsp:txXfrm>
    </dsp:sp>
    <dsp:sp modelId="{1DC9E315-D095-4E38-B3D9-597457E66890}">
      <dsp:nvSpPr>
        <dsp:cNvPr id="0" name=""/>
        <dsp:cNvSpPr/>
      </dsp:nvSpPr>
      <dsp:spPr>
        <a:xfrm rot="5400000">
          <a:off x="1869533" y="1947900"/>
          <a:ext cx="1778814" cy="1547568"/>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Each slice represents a species, with percentages labeled (approximately 33.3% each).</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rot="-5400000">
        <a:off x="2226319" y="2109477"/>
        <a:ext cx="1065242" cy="1224417"/>
      </dsp:txXfrm>
    </dsp:sp>
    <dsp:sp modelId="{0E15ECE1-83F4-44DE-BC21-73F5F5CB278D}">
      <dsp:nvSpPr>
        <dsp:cNvPr id="0" name=""/>
        <dsp:cNvSpPr/>
      </dsp:nvSpPr>
      <dsp:spPr>
        <a:xfrm>
          <a:off x="0" y="2188040"/>
          <a:ext cx="1921119" cy="1067288"/>
        </a:xfrm>
        <a:prstGeom prst="rect">
          <a:avLst/>
        </a:prstGeom>
        <a:noFill/>
        <a:ln>
          <a:noFill/>
        </a:ln>
        <a:effectLst/>
      </dsp:spPr>
      <dsp:style>
        <a:lnRef idx="0">
          <a:scrgbClr r="0" g="0" b="0"/>
        </a:lnRef>
        <a:fillRef idx="0">
          <a:scrgbClr r="0" g="0" b="0"/>
        </a:fillRef>
        <a:effectRef idx="0">
          <a:scrgbClr r="0" g="0" b="0"/>
        </a:effectRef>
        <a:fontRef idx="minor"/>
      </dsp:style>
    </dsp:sp>
    <dsp:sp modelId="{3F74A343-AA0F-4CB4-B00F-AABF181179B2}">
      <dsp:nvSpPr>
        <dsp:cNvPr id="0" name=""/>
        <dsp:cNvSpPr/>
      </dsp:nvSpPr>
      <dsp:spPr>
        <a:xfrm rot="5400000">
          <a:off x="3540908" y="1947900"/>
          <a:ext cx="1778814" cy="1547568"/>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3897694" y="2109477"/>
        <a:ext cx="1065242" cy="1224417"/>
      </dsp:txXfrm>
    </dsp:sp>
    <dsp:sp modelId="{333DBF55-1BE6-446E-B963-8FA052F1AB0F}">
      <dsp:nvSpPr>
        <dsp:cNvPr id="0" name=""/>
        <dsp:cNvSpPr/>
      </dsp:nvSpPr>
      <dsp:spPr>
        <a:xfrm rot="5400000">
          <a:off x="2708422" y="3457758"/>
          <a:ext cx="1778814" cy="1547568"/>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Reinforces the balanced distribution of the three species in the dataset.</a:t>
          </a:r>
          <a:endParaRPr lang="en-US" sz="1100" kern="1200" dirty="0">
            <a:latin typeface="Calibri" panose="020F0502020204030204" pitchFamily="34" charset="0"/>
            <a:ea typeface="Calibri" panose="020F0502020204030204" pitchFamily="34" charset="0"/>
            <a:cs typeface="Calibri" panose="020F0502020204030204" pitchFamily="34" charset="0"/>
          </a:endParaRPr>
        </a:p>
      </dsp:txBody>
      <dsp:txXfrm rot="-5400000">
        <a:off x="3065208" y="3619335"/>
        <a:ext cx="1065242" cy="1224417"/>
      </dsp:txXfrm>
    </dsp:sp>
    <dsp:sp modelId="{424E1D02-8782-4691-AB17-F62F38538FF4}">
      <dsp:nvSpPr>
        <dsp:cNvPr id="0" name=""/>
        <dsp:cNvSpPr/>
      </dsp:nvSpPr>
      <dsp:spPr>
        <a:xfrm>
          <a:off x="4418575" y="3697898"/>
          <a:ext cx="1985156" cy="1067288"/>
        </a:xfrm>
        <a:prstGeom prst="rect">
          <a:avLst/>
        </a:prstGeom>
        <a:noFill/>
        <a:ln>
          <a:noFill/>
        </a:ln>
        <a:effectLst/>
      </dsp:spPr>
      <dsp:style>
        <a:lnRef idx="0">
          <a:scrgbClr r="0" g="0" b="0"/>
        </a:lnRef>
        <a:fillRef idx="0">
          <a:scrgbClr r="0" g="0" b="0"/>
        </a:fillRef>
        <a:effectRef idx="0">
          <a:scrgbClr r="0" g="0" b="0"/>
        </a:effectRef>
        <a:fontRef idx="minor"/>
      </dsp:style>
    </dsp:sp>
    <dsp:sp modelId="{8F9D7443-A134-46EC-BE1E-2B2E13B58C90}">
      <dsp:nvSpPr>
        <dsp:cNvPr id="0" name=""/>
        <dsp:cNvSpPr/>
      </dsp:nvSpPr>
      <dsp:spPr>
        <a:xfrm rot="5400000">
          <a:off x="1037048" y="3457758"/>
          <a:ext cx="1778814" cy="1547568"/>
        </a:xfrm>
        <a:prstGeom prst="hexagon">
          <a:avLst>
            <a:gd name="adj" fmla="val 2500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393834" y="3619335"/>
        <a:ext cx="1065242" cy="122441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9AF036-3012-4294-BB6E-AA565F8780E9}">
      <dsp:nvSpPr>
        <dsp:cNvPr id="0" name=""/>
        <dsp:cNvSpPr/>
      </dsp:nvSpPr>
      <dsp:spPr>
        <a:xfrm>
          <a:off x="0" y="2284"/>
          <a:ext cx="5861090" cy="11575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D8D392-4002-4CF3-B950-6077F896F7E3}">
      <dsp:nvSpPr>
        <dsp:cNvPr id="0" name=""/>
        <dsp:cNvSpPr/>
      </dsp:nvSpPr>
      <dsp:spPr>
        <a:xfrm>
          <a:off x="350172" y="262743"/>
          <a:ext cx="636677" cy="6366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4FE7CB-08D1-44CA-80EC-D47D08C5FD3E}">
      <dsp:nvSpPr>
        <dsp:cNvPr id="0" name=""/>
        <dsp:cNvSpPr/>
      </dsp:nvSpPr>
      <dsp:spPr>
        <a:xfrm>
          <a:off x="1337023" y="2284"/>
          <a:ext cx="4524066" cy="115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12" tIns="122512" rIns="122512" bIns="12251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Comparing the three species, we may conclude that the IRIS </a:t>
          </a:r>
          <a:r>
            <a:rPr lang="en-US" sz="1900" kern="1200" dirty="0" err="1">
              <a:latin typeface="Calibri" panose="020F0502020204030204" pitchFamily="34" charset="0"/>
              <a:ea typeface="Calibri" panose="020F0502020204030204" pitchFamily="34" charset="0"/>
              <a:cs typeface="Calibri" panose="020F0502020204030204" pitchFamily="34" charset="0"/>
            </a:rPr>
            <a:t>Setosa</a:t>
          </a:r>
          <a:r>
            <a:rPr lang="en-US" sz="1900" kern="1200" dirty="0">
              <a:latin typeface="Calibri" panose="020F0502020204030204" pitchFamily="34" charset="0"/>
              <a:ea typeface="Calibri" panose="020F0502020204030204" pitchFamily="34" charset="0"/>
              <a:cs typeface="Calibri" panose="020F0502020204030204" pitchFamily="34" charset="0"/>
            </a:rPr>
            <a:t> species has the nicest petals and sepals. </a:t>
          </a:r>
        </a:p>
      </dsp:txBody>
      <dsp:txXfrm>
        <a:off x="1337023" y="2284"/>
        <a:ext cx="4524066" cy="1157596"/>
      </dsp:txXfrm>
    </dsp:sp>
    <dsp:sp modelId="{C36EAF5E-5A22-4299-AB39-1A24B17E4BB6}">
      <dsp:nvSpPr>
        <dsp:cNvPr id="0" name=""/>
        <dsp:cNvSpPr/>
      </dsp:nvSpPr>
      <dsp:spPr>
        <a:xfrm>
          <a:off x="0" y="1449279"/>
          <a:ext cx="5861090" cy="11575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8B58A3-9EBA-4E96-AF6C-7A401428D7A7}">
      <dsp:nvSpPr>
        <dsp:cNvPr id="0" name=""/>
        <dsp:cNvSpPr/>
      </dsp:nvSpPr>
      <dsp:spPr>
        <a:xfrm>
          <a:off x="350172" y="1709738"/>
          <a:ext cx="636677" cy="6366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B27E75C-88D4-4B74-9FD8-8F7DE232FF2C}">
      <dsp:nvSpPr>
        <dsp:cNvPr id="0" name=""/>
        <dsp:cNvSpPr/>
      </dsp:nvSpPr>
      <dsp:spPr>
        <a:xfrm>
          <a:off x="1337023" y="1449279"/>
          <a:ext cx="4524066" cy="115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12" tIns="122512" rIns="122512" bIns="12251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When compared to the other two species, the sepal breadth of Iris </a:t>
          </a:r>
          <a:r>
            <a:rPr lang="en-US" sz="1900" kern="1200" dirty="0" err="1">
              <a:latin typeface="Calibri" panose="020F0502020204030204" pitchFamily="34" charset="0"/>
              <a:ea typeface="Calibri" panose="020F0502020204030204" pitchFamily="34" charset="0"/>
              <a:cs typeface="Calibri" panose="020F0502020204030204" pitchFamily="34" charset="0"/>
            </a:rPr>
            <a:t>Setosa</a:t>
          </a:r>
          <a:r>
            <a:rPr lang="en-US" sz="1900" kern="1200" dirty="0">
              <a:latin typeface="Calibri" panose="020F0502020204030204" pitchFamily="34" charset="0"/>
              <a:ea typeface="Calibri" panose="020F0502020204030204" pitchFamily="34" charset="0"/>
              <a:cs typeface="Calibri" panose="020F0502020204030204" pitchFamily="34" charset="0"/>
            </a:rPr>
            <a:t> is nearly same. </a:t>
          </a:r>
        </a:p>
      </dsp:txBody>
      <dsp:txXfrm>
        <a:off x="1337023" y="1449279"/>
        <a:ext cx="4524066" cy="1157596"/>
      </dsp:txXfrm>
    </dsp:sp>
    <dsp:sp modelId="{42A06DBA-4F0F-4E83-B8D7-637B4F106A06}">
      <dsp:nvSpPr>
        <dsp:cNvPr id="0" name=""/>
        <dsp:cNvSpPr/>
      </dsp:nvSpPr>
      <dsp:spPr>
        <a:xfrm>
          <a:off x="0" y="2896274"/>
          <a:ext cx="5861090" cy="11575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BDC17C-E770-4389-B147-57EAF7A7C092}">
      <dsp:nvSpPr>
        <dsp:cNvPr id="0" name=""/>
        <dsp:cNvSpPr/>
      </dsp:nvSpPr>
      <dsp:spPr>
        <a:xfrm>
          <a:off x="350172" y="3156733"/>
          <a:ext cx="636677" cy="63667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81984B-9D4E-4230-A69E-BF4717941565}">
      <dsp:nvSpPr>
        <dsp:cNvPr id="0" name=""/>
        <dsp:cNvSpPr/>
      </dsp:nvSpPr>
      <dsp:spPr>
        <a:xfrm>
          <a:off x="1337023" y="2896274"/>
          <a:ext cx="4524066" cy="115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12" tIns="122512" rIns="122512" bIns="12251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The length, width, and length of the petals of Iris </a:t>
          </a:r>
          <a:r>
            <a:rPr lang="en-US" sz="1900" kern="1200" dirty="0" err="1">
              <a:latin typeface="Calibri" panose="020F0502020204030204" pitchFamily="34" charset="0"/>
              <a:ea typeface="Calibri" panose="020F0502020204030204" pitchFamily="34" charset="0"/>
              <a:cs typeface="Calibri" panose="020F0502020204030204" pitchFamily="34" charset="0"/>
            </a:rPr>
            <a:t>Setosa</a:t>
          </a:r>
          <a:r>
            <a:rPr lang="en-US" sz="1900" kern="1200" dirty="0">
              <a:latin typeface="Calibri" panose="020F0502020204030204" pitchFamily="34" charset="0"/>
              <a:ea typeface="Calibri" panose="020F0502020204030204" pitchFamily="34" charset="0"/>
              <a:cs typeface="Calibri" panose="020F0502020204030204" pitchFamily="34" charset="0"/>
            </a:rPr>
            <a:t> are all good. </a:t>
          </a:r>
        </a:p>
      </dsp:txBody>
      <dsp:txXfrm>
        <a:off x="1337023" y="2896274"/>
        <a:ext cx="4524066" cy="1157596"/>
      </dsp:txXfrm>
    </dsp:sp>
    <dsp:sp modelId="{E22E8546-9C05-4B84-845E-5AEAF253FC1B}">
      <dsp:nvSpPr>
        <dsp:cNvPr id="0" name=""/>
        <dsp:cNvSpPr/>
      </dsp:nvSpPr>
      <dsp:spPr>
        <a:xfrm>
          <a:off x="0" y="4343269"/>
          <a:ext cx="5861090" cy="115759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3A0C9AE-0FC3-45CC-A2BA-D126AFAB890D}">
      <dsp:nvSpPr>
        <dsp:cNvPr id="0" name=""/>
        <dsp:cNvSpPr/>
      </dsp:nvSpPr>
      <dsp:spPr>
        <a:xfrm>
          <a:off x="350172" y="4603728"/>
          <a:ext cx="636677" cy="63667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620A964-02A3-4721-B6E4-D9C483282B8A}">
      <dsp:nvSpPr>
        <dsp:cNvPr id="0" name=""/>
        <dsp:cNvSpPr/>
      </dsp:nvSpPr>
      <dsp:spPr>
        <a:xfrm>
          <a:off x="1337023" y="4343269"/>
          <a:ext cx="4524066" cy="1157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12" tIns="122512" rIns="122512" bIns="12251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pitchFamily="34" charset="0"/>
              <a:ea typeface="Calibri" panose="020F0502020204030204" pitchFamily="34" charset="0"/>
              <a:cs typeface="Calibri" panose="020F0502020204030204" pitchFamily="34" charset="0"/>
            </a:rPr>
            <a:t>We have portrayed the species in terms of size and form to make the analysis easier to understand. </a:t>
          </a:r>
        </a:p>
      </dsp:txBody>
      <dsp:txXfrm>
        <a:off x="1337023" y="4343269"/>
        <a:ext cx="4524066" cy="1157596"/>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EA7947-E287-4738-8C82-07CE4F01EF03}" type="datetime2">
              <a:rPr lang="en-US" smtClean="0"/>
              <a:t>Saturday, April 26, 2025</a:t>
            </a:fld>
            <a:endParaRPr lang="en-US" dirty="0"/>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46656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2EBD84-71F4-4271-8C46-0D47C0A9B12E}" type="datetime2">
              <a:rPr lang="en-US" smtClean="0"/>
              <a:t>Saturday, April 26, 2025</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27986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E0CE1-F450-4107-B2CB-17B18F8A3F4A}" type="datetime2">
              <a:rPr lang="en-US" smtClean="0"/>
              <a:t>Saturday, April 26, 2025</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938511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8C025-CD7A-4966-867E-81CF82B15267}" type="datetime2">
              <a:rPr lang="en-US" smtClean="0"/>
              <a:t>Saturday, April 26, 2025</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5881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809929-0719-4517-94D6-FDF7F99E70F6}" type="datetime2">
              <a:rPr lang="en-US" smtClean="0"/>
              <a:t>Saturday, April 26, 2025</a:t>
            </a:fld>
            <a:endParaRPr lang="en-US"/>
          </a:p>
        </p:txBody>
      </p:sp>
      <p:sp>
        <p:nvSpPr>
          <p:cNvPr id="5" name="Footer Placeholder 4"/>
          <p:cNvSpPr>
            <a:spLocks noGrp="1"/>
          </p:cNvSpPr>
          <p:nvPr>
            <p:ph type="ftr" sz="quarter" idx="11"/>
          </p:nvPr>
        </p:nvSpPr>
        <p:spPr/>
        <p:txBody>
          <a:bodyPr/>
          <a:lstStyle/>
          <a:p>
            <a:r>
              <a:rPr lang="en-US"/>
              <a:t>Sample Footer</a:t>
            </a:r>
          </a:p>
        </p:txBody>
      </p:sp>
      <p:sp>
        <p:nvSpPr>
          <p:cNvPr id="6" name="Slide Number Placeholder 5"/>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24456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95673-5512-4AAA-9AEB-E00C61EC65D5}" type="datetime2">
              <a:rPr lang="en-US" smtClean="0"/>
              <a:t>Saturday, April 26, 2025</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06329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3138FA-2E87-4873-8BBA-13E447C9A99A}" type="datetime2">
              <a:rPr lang="en-US" smtClean="0"/>
              <a:t>Saturday, April 26, 2025</a:t>
            </a:fld>
            <a:endParaRPr lang="en-US"/>
          </a:p>
        </p:txBody>
      </p:sp>
      <p:sp>
        <p:nvSpPr>
          <p:cNvPr id="8" name="Footer Placeholder 7"/>
          <p:cNvSpPr>
            <a:spLocks noGrp="1"/>
          </p:cNvSpPr>
          <p:nvPr>
            <p:ph type="ftr" sz="quarter" idx="11"/>
          </p:nvPr>
        </p:nvSpPr>
        <p:spPr/>
        <p:txBody>
          <a:bodyPr/>
          <a:lstStyle/>
          <a:p>
            <a:r>
              <a:rPr lang="en-US"/>
              <a:t>Sample Footer</a:t>
            </a:r>
          </a:p>
        </p:txBody>
      </p:sp>
      <p:sp>
        <p:nvSpPr>
          <p:cNvPr id="9" name="Slide Number Placeholder 8"/>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6702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5BB40A-97BD-4BFB-B639-0BFF95FDE8B7}" type="datetime2">
              <a:rPr lang="en-US" smtClean="0"/>
              <a:t>Saturday, April 26, 2025</a:t>
            </a:fld>
            <a:endParaRPr lang="en-US"/>
          </a:p>
        </p:txBody>
      </p:sp>
      <p:sp>
        <p:nvSpPr>
          <p:cNvPr id="4" name="Footer Placeholder 3"/>
          <p:cNvSpPr>
            <a:spLocks noGrp="1"/>
          </p:cNvSpPr>
          <p:nvPr>
            <p:ph type="ftr" sz="quarter" idx="11"/>
          </p:nvPr>
        </p:nvSpPr>
        <p:spPr/>
        <p:txBody>
          <a:bodyPr/>
          <a:lstStyle/>
          <a:p>
            <a:r>
              <a:rPr lang="en-US"/>
              <a:t>Sample Footer</a:t>
            </a:r>
          </a:p>
        </p:txBody>
      </p:sp>
      <p:sp>
        <p:nvSpPr>
          <p:cNvPr id="5" name="Slide Number Placeholder 4"/>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2712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9E0E3-ECF6-4CFE-8698-AEFEBCECC3C0}" type="datetime2">
              <a:rPr lang="en-US" smtClean="0"/>
              <a:t>Saturday, April 26, 2025</a:t>
            </a:fld>
            <a:endParaRPr lang="en-US"/>
          </a:p>
        </p:txBody>
      </p:sp>
      <p:sp>
        <p:nvSpPr>
          <p:cNvPr id="3" name="Footer Placeholder 2"/>
          <p:cNvSpPr>
            <a:spLocks noGrp="1"/>
          </p:cNvSpPr>
          <p:nvPr>
            <p:ph type="ftr" sz="quarter" idx="11"/>
          </p:nvPr>
        </p:nvSpPr>
        <p:spPr/>
        <p:txBody>
          <a:bodyPr/>
          <a:lstStyle/>
          <a:p>
            <a:r>
              <a:rPr lang="en-US"/>
              <a:t>Sample Footer</a:t>
            </a:r>
          </a:p>
        </p:txBody>
      </p:sp>
      <p:sp>
        <p:nvSpPr>
          <p:cNvPr id="4" name="Slide Number Placeholder 3"/>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06585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1462FC-960E-4740-921F-B36862979F21}" type="datetime2">
              <a:rPr lang="en-US" smtClean="0"/>
              <a:t>Saturday, April 26, 2025</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4050693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0BC9E2-CB44-4C05-9BB5-496C18A241E0}" type="datetime2">
              <a:rPr lang="en-US" smtClean="0"/>
              <a:t>Saturday, April 26, 2025</a:t>
            </a:fld>
            <a:endParaRPr lang="en-US"/>
          </a:p>
        </p:txBody>
      </p:sp>
      <p:sp>
        <p:nvSpPr>
          <p:cNvPr id="6" name="Footer Placeholder 5"/>
          <p:cNvSpPr>
            <a:spLocks noGrp="1"/>
          </p:cNvSpPr>
          <p:nvPr>
            <p:ph type="ftr" sz="quarter" idx="11"/>
          </p:nvPr>
        </p:nvSpPr>
        <p:spPr/>
        <p:txBody>
          <a:bodyPr/>
          <a:lstStyle/>
          <a:p>
            <a:r>
              <a:rPr lang="en-US"/>
              <a:t>Sample Footer</a:t>
            </a:r>
          </a:p>
        </p:txBody>
      </p:sp>
      <p:sp>
        <p:nvSpPr>
          <p:cNvPr id="7" name="Slide Number Placeholder 6"/>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79702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246CB39B-5F4C-4A7E-9BE3-AAFD45576D16}" type="datetime2">
              <a:rPr lang="en-US" smtClean="0"/>
              <a:t>Saturday, April 26, 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r>
              <a:rPr lang="en-US"/>
              <a:t>Sample Footer</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1409499730"/>
      </p:ext>
    </p:extLst>
  </p:cSld>
  <p:clrMap bg1="dk1" tx1="lt1" bg2="dk2" tx2="lt2" accent1="accent1" accent2="accent2" accent3="accent3" accent4="accent4" accent5="accent5" accent6="accent6" hlink="hlink" folHlink="folHlink"/>
  <p:sldLayoutIdLst>
    <p:sldLayoutId id="2147484033"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lordenmundial.com/que-es-el-big-data/" TargetMode="External"/><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hyperlink" Target="https://creativecommons.org/licenses/by-nc-nd/3.0/"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4.png"/><Relationship Id="rId7" Type="http://schemas.openxmlformats.org/officeDocument/2006/relationships/diagramColors" Target="../diagrams/colors4.xml"/><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4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1.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8" name="Picture 157">
            <a:extLst>
              <a:ext uri="{FF2B5EF4-FFF2-40B4-BE49-F238E27FC236}">
                <a16:creationId xmlns:a16="http://schemas.microsoft.com/office/drawing/2014/main" id="{E11F84B5-92EB-CC71-31DC-404FDCEB8AF8}"/>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2" b="18872"/>
          <a:stretch/>
        </p:blipFill>
        <p:spPr>
          <a:xfrm>
            <a:off x="4883025" y="10"/>
            <a:ext cx="7308975"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211" name="Picture 210" descr="Abstract particle graph background">
            <a:extLst>
              <a:ext uri="{FF2B5EF4-FFF2-40B4-BE49-F238E27FC236}">
                <a16:creationId xmlns:a16="http://schemas.microsoft.com/office/drawing/2014/main" id="{C8BFCC2F-681D-9D73-AD2C-CB31184E0473}"/>
              </a:ext>
            </a:extLst>
          </p:cNvPr>
          <p:cNvPicPr>
            <a:picLocks noChangeAspect="1"/>
          </p:cNvPicPr>
          <p:nvPr/>
        </p:nvPicPr>
        <p:blipFill rotWithShape="1">
          <a:blip r:embed="rId4"/>
          <a:srcRect t="31028" r="-2" b="-2"/>
          <a:stretch/>
        </p:blipFill>
        <p:spPr>
          <a:xfrm>
            <a:off x="4883025" y="3493008"/>
            <a:ext cx="7308975"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p:spPr>
      </p:pic>
      <p:sp>
        <p:nvSpPr>
          <p:cNvPr id="2" name="Title 1"/>
          <p:cNvSpPr>
            <a:spLocks noGrp="1"/>
          </p:cNvSpPr>
          <p:nvPr>
            <p:ph type="ctrTitle"/>
          </p:nvPr>
        </p:nvSpPr>
        <p:spPr>
          <a:xfrm>
            <a:off x="448056" y="859536"/>
            <a:ext cx="4832802" cy="1243584"/>
          </a:xfrm>
        </p:spPr>
        <p:txBody>
          <a:bodyPr vert="horz" lIns="91440" tIns="45720" rIns="91440" bIns="45720" rtlCol="0" anchor="ctr" anchorCtr="0">
            <a:normAutofit/>
          </a:bodyPr>
          <a:lstStyle/>
          <a:p>
            <a:pPr algn="l"/>
            <a:r>
              <a:rPr lang="en-US" sz="2100" b="1" kern="1200">
                <a:solidFill>
                  <a:schemeClr val="tx1"/>
                </a:solidFill>
                <a:latin typeface="+mj-lt"/>
                <a:ea typeface="+mj-ea"/>
                <a:cs typeface="+mj-cs"/>
              </a:rPr>
              <a:t>Data Visualization in Different graphs</a:t>
            </a:r>
            <a:br>
              <a:rPr lang="en-US" sz="2100" b="1" kern="1200">
                <a:solidFill>
                  <a:schemeClr val="tx1"/>
                </a:solidFill>
                <a:latin typeface="+mj-lt"/>
                <a:ea typeface="+mj-ea"/>
                <a:cs typeface="+mj-cs"/>
              </a:rPr>
            </a:br>
            <a:endParaRPr lang="en-US" sz="2100" b="1" kern="1200">
              <a:solidFill>
                <a:schemeClr val="tx1"/>
              </a:solidFill>
              <a:latin typeface="+mj-lt"/>
              <a:ea typeface="+mj-ea"/>
              <a:cs typeface="+mj-cs"/>
            </a:endParaRPr>
          </a:p>
          <a:p>
            <a:pPr algn="l"/>
            <a:r>
              <a:rPr lang="en-US" sz="2100" b="1" kern="1200">
                <a:solidFill>
                  <a:schemeClr val="tx1"/>
                </a:solidFill>
                <a:latin typeface="+mj-lt"/>
                <a:ea typeface="+mj-ea"/>
                <a:cs typeface="+mj-cs"/>
              </a:rPr>
              <a:t>Big Data – Project Presentation</a:t>
            </a:r>
          </a:p>
        </p:txBody>
      </p:sp>
      <p:sp>
        <p:nvSpPr>
          <p:cNvPr id="3" name="Subtitle 2"/>
          <p:cNvSpPr>
            <a:spLocks noGrp="1"/>
          </p:cNvSpPr>
          <p:nvPr>
            <p:ph type="subTitle" idx="1"/>
          </p:nvPr>
        </p:nvSpPr>
        <p:spPr>
          <a:xfrm>
            <a:off x="448056" y="2512611"/>
            <a:ext cx="4832803" cy="3664351"/>
          </a:xfrm>
        </p:spPr>
        <p:txBody>
          <a:bodyPr vert="horz" lIns="91440" tIns="45720" rIns="91440" bIns="45720" rtlCol="0">
            <a:normAutofit/>
          </a:bodyPr>
          <a:lstStyle/>
          <a:p>
            <a:pPr indent="-228600" algn="l">
              <a:buFont typeface="Arial" panose="020B0604020202020204" pitchFamily="34" charset="0"/>
              <a:buChar char="•"/>
            </a:pPr>
            <a:endParaRPr lang="en-US" sz="2000" b="1" dirty="0"/>
          </a:p>
          <a:p>
            <a:pPr algn="l"/>
            <a:r>
              <a:rPr lang="en-US" sz="2000" b="1" dirty="0"/>
              <a:t>Presented By: Group-13</a:t>
            </a:r>
            <a:endParaRPr lang="en-US" sz="2000" dirty="0"/>
          </a:p>
          <a:p>
            <a:pPr indent="-228600" algn="l">
              <a:buFont typeface="Arial" panose="020B0604020202020204" pitchFamily="34" charset="0"/>
              <a:buChar char="•"/>
            </a:pPr>
            <a:r>
              <a:rPr lang="en-US" sz="2000" b="1" dirty="0" err="1"/>
              <a:t>Harshaanjaneyavarma</a:t>
            </a:r>
            <a:r>
              <a:rPr lang="en-US" sz="2000" b="1" dirty="0"/>
              <a:t> </a:t>
            </a:r>
            <a:r>
              <a:rPr lang="en-US" sz="2000" b="1" dirty="0" err="1"/>
              <a:t>Samanthapudi</a:t>
            </a:r>
            <a:endParaRPr lang="en-US" sz="2000" b="1" dirty="0"/>
          </a:p>
          <a:p>
            <a:pPr indent="-228600" algn="l">
              <a:buFont typeface="Arial" panose="020B0604020202020204" pitchFamily="34" charset="0"/>
              <a:buChar char="•"/>
            </a:pPr>
            <a:r>
              <a:rPr lang="en-US" sz="2000" b="1" dirty="0"/>
              <a:t>Pranava Sree Pottipati</a:t>
            </a:r>
          </a:p>
          <a:p>
            <a:pPr indent="-228600" algn="l">
              <a:buFont typeface="Arial" panose="020B0604020202020204" pitchFamily="34" charset="0"/>
              <a:buChar char="•"/>
            </a:pPr>
            <a:r>
              <a:rPr lang="en-US" sz="2000" b="1" dirty="0"/>
              <a:t>Sana Reddy Gaddam</a:t>
            </a:r>
          </a:p>
          <a:p>
            <a:pPr indent="-228600" algn="l">
              <a:buFont typeface="Arial" panose="020B0604020202020204" pitchFamily="34" charset="0"/>
              <a:buChar char="•"/>
            </a:pPr>
            <a:r>
              <a:rPr lang="en-US" sz="2000" b="1" dirty="0"/>
              <a:t>Vijaya Raghava </a:t>
            </a:r>
            <a:r>
              <a:rPr lang="en-US" sz="2000" b="1" dirty="0" err="1"/>
              <a:t>Ponnaganti</a:t>
            </a:r>
            <a:endParaRPr lang="en-US" sz="2000" b="1" dirty="0"/>
          </a:p>
          <a:p>
            <a:pPr indent="-228600" algn="l">
              <a:buFont typeface="Arial" panose="020B0604020202020204" pitchFamily="34" charset="0"/>
              <a:buChar char="•"/>
            </a:pPr>
            <a:r>
              <a:rPr lang="en-US" sz="2000" b="1" dirty="0"/>
              <a:t>Ravi Chandra Polavarapu</a:t>
            </a:r>
          </a:p>
          <a:p>
            <a:pPr indent="-228600" algn="l">
              <a:buFont typeface="Arial" panose="020B0604020202020204" pitchFamily="34" charset="0"/>
              <a:buChar char="•"/>
            </a:pPr>
            <a:r>
              <a:rPr lang="en-US" sz="2000" b="1" dirty="0"/>
              <a:t>Rishik </a:t>
            </a:r>
            <a:r>
              <a:rPr lang="en-US" sz="2000" b="1" dirty="0" err="1"/>
              <a:t>Pendurthi</a:t>
            </a:r>
            <a:endParaRPr lang="en-US" sz="2000" b="1" dirty="0"/>
          </a:p>
          <a:p>
            <a:pPr indent="-228600" algn="l">
              <a:buFont typeface="Arial" panose="020B0604020202020204" pitchFamily="34" charset="0"/>
              <a:buChar char="•"/>
            </a:pPr>
            <a:endParaRPr lang="en-US" sz="2000" b="1" dirty="0"/>
          </a:p>
          <a:p>
            <a:pPr indent="-228600" algn="l">
              <a:buFont typeface="Arial" panose="020B0604020202020204" pitchFamily="34" charset="0"/>
              <a:buChar char="•"/>
            </a:pPr>
            <a:endParaRPr lang="en-US" sz="2000" b="1" dirty="0"/>
          </a:p>
          <a:p>
            <a:pPr indent="-228600" algn="l">
              <a:buFont typeface="Arial" panose="020B0604020202020204" pitchFamily="34" charset="0"/>
              <a:buChar char="•"/>
            </a:pPr>
            <a:endParaRPr lang="en-US" sz="2000" b="1" dirty="0"/>
          </a:p>
        </p:txBody>
      </p:sp>
      <p:sp>
        <p:nvSpPr>
          <p:cNvPr id="193" name="TextBox 192">
            <a:extLst>
              <a:ext uri="{FF2B5EF4-FFF2-40B4-BE49-F238E27FC236}">
                <a16:creationId xmlns:a16="http://schemas.microsoft.com/office/drawing/2014/main" id="{6AB3325A-4B8F-0CD2-A917-5F0B7211A97A}"/>
              </a:ext>
            </a:extLst>
          </p:cNvPr>
          <p:cNvSpPr txBox="1"/>
          <p:nvPr/>
        </p:nvSpPr>
        <p:spPr>
          <a:xfrm>
            <a:off x="9567563" y="6657945"/>
            <a:ext cx="2624437"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8" name="Group 27">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9" name="Freeform: Shape 28">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550D6318-5218-8039-2466-0D1C6A7B2462}"/>
              </a:ext>
            </a:extLst>
          </p:cNvPr>
          <p:cNvSpPr>
            <a:spLocks noGrp="1"/>
          </p:cNvSpPr>
          <p:nvPr>
            <p:ph type="title"/>
          </p:nvPr>
        </p:nvSpPr>
        <p:spPr>
          <a:xfrm>
            <a:off x="804672" y="802955"/>
            <a:ext cx="4133690" cy="1454051"/>
          </a:xfrm>
        </p:spPr>
        <p:txBody>
          <a:bodyPr>
            <a:normAutofit/>
          </a:bodyPr>
          <a:lstStyle/>
          <a:p>
            <a:r>
              <a:rPr lang="en-US" sz="3300" b="1">
                <a:solidFill>
                  <a:schemeClr val="tx2"/>
                </a:solidFill>
                <a:latin typeface="Calibri" panose="020F0502020204030204" pitchFamily="34" charset="0"/>
                <a:ea typeface="Calibri" panose="020F0502020204030204" pitchFamily="34" charset="0"/>
                <a:cs typeface="Calibri" panose="020F0502020204030204" pitchFamily="34" charset="0"/>
              </a:rPr>
              <a:t>Analysis in Ridge Line</a:t>
            </a:r>
            <a:br>
              <a:rPr lang="en-US" sz="3300">
                <a:solidFill>
                  <a:schemeClr val="tx2"/>
                </a:solidFill>
                <a:latin typeface="Calibri" panose="020F0502020204030204" pitchFamily="34" charset="0"/>
                <a:ea typeface="Calibri" panose="020F0502020204030204" pitchFamily="34" charset="0"/>
                <a:cs typeface="Calibri" panose="020F0502020204030204" pitchFamily="34" charset="0"/>
              </a:rPr>
            </a:br>
            <a:endParaRPr lang="en-US" sz="33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33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5CF7C2B-466A-8D14-3876-FD1D7D263FD7}"/>
              </a:ext>
            </a:extLst>
          </p:cNvPr>
          <p:cNvSpPr>
            <a:spLocks noGrp="1"/>
          </p:cNvSpPr>
          <p:nvPr>
            <p:ph idx="1"/>
          </p:nvPr>
        </p:nvSpPr>
        <p:spPr>
          <a:xfrm>
            <a:off x="804672" y="2421682"/>
            <a:ext cx="4133360" cy="3639289"/>
          </a:xfrm>
        </p:spPr>
        <p:txBody>
          <a:bodyPr vert="horz" lIns="0" tIns="0" rIns="0" bIns="0" rtlCol="0" anchor="ctr">
            <a:normAutofit/>
          </a:bodyPr>
          <a:lstStyle/>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We are displaying the species analysis with ridgeline in this representation. </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The examination of a numerical variable's distribution over several groups is made possible by the ridgeline graphic. </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The graph indicates that there isn't a single instance where all three species come together in one area. </a:t>
            </a:r>
          </a:p>
          <a:p>
            <a:endParaRPr lang="en-US" sz="18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18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a:extLst>
              <a:ext uri="{FF2B5EF4-FFF2-40B4-BE49-F238E27FC236}">
                <a16:creationId xmlns:a16="http://schemas.microsoft.com/office/drawing/2014/main" id="{E06580F4-34F6-5DAE-5262-05C9AA9A97B9}"/>
              </a:ext>
            </a:extLst>
          </p:cNvPr>
          <p:cNvPicPr>
            <a:picLocks noChangeAspect="1"/>
          </p:cNvPicPr>
          <p:nvPr/>
        </p:nvPicPr>
        <p:blipFill>
          <a:blip r:embed="rId2"/>
          <a:stretch>
            <a:fillRect/>
          </a:stretch>
        </p:blipFill>
        <p:spPr>
          <a:xfrm>
            <a:off x="5417950" y="1000827"/>
            <a:ext cx="3110647" cy="2402974"/>
          </a:xfrm>
          <a:prstGeom prst="rect">
            <a:avLst/>
          </a:prstGeom>
        </p:spPr>
      </p:pic>
      <p:pic>
        <p:nvPicPr>
          <p:cNvPr id="12" name="Picture 11">
            <a:extLst>
              <a:ext uri="{FF2B5EF4-FFF2-40B4-BE49-F238E27FC236}">
                <a16:creationId xmlns:a16="http://schemas.microsoft.com/office/drawing/2014/main" id="{6D53A158-2808-A085-521D-59F94D23FA56}"/>
              </a:ext>
            </a:extLst>
          </p:cNvPr>
          <p:cNvPicPr>
            <a:picLocks noChangeAspect="1"/>
          </p:cNvPicPr>
          <p:nvPr/>
        </p:nvPicPr>
        <p:blipFill>
          <a:blip r:embed="rId3"/>
          <a:stretch>
            <a:fillRect/>
          </a:stretch>
        </p:blipFill>
        <p:spPr>
          <a:xfrm>
            <a:off x="8601131" y="1000827"/>
            <a:ext cx="3161808" cy="2402974"/>
          </a:xfrm>
          <a:prstGeom prst="rect">
            <a:avLst/>
          </a:prstGeom>
        </p:spPr>
      </p:pic>
      <p:pic>
        <p:nvPicPr>
          <p:cNvPr id="19" name="Picture 18" descr="A screenshot of a graph&#10;&#10;AI-generated content may be incorrect.">
            <a:extLst>
              <a:ext uri="{FF2B5EF4-FFF2-40B4-BE49-F238E27FC236}">
                <a16:creationId xmlns:a16="http://schemas.microsoft.com/office/drawing/2014/main" id="{7A0C7304-AA3B-BF57-240C-531FB4B154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7949" y="3488375"/>
            <a:ext cx="3110647" cy="2340761"/>
          </a:xfrm>
          <a:prstGeom prst="rect">
            <a:avLst/>
          </a:prstGeom>
        </p:spPr>
      </p:pic>
      <p:pic>
        <p:nvPicPr>
          <p:cNvPr id="8" name="Picture 7">
            <a:extLst>
              <a:ext uri="{FF2B5EF4-FFF2-40B4-BE49-F238E27FC236}">
                <a16:creationId xmlns:a16="http://schemas.microsoft.com/office/drawing/2014/main" id="{4A8B47EC-3DB8-0AD8-CCED-EB42DA8D0660}"/>
              </a:ext>
            </a:extLst>
          </p:cNvPr>
          <p:cNvPicPr>
            <a:picLocks noChangeAspect="1"/>
          </p:cNvPicPr>
          <p:nvPr/>
        </p:nvPicPr>
        <p:blipFill>
          <a:blip r:embed="rId5"/>
          <a:stretch>
            <a:fillRect/>
          </a:stretch>
        </p:blipFill>
        <p:spPr>
          <a:xfrm>
            <a:off x="8601129" y="3488376"/>
            <a:ext cx="3173912" cy="2340760"/>
          </a:xfrm>
          <a:prstGeom prst="rect">
            <a:avLst/>
          </a:prstGeom>
        </p:spPr>
      </p:pic>
    </p:spTree>
    <p:extLst>
      <p:ext uri="{BB962C8B-B14F-4D97-AF65-F5344CB8AC3E}">
        <p14:creationId xmlns:p14="http://schemas.microsoft.com/office/powerpoint/2010/main" val="238958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6" name="Group 35">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37" name="Freeform: Shape 36">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2AAE8EA8-68FB-ACC0-81DE-E3A0E89892D8}"/>
              </a:ext>
            </a:extLst>
          </p:cNvPr>
          <p:cNvSpPr>
            <a:spLocks noGrp="1"/>
          </p:cNvSpPr>
          <p:nvPr>
            <p:ph type="title"/>
          </p:nvPr>
        </p:nvSpPr>
        <p:spPr>
          <a:xfrm>
            <a:off x="804672" y="802955"/>
            <a:ext cx="4133690" cy="1454051"/>
          </a:xfrm>
        </p:spPr>
        <p:txBody>
          <a:bodyPr>
            <a:normAutofit/>
          </a:bodyPr>
          <a:lstStyle/>
          <a:p>
            <a:r>
              <a:rPr lang="en-US" sz="3600" b="1">
                <a:solidFill>
                  <a:schemeClr val="tx2"/>
                </a:solidFill>
                <a:latin typeface="Calibri" panose="020F0502020204030204" pitchFamily="34" charset="0"/>
                <a:ea typeface="Calibri" panose="020F0502020204030204" pitchFamily="34" charset="0"/>
                <a:cs typeface="Calibri" panose="020F0502020204030204" pitchFamily="34" charset="0"/>
              </a:rPr>
              <a:t>Box Plot</a:t>
            </a:r>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9CCEB5A-6E98-9868-D4BA-C106E5600C9D}"/>
              </a:ext>
            </a:extLst>
          </p:cNvPr>
          <p:cNvSpPr>
            <a:spLocks noGrp="1"/>
          </p:cNvSpPr>
          <p:nvPr>
            <p:ph idx="1"/>
          </p:nvPr>
        </p:nvSpPr>
        <p:spPr>
          <a:xfrm>
            <a:off x="804672" y="2421682"/>
            <a:ext cx="4133360" cy="3639289"/>
          </a:xfrm>
        </p:spPr>
        <p:txBody>
          <a:bodyPr vert="horz" lIns="0" tIns="0" rIns="0" bIns="0" rtlCol="0" anchor="ctr">
            <a:normAutofit/>
          </a:bodyPr>
          <a:lstStyle/>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Violine View: The data set's violine view representation is displayed in this graph. </a:t>
            </a:r>
            <a:b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br>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Each species' difference is displayed in full for every record. </a:t>
            </a:r>
            <a:b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br>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Only the dataset's records and values cover the density. </a:t>
            </a:r>
            <a:b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br>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The representation in violine view with box plot will be shown on the following slide. </a:t>
            </a:r>
            <a:b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br>
            <a:b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br>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 </a:t>
            </a:r>
          </a:p>
          <a:p>
            <a:endParaRPr lang="en-US" sz="18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18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pic>
        <p:nvPicPr>
          <p:cNvPr id="21" name="Picture 20">
            <a:extLst>
              <a:ext uri="{FF2B5EF4-FFF2-40B4-BE49-F238E27FC236}">
                <a16:creationId xmlns:a16="http://schemas.microsoft.com/office/drawing/2014/main" id="{87626C2F-D7E4-97A9-CB7A-4EECCD8AF3B8}"/>
              </a:ext>
            </a:extLst>
          </p:cNvPr>
          <p:cNvPicPr>
            <a:picLocks noChangeAspect="1"/>
          </p:cNvPicPr>
          <p:nvPr/>
        </p:nvPicPr>
        <p:blipFill>
          <a:blip r:embed="rId2"/>
          <a:stretch>
            <a:fillRect/>
          </a:stretch>
        </p:blipFill>
        <p:spPr>
          <a:xfrm>
            <a:off x="5417950" y="1171913"/>
            <a:ext cx="3110647" cy="2231889"/>
          </a:xfrm>
          <a:prstGeom prst="rect">
            <a:avLst/>
          </a:prstGeom>
        </p:spPr>
      </p:pic>
      <p:pic>
        <p:nvPicPr>
          <p:cNvPr id="27" name="Picture 26">
            <a:extLst>
              <a:ext uri="{FF2B5EF4-FFF2-40B4-BE49-F238E27FC236}">
                <a16:creationId xmlns:a16="http://schemas.microsoft.com/office/drawing/2014/main" id="{B222D63F-E6E4-196F-E5CF-23122059DF75}"/>
              </a:ext>
            </a:extLst>
          </p:cNvPr>
          <p:cNvPicPr>
            <a:picLocks noChangeAspect="1"/>
          </p:cNvPicPr>
          <p:nvPr/>
        </p:nvPicPr>
        <p:blipFill>
          <a:blip r:embed="rId3"/>
          <a:stretch>
            <a:fillRect/>
          </a:stretch>
        </p:blipFill>
        <p:spPr>
          <a:xfrm>
            <a:off x="8601131" y="1171913"/>
            <a:ext cx="3110647" cy="2231889"/>
          </a:xfrm>
          <a:prstGeom prst="rect">
            <a:avLst/>
          </a:prstGeom>
        </p:spPr>
      </p:pic>
      <p:pic>
        <p:nvPicPr>
          <p:cNvPr id="9" name="Picture 8" descr="A diagram of different colors of leaves&#10;&#10;AI-generated content may be incorrect.">
            <a:extLst>
              <a:ext uri="{FF2B5EF4-FFF2-40B4-BE49-F238E27FC236}">
                <a16:creationId xmlns:a16="http://schemas.microsoft.com/office/drawing/2014/main" id="{B66B46DB-4D62-7A21-10A7-2D4EEDCCD6E6}"/>
              </a:ext>
            </a:extLst>
          </p:cNvPr>
          <p:cNvPicPr>
            <a:picLocks noChangeAspect="1"/>
          </p:cNvPicPr>
          <p:nvPr/>
        </p:nvPicPr>
        <p:blipFill>
          <a:blip r:embed="rId4" cstate="print">
            <a:extLst>
              <a:ext uri="{28A0092B-C50C-407E-A947-70E740481C1C}">
                <a14:useLocalDpi xmlns:a14="http://schemas.microsoft.com/office/drawing/2010/main" val="0"/>
              </a:ext>
            </a:extLst>
          </a:blip>
          <a:srcRect r="5" b="2279"/>
          <a:stretch/>
        </p:blipFill>
        <p:spPr>
          <a:xfrm>
            <a:off x="5417949" y="3488375"/>
            <a:ext cx="3110647" cy="2150734"/>
          </a:xfrm>
          <a:prstGeom prst="rect">
            <a:avLst/>
          </a:prstGeom>
        </p:spPr>
      </p:pic>
      <p:pic>
        <p:nvPicPr>
          <p:cNvPr id="23" name="Picture 22">
            <a:extLst>
              <a:ext uri="{FF2B5EF4-FFF2-40B4-BE49-F238E27FC236}">
                <a16:creationId xmlns:a16="http://schemas.microsoft.com/office/drawing/2014/main" id="{698C7ABE-B696-9559-8CA7-1AED7DC8F030}"/>
              </a:ext>
            </a:extLst>
          </p:cNvPr>
          <p:cNvPicPr>
            <a:picLocks noChangeAspect="1"/>
          </p:cNvPicPr>
          <p:nvPr/>
        </p:nvPicPr>
        <p:blipFill>
          <a:blip r:embed="rId5"/>
          <a:stretch>
            <a:fillRect/>
          </a:stretch>
        </p:blipFill>
        <p:spPr>
          <a:xfrm>
            <a:off x="8601129" y="3488376"/>
            <a:ext cx="3110647" cy="2130792"/>
          </a:xfrm>
          <a:prstGeom prst="rect">
            <a:avLst/>
          </a:prstGeom>
        </p:spPr>
      </p:pic>
    </p:spTree>
    <p:extLst>
      <p:ext uri="{BB962C8B-B14F-4D97-AF65-F5344CB8AC3E}">
        <p14:creationId xmlns:p14="http://schemas.microsoft.com/office/powerpoint/2010/main" val="4223234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3611733F-E5BD-49F1-953E-8029C6596A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EA0003C-06B7-4E3A-9E9A-2DA8CA829F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3FE1FFE2-F7EC-5403-8C36-30E1D052ABD5}"/>
              </a:ext>
            </a:extLst>
          </p:cNvPr>
          <p:cNvSpPr>
            <a:spLocks noGrp="1"/>
          </p:cNvSpPr>
          <p:nvPr>
            <p:ph type="title"/>
          </p:nvPr>
        </p:nvSpPr>
        <p:spPr>
          <a:xfrm>
            <a:off x="7129133" y="802955"/>
            <a:ext cx="4266942" cy="1454051"/>
          </a:xfrm>
        </p:spPr>
        <p:txBody>
          <a:bodyPr vert="horz" lIns="91440" tIns="45720" rIns="91440" bIns="45720" rtlCol="0" anchorCtr="0">
            <a:normAutofit/>
          </a:bodyPr>
          <a:lstStyle/>
          <a:p>
            <a:r>
              <a:rPr lang="en-US" sz="3600" b="1">
                <a:solidFill>
                  <a:schemeClr val="tx2"/>
                </a:solidFill>
              </a:rPr>
              <a:t>Box Plot</a:t>
            </a:r>
            <a:endParaRPr lang="en-US" sz="3600">
              <a:solidFill>
                <a:schemeClr val="tx2"/>
              </a:solidFill>
            </a:endParaRPr>
          </a:p>
          <a:p>
            <a:endParaRPr lang="en-US" sz="3600">
              <a:solidFill>
                <a:schemeClr val="tx2"/>
              </a:solidFill>
            </a:endParaRPr>
          </a:p>
        </p:txBody>
      </p:sp>
      <p:pic>
        <p:nvPicPr>
          <p:cNvPr id="22" name="Picture 21">
            <a:extLst>
              <a:ext uri="{FF2B5EF4-FFF2-40B4-BE49-F238E27FC236}">
                <a16:creationId xmlns:a16="http://schemas.microsoft.com/office/drawing/2014/main" id="{DB7DFDC6-472D-BE24-A092-CC910D0B7062}"/>
              </a:ext>
            </a:extLst>
          </p:cNvPr>
          <p:cNvPicPr>
            <a:picLocks noChangeAspect="1"/>
          </p:cNvPicPr>
          <p:nvPr/>
        </p:nvPicPr>
        <p:blipFill>
          <a:blip r:embed="rId2"/>
          <a:stretch>
            <a:fillRect/>
          </a:stretch>
        </p:blipFill>
        <p:spPr>
          <a:xfrm>
            <a:off x="400958" y="1161910"/>
            <a:ext cx="3110647" cy="2270772"/>
          </a:xfrm>
          <a:prstGeom prst="rect">
            <a:avLst/>
          </a:prstGeom>
        </p:spPr>
      </p:pic>
      <p:pic>
        <p:nvPicPr>
          <p:cNvPr id="25" name="Picture 24">
            <a:extLst>
              <a:ext uri="{FF2B5EF4-FFF2-40B4-BE49-F238E27FC236}">
                <a16:creationId xmlns:a16="http://schemas.microsoft.com/office/drawing/2014/main" id="{06B3CB24-0788-829F-A495-A7B7D01DCC54}"/>
              </a:ext>
            </a:extLst>
          </p:cNvPr>
          <p:cNvPicPr>
            <a:picLocks noChangeAspect="1"/>
          </p:cNvPicPr>
          <p:nvPr/>
        </p:nvPicPr>
        <p:blipFill>
          <a:blip r:embed="rId3"/>
          <a:stretch>
            <a:fillRect/>
          </a:stretch>
        </p:blipFill>
        <p:spPr>
          <a:xfrm>
            <a:off x="3584139" y="1193018"/>
            <a:ext cx="3110647" cy="2239665"/>
          </a:xfrm>
          <a:prstGeom prst="rect">
            <a:avLst/>
          </a:prstGeom>
        </p:spPr>
      </p:pic>
      <p:pic>
        <p:nvPicPr>
          <p:cNvPr id="14" name="Picture 13">
            <a:extLst>
              <a:ext uri="{FF2B5EF4-FFF2-40B4-BE49-F238E27FC236}">
                <a16:creationId xmlns:a16="http://schemas.microsoft.com/office/drawing/2014/main" id="{D4D9DE79-5754-1EB5-E3D6-78AD895E5D06}"/>
              </a:ext>
            </a:extLst>
          </p:cNvPr>
          <p:cNvPicPr>
            <a:picLocks noChangeAspect="1"/>
          </p:cNvPicPr>
          <p:nvPr/>
        </p:nvPicPr>
        <p:blipFill>
          <a:blip r:embed="rId4"/>
          <a:stretch>
            <a:fillRect/>
          </a:stretch>
        </p:blipFill>
        <p:spPr>
          <a:xfrm>
            <a:off x="400957" y="3504918"/>
            <a:ext cx="3110647" cy="2231889"/>
          </a:xfrm>
          <a:prstGeom prst="rect">
            <a:avLst/>
          </a:prstGeom>
        </p:spPr>
      </p:pic>
      <p:pic>
        <p:nvPicPr>
          <p:cNvPr id="9" name="Picture 8">
            <a:extLst>
              <a:ext uri="{FF2B5EF4-FFF2-40B4-BE49-F238E27FC236}">
                <a16:creationId xmlns:a16="http://schemas.microsoft.com/office/drawing/2014/main" id="{48FC4C71-477F-2AC5-7F94-82F1719764A6}"/>
              </a:ext>
            </a:extLst>
          </p:cNvPr>
          <p:cNvPicPr>
            <a:picLocks noChangeAspect="1"/>
          </p:cNvPicPr>
          <p:nvPr/>
        </p:nvPicPr>
        <p:blipFill>
          <a:blip r:embed="rId5"/>
          <a:stretch>
            <a:fillRect/>
          </a:stretch>
        </p:blipFill>
        <p:spPr>
          <a:xfrm>
            <a:off x="3584137" y="3504919"/>
            <a:ext cx="3110647" cy="2224112"/>
          </a:xfrm>
          <a:prstGeom prst="rect">
            <a:avLst/>
          </a:prstGeom>
        </p:spPr>
      </p:pic>
      <p:sp>
        <p:nvSpPr>
          <p:cNvPr id="11" name="Content Placeholder 10">
            <a:extLst>
              <a:ext uri="{FF2B5EF4-FFF2-40B4-BE49-F238E27FC236}">
                <a16:creationId xmlns:a16="http://schemas.microsoft.com/office/drawing/2014/main" id="{0D9DF15B-FA4B-8820-DF6F-90F0A303FA09}"/>
              </a:ext>
            </a:extLst>
          </p:cNvPr>
          <p:cNvSpPr>
            <a:spLocks noGrp="1"/>
          </p:cNvSpPr>
          <p:nvPr>
            <p:ph idx="1"/>
          </p:nvPr>
        </p:nvSpPr>
        <p:spPr>
          <a:xfrm>
            <a:off x="7125519" y="2421682"/>
            <a:ext cx="4266601" cy="3639289"/>
          </a:xfrm>
        </p:spPr>
        <p:txBody>
          <a:bodyPr vert="horz" lIns="91440" tIns="45720" rIns="91440" bIns="45720" rtlCol="0" anchor="ctr">
            <a:normAutofit/>
          </a:bodyPr>
          <a:lstStyle/>
          <a:p>
            <a:pPr marL="342900">
              <a:spcAft>
                <a:spcPts val="800"/>
              </a:spcAft>
            </a:pPr>
            <a:r>
              <a:rPr lang="en-US" sz="1700">
                <a:solidFill>
                  <a:schemeClr val="tx2"/>
                </a:solidFill>
              </a:rPr>
              <a:t>We combined the box plot and violine view because the box plot provides the precise density of the data values, whereas the violine view provides the range of values from tiny to large. ​</a:t>
            </a:r>
          </a:p>
          <a:p>
            <a:pPr>
              <a:spcAft>
                <a:spcPts val="800"/>
              </a:spcAft>
            </a:pPr>
            <a:endParaRPr lang="en-US" sz="1700">
              <a:solidFill>
                <a:schemeClr val="tx2"/>
              </a:solidFill>
            </a:endParaRPr>
          </a:p>
          <a:p>
            <a:pPr marL="342900">
              <a:spcAft>
                <a:spcPts val="800"/>
              </a:spcAft>
            </a:pPr>
            <a:r>
              <a:rPr lang="en-US" sz="1700">
                <a:solidFill>
                  <a:schemeClr val="tx2"/>
                </a:solidFill>
              </a:rPr>
              <a:t>For instance, the sepal width (1st figure) for Iris setosa shows that values with less records have only a thin line ranging from tiny to big values, while the major density is represented in a box plot.</a:t>
            </a:r>
          </a:p>
        </p:txBody>
      </p:sp>
      <p:grpSp>
        <p:nvGrpSpPr>
          <p:cNvPr id="42" name="Group 41">
            <a:extLst>
              <a:ext uri="{FF2B5EF4-FFF2-40B4-BE49-F238E27FC236}">
                <a16:creationId xmlns:a16="http://schemas.microsoft.com/office/drawing/2014/main" id="{8A01F592-3A3D-4FF0-BA89-6141201456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8631979" y="-1"/>
            <a:ext cx="3559715" cy="2671157"/>
            <a:chOff x="-305" y="-1"/>
            <a:chExt cx="3832880" cy="2876136"/>
          </a:xfrm>
        </p:grpSpPr>
        <p:sp>
          <p:nvSpPr>
            <p:cNvPr id="43" name="Freeform: Shape 42">
              <a:extLst>
                <a:ext uri="{FF2B5EF4-FFF2-40B4-BE49-F238E27FC236}">
                  <a16:creationId xmlns:a16="http://schemas.microsoft.com/office/drawing/2014/main" id="{B13091DB-88A1-4ACF-A73E-49330870C8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43">
              <a:extLst>
                <a:ext uri="{FF2B5EF4-FFF2-40B4-BE49-F238E27FC236}">
                  <a16:creationId xmlns:a16="http://schemas.microsoft.com/office/drawing/2014/main" id="{EDB6EC58-E7B3-402A-BDDF-8393CAEC92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74460539-90E5-48B6-A9DE-DB545D73F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D933F2FE-C9A5-41DE-A8E6-E8578DE494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83843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8" name="Group 27">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9" name="Freeform: Shape 28">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F862CE53-7505-B1E8-F899-458F34F1BC68}"/>
              </a:ext>
            </a:extLst>
          </p:cNvPr>
          <p:cNvSpPr>
            <a:spLocks noGrp="1"/>
          </p:cNvSpPr>
          <p:nvPr>
            <p:ph type="title"/>
          </p:nvPr>
        </p:nvSpPr>
        <p:spPr>
          <a:xfrm>
            <a:off x="804672" y="802955"/>
            <a:ext cx="4133690" cy="1454051"/>
          </a:xfrm>
        </p:spPr>
        <p:txBody>
          <a:bodyPr>
            <a:normAutofit/>
          </a:bodyPr>
          <a:lstStyle/>
          <a:p>
            <a:br>
              <a:rPr lang="en-US" sz="3600">
                <a:solidFill>
                  <a:schemeClr val="tx2"/>
                </a:solidFill>
                <a:latin typeface="Calibri" panose="020F0502020204030204" pitchFamily="34" charset="0"/>
                <a:ea typeface="Calibri" panose="020F0502020204030204" pitchFamily="34" charset="0"/>
                <a:cs typeface="Calibri" panose="020F0502020204030204" pitchFamily="34" charset="0"/>
              </a:rPr>
            </a:br>
            <a:r>
              <a:rPr lang="en-US" sz="3600" b="1">
                <a:solidFill>
                  <a:schemeClr val="tx2"/>
                </a:solidFill>
                <a:latin typeface="Calibri" panose="020F0502020204030204" pitchFamily="34" charset="0"/>
                <a:ea typeface="Calibri" panose="020F0502020204030204" pitchFamily="34" charset="0"/>
                <a:cs typeface="Calibri" panose="020F0502020204030204" pitchFamily="34" charset="0"/>
              </a:rPr>
              <a:t>Box Plot</a:t>
            </a:r>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F952CF9-7C4A-51D1-63BE-42A483E8B09F}"/>
              </a:ext>
            </a:extLst>
          </p:cNvPr>
          <p:cNvSpPr>
            <a:spLocks noGrp="1"/>
          </p:cNvSpPr>
          <p:nvPr>
            <p:ph idx="1"/>
          </p:nvPr>
        </p:nvSpPr>
        <p:spPr>
          <a:xfrm>
            <a:off x="804672" y="2421682"/>
            <a:ext cx="4133360" cy="3639289"/>
          </a:xfrm>
        </p:spPr>
        <p:txBody>
          <a:bodyPr vert="horz" lIns="0" tIns="0" rIns="0" bIns="0" rtlCol="0" anchor="ctr">
            <a:normAutofit/>
          </a:bodyPr>
          <a:lstStyle/>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We are now working with actual box plots for each species' characteristic. </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Each species' range is visible in terms of sepal breadth, length, petal length, and petal width. </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Every representation ranges in value for every species attribute from low to high. </a:t>
            </a:r>
          </a:p>
          <a:p>
            <a:endParaRPr lang="en-US" sz="18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18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F085155F-A3FA-C8A5-542E-6261B658EF71}"/>
              </a:ext>
            </a:extLst>
          </p:cNvPr>
          <p:cNvPicPr>
            <a:picLocks noChangeAspect="1"/>
          </p:cNvPicPr>
          <p:nvPr/>
        </p:nvPicPr>
        <p:blipFill>
          <a:blip r:embed="rId2"/>
          <a:stretch>
            <a:fillRect/>
          </a:stretch>
        </p:blipFill>
        <p:spPr>
          <a:xfrm>
            <a:off x="5417950" y="1117477"/>
            <a:ext cx="3110647" cy="2286325"/>
          </a:xfrm>
          <a:prstGeom prst="rect">
            <a:avLst/>
          </a:prstGeom>
        </p:spPr>
      </p:pic>
      <p:pic>
        <p:nvPicPr>
          <p:cNvPr id="19" name="Picture 18">
            <a:extLst>
              <a:ext uri="{FF2B5EF4-FFF2-40B4-BE49-F238E27FC236}">
                <a16:creationId xmlns:a16="http://schemas.microsoft.com/office/drawing/2014/main" id="{0BFD3DF6-D57B-CDAB-16AD-BDB22B7D2422}"/>
              </a:ext>
            </a:extLst>
          </p:cNvPr>
          <p:cNvPicPr>
            <a:picLocks noChangeAspect="1"/>
          </p:cNvPicPr>
          <p:nvPr/>
        </p:nvPicPr>
        <p:blipFill>
          <a:blip r:embed="rId3"/>
          <a:stretch>
            <a:fillRect/>
          </a:stretch>
        </p:blipFill>
        <p:spPr>
          <a:xfrm>
            <a:off x="8601131" y="1133029"/>
            <a:ext cx="3110647" cy="2270772"/>
          </a:xfrm>
          <a:prstGeom prst="rect">
            <a:avLst/>
          </a:prstGeom>
        </p:spPr>
      </p:pic>
      <p:pic>
        <p:nvPicPr>
          <p:cNvPr id="15" name="Picture 14">
            <a:extLst>
              <a:ext uri="{FF2B5EF4-FFF2-40B4-BE49-F238E27FC236}">
                <a16:creationId xmlns:a16="http://schemas.microsoft.com/office/drawing/2014/main" id="{806C7239-3F87-AB9F-D3D4-C9E6E2EC48AA}"/>
              </a:ext>
            </a:extLst>
          </p:cNvPr>
          <p:cNvPicPr>
            <a:picLocks noChangeAspect="1"/>
          </p:cNvPicPr>
          <p:nvPr/>
        </p:nvPicPr>
        <p:blipFill>
          <a:blip r:embed="rId4"/>
          <a:stretch>
            <a:fillRect/>
          </a:stretch>
        </p:blipFill>
        <p:spPr>
          <a:xfrm>
            <a:off x="5417949" y="3488375"/>
            <a:ext cx="3110647" cy="2247442"/>
          </a:xfrm>
          <a:prstGeom prst="rect">
            <a:avLst/>
          </a:prstGeom>
        </p:spPr>
      </p:pic>
      <p:pic>
        <p:nvPicPr>
          <p:cNvPr id="11" name="Picture 10">
            <a:extLst>
              <a:ext uri="{FF2B5EF4-FFF2-40B4-BE49-F238E27FC236}">
                <a16:creationId xmlns:a16="http://schemas.microsoft.com/office/drawing/2014/main" id="{FF28ACCF-FDB0-C7C8-4027-E7A62E6D140E}"/>
              </a:ext>
            </a:extLst>
          </p:cNvPr>
          <p:cNvPicPr>
            <a:picLocks noChangeAspect="1"/>
          </p:cNvPicPr>
          <p:nvPr/>
        </p:nvPicPr>
        <p:blipFill>
          <a:blip r:embed="rId5"/>
          <a:stretch>
            <a:fillRect/>
          </a:stretch>
        </p:blipFill>
        <p:spPr>
          <a:xfrm>
            <a:off x="8601129" y="3488376"/>
            <a:ext cx="3110647" cy="2247442"/>
          </a:xfrm>
          <a:prstGeom prst="rect">
            <a:avLst/>
          </a:prstGeom>
        </p:spPr>
      </p:pic>
    </p:spTree>
    <p:extLst>
      <p:ext uri="{BB962C8B-B14F-4D97-AF65-F5344CB8AC3E}">
        <p14:creationId xmlns:p14="http://schemas.microsoft.com/office/powerpoint/2010/main" val="3968329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83902-2442-01A3-6DDF-A1485E2E105D}"/>
              </a:ext>
            </a:extLst>
          </p:cNvPr>
          <p:cNvSpPr>
            <a:spLocks noGrp="1"/>
          </p:cNvSpPr>
          <p:nvPr>
            <p:ph type="title"/>
          </p:nvPr>
        </p:nvSpPr>
        <p:spPr>
          <a:xfrm>
            <a:off x="6094105" y="802955"/>
            <a:ext cx="4977976" cy="1455996"/>
          </a:xfrm>
        </p:spPr>
        <p:txBody>
          <a:bodyPr anchor="b">
            <a:normAutofit/>
          </a:bodyPr>
          <a:lstStyle/>
          <a:p>
            <a:br>
              <a:rPr lang="en-US" sz="3600">
                <a:solidFill>
                  <a:schemeClr val="tx2"/>
                </a:solidFill>
                <a:latin typeface="Calibri" panose="020F0502020204030204" pitchFamily="34" charset="0"/>
                <a:ea typeface="Calibri" panose="020F0502020204030204" pitchFamily="34" charset="0"/>
                <a:cs typeface="Calibri" panose="020F0502020204030204" pitchFamily="34" charset="0"/>
              </a:rPr>
            </a:br>
            <a:r>
              <a:rPr lang="en-US" sz="3600" b="1">
                <a:solidFill>
                  <a:schemeClr val="tx2"/>
                </a:solidFill>
                <a:latin typeface="Calibri" panose="020F0502020204030204" pitchFamily="34" charset="0"/>
                <a:ea typeface="Calibri" panose="020F0502020204030204" pitchFamily="34" charset="0"/>
                <a:cs typeface="Calibri" panose="020F0502020204030204" pitchFamily="34" charset="0"/>
              </a:rPr>
              <a:t>Scatter Plot</a:t>
            </a:r>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95725853-1F34-1A0F-8FD4-49CF897EBE27}"/>
              </a:ext>
            </a:extLst>
          </p:cNvPr>
          <p:cNvPicPr>
            <a:picLocks noChangeAspect="1"/>
          </p:cNvPicPr>
          <p:nvPr/>
        </p:nvPicPr>
        <p:blipFill>
          <a:blip r:embed="rId2"/>
          <a:stretch>
            <a:fillRect/>
          </a:stretch>
        </p:blipFill>
        <p:spPr>
          <a:xfrm>
            <a:off x="804671" y="652877"/>
            <a:ext cx="3759105" cy="2715952"/>
          </a:xfrm>
          <a:prstGeom prst="rect">
            <a:avLst/>
          </a:prstGeom>
        </p:spPr>
      </p:pic>
      <p:grpSp>
        <p:nvGrpSpPr>
          <p:cNvPr id="29" name="Group 28">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30" name="Freeform: Shape 29">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75068AA7-B73D-9886-6077-4FF6514242B6}"/>
              </a:ext>
            </a:extLst>
          </p:cNvPr>
          <p:cNvPicPr>
            <a:picLocks noChangeAspect="1"/>
          </p:cNvPicPr>
          <p:nvPr/>
        </p:nvPicPr>
        <p:blipFill>
          <a:blip r:embed="rId3"/>
          <a:stretch>
            <a:fillRect/>
          </a:stretch>
        </p:blipFill>
        <p:spPr>
          <a:xfrm>
            <a:off x="804672" y="3462198"/>
            <a:ext cx="3759105" cy="2640771"/>
          </a:xfrm>
          <a:prstGeom prst="rect">
            <a:avLst/>
          </a:prstGeom>
        </p:spPr>
      </p:pic>
      <p:sp>
        <p:nvSpPr>
          <p:cNvPr id="3" name="Content Placeholder 2">
            <a:extLst>
              <a:ext uri="{FF2B5EF4-FFF2-40B4-BE49-F238E27FC236}">
                <a16:creationId xmlns:a16="http://schemas.microsoft.com/office/drawing/2014/main" id="{EACF382C-F684-84CA-70A5-5A112BE230B6}"/>
              </a:ext>
            </a:extLst>
          </p:cNvPr>
          <p:cNvSpPr>
            <a:spLocks noGrp="1"/>
          </p:cNvSpPr>
          <p:nvPr>
            <p:ph idx="1"/>
          </p:nvPr>
        </p:nvSpPr>
        <p:spPr>
          <a:xfrm>
            <a:off x="6090574" y="2421682"/>
            <a:ext cx="4977578" cy="3639289"/>
          </a:xfrm>
        </p:spPr>
        <p:txBody>
          <a:bodyPr vert="horz" lIns="0" tIns="0" rIns="0" bIns="0" rtlCol="0" anchor="ctr">
            <a:normAutofit/>
          </a:bodyPr>
          <a:lstStyle/>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The relationship between each species' petal length and width and its sepal length is represented. </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Figure 1 shows that only a small percentage of each species' records fall between five and six. </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There are no records in Figure 2 where every record is located in a specific area. </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The purpose of this analysis is to simply determine how the three species relate to one another in terms of petals and sepals. </a:t>
            </a:r>
          </a:p>
          <a:p>
            <a:endParaRPr lang="en-US" sz="18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18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54002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D0F913-F1A2-871A-8B0A-0045EF759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18B28C-7BC3-9A0E-F2D0-1466DFF46CB0}"/>
              </a:ext>
            </a:extLst>
          </p:cNvPr>
          <p:cNvSpPr>
            <a:spLocks noGrp="1"/>
          </p:cNvSpPr>
          <p:nvPr>
            <p:ph type="title"/>
          </p:nvPr>
        </p:nvSpPr>
        <p:spPr>
          <a:xfrm>
            <a:off x="1357311" y="666727"/>
            <a:ext cx="9477377" cy="799390"/>
          </a:xfrm>
        </p:spPr>
        <p:txBody>
          <a:bodyPr anchor="ctr">
            <a:noAutofit/>
          </a:bodyPr>
          <a:lstStyle/>
          <a:p>
            <a:br>
              <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rPr>
            </a:br>
            <a:r>
              <a:rPr lang="en-US" sz="4000" b="1" dirty="0">
                <a:solidFill>
                  <a:srgbClr val="FFFFFF"/>
                </a:solidFill>
                <a:latin typeface="Calibri" panose="020F0502020204030204" pitchFamily="34" charset="0"/>
                <a:ea typeface="Calibri" panose="020F0502020204030204" pitchFamily="34" charset="0"/>
                <a:cs typeface="Calibri" panose="020F0502020204030204" pitchFamily="34" charset="0"/>
              </a:rPr>
              <a:t>Scatter Plot</a:t>
            </a:r>
            <a:endPar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endPar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endPar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2B5C447-6E85-5AEE-A23B-0F684D5D41A3}"/>
              </a:ext>
            </a:extLst>
          </p:cNvPr>
          <p:cNvPicPr>
            <a:picLocks noChangeAspect="1"/>
          </p:cNvPicPr>
          <p:nvPr/>
        </p:nvPicPr>
        <p:blipFill>
          <a:blip r:embed="rId2"/>
          <a:stretch>
            <a:fillRect/>
          </a:stretch>
        </p:blipFill>
        <p:spPr>
          <a:xfrm>
            <a:off x="614907" y="1904085"/>
            <a:ext cx="6629200" cy="1946997"/>
          </a:xfrm>
          <a:prstGeom prst="rect">
            <a:avLst/>
          </a:prstGeom>
        </p:spPr>
      </p:pic>
      <p:pic>
        <p:nvPicPr>
          <p:cNvPr id="11" name="Picture 10">
            <a:extLst>
              <a:ext uri="{FF2B5EF4-FFF2-40B4-BE49-F238E27FC236}">
                <a16:creationId xmlns:a16="http://schemas.microsoft.com/office/drawing/2014/main" id="{CAFA656F-3AC7-3BF8-EE08-985AFDC556EF}"/>
              </a:ext>
            </a:extLst>
          </p:cNvPr>
          <p:cNvPicPr>
            <a:picLocks noChangeAspect="1"/>
          </p:cNvPicPr>
          <p:nvPr/>
        </p:nvPicPr>
        <p:blipFill>
          <a:blip r:embed="rId3"/>
          <a:stretch>
            <a:fillRect/>
          </a:stretch>
        </p:blipFill>
        <p:spPr>
          <a:xfrm>
            <a:off x="614907" y="4209592"/>
            <a:ext cx="6629200" cy="1946997"/>
          </a:xfrm>
          <a:prstGeom prst="rect">
            <a:avLst/>
          </a:prstGeom>
        </p:spPr>
      </p:pic>
      <p:sp>
        <p:nvSpPr>
          <p:cNvPr id="14" name="Title 1">
            <a:extLst>
              <a:ext uri="{FF2B5EF4-FFF2-40B4-BE49-F238E27FC236}">
                <a16:creationId xmlns:a16="http://schemas.microsoft.com/office/drawing/2014/main" id="{8D291239-DDD9-D004-95B3-BFBEEBBD749A}"/>
              </a:ext>
            </a:extLst>
          </p:cNvPr>
          <p:cNvSpPr txBox="1">
            <a:spLocks/>
          </p:cNvSpPr>
          <p:nvPr/>
        </p:nvSpPr>
        <p:spPr>
          <a:xfrm>
            <a:off x="8373561" y="2255066"/>
            <a:ext cx="5231365" cy="64772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endPar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endParaRPr lang="en-US" sz="40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F43F3647-3819-10F8-573B-55793E7A2E13}"/>
              </a:ext>
            </a:extLst>
          </p:cNvPr>
          <p:cNvSpPr txBox="1"/>
          <p:nvPr/>
        </p:nvSpPr>
        <p:spPr>
          <a:xfrm>
            <a:off x="7588818" y="2533454"/>
            <a:ext cx="6800850" cy="369332"/>
          </a:xfrm>
          <a:prstGeom prst="rect">
            <a:avLst/>
          </a:prstGeom>
          <a:noFill/>
        </p:spPr>
        <p:txBody>
          <a:bodyPr wrap="square">
            <a:spAutoFit/>
          </a:bodyPr>
          <a:lstStyle/>
          <a:p>
            <a:pPr algn="l">
              <a:spcBef>
                <a:spcPts val="756"/>
              </a:spcBef>
              <a:spcAft>
                <a:spcPts val="504"/>
              </a:spcAft>
            </a:pPr>
            <a:r>
              <a:rPr lang="en-US" b="0" i="0" dirty="0">
                <a:effectLst/>
                <a:latin typeface="system-ui"/>
              </a:rPr>
              <a:t>Analysis on Sepal Length and Width of Species</a:t>
            </a:r>
          </a:p>
        </p:txBody>
      </p:sp>
      <p:sp>
        <p:nvSpPr>
          <p:cNvPr id="23" name="TextBox 22">
            <a:extLst>
              <a:ext uri="{FF2B5EF4-FFF2-40B4-BE49-F238E27FC236}">
                <a16:creationId xmlns:a16="http://schemas.microsoft.com/office/drawing/2014/main" id="{E300C197-4BCF-D9E0-B162-64E4D80742F2}"/>
              </a:ext>
            </a:extLst>
          </p:cNvPr>
          <p:cNvSpPr txBox="1"/>
          <p:nvPr/>
        </p:nvSpPr>
        <p:spPr>
          <a:xfrm>
            <a:off x="7588818" y="4813759"/>
            <a:ext cx="7196136" cy="369332"/>
          </a:xfrm>
          <a:prstGeom prst="rect">
            <a:avLst/>
          </a:prstGeom>
          <a:noFill/>
        </p:spPr>
        <p:txBody>
          <a:bodyPr wrap="square">
            <a:spAutoFit/>
          </a:bodyPr>
          <a:lstStyle/>
          <a:p>
            <a:pPr algn="l">
              <a:spcBef>
                <a:spcPts val="756"/>
              </a:spcBef>
              <a:spcAft>
                <a:spcPts val="504"/>
              </a:spcAft>
            </a:pPr>
            <a:r>
              <a:rPr lang="en-US" b="0" i="0" dirty="0">
                <a:effectLst/>
                <a:latin typeface="system-ui"/>
              </a:rPr>
              <a:t>Analysis on Petal Length and Width of Species</a:t>
            </a:r>
          </a:p>
        </p:txBody>
      </p:sp>
    </p:spTree>
    <p:extLst>
      <p:ext uri="{BB962C8B-B14F-4D97-AF65-F5344CB8AC3E}">
        <p14:creationId xmlns:p14="http://schemas.microsoft.com/office/powerpoint/2010/main" val="854375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4B111-1BE4-3EB4-292C-DD16D348096E}"/>
              </a:ext>
            </a:extLst>
          </p:cNvPr>
          <p:cNvSpPr>
            <a:spLocks noGrp="1"/>
          </p:cNvSpPr>
          <p:nvPr>
            <p:ph type="title"/>
          </p:nvPr>
        </p:nvSpPr>
        <p:spPr>
          <a:xfrm>
            <a:off x="6094105" y="802955"/>
            <a:ext cx="4977976" cy="1455996"/>
          </a:xfrm>
        </p:spPr>
        <p:txBody>
          <a:bodyPr anchor="b">
            <a:normAutofit/>
          </a:bodyPr>
          <a:lstStyle/>
          <a:p>
            <a:br>
              <a:rPr lang="en-US" sz="3300">
                <a:solidFill>
                  <a:schemeClr val="tx2"/>
                </a:solidFill>
                <a:latin typeface="Calibri" panose="020F0502020204030204" pitchFamily="34" charset="0"/>
                <a:ea typeface="Calibri" panose="020F0502020204030204" pitchFamily="34" charset="0"/>
                <a:cs typeface="Calibri" panose="020F0502020204030204" pitchFamily="34" charset="0"/>
              </a:rPr>
            </a:br>
            <a:endParaRPr lang="en-US" sz="3300">
              <a:solidFill>
                <a:schemeClr val="tx2"/>
              </a:solidFill>
              <a:latin typeface="Calibri" panose="020F0502020204030204" pitchFamily="34" charset="0"/>
              <a:ea typeface="Calibri" panose="020F0502020204030204" pitchFamily="34" charset="0"/>
              <a:cs typeface="Calibri" panose="020F0502020204030204" pitchFamily="34" charset="0"/>
            </a:endParaRPr>
          </a:p>
          <a:p>
            <a:r>
              <a:rPr lang="en-US" sz="3300" b="1">
                <a:solidFill>
                  <a:schemeClr val="tx2"/>
                </a:solidFill>
                <a:latin typeface="Calibri" panose="020F0502020204030204" pitchFamily="34" charset="0"/>
                <a:ea typeface="Calibri" panose="020F0502020204030204" pitchFamily="34" charset="0"/>
                <a:cs typeface="Calibri" panose="020F0502020204030204" pitchFamily="34" charset="0"/>
              </a:rPr>
              <a:t>Correlation Plot</a:t>
            </a:r>
            <a:endParaRPr lang="en-US" sz="33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33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33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descr="A screenshot of a graph&#10;&#10;AI-generated content may be incorrect.">
            <a:extLst>
              <a:ext uri="{FF2B5EF4-FFF2-40B4-BE49-F238E27FC236}">
                <a16:creationId xmlns:a16="http://schemas.microsoft.com/office/drawing/2014/main" id="{0EB2F9C7-764C-284C-A73D-4AA59480C2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956" y="602673"/>
            <a:ext cx="3468534" cy="2766157"/>
          </a:xfrm>
          <a:prstGeom prst="rect">
            <a:avLst/>
          </a:prstGeom>
        </p:spPr>
      </p:pic>
      <p:grpSp>
        <p:nvGrpSpPr>
          <p:cNvPr id="15" name="Group 14">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16" name="Freeform: Shape 15">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9" name="Freeform: Shape 18">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Picture 4" descr="A chart of a number of colors&#10;&#10;AI-generated content may be incorrect.">
            <a:extLst>
              <a:ext uri="{FF2B5EF4-FFF2-40B4-BE49-F238E27FC236}">
                <a16:creationId xmlns:a16="http://schemas.microsoft.com/office/drawing/2014/main" id="{3ED69845-C953-F295-0C5E-55C5E84D30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047" y="3462198"/>
            <a:ext cx="3546355" cy="2766157"/>
          </a:xfrm>
          <a:prstGeom prst="rect">
            <a:avLst/>
          </a:prstGeom>
        </p:spPr>
      </p:pic>
      <p:graphicFrame>
        <p:nvGraphicFramePr>
          <p:cNvPr id="6" name="Content Placeholder 2">
            <a:extLst>
              <a:ext uri="{FF2B5EF4-FFF2-40B4-BE49-F238E27FC236}">
                <a16:creationId xmlns:a16="http://schemas.microsoft.com/office/drawing/2014/main" id="{8D320B99-CD84-3EF7-E357-F24941807B75}"/>
              </a:ext>
            </a:extLst>
          </p:cNvPr>
          <p:cNvGraphicFramePr>
            <a:graphicFrameLocks noGrp="1"/>
          </p:cNvGraphicFramePr>
          <p:nvPr>
            <p:ph idx="1"/>
            <p:extLst>
              <p:ext uri="{D42A27DB-BD31-4B8C-83A1-F6EECF244321}">
                <p14:modId xmlns:p14="http://schemas.microsoft.com/office/powerpoint/2010/main" val="115021852"/>
              </p:ext>
            </p:extLst>
          </p:nvPr>
        </p:nvGraphicFramePr>
        <p:xfrm>
          <a:off x="6090574" y="2421682"/>
          <a:ext cx="4977578" cy="363928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84983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9DC7A9-CEA4-EEBD-B827-D912C0056E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242CC4-494B-46D7-C5AA-2D8EB4A89348}"/>
              </a:ext>
            </a:extLst>
          </p:cNvPr>
          <p:cNvSpPr>
            <a:spLocks noGrp="1"/>
          </p:cNvSpPr>
          <p:nvPr>
            <p:ph type="title"/>
          </p:nvPr>
        </p:nvSpPr>
        <p:spPr>
          <a:xfrm>
            <a:off x="3212053" y="411754"/>
            <a:ext cx="5082862" cy="326924"/>
          </a:xfrm>
        </p:spPr>
        <p:txBody>
          <a:bodyPr anchor="b">
            <a:noAutofit/>
          </a:bodyPr>
          <a:lstStyle/>
          <a:p>
            <a:r>
              <a:rPr lang="en-IN" sz="2500" dirty="0">
                <a:latin typeface="Calibri" panose="020F0502020204030204" pitchFamily="34" charset="0"/>
                <a:ea typeface="Calibri" panose="020F0502020204030204" pitchFamily="34" charset="0"/>
                <a:cs typeface="Calibri" panose="020F0502020204030204" pitchFamily="34" charset="0"/>
              </a:rPr>
              <a:t>Additional Graph Representation</a:t>
            </a:r>
          </a:p>
        </p:txBody>
      </p:sp>
      <p:graphicFrame>
        <p:nvGraphicFramePr>
          <p:cNvPr id="6" name="Content Placeholder 2">
            <a:extLst>
              <a:ext uri="{FF2B5EF4-FFF2-40B4-BE49-F238E27FC236}">
                <a16:creationId xmlns:a16="http://schemas.microsoft.com/office/drawing/2014/main" id="{DC4AEE3B-915C-116F-3960-F641D40BB90D}"/>
              </a:ext>
            </a:extLst>
          </p:cNvPr>
          <p:cNvGraphicFramePr>
            <a:graphicFrameLocks noGrp="1"/>
          </p:cNvGraphicFramePr>
          <p:nvPr>
            <p:ph idx="1"/>
            <p:extLst>
              <p:ext uri="{D42A27DB-BD31-4B8C-83A1-F6EECF244321}">
                <p14:modId xmlns:p14="http://schemas.microsoft.com/office/powerpoint/2010/main" val="4076435263"/>
              </p:ext>
            </p:extLst>
          </p:nvPr>
        </p:nvGraphicFramePr>
        <p:xfrm>
          <a:off x="876693" y="2533476"/>
          <a:ext cx="3455821" cy="3447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2AF4C7EC-A0CE-7AD4-9E0D-D4E331D919F8}"/>
              </a:ext>
            </a:extLst>
          </p:cNvPr>
          <p:cNvPicPr>
            <a:picLocks noChangeAspect="1"/>
          </p:cNvPicPr>
          <p:nvPr/>
        </p:nvPicPr>
        <p:blipFill>
          <a:blip r:embed="rId7"/>
          <a:stretch>
            <a:fillRect/>
          </a:stretch>
        </p:blipFill>
        <p:spPr>
          <a:xfrm>
            <a:off x="5019945" y="2126615"/>
            <a:ext cx="6389346" cy="3689846"/>
          </a:xfrm>
          <a:prstGeom prst="rect">
            <a:avLst/>
          </a:prstGeom>
        </p:spPr>
      </p:pic>
      <p:sp>
        <p:nvSpPr>
          <p:cNvPr id="11" name="TextBox 10">
            <a:extLst>
              <a:ext uri="{FF2B5EF4-FFF2-40B4-BE49-F238E27FC236}">
                <a16:creationId xmlns:a16="http://schemas.microsoft.com/office/drawing/2014/main" id="{0A1F97A7-717F-ECE5-AADA-922D329E2C26}"/>
              </a:ext>
            </a:extLst>
          </p:cNvPr>
          <p:cNvSpPr txBox="1"/>
          <p:nvPr/>
        </p:nvSpPr>
        <p:spPr>
          <a:xfrm>
            <a:off x="3125757" y="1041153"/>
            <a:ext cx="8500186" cy="646331"/>
          </a:xfrm>
          <a:prstGeom prst="rect">
            <a:avLst/>
          </a:prstGeom>
          <a:noFill/>
        </p:spPr>
        <p:txBody>
          <a:bodyPr wrap="square">
            <a:spAutoFit/>
          </a:bodyPr>
          <a:lstStyle/>
          <a:p>
            <a:r>
              <a:rPr lang="en-US" dirty="0"/>
              <a:t>Line Graph - Average Measurements by Species</a:t>
            </a:r>
          </a:p>
          <a:p>
            <a:endParaRPr lang="en-IN" dirty="0"/>
          </a:p>
        </p:txBody>
      </p:sp>
    </p:spTree>
    <p:extLst>
      <p:ext uri="{BB962C8B-B14F-4D97-AF65-F5344CB8AC3E}">
        <p14:creationId xmlns:p14="http://schemas.microsoft.com/office/powerpoint/2010/main" val="681239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CE334C-EC11-15AE-04E0-E588D3632D5F}"/>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0E12DC2-4B60-217F-4609-22034C860453}"/>
              </a:ext>
            </a:extLst>
          </p:cNvPr>
          <p:cNvSpPr txBox="1"/>
          <p:nvPr/>
        </p:nvSpPr>
        <p:spPr>
          <a:xfrm>
            <a:off x="1179576" y="1261423"/>
            <a:ext cx="9829800" cy="132588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600" kern="1200">
                <a:solidFill>
                  <a:schemeClr val="tx2"/>
                </a:solidFill>
                <a:latin typeface="+mj-lt"/>
                <a:ea typeface="+mj-ea"/>
                <a:cs typeface="+mj-cs"/>
              </a:rPr>
              <a:t>Bar Graph - Count of Each Species</a:t>
            </a:r>
          </a:p>
          <a:p>
            <a:pPr algn="ctr" defTabSz="914400">
              <a:lnSpc>
                <a:spcPct val="90000"/>
              </a:lnSpc>
              <a:spcBef>
                <a:spcPct val="0"/>
              </a:spcBef>
              <a:spcAft>
                <a:spcPts val="600"/>
              </a:spcAft>
            </a:pPr>
            <a:endParaRPr lang="en-US" sz="3600" kern="1200">
              <a:solidFill>
                <a:schemeClr val="tx2"/>
              </a:solidFill>
              <a:latin typeface="+mj-lt"/>
              <a:ea typeface="+mj-ea"/>
              <a:cs typeface="+mj-cs"/>
            </a:endParaRPr>
          </a:p>
        </p:txBody>
      </p:sp>
      <p:grpSp>
        <p:nvGrpSpPr>
          <p:cNvPr id="20" name="Group 19">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21" name="Freeform: Shape 20">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7" name="Freeform: Shape 26">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0" name="Freeform: Shape 29">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B035C7CE-999F-C509-D44C-1EBC12CF81D2}"/>
              </a:ext>
            </a:extLst>
          </p:cNvPr>
          <p:cNvPicPr>
            <a:picLocks noChangeAspect="1"/>
          </p:cNvPicPr>
          <p:nvPr/>
        </p:nvPicPr>
        <p:blipFill>
          <a:blip r:embed="rId2"/>
          <a:stretch>
            <a:fillRect/>
          </a:stretch>
        </p:blipFill>
        <p:spPr>
          <a:xfrm>
            <a:off x="6632991" y="2837712"/>
            <a:ext cx="4547467" cy="3217333"/>
          </a:xfrm>
          <a:prstGeom prst="rect">
            <a:avLst/>
          </a:prstGeom>
        </p:spPr>
      </p:pic>
      <p:graphicFrame>
        <p:nvGraphicFramePr>
          <p:cNvPr id="6" name="Content Placeholder 2">
            <a:extLst>
              <a:ext uri="{FF2B5EF4-FFF2-40B4-BE49-F238E27FC236}">
                <a16:creationId xmlns:a16="http://schemas.microsoft.com/office/drawing/2014/main" id="{7B27ADF4-5DC8-E14F-4DBB-53EB64FE82B0}"/>
              </a:ext>
            </a:extLst>
          </p:cNvPr>
          <p:cNvGraphicFramePr>
            <a:graphicFrameLocks noGrp="1"/>
          </p:cNvGraphicFramePr>
          <p:nvPr>
            <p:ph idx="1"/>
            <p:extLst>
              <p:ext uri="{D42A27DB-BD31-4B8C-83A1-F6EECF244321}">
                <p14:modId xmlns:p14="http://schemas.microsoft.com/office/powerpoint/2010/main" val="2333091842"/>
              </p:ext>
            </p:extLst>
          </p:nvPr>
        </p:nvGraphicFramePr>
        <p:xfrm>
          <a:off x="804672" y="2827419"/>
          <a:ext cx="5126896" cy="3227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7801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7FAC37-8869-563E-917B-1006CBBE14E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6E8C34-82A2-553D-ECEE-3A2097885657}"/>
              </a:ext>
            </a:extLst>
          </p:cNvPr>
          <p:cNvSpPr txBox="1"/>
          <p:nvPr/>
        </p:nvSpPr>
        <p:spPr>
          <a:xfrm>
            <a:off x="1180947" y="332143"/>
            <a:ext cx="9829800" cy="1325880"/>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3600" kern="1200" dirty="0">
                <a:solidFill>
                  <a:schemeClr val="tx2"/>
                </a:solidFill>
                <a:latin typeface="+mj-lt"/>
                <a:ea typeface="+mj-ea"/>
                <a:cs typeface="+mj-cs"/>
              </a:rPr>
              <a:t>Pie Chart - Proportion of Each Species</a:t>
            </a:r>
          </a:p>
          <a:p>
            <a:pPr algn="ctr" defTabSz="914400">
              <a:lnSpc>
                <a:spcPct val="90000"/>
              </a:lnSpc>
              <a:spcBef>
                <a:spcPct val="0"/>
              </a:spcBef>
              <a:spcAft>
                <a:spcPts val="600"/>
              </a:spcAft>
            </a:pPr>
            <a:endParaRPr lang="en-US" sz="3600" kern="1200" dirty="0">
              <a:solidFill>
                <a:schemeClr val="tx2"/>
              </a:solidFill>
              <a:latin typeface="+mj-lt"/>
              <a:ea typeface="+mj-ea"/>
              <a:cs typeface="+mj-cs"/>
            </a:endParaRP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descr="A pie chart with different colored circles&#10;&#10;AI-generated content may be incorrect.">
            <a:extLst>
              <a:ext uri="{FF2B5EF4-FFF2-40B4-BE49-F238E27FC236}">
                <a16:creationId xmlns:a16="http://schemas.microsoft.com/office/drawing/2014/main" id="{75DD9C05-C42C-F9C9-8BF2-46B18B21EF65}"/>
              </a:ext>
            </a:extLst>
          </p:cNvPr>
          <p:cNvPicPr>
            <a:picLocks noChangeAspect="1"/>
          </p:cNvPicPr>
          <p:nvPr/>
        </p:nvPicPr>
        <p:blipFill>
          <a:blip r:embed="rId2"/>
          <a:stretch>
            <a:fillRect/>
          </a:stretch>
        </p:blipFill>
        <p:spPr>
          <a:xfrm>
            <a:off x="6997328" y="2837712"/>
            <a:ext cx="3818793" cy="3217333"/>
          </a:xfrm>
          <a:prstGeom prst="rect">
            <a:avLst/>
          </a:prstGeom>
        </p:spPr>
      </p:pic>
      <p:graphicFrame>
        <p:nvGraphicFramePr>
          <p:cNvPr id="6" name="Content Placeholder 2">
            <a:extLst>
              <a:ext uri="{FF2B5EF4-FFF2-40B4-BE49-F238E27FC236}">
                <a16:creationId xmlns:a16="http://schemas.microsoft.com/office/drawing/2014/main" id="{07D1240A-B16E-8DD9-F9D5-FF97C6B501A2}"/>
              </a:ext>
            </a:extLst>
          </p:cNvPr>
          <p:cNvGraphicFramePr>
            <a:graphicFrameLocks noGrp="1"/>
          </p:cNvGraphicFramePr>
          <p:nvPr>
            <p:ph idx="1"/>
            <p:extLst>
              <p:ext uri="{D42A27DB-BD31-4B8C-83A1-F6EECF244321}">
                <p14:modId xmlns:p14="http://schemas.microsoft.com/office/powerpoint/2010/main" val="383631044"/>
              </p:ext>
            </p:extLst>
          </p:nvPr>
        </p:nvGraphicFramePr>
        <p:xfrm>
          <a:off x="292144" y="1173620"/>
          <a:ext cx="6403732" cy="5443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4317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7C837-2D13-92DC-8F26-0A0588B4F20B}"/>
              </a:ext>
            </a:extLst>
          </p:cNvPr>
          <p:cNvSpPr>
            <a:spLocks noGrp="1"/>
          </p:cNvSpPr>
          <p:nvPr>
            <p:ph type="title"/>
          </p:nvPr>
        </p:nvSpPr>
        <p:spPr>
          <a:xfrm>
            <a:off x="838200" y="556995"/>
            <a:ext cx="10515600" cy="1133693"/>
          </a:xfrm>
        </p:spPr>
        <p:txBody>
          <a:bodyPr>
            <a:normAutofit/>
          </a:bodyPr>
          <a:lstStyle/>
          <a:p>
            <a:r>
              <a:rPr lang="en-US" sz="5200" b="1">
                <a:latin typeface="Times New Roman"/>
                <a:cs typeface="Times New Roman"/>
              </a:rPr>
              <a:t>Introduction</a:t>
            </a:r>
            <a:endParaRPr lang="en-US" sz="5200"/>
          </a:p>
        </p:txBody>
      </p:sp>
      <p:graphicFrame>
        <p:nvGraphicFramePr>
          <p:cNvPr id="5" name="Content Placeholder 2">
            <a:extLst>
              <a:ext uri="{FF2B5EF4-FFF2-40B4-BE49-F238E27FC236}">
                <a16:creationId xmlns:a16="http://schemas.microsoft.com/office/drawing/2014/main" id="{16267D10-D280-E2F2-ADC3-DCC663BDE831}"/>
              </a:ext>
            </a:extLst>
          </p:cNvPr>
          <p:cNvGraphicFramePr>
            <a:graphicFrameLocks noGrp="1"/>
          </p:cNvGraphicFramePr>
          <p:nvPr>
            <p:ph idx="1"/>
            <p:extLst>
              <p:ext uri="{D42A27DB-BD31-4B8C-83A1-F6EECF244321}">
                <p14:modId xmlns:p14="http://schemas.microsoft.com/office/powerpoint/2010/main" val="28969205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8475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AE408-950D-24E7-BE7D-D92F2F55149E}"/>
              </a:ext>
            </a:extLst>
          </p:cNvPr>
          <p:cNvSpPr>
            <a:spLocks noGrp="1"/>
          </p:cNvSpPr>
          <p:nvPr>
            <p:ph type="title"/>
          </p:nvPr>
        </p:nvSpPr>
        <p:spPr>
          <a:xfrm>
            <a:off x="1256522" y="591829"/>
            <a:ext cx="3939688" cy="5583126"/>
          </a:xfrm>
        </p:spPr>
        <p:txBody>
          <a:bodyPr>
            <a:normAutofit/>
          </a:bodyPr>
          <a:lstStyle/>
          <a:p>
            <a:r>
              <a:rPr lang="en-US" sz="6200" b="1">
                <a:latin typeface="Calibri" panose="020F0502020204030204" pitchFamily="34" charset="0"/>
                <a:ea typeface="Calibri" panose="020F0502020204030204" pitchFamily="34" charset="0"/>
                <a:cs typeface="Calibri" panose="020F0502020204030204" pitchFamily="34" charset="0"/>
              </a:rPr>
              <a:t>Conclusion</a:t>
            </a:r>
            <a:endParaRPr lang="en-US" sz="620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5" name="Content Placeholder 2">
            <a:extLst>
              <a:ext uri="{FF2B5EF4-FFF2-40B4-BE49-F238E27FC236}">
                <a16:creationId xmlns:a16="http://schemas.microsoft.com/office/drawing/2014/main" id="{C2F815EB-336F-925B-A9B9-FC7E79FD38F6}"/>
              </a:ext>
            </a:extLst>
          </p:cNvPr>
          <p:cNvGraphicFramePr>
            <a:graphicFrameLocks noGrp="1"/>
          </p:cNvGraphicFramePr>
          <p:nvPr>
            <p:ph idx="1"/>
            <p:extLst>
              <p:ext uri="{D42A27DB-BD31-4B8C-83A1-F6EECF244321}">
                <p14:modId xmlns:p14="http://schemas.microsoft.com/office/powerpoint/2010/main" val="2715162367"/>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9099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42875-5338-CE8F-6C6D-EE9458180A5D}"/>
              </a:ext>
            </a:extLst>
          </p:cNvPr>
          <p:cNvSpPr>
            <a:spLocks noGrp="1"/>
          </p:cNvSpPr>
          <p:nvPr>
            <p:ph type="title"/>
          </p:nvPr>
        </p:nvSpPr>
        <p:spPr>
          <a:xfrm>
            <a:off x="804672" y="802955"/>
            <a:ext cx="4766330" cy="1454051"/>
          </a:xfrm>
        </p:spPr>
        <p:txBody>
          <a:bodyPr>
            <a:normAutofit/>
          </a:bodyPr>
          <a:lstStyle/>
          <a:p>
            <a:r>
              <a:rPr lang="en-US" sz="3600" b="1">
                <a:solidFill>
                  <a:schemeClr val="tx2"/>
                </a:solidFill>
                <a:latin typeface="Calibri" panose="020F0502020204030204" pitchFamily="34" charset="0"/>
                <a:ea typeface="Calibri" panose="020F0502020204030204" pitchFamily="34" charset="0"/>
                <a:cs typeface="Calibri" panose="020F0502020204030204" pitchFamily="34" charset="0"/>
              </a:rPr>
              <a:t>Future Work</a:t>
            </a:r>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9652C2E-DDEA-8E29-1E9E-C9862C9093C4}"/>
              </a:ext>
            </a:extLst>
          </p:cNvPr>
          <p:cNvSpPr>
            <a:spLocks noGrp="1"/>
          </p:cNvSpPr>
          <p:nvPr>
            <p:ph idx="1"/>
          </p:nvPr>
        </p:nvSpPr>
        <p:spPr>
          <a:xfrm>
            <a:off x="804672" y="2421683"/>
            <a:ext cx="4765949" cy="3353476"/>
          </a:xfrm>
        </p:spPr>
        <p:txBody>
          <a:bodyPr vert="horz" lIns="0" tIns="0" rIns="0" bIns="0" rtlCol="0" anchor="t">
            <a:normAutofit/>
          </a:bodyPr>
          <a:lstStyle/>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We can use the data we have to analyze with other species. </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A couple more visualization approaches will allow us to analyze every species in even greater detail. </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In order to further our future work, we can also experiment with various machine learning approaches. </a:t>
            </a:r>
          </a:p>
          <a:p>
            <a:endParaRPr lang="en-US" sz="18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18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0" name="Group 29">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31" name="Freeform: Shape 30">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Metallic spheres connected in mesh">
            <a:extLst>
              <a:ext uri="{FF2B5EF4-FFF2-40B4-BE49-F238E27FC236}">
                <a16:creationId xmlns:a16="http://schemas.microsoft.com/office/drawing/2014/main" id="{BBE83044-C013-E8D6-6BD6-7AE13C9F5631}"/>
              </a:ext>
            </a:extLst>
          </p:cNvPr>
          <p:cNvPicPr>
            <a:picLocks noChangeAspect="1"/>
          </p:cNvPicPr>
          <p:nvPr/>
        </p:nvPicPr>
        <p:blipFill rotWithShape="1">
          <a:blip r:embed="rId2"/>
          <a:srcRect l="15002" r="18247" b="-2"/>
          <a:stretch/>
        </p:blipFill>
        <p:spPr>
          <a:xfrm>
            <a:off x="7321116" y="1506211"/>
            <a:ext cx="4142232" cy="4142251"/>
          </a:xfrm>
          <a:prstGeom prst="rect">
            <a:avLst/>
          </a:prstGeom>
        </p:spPr>
      </p:pic>
    </p:spTree>
    <p:extLst>
      <p:ext uri="{BB962C8B-B14F-4D97-AF65-F5344CB8AC3E}">
        <p14:creationId xmlns:p14="http://schemas.microsoft.com/office/powerpoint/2010/main" val="2197185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8659EB-67C8-C674-29BE-4917E7490DBE}"/>
              </a:ext>
            </a:extLst>
          </p:cNvPr>
          <p:cNvSpPr>
            <a:spLocks noGrp="1"/>
          </p:cNvSpPr>
          <p:nvPr>
            <p:ph type="title"/>
          </p:nvPr>
        </p:nvSpPr>
        <p:spPr>
          <a:xfrm>
            <a:off x="804672" y="4267832"/>
            <a:ext cx="4805996" cy="1297115"/>
          </a:xfrm>
        </p:spPr>
        <p:txBody>
          <a:bodyPr vert="horz" lIns="91440" tIns="45720" rIns="91440" bIns="45720" rtlCol="0" anchor="t" anchorCtr="0">
            <a:normAutofit/>
          </a:bodyPr>
          <a:lstStyle/>
          <a:p>
            <a:r>
              <a:rPr lang="en-US" sz="4000" b="1" kern="1200">
                <a:solidFill>
                  <a:schemeClr val="tx2"/>
                </a:solidFill>
                <a:latin typeface="+mj-lt"/>
                <a:ea typeface="+mj-ea"/>
                <a:cs typeface="+mj-cs"/>
              </a:rPr>
              <a:t>THANK YOU</a:t>
            </a:r>
            <a:endParaRPr lang="en-US" sz="4000" kern="1200">
              <a:solidFill>
                <a:schemeClr val="tx2"/>
              </a:solidFill>
              <a:latin typeface="+mj-lt"/>
              <a:ea typeface="+mj-ea"/>
              <a:cs typeface="+mj-cs"/>
            </a:endParaRPr>
          </a:p>
        </p:txBody>
      </p:sp>
      <p:grpSp>
        <p:nvGrpSpPr>
          <p:cNvPr id="13" name="Group 12">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4" name="Freeform: Shape 13">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descr="Handshake with solid fill">
            <a:extLst>
              <a:ext uri="{FF2B5EF4-FFF2-40B4-BE49-F238E27FC236}">
                <a16:creationId xmlns:a16="http://schemas.microsoft.com/office/drawing/2014/main" id="{60E83D16-AC81-0874-E8E7-5D21DBF407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Tree>
    <p:extLst>
      <p:ext uri="{BB962C8B-B14F-4D97-AF65-F5344CB8AC3E}">
        <p14:creationId xmlns:p14="http://schemas.microsoft.com/office/powerpoint/2010/main" val="2339118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33C909-A89D-9E96-81A3-56F85CC7390A}"/>
              </a:ext>
            </a:extLst>
          </p:cNvPr>
          <p:cNvSpPr>
            <a:spLocks noGrp="1"/>
          </p:cNvSpPr>
          <p:nvPr>
            <p:ph type="title"/>
          </p:nvPr>
        </p:nvSpPr>
        <p:spPr>
          <a:xfrm>
            <a:off x="1179576" y="1261423"/>
            <a:ext cx="9829800" cy="1325880"/>
          </a:xfrm>
        </p:spPr>
        <p:txBody>
          <a:bodyPr anchor="b">
            <a:normAutofit/>
          </a:bodyPr>
          <a:lstStyle/>
          <a:p>
            <a:pPr algn="ctr"/>
            <a:r>
              <a:rPr lang="en-US" sz="3600" b="1">
                <a:solidFill>
                  <a:schemeClr val="tx2"/>
                </a:solidFill>
                <a:latin typeface="Calibri" panose="020F0502020204030204" pitchFamily="34" charset="0"/>
                <a:ea typeface="Calibri" panose="020F0502020204030204" pitchFamily="34" charset="0"/>
                <a:cs typeface="Calibri" panose="020F0502020204030204" pitchFamily="34" charset="0"/>
              </a:rPr>
              <a:t>Sample Data</a:t>
            </a:r>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7" name="Group 36">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38" name="Freeform: Shape 37">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Shape 39">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reeform: Shape 40">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7D81DEC-DE06-591D-1A6C-E49140EFDD69}"/>
              </a:ext>
            </a:extLst>
          </p:cNvPr>
          <p:cNvSpPr>
            <a:spLocks noGrp="1"/>
          </p:cNvSpPr>
          <p:nvPr>
            <p:ph idx="1"/>
          </p:nvPr>
        </p:nvSpPr>
        <p:spPr>
          <a:xfrm>
            <a:off x="804672" y="2827419"/>
            <a:ext cx="5126896" cy="3227626"/>
          </a:xfrm>
        </p:spPr>
        <p:txBody>
          <a:bodyPr vert="horz" lIns="0" tIns="0" rIns="0" bIns="0" rtlCol="0" anchor="ctr">
            <a:normAutofit/>
          </a:bodyPr>
          <a:lstStyle/>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As you can see, the data file entries vary in terms of sepal and petal length and width for three different species. </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Only the first six records from the data file are shown above. </a:t>
            </a:r>
          </a:p>
        </p:txBody>
      </p:sp>
      <p:grpSp>
        <p:nvGrpSpPr>
          <p:cNvPr id="43" name="Group 42">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44" name="Freeform: Shape 43">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Shape 44">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7" name="Freeform: Shape 46">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1B04A2BB-6AAF-EA25-AEEF-CFA9A433D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9378" y="3413225"/>
            <a:ext cx="4954693" cy="2066306"/>
          </a:xfrm>
          <a:prstGeom prst="rect">
            <a:avLst/>
          </a:prstGeom>
        </p:spPr>
      </p:pic>
    </p:spTree>
    <p:extLst>
      <p:ext uri="{BB962C8B-B14F-4D97-AF65-F5344CB8AC3E}">
        <p14:creationId xmlns:p14="http://schemas.microsoft.com/office/powerpoint/2010/main" val="1596542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C624F4-16FC-7AFE-06A7-4FA8428A8AC6}"/>
              </a:ext>
            </a:extLst>
          </p:cNvPr>
          <p:cNvSpPr>
            <a:spLocks noGrp="1"/>
          </p:cNvSpPr>
          <p:nvPr>
            <p:ph type="title"/>
          </p:nvPr>
        </p:nvSpPr>
        <p:spPr>
          <a:xfrm>
            <a:off x="1180947" y="373708"/>
            <a:ext cx="9829800" cy="1325880"/>
          </a:xfrm>
        </p:spPr>
        <p:txBody>
          <a:bodyPr anchor="b">
            <a:normAutofit/>
          </a:bodyPr>
          <a:lstStyle/>
          <a:p>
            <a:pPr algn="ctr"/>
            <a:r>
              <a:rPr lang="en-US" sz="3600" b="1" dirty="0">
                <a:solidFill>
                  <a:schemeClr val="tx2"/>
                </a:solidFill>
                <a:latin typeface="Calibri" panose="020F0502020204030204" pitchFamily="34" charset="0"/>
                <a:ea typeface="Calibri" panose="020F0502020204030204" pitchFamily="34" charset="0"/>
                <a:cs typeface="Calibri" panose="020F0502020204030204" pitchFamily="34" charset="0"/>
              </a:rPr>
              <a:t>Visualization Techniques Used</a:t>
            </a:r>
            <a:endParaRPr lang="en-US" sz="3600" dirty="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28" name="Group 27">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7" name="Freeform: Shape 16">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D9225A5A-59B7-2C42-3FDC-430ADA2A9628}"/>
              </a:ext>
            </a:extLst>
          </p:cNvPr>
          <p:cNvSpPr>
            <a:spLocks noGrp="1"/>
          </p:cNvSpPr>
          <p:nvPr>
            <p:ph idx="1"/>
          </p:nvPr>
        </p:nvSpPr>
        <p:spPr>
          <a:xfrm>
            <a:off x="804672" y="2827419"/>
            <a:ext cx="5126896" cy="3227626"/>
          </a:xfrm>
        </p:spPr>
        <p:txBody>
          <a:bodyPr vert="horz" lIns="0" tIns="0" rIns="0" bIns="0" rtlCol="0" anchor="ctr">
            <a:normAutofit/>
          </a:bodyPr>
          <a:lstStyle/>
          <a:p>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You may create the conditions required to make your future vision a reality by using the visualizing process. </a:t>
            </a:r>
          </a:p>
          <a:p>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By using creative imagery, you may educate your brain to focus on the things that are most important to you. should exercise selective attention as well. </a:t>
            </a:r>
          </a:p>
          <a:p>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We have represented our IRIS data using the following methods: </a:t>
            </a:r>
          </a:p>
          <a:p>
            <a:pPr marL="0" indent="0">
              <a:buNone/>
            </a:pPr>
            <a:endParaRPr lang="en-US" sz="1500">
              <a:solidFill>
                <a:schemeClr val="tx2"/>
              </a:solidFill>
              <a:latin typeface="Calibri" panose="020F0502020204030204" pitchFamily="34" charset="0"/>
              <a:ea typeface="Calibri" panose="020F0502020204030204" pitchFamily="34" charset="0"/>
              <a:cs typeface="Calibri" panose="020F0502020204030204" pitchFamily="34" charset="0"/>
            </a:endParaRPr>
          </a:p>
          <a:p>
            <a:pPr lvl="1"/>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Histogram </a:t>
            </a:r>
          </a:p>
          <a:p>
            <a:pPr lvl="1"/>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Boxplot </a:t>
            </a:r>
          </a:p>
          <a:p>
            <a:pPr lvl="1"/>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Distributed Chart </a:t>
            </a:r>
          </a:p>
          <a:p>
            <a:pPr lvl="1"/>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Graphical Correlations </a:t>
            </a:r>
          </a:p>
          <a:p>
            <a:endParaRPr lang="en-US" sz="15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150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5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22" name="Group 21">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3" name="Freeform: Shape 22">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Glasses">
            <a:extLst>
              <a:ext uri="{FF2B5EF4-FFF2-40B4-BE49-F238E27FC236}">
                <a16:creationId xmlns:a16="http://schemas.microsoft.com/office/drawing/2014/main" id="{9035B0CB-325C-BBDF-C39B-A9C139B514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98058" y="2837712"/>
            <a:ext cx="3217333" cy="3217333"/>
          </a:xfrm>
          <a:prstGeom prst="rect">
            <a:avLst/>
          </a:prstGeom>
        </p:spPr>
      </p:pic>
    </p:spTree>
    <p:extLst>
      <p:ext uri="{BB962C8B-B14F-4D97-AF65-F5344CB8AC3E}">
        <p14:creationId xmlns:p14="http://schemas.microsoft.com/office/powerpoint/2010/main" val="83033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E35B-E289-1ED3-A109-04A3A98A14FE}"/>
              </a:ext>
            </a:extLst>
          </p:cNvPr>
          <p:cNvSpPr>
            <a:spLocks noGrp="1"/>
          </p:cNvSpPr>
          <p:nvPr>
            <p:ph type="title"/>
          </p:nvPr>
        </p:nvSpPr>
        <p:spPr>
          <a:xfrm>
            <a:off x="1188069" y="381935"/>
            <a:ext cx="9356106" cy="1200329"/>
          </a:xfrm>
        </p:spPr>
        <p:txBody>
          <a:bodyPr anchor="t">
            <a:normAutofit/>
          </a:bodyPr>
          <a:lstStyle/>
          <a:p>
            <a:r>
              <a:rPr lang="en-US" sz="5600" b="1">
                <a:latin typeface="Calibri" panose="020F0502020204030204" pitchFamily="34" charset="0"/>
                <a:ea typeface="Calibri" panose="020F0502020204030204" pitchFamily="34" charset="0"/>
                <a:cs typeface="Calibri" panose="020F0502020204030204" pitchFamily="34" charset="0"/>
              </a:rPr>
              <a:t>Visualization Techniques Used</a:t>
            </a:r>
          </a:p>
          <a:p>
            <a:endParaRPr lang="en-US" sz="5600" b="1">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15" name="Content Placeholder 2">
            <a:extLst>
              <a:ext uri="{FF2B5EF4-FFF2-40B4-BE49-F238E27FC236}">
                <a16:creationId xmlns:a16="http://schemas.microsoft.com/office/drawing/2014/main" id="{102D39F9-7411-7650-D499-339B7FA9D56C}"/>
              </a:ext>
            </a:extLst>
          </p:cNvPr>
          <p:cNvGraphicFramePr>
            <a:graphicFrameLocks noGrp="1"/>
          </p:cNvGraphicFramePr>
          <p:nvPr>
            <p:ph idx="1"/>
            <p:extLst>
              <p:ext uri="{D42A27DB-BD31-4B8C-83A1-F6EECF244321}">
                <p14:modId xmlns:p14="http://schemas.microsoft.com/office/powerpoint/2010/main" val="4044272989"/>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6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CBAD8-D679-F7DC-4949-F8B975B21161}"/>
              </a:ext>
            </a:extLst>
          </p:cNvPr>
          <p:cNvSpPr>
            <a:spLocks noGrp="1"/>
          </p:cNvSpPr>
          <p:nvPr>
            <p:ph type="title"/>
          </p:nvPr>
        </p:nvSpPr>
        <p:spPr>
          <a:xfrm>
            <a:off x="1188069" y="381935"/>
            <a:ext cx="9356106" cy="1200329"/>
          </a:xfrm>
        </p:spPr>
        <p:txBody>
          <a:bodyPr anchor="t">
            <a:normAutofit/>
          </a:bodyPr>
          <a:lstStyle/>
          <a:p>
            <a:r>
              <a:rPr lang="en-US" sz="5600" b="1">
                <a:latin typeface="Calibri" panose="020F0502020204030204" pitchFamily="34" charset="0"/>
                <a:ea typeface="Calibri" panose="020F0502020204030204" pitchFamily="34" charset="0"/>
                <a:cs typeface="Calibri" panose="020F0502020204030204" pitchFamily="34" charset="0"/>
              </a:rPr>
              <a:t>Visualization Techniques Used</a:t>
            </a:r>
            <a:endParaRPr lang="en-US" sz="5600">
              <a:latin typeface="Calibri" panose="020F0502020204030204" pitchFamily="34" charset="0"/>
              <a:ea typeface="Calibri" panose="020F0502020204030204" pitchFamily="34" charset="0"/>
              <a:cs typeface="Calibri" panose="020F0502020204030204" pitchFamily="34" charset="0"/>
            </a:endParaRPr>
          </a:p>
          <a:p>
            <a:endParaRPr lang="en-US" sz="5600"/>
          </a:p>
        </p:txBody>
      </p:sp>
      <p:graphicFrame>
        <p:nvGraphicFramePr>
          <p:cNvPr id="5" name="Content Placeholder 2">
            <a:extLst>
              <a:ext uri="{FF2B5EF4-FFF2-40B4-BE49-F238E27FC236}">
                <a16:creationId xmlns:a16="http://schemas.microsoft.com/office/drawing/2014/main" id="{E1E75705-46BF-E2FA-7C9A-3AA4ED299986}"/>
              </a:ext>
            </a:extLst>
          </p:cNvPr>
          <p:cNvGraphicFramePr>
            <a:graphicFrameLocks noGrp="1"/>
          </p:cNvGraphicFramePr>
          <p:nvPr>
            <p:ph idx="1"/>
            <p:extLst>
              <p:ext uri="{D42A27DB-BD31-4B8C-83A1-F6EECF244321}">
                <p14:modId xmlns:p14="http://schemas.microsoft.com/office/powerpoint/2010/main" val="3811563677"/>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4966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E020063-2385-44AC-BD67-258E1F0B9F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E014A0B-5338-4077-AFE9-A90D04D449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1C2A0-497C-1494-A6E7-DCDDC15AE185}"/>
              </a:ext>
            </a:extLst>
          </p:cNvPr>
          <p:cNvSpPr>
            <a:spLocks noGrp="1"/>
          </p:cNvSpPr>
          <p:nvPr>
            <p:ph type="title"/>
          </p:nvPr>
        </p:nvSpPr>
        <p:spPr>
          <a:xfrm>
            <a:off x="1179576" y="1261423"/>
            <a:ext cx="9829800" cy="1325880"/>
          </a:xfrm>
        </p:spPr>
        <p:txBody>
          <a:bodyPr anchor="b">
            <a:normAutofit/>
          </a:bodyPr>
          <a:lstStyle/>
          <a:p>
            <a:pPr algn="ctr"/>
            <a:r>
              <a:rPr lang="en-US" sz="3600" b="1">
                <a:solidFill>
                  <a:schemeClr val="tx2"/>
                </a:solidFill>
                <a:latin typeface="Calibri" panose="020F0502020204030204" pitchFamily="34" charset="0"/>
                <a:ea typeface="Calibri" panose="020F0502020204030204" pitchFamily="34" charset="0"/>
                <a:cs typeface="Calibri" panose="020F0502020204030204" pitchFamily="34" charset="0"/>
              </a:rPr>
              <a:t>Analysis in Histogram View</a:t>
            </a:r>
          </a:p>
        </p:txBody>
      </p:sp>
      <p:grpSp>
        <p:nvGrpSpPr>
          <p:cNvPr id="15" name="Group 14">
            <a:extLst>
              <a:ext uri="{FF2B5EF4-FFF2-40B4-BE49-F238E27FC236}">
                <a16:creationId xmlns:a16="http://schemas.microsoft.com/office/drawing/2014/main" id="{78127680-150F-4A90-9950-F663925781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
            <a:ext cx="3362070" cy="2522849"/>
            <a:chOff x="-305" y="-1"/>
            <a:chExt cx="3832880" cy="2876136"/>
          </a:xfrm>
        </p:grpSpPr>
        <p:sp>
          <p:nvSpPr>
            <p:cNvPr id="16" name="Freeform: Shape 15">
              <a:extLst>
                <a:ext uri="{FF2B5EF4-FFF2-40B4-BE49-F238E27FC236}">
                  <a16:creationId xmlns:a16="http://schemas.microsoft.com/office/drawing/2014/main" id="{5088F97A-8362-4967-B664-D748B846E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0F9DEDE-4318-412A-81C5-C8C90F689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09E97DE9-7844-4707-8928-1CD88ADB7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EC58954E-44A5-4A0D-97A9-8A2BB43D6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CC46114-2626-8791-C71A-759875CA409D}"/>
              </a:ext>
            </a:extLst>
          </p:cNvPr>
          <p:cNvSpPr>
            <a:spLocks noGrp="1"/>
          </p:cNvSpPr>
          <p:nvPr>
            <p:ph idx="1"/>
          </p:nvPr>
        </p:nvSpPr>
        <p:spPr>
          <a:xfrm>
            <a:off x="804672" y="2827419"/>
            <a:ext cx="5126896" cy="3227626"/>
          </a:xfrm>
        </p:spPr>
        <p:txBody>
          <a:bodyPr vert="horz" lIns="0" tIns="0" rIns="0" bIns="0" rtlCol="0" anchor="ctr">
            <a:normAutofit/>
          </a:bodyPr>
          <a:lstStyle/>
          <a:p>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Histogram view was our first go-to visual aid for simple visualization. </a:t>
            </a:r>
          </a:p>
          <a:p>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The x-axis of the figure represents the records in the data set.</a:t>
            </a:r>
          </a:p>
          <a:p>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The y-axis shows the total number of records in the data set. </a:t>
            </a:r>
          </a:p>
          <a:p>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Every graph in the data set has a representation for every column. </a:t>
            </a:r>
          </a:p>
          <a:p>
            <a:r>
              <a:rPr lang="en-US" sz="1500">
                <a:solidFill>
                  <a:schemeClr val="tx2"/>
                </a:solidFill>
                <a:latin typeface="Calibri" panose="020F0502020204030204" pitchFamily="34" charset="0"/>
                <a:ea typeface="Calibri" panose="020F0502020204030204" pitchFamily="34" charset="0"/>
                <a:cs typeface="Calibri" panose="020F0502020204030204" pitchFamily="34" charset="0"/>
              </a:rPr>
              <a:t>The colors red, blue, and green correspond to the length, width, and length of the sepal, petal, and tube, respectively.</a:t>
            </a:r>
          </a:p>
          <a:p>
            <a:pPr marL="0" indent="0">
              <a:buNone/>
            </a:pPr>
            <a:r>
              <a:rPr lang="en-US" sz="1500">
                <a:solidFill>
                  <a:schemeClr val="tx2"/>
                </a:solidFill>
                <a:latin typeface="Times New Roman"/>
                <a:ea typeface="+mn-lt"/>
                <a:cs typeface="+mn-lt"/>
              </a:rPr>
              <a:t> </a:t>
            </a:r>
            <a:br>
              <a:rPr lang="en-US" sz="1500">
                <a:solidFill>
                  <a:schemeClr val="tx2"/>
                </a:solidFill>
                <a:latin typeface="Times New Roman"/>
                <a:ea typeface="+mn-lt"/>
                <a:cs typeface="+mn-lt"/>
              </a:rPr>
            </a:br>
            <a:br>
              <a:rPr lang="en-US" sz="1500">
                <a:solidFill>
                  <a:schemeClr val="tx2"/>
                </a:solidFill>
                <a:latin typeface="Times New Roman"/>
                <a:ea typeface="Source Sans Pro"/>
              </a:rPr>
            </a:br>
            <a:br>
              <a:rPr lang="en-US" sz="1500">
                <a:solidFill>
                  <a:schemeClr val="tx2"/>
                </a:solidFill>
                <a:latin typeface="Times New Roman"/>
                <a:ea typeface="Source Sans Pro"/>
              </a:rPr>
            </a:br>
            <a:endParaRPr lang="en-US" sz="1500">
              <a:solidFill>
                <a:schemeClr val="tx2"/>
              </a:solidFill>
              <a:latin typeface="Times New Roman"/>
              <a:ea typeface="Source Sans Pro"/>
              <a:cs typeface="Times New Roman"/>
            </a:endParaRPr>
          </a:p>
        </p:txBody>
      </p:sp>
      <p:grpSp>
        <p:nvGrpSpPr>
          <p:cNvPr id="21" name="Group 20">
            <a:extLst>
              <a:ext uri="{FF2B5EF4-FFF2-40B4-BE49-F238E27FC236}">
                <a16:creationId xmlns:a16="http://schemas.microsoft.com/office/drawing/2014/main" id="{466920E5-8640-4C24-A775-8647637094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flipH="1">
            <a:off x="10185732" y="4852038"/>
            <a:ext cx="2151670" cy="1860256"/>
            <a:chOff x="-305" y="-4155"/>
            <a:chExt cx="2514948" cy="2174333"/>
          </a:xfrm>
        </p:grpSpPr>
        <p:sp>
          <p:nvSpPr>
            <p:cNvPr id="22" name="Freeform: Shape 21">
              <a:extLst>
                <a:ext uri="{FF2B5EF4-FFF2-40B4-BE49-F238E27FC236}">
                  <a16:creationId xmlns:a16="http://schemas.microsoft.com/office/drawing/2014/main" id="{2CBA3142-5A82-43CE-87A2-EB14B17A51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EF5A1C7-9938-4A33-A5A4-2B05353B3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262A936D-E9F6-4A68-82C2-1D1CC7772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C68A9229-BBBE-4934-9700-BA72A1BB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3CED4DE0-A646-CBB2-39A6-35EB1314C200}"/>
              </a:ext>
            </a:extLst>
          </p:cNvPr>
          <p:cNvPicPr>
            <a:picLocks noChangeAspect="1"/>
          </p:cNvPicPr>
          <p:nvPr/>
        </p:nvPicPr>
        <p:blipFill>
          <a:blip r:embed="rId2" cstate="print">
            <a:extLst>
              <a:ext uri="{28A0092B-C50C-407E-A947-70E740481C1C}">
                <a14:useLocalDpi xmlns:a14="http://schemas.microsoft.com/office/drawing/2010/main" val="0"/>
              </a:ext>
            </a:extLst>
          </a:blip>
          <a:srcRect r="2780" b="1"/>
          <a:stretch/>
        </p:blipFill>
        <p:spPr>
          <a:xfrm>
            <a:off x="6957863" y="2837712"/>
            <a:ext cx="3897722" cy="3217333"/>
          </a:xfrm>
          <a:prstGeom prst="rect">
            <a:avLst/>
          </a:prstGeom>
        </p:spPr>
      </p:pic>
    </p:spTree>
    <p:extLst>
      <p:ext uri="{BB962C8B-B14F-4D97-AF65-F5344CB8AC3E}">
        <p14:creationId xmlns:p14="http://schemas.microsoft.com/office/powerpoint/2010/main" val="110731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695F26-39DB-450E-B464-9C76CD23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F42E55F-A297-474F-AF2D-6D3A15822B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1" y="-1"/>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CF1BB-9594-CC5D-AF0B-E1B003973431}"/>
              </a:ext>
            </a:extLst>
          </p:cNvPr>
          <p:cNvSpPr>
            <a:spLocks noGrp="1"/>
          </p:cNvSpPr>
          <p:nvPr>
            <p:ph type="title"/>
          </p:nvPr>
        </p:nvSpPr>
        <p:spPr>
          <a:xfrm>
            <a:off x="804672" y="338328"/>
            <a:ext cx="5011473" cy="1773936"/>
          </a:xfrm>
        </p:spPr>
        <p:txBody>
          <a:bodyPr>
            <a:normAutofit/>
          </a:bodyPr>
          <a:lstStyle/>
          <a:p>
            <a:r>
              <a:rPr lang="en-US" sz="3600" b="1">
                <a:solidFill>
                  <a:schemeClr val="tx2"/>
                </a:solidFill>
                <a:latin typeface="Calibri" panose="020F0502020204030204" pitchFamily="34" charset="0"/>
                <a:ea typeface="Calibri" panose="020F0502020204030204" pitchFamily="34" charset="0"/>
                <a:cs typeface="Calibri" panose="020F0502020204030204" pitchFamily="34" charset="0"/>
              </a:rPr>
              <a:t>Analysis in Histogram View</a:t>
            </a:r>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30" name="Group 29">
            <a:extLst>
              <a:ext uri="{FF2B5EF4-FFF2-40B4-BE49-F238E27FC236}">
                <a16:creationId xmlns:a16="http://schemas.microsoft.com/office/drawing/2014/main" id="{972070F7-E065-4D60-8938-9FB8CDB8A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9919" y="170310"/>
            <a:ext cx="2514948" cy="2174333"/>
            <a:chOff x="-305" y="-4155"/>
            <a:chExt cx="2514948" cy="2174333"/>
          </a:xfrm>
        </p:grpSpPr>
        <p:sp>
          <p:nvSpPr>
            <p:cNvPr id="31" name="Freeform: Shape 30">
              <a:extLst>
                <a:ext uri="{FF2B5EF4-FFF2-40B4-BE49-F238E27FC236}">
                  <a16:creationId xmlns:a16="http://schemas.microsoft.com/office/drawing/2014/main" id="{4F672C03-E63A-4F6B-96BD-0C4E3F1B8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BB94CDF-5C33-4B0A-B53F-50762639C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3C92F9D-544D-4691-94A7-B937CF4BE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3" name="Freeform: Shape 32">
              <a:extLst>
                <a:ext uri="{FF2B5EF4-FFF2-40B4-BE49-F238E27FC236}">
                  <a16:creationId xmlns:a16="http://schemas.microsoft.com/office/drawing/2014/main" id="{DCA4DEE4-B7B4-47F4-A9C5-31AED8369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Content Placeholder 2">
            <a:extLst>
              <a:ext uri="{FF2B5EF4-FFF2-40B4-BE49-F238E27FC236}">
                <a16:creationId xmlns:a16="http://schemas.microsoft.com/office/drawing/2014/main" id="{F9568715-599E-35F8-134A-4F64028B3C5C}"/>
              </a:ext>
            </a:extLst>
          </p:cNvPr>
          <p:cNvSpPr>
            <a:spLocks noGrp="1"/>
          </p:cNvSpPr>
          <p:nvPr>
            <p:ph idx="1"/>
          </p:nvPr>
        </p:nvSpPr>
        <p:spPr>
          <a:xfrm>
            <a:off x="6375857" y="843003"/>
            <a:ext cx="5029200" cy="1773936"/>
          </a:xfrm>
        </p:spPr>
        <p:txBody>
          <a:bodyPr vert="horz" lIns="0" tIns="0" rIns="0" bIns="0" rtlCol="0" anchor="ctr">
            <a:normAutofit/>
          </a:bodyPr>
          <a:lstStyle/>
          <a:p>
            <a:r>
              <a:rPr lang="en-US" sz="1300" dirty="0">
                <a:solidFill>
                  <a:schemeClr val="tx2"/>
                </a:solidFill>
                <a:latin typeface="Calibri" panose="020F0502020204030204" pitchFamily="34" charset="0"/>
                <a:ea typeface="Calibri" panose="020F0502020204030204" pitchFamily="34" charset="0"/>
                <a:cs typeface="Calibri" panose="020F0502020204030204" pitchFamily="34" charset="0"/>
              </a:rPr>
              <a:t>We also attempted to use a box plot and a histogram to assess the same set of data. </a:t>
            </a:r>
          </a:p>
          <a:p>
            <a:r>
              <a:rPr lang="en-US" sz="1300" dirty="0">
                <a:solidFill>
                  <a:schemeClr val="tx2"/>
                </a:solidFill>
                <a:latin typeface="Calibri" panose="020F0502020204030204" pitchFamily="34" charset="0"/>
                <a:ea typeface="Calibri" panose="020F0502020204030204" pitchFamily="34" charset="0"/>
                <a:cs typeface="Calibri" panose="020F0502020204030204" pitchFamily="34" charset="0"/>
              </a:rPr>
              <a:t>This depiction differs from the previous one in that density is being used for analysis in both the box plot and the histogram. </a:t>
            </a:r>
          </a:p>
          <a:p>
            <a:r>
              <a:rPr lang="en-US" sz="1300" dirty="0">
                <a:solidFill>
                  <a:schemeClr val="tx2"/>
                </a:solidFill>
                <a:latin typeface="Calibri" panose="020F0502020204030204" pitchFamily="34" charset="0"/>
                <a:ea typeface="Calibri" panose="020F0502020204030204" pitchFamily="34" charset="0"/>
                <a:cs typeface="Calibri" panose="020F0502020204030204" pitchFamily="34" charset="0"/>
              </a:rPr>
              <a:t>An attribute in the data set versus density is the relationship between the x and y axes. </a:t>
            </a:r>
            <a:br>
              <a:rPr lang="en-US" sz="1300" dirty="0">
                <a:solidFill>
                  <a:schemeClr val="tx2"/>
                </a:solidFill>
                <a:latin typeface="Times New Roman"/>
                <a:ea typeface="+mn-lt"/>
                <a:cs typeface="+mn-lt"/>
              </a:rPr>
            </a:br>
            <a:br>
              <a:rPr lang="en-US" sz="1300" dirty="0">
                <a:solidFill>
                  <a:schemeClr val="tx2"/>
                </a:solidFill>
                <a:latin typeface="Times New Roman"/>
                <a:ea typeface="Source Sans Pro"/>
              </a:rPr>
            </a:br>
            <a:endParaRPr lang="en-US" sz="1300" dirty="0">
              <a:solidFill>
                <a:schemeClr val="tx2"/>
              </a:solidFill>
              <a:latin typeface="Times New Roman"/>
              <a:ea typeface="Source Sans Pro"/>
              <a:cs typeface="Times New Roman"/>
            </a:endParaRPr>
          </a:p>
        </p:txBody>
      </p:sp>
      <p:pic>
        <p:nvPicPr>
          <p:cNvPr id="9" name="Picture 8">
            <a:extLst>
              <a:ext uri="{FF2B5EF4-FFF2-40B4-BE49-F238E27FC236}">
                <a16:creationId xmlns:a16="http://schemas.microsoft.com/office/drawing/2014/main" id="{2DF05B9E-6EFB-5E72-7495-8399D0E25C2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14592" y="3364198"/>
            <a:ext cx="3277174" cy="2695476"/>
          </a:xfrm>
          <a:prstGeom prst="rect">
            <a:avLst/>
          </a:prstGeom>
        </p:spPr>
      </p:pic>
      <p:pic>
        <p:nvPicPr>
          <p:cNvPr id="7" name="Picture 6">
            <a:extLst>
              <a:ext uri="{FF2B5EF4-FFF2-40B4-BE49-F238E27FC236}">
                <a16:creationId xmlns:a16="http://schemas.microsoft.com/office/drawing/2014/main" id="{1044086D-8EC8-02CE-698E-C8F21032A6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95238" y="3364198"/>
            <a:ext cx="3287166" cy="2695476"/>
          </a:xfrm>
          <a:prstGeom prst="rect">
            <a:avLst/>
          </a:prstGeom>
        </p:spPr>
      </p:pic>
    </p:spTree>
    <p:extLst>
      <p:ext uri="{BB962C8B-B14F-4D97-AF65-F5344CB8AC3E}">
        <p14:creationId xmlns:p14="http://schemas.microsoft.com/office/powerpoint/2010/main" val="3734569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F99093-FB6D-43E0-AA45-FA744653E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E8B83EF-4FB2-4C16-B94A-73A8FBCD1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8" name="Group 27">
            <a:extLst>
              <a:ext uri="{FF2B5EF4-FFF2-40B4-BE49-F238E27FC236}">
                <a16:creationId xmlns:a16="http://schemas.microsoft.com/office/drawing/2014/main" id="{65CE4779-ABAB-448C-B806-A60E8F835D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9" name="Freeform: Shape 28">
              <a:extLst>
                <a:ext uri="{FF2B5EF4-FFF2-40B4-BE49-F238E27FC236}">
                  <a16:creationId xmlns:a16="http://schemas.microsoft.com/office/drawing/2014/main" id="{284E8940-EE47-4A50-B7D3-F4BF68524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9BA40340-BD4D-49C0-8BC6-61AF7391FE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D79A4281-F939-4206-9B6F-8DDD2FDAAB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38774401-76BE-487C-8645-DC90C833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BCC3EFE-888A-030A-619E-43FE63471A9E}"/>
              </a:ext>
            </a:extLst>
          </p:cNvPr>
          <p:cNvSpPr>
            <a:spLocks noGrp="1"/>
          </p:cNvSpPr>
          <p:nvPr>
            <p:ph type="title"/>
          </p:nvPr>
        </p:nvSpPr>
        <p:spPr>
          <a:xfrm>
            <a:off x="804672" y="802955"/>
            <a:ext cx="4133690" cy="1454051"/>
          </a:xfrm>
        </p:spPr>
        <p:txBody>
          <a:bodyPr>
            <a:normAutofit/>
          </a:bodyPr>
          <a:lstStyle/>
          <a:p>
            <a:r>
              <a:rPr lang="en-US" sz="3600" b="1">
                <a:solidFill>
                  <a:schemeClr val="tx2"/>
                </a:solidFill>
                <a:latin typeface="Calibri" panose="020F0502020204030204" pitchFamily="34" charset="0"/>
                <a:ea typeface="Calibri" panose="020F0502020204030204" pitchFamily="34" charset="0"/>
                <a:cs typeface="Calibri" panose="020F0502020204030204" pitchFamily="34" charset="0"/>
              </a:rPr>
              <a:t>Analysis in Histogram View</a:t>
            </a:r>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36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D8641E1-D388-7818-BE18-E2B233F3C1C2}"/>
              </a:ext>
            </a:extLst>
          </p:cNvPr>
          <p:cNvSpPr>
            <a:spLocks noGrp="1"/>
          </p:cNvSpPr>
          <p:nvPr>
            <p:ph idx="1"/>
          </p:nvPr>
        </p:nvSpPr>
        <p:spPr>
          <a:xfrm>
            <a:off x="804672" y="2421682"/>
            <a:ext cx="4133360" cy="3639289"/>
          </a:xfrm>
        </p:spPr>
        <p:txBody>
          <a:bodyPr vert="horz" lIns="0" tIns="0" rIns="0" bIns="0" rtlCol="0" anchor="ctr">
            <a:normAutofit/>
          </a:bodyPr>
          <a:lstStyle/>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Here we representing each attribute in different graph with differentiating species as well.</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As you can see the title of the graphs analysis is on Petal length, Sepal width, petal width and sepal length.</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 we have made different colors for each species.</a:t>
            </a:r>
          </a:p>
          <a:p>
            <a:r>
              <a:rPr lang="en-US" sz="1800">
                <a:solidFill>
                  <a:schemeClr val="tx2"/>
                </a:solidFill>
                <a:latin typeface="Calibri" panose="020F0502020204030204" pitchFamily="34" charset="0"/>
                <a:ea typeface="Calibri" panose="020F0502020204030204" pitchFamily="34" charset="0"/>
                <a:cs typeface="Calibri" panose="020F0502020204030204" pitchFamily="34" charset="0"/>
              </a:rPr>
              <a:t>From the graphs we can see that Iris Setosa has highest in all aspects except in Sepal width.</a:t>
            </a:r>
          </a:p>
          <a:p>
            <a:pPr marL="0" indent="0">
              <a:buNone/>
            </a:pPr>
            <a:endParaRPr lang="en-US" sz="1800">
              <a:solidFill>
                <a:schemeClr val="tx2"/>
              </a:solidFill>
              <a:latin typeface="Times New Roman"/>
              <a:ea typeface="Source Sans Pro"/>
              <a:cs typeface="Times New Roman"/>
            </a:endParaRPr>
          </a:p>
        </p:txBody>
      </p:sp>
      <p:pic>
        <p:nvPicPr>
          <p:cNvPr id="19" name="Picture 18">
            <a:extLst>
              <a:ext uri="{FF2B5EF4-FFF2-40B4-BE49-F238E27FC236}">
                <a16:creationId xmlns:a16="http://schemas.microsoft.com/office/drawing/2014/main" id="{C7928D61-7470-F76F-33C4-9593A7FD8B1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7950" y="1133029"/>
            <a:ext cx="3110647" cy="2270772"/>
          </a:xfrm>
          <a:prstGeom prst="rect">
            <a:avLst/>
          </a:prstGeom>
        </p:spPr>
      </p:pic>
      <p:pic>
        <p:nvPicPr>
          <p:cNvPr id="11" name="Picture 10">
            <a:extLst>
              <a:ext uri="{FF2B5EF4-FFF2-40B4-BE49-F238E27FC236}">
                <a16:creationId xmlns:a16="http://schemas.microsoft.com/office/drawing/2014/main" id="{1D9427DF-14BD-BDB5-484C-6E53933F9299}"/>
              </a:ext>
            </a:extLst>
          </p:cNvPr>
          <p:cNvPicPr>
            <a:picLocks noChangeAspect="1"/>
          </p:cNvPicPr>
          <p:nvPr/>
        </p:nvPicPr>
        <p:blipFill>
          <a:blip r:embed="rId3"/>
          <a:stretch>
            <a:fillRect/>
          </a:stretch>
        </p:blipFill>
        <p:spPr>
          <a:xfrm>
            <a:off x="8601131" y="1164137"/>
            <a:ext cx="3110647" cy="2239665"/>
          </a:xfrm>
          <a:prstGeom prst="rect">
            <a:avLst/>
          </a:prstGeom>
        </p:spPr>
      </p:pic>
      <p:pic>
        <p:nvPicPr>
          <p:cNvPr id="9" name="Picture 8">
            <a:extLst>
              <a:ext uri="{FF2B5EF4-FFF2-40B4-BE49-F238E27FC236}">
                <a16:creationId xmlns:a16="http://schemas.microsoft.com/office/drawing/2014/main" id="{C1D2A0E1-76DE-307D-7A4D-6577FF80B6A8}"/>
              </a:ext>
            </a:extLst>
          </p:cNvPr>
          <p:cNvPicPr>
            <a:picLocks noChangeAspect="1"/>
          </p:cNvPicPr>
          <p:nvPr/>
        </p:nvPicPr>
        <p:blipFill>
          <a:blip r:embed="rId4"/>
          <a:stretch>
            <a:fillRect/>
          </a:stretch>
        </p:blipFill>
        <p:spPr>
          <a:xfrm>
            <a:off x="5417949" y="3488375"/>
            <a:ext cx="3110647" cy="2231889"/>
          </a:xfrm>
          <a:prstGeom prst="rect">
            <a:avLst/>
          </a:prstGeom>
        </p:spPr>
      </p:pic>
      <p:pic>
        <p:nvPicPr>
          <p:cNvPr id="15" name="Picture 14">
            <a:extLst>
              <a:ext uri="{FF2B5EF4-FFF2-40B4-BE49-F238E27FC236}">
                <a16:creationId xmlns:a16="http://schemas.microsoft.com/office/drawing/2014/main" id="{E4B8D440-F04B-FC00-5129-270739B85120}"/>
              </a:ext>
            </a:extLst>
          </p:cNvPr>
          <p:cNvPicPr>
            <a:picLocks noChangeAspect="1"/>
          </p:cNvPicPr>
          <p:nvPr/>
        </p:nvPicPr>
        <p:blipFill>
          <a:blip r:embed="rId5"/>
          <a:stretch>
            <a:fillRect/>
          </a:stretch>
        </p:blipFill>
        <p:spPr>
          <a:xfrm>
            <a:off x="8601129" y="3488376"/>
            <a:ext cx="3110647" cy="2216335"/>
          </a:xfrm>
          <a:prstGeom prst="rect">
            <a:avLst/>
          </a:prstGeom>
        </p:spPr>
      </p:pic>
    </p:spTree>
    <p:extLst>
      <p:ext uri="{BB962C8B-B14F-4D97-AF65-F5344CB8AC3E}">
        <p14:creationId xmlns:p14="http://schemas.microsoft.com/office/powerpoint/2010/main" val="368550866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1803</TotalTime>
  <Words>1452</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Aptos</vt:lpstr>
      <vt:lpstr>Aptos Display</vt:lpstr>
      <vt:lpstr>Arial</vt:lpstr>
      <vt:lpstr>Calibri</vt:lpstr>
      <vt:lpstr>system-ui</vt:lpstr>
      <vt:lpstr>Times New Roman</vt:lpstr>
      <vt:lpstr>Office Theme</vt:lpstr>
      <vt:lpstr>Data Visualization in Different graphs  Big Data – Project Presentation</vt:lpstr>
      <vt:lpstr>Introduction</vt:lpstr>
      <vt:lpstr>Sample Data</vt:lpstr>
      <vt:lpstr>Visualization Techniques Used</vt:lpstr>
      <vt:lpstr>Visualization Techniques Used </vt:lpstr>
      <vt:lpstr>Visualization Techniques Used </vt:lpstr>
      <vt:lpstr>Analysis in Histogram View</vt:lpstr>
      <vt:lpstr>Analysis in Histogram View </vt:lpstr>
      <vt:lpstr>Analysis in Histogram View  </vt:lpstr>
      <vt:lpstr>Analysis in Ridge Line  </vt:lpstr>
      <vt:lpstr>Box Plot</vt:lpstr>
      <vt:lpstr>Box Plot </vt:lpstr>
      <vt:lpstr> Box Plot </vt:lpstr>
      <vt:lpstr> Scatter Plot  </vt:lpstr>
      <vt:lpstr> Scatter Plot  </vt:lpstr>
      <vt:lpstr>  Correlation Plot  </vt:lpstr>
      <vt:lpstr>Additional Graph Representation</vt:lpstr>
      <vt:lpstr>PowerPoint Presentation</vt:lpstr>
      <vt:lpstr>PowerPoint Presentation</vt:lpstr>
      <vt:lpstr>Conclusion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SHASHANK UPPALAMURTHY</dc:creator>
  <cp:lastModifiedBy>Pottipati, Pranava Sree</cp:lastModifiedBy>
  <cp:revision>589</cp:revision>
  <dcterms:created xsi:type="dcterms:W3CDTF">2024-04-27T17:19:01Z</dcterms:created>
  <dcterms:modified xsi:type="dcterms:W3CDTF">2025-04-26T11:37:24Z</dcterms:modified>
</cp:coreProperties>
</file>