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111" d="100"/>
          <a:sy n="111" d="100"/>
        </p:scale>
        <p:origin x="474" y="9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9/26/2025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9/26/2025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9/26/2025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normAutofit fontScale="62500" lnSpcReduction="20000"/>
          </a:bodyPr>
          <a:lstStyle/>
          <a:p>
            <a:pPr algn="r"/>
            <a:r>
              <a:rPr lang="en-US" b="0" dirty="0">
                <a:solidFill>
                  <a:schemeClr val="tx1"/>
                </a:solidFill>
              </a:rPr>
              <a:t>Pranav B</a:t>
            </a:r>
          </a:p>
          <a:p>
            <a:pPr algn="r"/>
            <a:r>
              <a:rPr lang="en-IN" dirty="0"/>
              <a:t> INTERNSHIP_172663295366ea53f910591</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2"/>
            <a:ext cx="3650638" cy="1227485"/>
          </a:xfrm>
        </p:spPr>
        <p:txBody>
          <a:bodyPr>
            <a:normAutofit/>
          </a:bodyPr>
          <a:lstStyle/>
          <a:p>
            <a:r>
              <a:rPr lang="en-IN" sz="3200" dirty="0"/>
              <a:t>AIRBNB Hotel Booking Analysis</a:t>
            </a: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564C4765-11AD-77A7-DCDB-92FAA58B8F7C}"/>
              </a:ext>
            </a:extLst>
          </p:cNvPr>
          <p:cNvPicPr>
            <a:picLocks noChangeAspect="1"/>
          </p:cNvPicPr>
          <p:nvPr/>
        </p:nvPicPr>
        <p:blipFill>
          <a:blip r:embed="rId3"/>
          <a:stretch>
            <a:fillRect/>
          </a:stretch>
        </p:blipFill>
        <p:spPr>
          <a:xfrm>
            <a:off x="675957" y="1078302"/>
            <a:ext cx="7315803" cy="517585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731DE827-F6E7-2845-103D-BC6D5BD35FAE}"/>
              </a:ext>
            </a:extLst>
          </p:cNvPr>
          <p:cNvPicPr>
            <a:picLocks noChangeAspect="1"/>
          </p:cNvPicPr>
          <p:nvPr/>
        </p:nvPicPr>
        <p:blipFill>
          <a:blip r:embed="rId3"/>
          <a:stretch>
            <a:fillRect/>
          </a:stretch>
        </p:blipFill>
        <p:spPr>
          <a:xfrm>
            <a:off x="675957" y="1115781"/>
            <a:ext cx="7452171" cy="529307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0" y="2079351"/>
            <a:ext cx="11340000" cy="2259736"/>
          </a:xfrm>
          <a:prstGeom prst="rect">
            <a:avLst/>
          </a:prstGeom>
        </p:spPr>
        <p:txBody>
          <a:bodyPr anchor="ctr">
            <a:normAutofit/>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1814836"/>
            <a:ext cx="5406078" cy="2748202"/>
          </a:xfrm>
        </p:spPr>
        <p:txBody>
          <a:bodyPr>
            <a:normAutofit fontScale="55000" lnSpcReduction="20000"/>
          </a:bodyPr>
          <a:lstStyle/>
          <a:p>
            <a:pPr marL="0" indent="0" algn="just">
              <a:lnSpc>
                <a:spcPct val="150000"/>
              </a:lnSpc>
              <a:buNone/>
            </a:pPr>
            <a:r>
              <a:rPr lang="en-US" sz="2800" dirty="0"/>
              <a:t>Airbnb has transformed the hospitality industry by connecting travelers with unique lodging options. However, with increasing listings and diverse host practices, understanding booking trends, pricing strategies, guest preferences, and host performance is essential. This project focuses on analyzing Airbnb’s open data to uncover insights that can guide hosts in optimizing their offerings and improving the overall guest experience.</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06A7B50E-AA92-F2E0-CC4F-07D5A26E23E6}"/>
              </a:ext>
            </a:extLst>
          </p:cNvPr>
          <p:cNvSpPr txBox="1"/>
          <p:nvPr/>
        </p:nvSpPr>
        <p:spPr>
          <a:xfrm>
            <a:off x="675957" y="1874991"/>
            <a:ext cx="5095336" cy="3234906"/>
          </a:xfrm>
          <a:prstGeom prst="rect">
            <a:avLst/>
          </a:prstGeom>
          <a:noFill/>
        </p:spPr>
        <p:txBody>
          <a:bodyPr wrap="square" rtlCol="0">
            <a:spAutoFit/>
          </a:bodyPr>
          <a:lstStyle/>
          <a:p>
            <a:pPr algn="just"/>
            <a:r>
              <a:rPr lang="en-US" dirty="0"/>
              <a:t>This project involves end-to-end data analysis of Airbnb open data. The steps include data preprocessing, cleaning, exploratory analysis, visualization, and answering key business questions related to property types, neighborhood demand, pricing correlations, reviews, and host practices. Using Python libraries and visualization tools, we aim to deliver actionable insights that help improve decision-making for both Airbnb hosts and the platform itself</a:t>
            </a:r>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E121CC7B-F650-2B84-E128-72AA7BC64627}"/>
              </a:ext>
            </a:extLst>
          </p:cNvPr>
          <p:cNvSpPr>
            <a:spLocks noGrp="1" noChangeArrowheads="1"/>
          </p:cNvSpPr>
          <p:nvPr>
            <p:ph type="body" sz="quarter" idx="12"/>
          </p:nvPr>
        </p:nvSpPr>
        <p:spPr bwMode="auto">
          <a:xfrm>
            <a:off x="620009" y="2129724"/>
            <a:ext cx="772173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Airbnb Hosts</a:t>
            </a:r>
            <a:r>
              <a:rPr kumimoji="0" lang="en-US" altLang="en-US" sz="1800" b="0" i="0" u="none" strike="noStrike" cap="none" normalizeH="0" baseline="0" dirty="0">
                <a:ln>
                  <a:noFill/>
                </a:ln>
                <a:solidFill>
                  <a:schemeClr val="tx1"/>
                </a:solidFill>
                <a:effectLst/>
                <a:latin typeface="Arial" panose="020B0604020202020204" pitchFamily="34" charset="0"/>
              </a:rPr>
              <a:t> – to optimize pricing, improve responsiveness, and maximize bookings.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Travelers/Guests</a:t>
            </a:r>
            <a:r>
              <a:rPr kumimoji="0" lang="en-US" altLang="en-US" sz="1800" b="0" i="0" u="none" strike="noStrike" cap="none" normalizeH="0" baseline="0" dirty="0">
                <a:ln>
                  <a:noFill/>
                </a:ln>
                <a:solidFill>
                  <a:schemeClr val="tx1"/>
                </a:solidFill>
                <a:effectLst/>
                <a:latin typeface="Arial" panose="020B0604020202020204" pitchFamily="34" charset="0"/>
              </a:rPr>
              <a:t> – to identify the best neighborhoods, room types, and amenities based on preferences.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Airbnb Platform/Company</a:t>
            </a:r>
            <a:r>
              <a:rPr kumimoji="0" lang="en-US" altLang="en-US" sz="1800" b="0" i="0" u="none" strike="noStrike" cap="none" normalizeH="0" baseline="0" dirty="0">
                <a:ln>
                  <a:noFill/>
                </a:ln>
                <a:solidFill>
                  <a:schemeClr val="tx1"/>
                </a:solidFill>
                <a:effectLst/>
                <a:latin typeface="Arial" panose="020B0604020202020204" pitchFamily="34" charset="0"/>
              </a:rPr>
              <a:t> – to enhance algorithms, improve guest satisfaction, and highlight high-performing hosts.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Hospitality Analysts/Researchers</a:t>
            </a:r>
            <a:r>
              <a:rPr kumimoji="0" lang="en-US" altLang="en-US" sz="1800" b="0" i="0" u="none" strike="noStrike" cap="none" normalizeH="0" baseline="0" dirty="0">
                <a:ln>
                  <a:noFill/>
                </a:ln>
                <a:solidFill>
                  <a:schemeClr val="tx1"/>
                </a:solidFill>
                <a:effectLst/>
                <a:latin typeface="Arial" panose="020B0604020202020204" pitchFamily="34" charset="0"/>
              </a:rPr>
              <a:t> – to study booking patterns, trends, and performance metrics for industry insights.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Local Authorities/Policymakers</a:t>
            </a:r>
            <a:r>
              <a:rPr kumimoji="0" lang="en-US" altLang="en-US" sz="1800" b="0" i="0" u="none" strike="noStrike" cap="none" normalizeH="0" baseline="0" dirty="0">
                <a:ln>
                  <a:noFill/>
                </a:ln>
                <a:solidFill>
                  <a:schemeClr val="tx1"/>
                </a:solidFill>
                <a:effectLst/>
                <a:latin typeface="Arial" panose="020B0604020202020204" pitchFamily="34" charset="0"/>
              </a:rPr>
              <a:t> – to understand the impact of Airbnb activity in neighborhoods and make data-driven decisions.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16559" y="6438277"/>
            <a:ext cx="477328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1" y="3847976"/>
            <a:ext cx="2224461"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09599" y="458383"/>
            <a:ext cx="6833972" cy="847817"/>
          </a:xfrm>
        </p:spPr>
        <p:txBody>
          <a:bodyPr>
            <a:normAutofit/>
          </a:bodyPr>
          <a:lstStyle/>
          <a:p>
            <a:pPr algn="just"/>
            <a:r>
              <a:rPr lang="en-US" dirty="0"/>
              <a:t>Technology Used</a:t>
            </a:r>
          </a:p>
        </p:txBody>
      </p:sp>
      <p:sp>
        <p:nvSpPr>
          <p:cNvPr id="3" name="Rectangle 1">
            <a:extLst>
              <a:ext uri="{FF2B5EF4-FFF2-40B4-BE49-F238E27FC236}">
                <a16:creationId xmlns:a16="http://schemas.microsoft.com/office/drawing/2014/main" id="{E742429C-8F7C-13D1-0667-C45F77687652}"/>
              </a:ext>
            </a:extLst>
          </p:cNvPr>
          <p:cNvSpPr>
            <a:spLocks noGrp="1" noChangeArrowheads="1"/>
          </p:cNvSpPr>
          <p:nvPr>
            <p:ph type="body" sz="quarter" idx="12"/>
          </p:nvPr>
        </p:nvSpPr>
        <p:spPr bwMode="auto">
          <a:xfrm>
            <a:off x="609599" y="1829126"/>
            <a:ext cx="636299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Python</a:t>
            </a:r>
            <a:r>
              <a:rPr kumimoji="0" lang="en-US" altLang="en-US" sz="1800" i="0" u="none" strike="noStrike" cap="none" normalizeH="0" baseline="0" dirty="0">
                <a:ln>
                  <a:noFill/>
                </a:ln>
                <a:solidFill>
                  <a:schemeClr val="tx1"/>
                </a:solidFill>
                <a:effectLst/>
                <a:latin typeface="Arial" panose="020B0604020202020204" pitchFamily="34" charset="0"/>
              </a:rPr>
              <a:t> (Data Analysis &amp; Visualization)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Pandas, NumPy</a:t>
            </a:r>
            <a:r>
              <a:rPr kumimoji="0" lang="en-US" altLang="en-US" sz="1800" i="0" u="none" strike="noStrike" cap="none" normalizeH="0" baseline="0" dirty="0">
                <a:ln>
                  <a:noFill/>
                </a:ln>
                <a:solidFill>
                  <a:schemeClr val="tx1"/>
                </a:solidFill>
                <a:effectLst/>
                <a:latin typeface="Arial" panose="020B0604020202020204" pitchFamily="34" charset="0"/>
              </a:rPr>
              <a:t> (Data Handling &amp; Preprocessing)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Matplotlib, Seaborn</a:t>
            </a:r>
            <a:r>
              <a:rPr kumimoji="0" lang="en-US" altLang="en-US" sz="1800" i="0" u="none" strike="noStrike" cap="none" normalizeH="0" baseline="0" dirty="0">
                <a:ln>
                  <a:noFill/>
                </a:ln>
                <a:solidFill>
                  <a:schemeClr val="tx1"/>
                </a:solidFill>
                <a:effectLst/>
                <a:latin typeface="Arial" panose="020B0604020202020204" pitchFamily="34" charset="0"/>
              </a:rPr>
              <a:t> (Charts &amp; Graphs)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Missing no</a:t>
            </a:r>
            <a:r>
              <a:rPr kumimoji="0" lang="en-US" altLang="en-US" sz="1800" i="0" u="none" strike="noStrike" cap="none" normalizeH="0" baseline="0" dirty="0">
                <a:ln>
                  <a:noFill/>
                </a:ln>
                <a:solidFill>
                  <a:schemeClr val="tx1"/>
                </a:solidFill>
                <a:effectLst/>
                <a:latin typeface="Arial" panose="020B0604020202020204" pitchFamily="34" charset="0"/>
              </a:rPr>
              <a:t> (Missing Data Visualization)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Google Collab</a:t>
            </a:r>
            <a:r>
              <a:rPr kumimoji="0" lang="en-US" altLang="en-US" sz="1800" i="0" u="none" strike="noStrike" cap="none" normalizeH="0" baseline="0" dirty="0">
                <a:ln>
                  <a:noFill/>
                </a:ln>
                <a:solidFill>
                  <a:schemeClr val="tx1"/>
                </a:solidFill>
                <a:effectLst/>
                <a:latin typeface="Arial" panose="020B0604020202020204" pitchFamily="34" charset="0"/>
              </a:rPr>
              <a:t> (Cloud-based execution environment)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Excel Dataset</a:t>
            </a:r>
            <a:r>
              <a:rPr kumimoji="0" lang="en-US" altLang="en-US" sz="1800" i="0" u="none" strike="noStrike" cap="none" normalizeH="0" baseline="0" dirty="0">
                <a:ln>
                  <a:noFill/>
                </a:ln>
                <a:solidFill>
                  <a:schemeClr val="tx1"/>
                </a:solidFill>
                <a:effectLst/>
                <a:latin typeface="Arial" panose="020B0604020202020204" pitchFamily="34" charset="0"/>
              </a:rPr>
              <a:t> as input source</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fontScale="90000"/>
          </a:bodyPr>
          <a:lstStyle/>
          <a:p>
            <a:r>
              <a:rPr lang="en-GB" dirty="0"/>
              <a:t>CODE</a:t>
            </a:r>
            <a:br>
              <a:rPr lang="en-GB" dirty="0"/>
            </a:br>
            <a:r>
              <a:rPr lang="en-GB" dirty="0"/>
              <a:t>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15" name="Picture 14">
            <a:extLst>
              <a:ext uri="{FF2B5EF4-FFF2-40B4-BE49-F238E27FC236}">
                <a16:creationId xmlns:a16="http://schemas.microsoft.com/office/drawing/2014/main" id="{9DBE45E0-A254-5008-173C-5A63CDDADABD}"/>
              </a:ext>
            </a:extLst>
          </p:cNvPr>
          <p:cNvPicPr>
            <a:picLocks noChangeAspect="1"/>
          </p:cNvPicPr>
          <p:nvPr/>
        </p:nvPicPr>
        <p:blipFill>
          <a:blip r:embed="rId3"/>
          <a:stretch>
            <a:fillRect/>
          </a:stretch>
        </p:blipFill>
        <p:spPr>
          <a:xfrm>
            <a:off x="382576" y="1275370"/>
            <a:ext cx="2981643" cy="4307258"/>
          </a:xfrm>
          <a:prstGeom prst="rect">
            <a:avLst/>
          </a:prstGeom>
        </p:spPr>
      </p:pic>
      <p:pic>
        <p:nvPicPr>
          <p:cNvPr id="17" name="Picture 16">
            <a:extLst>
              <a:ext uri="{FF2B5EF4-FFF2-40B4-BE49-F238E27FC236}">
                <a16:creationId xmlns:a16="http://schemas.microsoft.com/office/drawing/2014/main" id="{380844C9-B61F-5959-6CD7-DFEAA149A307}"/>
              </a:ext>
            </a:extLst>
          </p:cNvPr>
          <p:cNvPicPr>
            <a:picLocks noChangeAspect="1"/>
          </p:cNvPicPr>
          <p:nvPr/>
        </p:nvPicPr>
        <p:blipFill>
          <a:blip r:embed="rId4"/>
          <a:stretch>
            <a:fillRect/>
          </a:stretch>
        </p:blipFill>
        <p:spPr>
          <a:xfrm>
            <a:off x="3364219" y="1275370"/>
            <a:ext cx="2981643" cy="4307258"/>
          </a:xfrm>
          <a:prstGeom prst="rect">
            <a:avLst/>
          </a:prstGeom>
        </p:spPr>
      </p:pic>
      <p:pic>
        <p:nvPicPr>
          <p:cNvPr id="19" name="Picture 18">
            <a:extLst>
              <a:ext uri="{FF2B5EF4-FFF2-40B4-BE49-F238E27FC236}">
                <a16:creationId xmlns:a16="http://schemas.microsoft.com/office/drawing/2014/main" id="{166C64CA-38FA-DF55-1FC3-425776CDD5C1}"/>
              </a:ext>
            </a:extLst>
          </p:cNvPr>
          <p:cNvPicPr>
            <a:picLocks noChangeAspect="1"/>
          </p:cNvPicPr>
          <p:nvPr/>
        </p:nvPicPr>
        <p:blipFill>
          <a:blip r:embed="rId5"/>
          <a:stretch>
            <a:fillRect/>
          </a:stretch>
        </p:blipFill>
        <p:spPr>
          <a:xfrm>
            <a:off x="6345862" y="1275369"/>
            <a:ext cx="3343561" cy="2126457"/>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60400" y="87201"/>
            <a:ext cx="2981643" cy="830997"/>
          </a:xfrm>
        </p:spPr>
        <p:txBody>
          <a:bodyPr>
            <a:normAutofit fontScale="90000"/>
          </a:bodyPr>
          <a:lstStyle/>
          <a:p>
            <a:r>
              <a:rPr lang="en-GB"/>
              <a:t>RESULTS1</a:t>
            </a:r>
            <a:br>
              <a:rPr lang="en-GB"/>
            </a:b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3" name="Text Placeholder 2">
            <a:extLst>
              <a:ext uri="{FF2B5EF4-FFF2-40B4-BE49-F238E27FC236}">
                <a16:creationId xmlns:a16="http://schemas.microsoft.com/office/drawing/2014/main" id="{5DC92EBD-61CF-0265-2753-41015A36F6E7}"/>
              </a:ext>
            </a:extLst>
          </p:cNvPr>
          <p:cNvSpPr>
            <a:spLocks noGrp="1"/>
          </p:cNvSpPr>
          <p:nvPr>
            <p:ph type="body" sz="quarter" idx="12"/>
          </p:nvPr>
        </p:nvSpPr>
        <p:spPr/>
        <p:txBody>
          <a:bodyPr/>
          <a:lstStyle/>
          <a:p>
            <a:endParaRPr lang="en-IN"/>
          </a:p>
        </p:txBody>
      </p:sp>
      <p:pic>
        <p:nvPicPr>
          <p:cNvPr id="11" name="Picture 10">
            <a:extLst>
              <a:ext uri="{FF2B5EF4-FFF2-40B4-BE49-F238E27FC236}">
                <a16:creationId xmlns:a16="http://schemas.microsoft.com/office/drawing/2014/main" id="{FA98DE0B-156C-EF4F-2011-9885F3AC46AA}"/>
              </a:ext>
            </a:extLst>
          </p:cNvPr>
          <p:cNvPicPr>
            <a:picLocks noChangeAspect="1"/>
          </p:cNvPicPr>
          <p:nvPr/>
        </p:nvPicPr>
        <p:blipFill>
          <a:blip r:embed="rId3"/>
          <a:stretch>
            <a:fillRect/>
          </a:stretch>
        </p:blipFill>
        <p:spPr>
          <a:xfrm>
            <a:off x="675957" y="1941449"/>
            <a:ext cx="4975933" cy="2253004"/>
          </a:xfrm>
          <a:prstGeom prst="rect">
            <a:avLst/>
          </a:prstGeom>
        </p:spPr>
      </p:pic>
      <p:pic>
        <p:nvPicPr>
          <p:cNvPr id="13" name="Picture 12">
            <a:extLst>
              <a:ext uri="{FF2B5EF4-FFF2-40B4-BE49-F238E27FC236}">
                <a16:creationId xmlns:a16="http://schemas.microsoft.com/office/drawing/2014/main" id="{1D2BF181-1785-0FE0-5466-F717D7C17AC7}"/>
              </a:ext>
            </a:extLst>
          </p:cNvPr>
          <p:cNvPicPr>
            <a:picLocks noChangeAspect="1"/>
          </p:cNvPicPr>
          <p:nvPr/>
        </p:nvPicPr>
        <p:blipFill>
          <a:blip r:embed="rId4"/>
          <a:stretch>
            <a:fillRect/>
          </a:stretch>
        </p:blipFill>
        <p:spPr>
          <a:xfrm>
            <a:off x="675957" y="778459"/>
            <a:ext cx="7210363" cy="1170982"/>
          </a:xfrm>
          <a:prstGeom prst="rect">
            <a:avLst/>
          </a:prstGeom>
        </p:spPr>
      </p:pic>
      <p:pic>
        <p:nvPicPr>
          <p:cNvPr id="15" name="Picture 14">
            <a:extLst>
              <a:ext uri="{FF2B5EF4-FFF2-40B4-BE49-F238E27FC236}">
                <a16:creationId xmlns:a16="http://schemas.microsoft.com/office/drawing/2014/main" id="{3EEFF994-E683-8370-9F12-086AF1FCA835}"/>
              </a:ext>
            </a:extLst>
          </p:cNvPr>
          <p:cNvPicPr>
            <a:picLocks noChangeAspect="1"/>
          </p:cNvPicPr>
          <p:nvPr/>
        </p:nvPicPr>
        <p:blipFill>
          <a:blip r:embed="rId5"/>
          <a:stretch>
            <a:fillRect/>
          </a:stretch>
        </p:blipFill>
        <p:spPr>
          <a:xfrm>
            <a:off x="5651890" y="1977937"/>
            <a:ext cx="3563467" cy="2253004"/>
          </a:xfrm>
          <a:prstGeom prst="rect">
            <a:avLst/>
          </a:prstGeom>
        </p:spPr>
      </p:pic>
      <p:pic>
        <p:nvPicPr>
          <p:cNvPr id="17" name="Picture 16">
            <a:extLst>
              <a:ext uri="{FF2B5EF4-FFF2-40B4-BE49-F238E27FC236}">
                <a16:creationId xmlns:a16="http://schemas.microsoft.com/office/drawing/2014/main" id="{779A0B99-78B3-4D9C-458F-A9F25E5BEABA}"/>
              </a:ext>
            </a:extLst>
          </p:cNvPr>
          <p:cNvPicPr>
            <a:picLocks noChangeAspect="1"/>
          </p:cNvPicPr>
          <p:nvPr/>
        </p:nvPicPr>
        <p:blipFill>
          <a:blip r:embed="rId6"/>
          <a:stretch>
            <a:fillRect/>
          </a:stretch>
        </p:blipFill>
        <p:spPr>
          <a:xfrm>
            <a:off x="687020" y="4194453"/>
            <a:ext cx="3594118" cy="2548556"/>
          </a:xfrm>
          <a:prstGeom prst="rect">
            <a:avLst/>
          </a:prstGeom>
        </p:spPr>
      </p:pic>
      <p:pic>
        <p:nvPicPr>
          <p:cNvPr id="19" name="Picture 18">
            <a:extLst>
              <a:ext uri="{FF2B5EF4-FFF2-40B4-BE49-F238E27FC236}">
                <a16:creationId xmlns:a16="http://schemas.microsoft.com/office/drawing/2014/main" id="{5C1FE0C4-71B1-4089-8B33-4D38BE7188B7}"/>
              </a:ext>
            </a:extLst>
          </p:cNvPr>
          <p:cNvPicPr>
            <a:picLocks noChangeAspect="1"/>
          </p:cNvPicPr>
          <p:nvPr/>
        </p:nvPicPr>
        <p:blipFill>
          <a:blip r:embed="rId7"/>
          <a:stretch>
            <a:fillRect/>
          </a:stretch>
        </p:blipFill>
        <p:spPr>
          <a:xfrm>
            <a:off x="4345694" y="4194453"/>
            <a:ext cx="3594118" cy="2633262"/>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60400" y="89678"/>
            <a:ext cx="2981643" cy="830997"/>
          </a:xfrm>
        </p:spPr>
        <p:txBody>
          <a:bodyPr>
            <a:normAutofit fontScale="90000"/>
          </a:bodyPr>
          <a:lstStyle/>
          <a:p>
            <a:r>
              <a:rPr lang="en-GB" dirty="0"/>
              <a:t>RESULTS2</a:t>
            </a:r>
            <a:br>
              <a:rPr lang="en-GB" dirty="0"/>
            </a:br>
            <a:r>
              <a:rPr lang="en-GB" dirty="0"/>
              <a:t>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a:extLst>
              <a:ext uri="{FF2B5EF4-FFF2-40B4-BE49-F238E27FC236}">
                <a16:creationId xmlns:a16="http://schemas.microsoft.com/office/drawing/2014/main" id="{CD400E74-0F9E-1C16-77DC-14539FE2B15E}"/>
              </a:ext>
            </a:extLst>
          </p:cNvPr>
          <p:cNvPicPr>
            <a:picLocks noChangeAspect="1"/>
          </p:cNvPicPr>
          <p:nvPr/>
        </p:nvPicPr>
        <p:blipFill>
          <a:blip r:embed="rId3"/>
          <a:stretch>
            <a:fillRect/>
          </a:stretch>
        </p:blipFill>
        <p:spPr>
          <a:xfrm>
            <a:off x="660400" y="895035"/>
            <a:ext cx="2781540" cy="2503386"/>
          </a:xfrm>
          <a:prstGeom prst="rect">
            <a:avLst/>
          </a:prstGeom>
        </p:spPr>
      </p:pic>
      <p:pic>
        <p:nvPicPr>
          <p:cNvPr id="13" name="Picture 12">
            <a:extLst>
              <a:ext uri="{FF2B5EF4-FFF2-40B4-BE49-F238E27FC236}">
                <a16:creationId xmlns:a16="http://schemas.microsoft.com/office/drawing/2014/main" id="{4F037095-2146-5DC5-1C0F-2F0005654BB9}"/>
              </a:ext>
            </a:extLst>
          </p:cNvPr>
          <p:cNvPicPr>
            <a:picLocks noChangeAspect="1"/>
          </p:cNvPicPr>
          <p:nvPr/>
        </p:nvPicPr>
        <p:blipFill>
          <a:blip r:embed="rId4"/>
          <a:stretch>
            <a:fillRect/>
          </a:stretch>
        </p:blipFill>
        <p:spPr>
          <a:xfrm>
            <a:off x="2508433" y="3369053"/>
            <a:ext cx="4427205" cy="3322815"/>
          </a:xfrm>
          <a:prstGeom prst="rect">
            <a:avLst/>
          </a:prstGeom>
        </p:spPr>
      </p:pic>
      <p:pic>
        <p:nvPicPr>
          <p:cNvPr id="15" name="Picture 14">
            <a:extLst>
              <a:ext uri="{FF2B5EF4-FFF2-40B4-BE49-F238E27FC236}">
                <a16:creationId xmlns:a16="http://schemas.microsoft.com/office/drawing/2014/main" id="{F51860AF-4AE0-8B5F-129B-447A1FEDD632}"/>
              </a:ext>
            </a:extLst>
          </p:cNvPr>
          <p:cNvPicPr>
            <a:picLocks noChangeAspect="1"/>
          </p:cNvPicPr>
          <p:nvPr/>
        </p:nvPicPr>
        <p:blipFill>
          <a:blip r:embed="rId5"/>
          <a:stretch>
            <a:fillRect/>
          </a:stretch>
        </p:blipFill>
        <p:spPr>
          <a:xfrm>
            <a:off x="3441940" y="895035"/>
            <a:ext cx="2781541" cy="2165628"/>
          </a:xfrm>
          <a:prstGeom prst="rect">
            <a:avLst/>
          </a:prstGeom>
        </p:spPr>
      </p:pic>
      <p:pic>
        <p:nvPicPr>
          <p:cNvPr id="17" name="Picture 16">
            <a:extLst>
              <a:ext uri="{FF2B5EF4-FFF2-40B4-BE49-F238E27FC236}">
                <a16:creationId xmlns:a16="http://schemas.microsoft.com/office/drawing/2014/main" id="{FA1B545F-2441-7328-AE78-7FAD950DF570}"/>
              </a:ext>
            </a:extLst>
          </p:cNvPr>
          <p:cNvPicPr>
            <a:picLocks noChangeAspect="1"/>
          </p:cNvPicPr>
          <p:nvPr/>
        </p:nvPicPr>
        <p:blipFill>
          <a:blip r:embed="rId6"/>
          <a:stretch>
            <a:fillRect/>
          </a:stretch>
        </p:blipFill>
        <p:spPr>
          <a:xfrm>
            <a:off x="6223480" y="760590"/>
            <a:ext cx="3239682" cy="2522324"/>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675957" y="2561754"/>
            <a:ext cx="8267825" cy="2553970"/>
          </a:xfrm>
        </p:spPr>
        <p:txBody>
          <a:bodyPr vert="horz" lIns="91440" tIns="45720" rIns="91440" bIns="45720" rtlCol="0" anchor="t">
            <a:normAutofit/>
          </a:bodyPr>
          <a:lstStyle/>
          <a:p>
            <a:pPr marL="0" indent="0">
              <a:buNone/>
            </a:pPr>
            <a:r>
              <a:rPr lang="en-US" dirty="0"/>
              <a:t>https://github.com/pranavb200/VOIS_AICTE_Oct2025_Pranav_B</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617</TotalTime>
  <Words>342</Words>
  <Application>Microsoft Office PowerPoint</Application>
  <PresentationFormat>Widescreen</PresentationFormat>
  <Paragraphs>32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vt:lpstr>
      <vt:lpstr>PROBLEM  STATEMENT</vt:lpstr>
      <vt:lpstr>Project Description   </vt:lpstr>
      <vt:lpstr>WHO ARE THE END USERS?</vt:lpstr>
      <vt:lpstr>Technology Used</vt:lpstr>
      <vt:lpstr>CODE  </vt:lpstr>
      <vt:lpstr>RESULTS1 </vt:lpstr>
      <vt:lpstr>RESULTS2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Pranav B</cp:lastModifiedBy>
  <cp:revision>126</cp:revision>
  <dcterms:created xsi:type="dcterms:W3CDTF">2021-07-11T13:13:15Z</dcterms:created>
  <dcterms:modified xsi:type="dcterms:W3CDTF">2025-09-26T15:09:55Z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