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04.png"/><Relationship Id="rId6" Type="http://schemas.openxmlformats.org/officeDocument/2006/relationships/hyperlink" Target="https://docs.google.com/spreadsheets/d/13vgEXDtS59sp6kcMwUUGsJux2lDejvJIGmpHURU0Wkw/edit#gid=18283334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cikit-learn.org/stable/index.html" TargetMode="External"/><Relationship Id="rId4" Type="http://schemas.openxmlformats.org/officeDocument/2006/relationships/hyperlink" Target="https://rhiever.github.io/tpot/" TargetMode="External"/><Relationship Id="rId5" Type="http://schemas.openxmlformats.org/officeDocument/2006/relationships/hyperlink" Target="https://www.datarobot.com/" TargetMode="External"/><Relationship Id="rId6" Type="http://schemas.openxmlformats.org/officeDocument/2006/relationships/hyperlink" Target="http://www.cs.ubc.ca/labs/beta/Projects/autowek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</a:t>
            </a:r>
            <a:r>
              <a:rPr b="1" lang="en"/>
              <a:t>WO</a:t>
            </a:r>
            <a:r>
              <a:rPr lang="en"/>
              <a:t>rk F</a:t>
            </a:r>
            <a:r>
              <a:rPr b="1" lang="en"/>
              <a:t>L</a:t>
            </a:r>
            <a:r>
              <a:rPr lang="en"/>
              <a:t>ow Management </a:t>
            </a:r>
            <a:r>
              <a:rPr b="1" lang="en"/>
              <a:t>F</a:t>
            </a:r>
            <a:r>
              <a:rPr lang="en"/>
              <a:t>ramework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907175" y="4153725"/>
            <a:ext cx="22770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By:	   Pranav Bahl</a:t>
            </a:r>
          </a:p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Advisors:	Dr. Luke Huan</a:t>
            </a:r>
          </a:p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Dr. Fengjun Li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Dr. Bo Luo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Individual Algorithm best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algorithms’ comparison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Visualizations, comparing algorithms performance</a:t>
            </a:r>
          </a:p>
        </p:txBody>
      </p:sp>
      <p:pic>
        <p:nvPicPr>
          <p:cNvPr descr="Screenshot from 2016-12-03 22-40-34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525" y="2271075"/>
            <a:ext cx="5733051" cy="906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6-12-03 22-41-02.png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550" y="3289950"/>
            <a:ext cx="5726025" cy="1050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6-12-03 22-41-33.png"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8524" y="4452950"/>
            <a:ext cx="5733049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782050" y="2437800"/>
            <a:ext cx="122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Cumulative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82050" y="3528737"/>
            <a:ext cx="122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Individual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82050" y="4495212"/>
            <a:ext cx="122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Best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solution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265000" y="4833725"/>
            <a:ext cx="879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Adding regression problems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 Interface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WOLF extension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14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Citations: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2033875"/>
            <a:ext cx="8520600" cy="25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lt2"/>
                </a:solidFill>
              </a:rPr>
              <a:t>[1]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http://scikit-learn.org/stable/index.html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[2] </a:t>
            </a:r>
            <a:r>
              <a:rPr lang="en" sz="1200" u="sng">
                <a:solidFill>
                  <a:schemeClr val="accent5"/>
                </a:solidFill>
                <a:hlinkClick r:id="rId4"/>
              </a:rPr>
              <a:t>https://rhiever.github.io/tpot/</a:t>
            </a:r>
            <a:br>
              <a:rPr lang="en" sz="1200">
                <a:solidFill>
                  <a:srgbClr val="A3AAAE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[3]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https://www.datarobot.com/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[4]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http://www.cs.ubc.ca/labs/beta/Projects/autoweka/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3AAA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Machine learning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High demand of machine learning systems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Transformation from Artificial Intelligence (AI) to Automated Intelligence (AI)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Rise in need of automation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Automation is the fuel that drives WOLF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Impact on wider audience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Ease the process of searching optimal solution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Supports classification problems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Easily extensible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Online data science competition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Manually searching for optimal combination of best algorithm and its parameters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Help novices attaining solutions without any prior knowledge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Ease the process of grid search for researchers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62" y="3261825"/>
            <a:ext cx="6055875" cy="11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Literature Survey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Auto-Weka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Consists of classification algorithms only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Bayesian approach to perform grid search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TPOT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Only takes user data file as input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Available as python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DataRobot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Complete package of data science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Proprietary software</a:t>
            </a:r>
          </a:p>
        </p:txBody>
      </p:sp>
      <p:pic>
        <p:nvPicPr>
          <p:cNvPr descr="tpot-logo.jp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125" y="1422475"/>
            <a:ext cx="1213174" cy="1063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1117_02.jp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760" y="2632025"/>
            <a:ext cx="749900" cy="9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WOLF Architecture</a:t>
            </a:r>
          </a:p>
        </p:txBody>
      </p:sp>
      <p:pic>
        <p:nvPicPr>
          <p:cNvPr descr="WOLF_architecture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137" y="1170125"/>
            <a:ext cx="680173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Protocol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Restricts the keywords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 categories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Transaction names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Transaction variables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Parameter values</a:t>
            </a:r>
          </a:p>
        </p:txBody>
      </p:sp>
      <p:pic>
        <p:nvPicPr>
          <p:cNvPr descr="Screenshot from 2016-12-03 19-27-02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901" y="0"/>
            <a:ext cx="3463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WOLF pipeline sample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070625" y="3415750"/>
            <a:ext cx="438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LSVM</a:t>
            </a:r>
          </a:p>
        </p:txBody>
      </p:sp>
      <p:pic>
        <p:nvPicPr>
          <p:cNvPr descr="WOLF_pipeline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25" y="1209475"/>
            <a:ext cx="7155150" cy="369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070625" y="3263350"/>
            <a:ext cx="438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LSVM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Management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Integrated with all the transactions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No-SQL, because all transactions parameters varies from each other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 track of user configurations and results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Ease the process of decision making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B_architecture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74" y="1930650"/>
            <a:ext cx="2741724" cy="321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