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8"/>
    <p:restoredTop sz="94658"/>
  </p:normalViewPr>
  <p:slideViewPr>
    <p:cSldViewPr snapToGrid="0">
      <p:cViewPr varScale="1">
        <p:scale>
          <a:sx n="120" d="100"/>
          <a:sy n="120" d="100"/>
        </p:scale>
        <p:origin x="5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AD68-1962-344D-93BB-93EF4730345F}" type="datetimeFigureOut">
              <a:rPr lang="en-US" smtClean="0"/>
              <a:t>5/22/25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D6025-7043-7942-80BB-EEAAB6B64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759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AD68-1962-344D-93BB-93EF4730345F}" type="datetimeFigureOut">
              <a:rPr lang="en-US" smtClean="0"/>
              <a:t>5/22/25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D6025-7043-7942-80BB-EEAAB6B64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27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AD68-1962-344D-93BB-93EF4730345F}" type="datetimeFigureOut">
              <a:rPr lang="en-US" smtClean="0"/>
              <a:t>5/22/25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D6025-7043-7942-80BB-EEAAB6B64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41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AD68-1962-344D-93BB-93EF4730345F}" type="datetimeFigureOut">
              <a:rPr lang="en-US" smtClean="0"/>
              <a:t>5/22/25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D6025-7043-7942-80BB-EEAAB6B64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47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AD68-1962-344D-93BB-93EF4730345F}" type="datetimeFigureOut">
              <a:rPr lang="en-US" smtClean="0"/>
              <a:t>5/22/25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D6025-7043-7942-80BB-EEAAB6B64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285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AD68-1962-344D-93BB-93EF4730345F}" type="datetimeFigureOut">
              <a:rPr lang="en-US" smtClean="0"/>
              <a:t>5/22/25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D6025-7043-7942-80BB-EEAAB6B64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06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AD68-1962-344D-93BB-93EF4730345F}" type="datetimeFigureOut">
              <a:rPr lang="en-US" smtClean="0"/>
              <a:t>5/22/25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D6025-7043-7942-80BB-EEAAB6B64D1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558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AD68-1962-344D-93BB-93EF4730345F}" type="datetimeFigureOut">
              <a:rPr lang="en-US" smtClean="0"/>
              <a:t>5/22/25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D6025-7043-7942-80BB-EEAAB6B64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3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AD68-1962-344D-93BB-93EF4730345F}" type="datetimeFigureOut">
              <a:rPr lang="en-US" smtClean="0"/>
              <a:t>5/22/25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D6025-7043-7942-80BB-EEAAB6B64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87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AD68-1962-344D-93BB-93EF4730345F}" type="datetimeFigureOut">
              <a:rPr lang="en-US" smtClean="0"/>
              <a:t>5/22/25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D6025-7043-7942-80BB-EEAAB6B64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94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6C4AD68-1962-344D-93BB-93EF4730345F}" type="datetimeFigureOut">
              <a:rPr lang="en-US" smtClean="0"/>
              <a:t>5/22/25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D6025-7043-7942-80BB-EEAAB6B64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724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6C4AD68-1962-344D-93BB-93EF4730345F}" type="datetimeFigureOut">
              <a:rPr lang="en-US" smtClean="0"/>
              <a:t>5/22/25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DED6025-7043-7942-80BB-EEAAB6B64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95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EC9ED-4E3A-FB1C-464E-3485BDEB5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386744"/>
            <a:ext cx="5928358" cy="1645920"/>
          </a:xfrm>
          <a:solidFill>
            <a:schemeClr val="accent2">
              <a:lumMod val="75000"/>
            </a:schemeClr>
          </a:solidFill>
          <a:effectLst>
            <a:outerShdw blurRad="50800" dist="38100" dir="8100000" algn="tr" rotWithShape="0">
              <a:schemeClr val="tx1">
                <a:alpha val="40000"/>
              </a:schemeClr>
            </a:outerShdw>
          </a:effectLst>
        </p:spPr>
        <p:txBody>
          <a:bodyPr>
            <a:normAutofit/>
          </a:bodyPr>
          <a:lstStyle/>
          <a:p>
            <a:r>
              <a:rPr lang="en-IN" sz="2100" u="sng" dirty="0" err="1">
                <a:solidFill>
                  <a:schemeClr val="tx1"/>
                </a:solidFill>
              </a:rPr>
              <a:t>Behavior</a:t>
            </a:r>
            <a:r>
              <a:rPr lang="en-IN" sz="2100" u="sng" dirty="0">
                <a:solidFill>
                  <a:schemeClr val="tx1"/>
                </a:solidFill>
              </a:rPr>
              <a:t>-Based </a:t>
            </a:r>
            <a:r>
              <a:rPr lang="en-IN" sz="2100" u="sng" dirty="0" err="1">
                <a:solidFill>
                  <a:schemeClr val="tx1"/>
                </a:solidFill>
              </a:rPr>
              <a:t>Labeling</a:t>
            </a:r>
            <a:r>
              <a:rPr lang="en-IN" sz="2100" u="sng" dirty="0">
                <a:solidFill>
                  <a:schemeClr val="tx1"/>
                </a:solidFill>
              </a:rPr>
              <a:t> of S&amp;P 500 Stocks</a:t>
            </a:r>
            <a:endParaRPr lang="en-US" sz="2100" u="sng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0ADB3F-9C82-4EBD-ACFD-D0E5195CCB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4352544"/>
            <a:ext cx="5928358" cy="1239894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Grouping Stocks That Move Together — A Rule-Based + Data-Validated Approach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Upwards trending chart on a screen">
            <a:extLst>
              <a:ext uri="{FF2B5EF4-FFF2-40B4-BE49-F238E27FC236}">
                <a16:creationId xmlns:a16="http://schemas.microsoft.com/office/drawing/2014/main" id="{3038A7B3-2E63-F5AB-FF0F-4323D3113C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443" r="28255" b="-1"/>
          <a:stretch>
            <a:fillRect/>
          </a:stretch>
        </p:blipFill>
        <p:spPr>
          <a:xfrm>
            <a:off x="7537702" y="10"/>
            <a:ext cx="465429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01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40B27-7EB8-6D69-8F30-739FF31CB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73"/>
            <a:ext cx="12096206" cy="549712"/>
          </a:xfrm>
          <a:solidFill>
            <a:schemeClr val="accent2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IN" sz="2200" u="sng" dirty="0">
                <a:solidFill>
                  <a:schemeClr val="bg1"/>
                </a:solidFill>
              </a:rPr>
              <a:t>Problem Statement</a:t>
            </a:r>
            <a:endParaRPr lang="en-US" sz="2200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CD009-8DC3-E46C-7921-88D5E34EE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6443"/>
            <a:ext cx="10515600" cy="1663306"/>
          </a:xfrm>
        </p:spPr>
        <p:txBody>
          <a:bodyPr>
            <a:normAutofit lnSpcReduction="10000"/>
          </a:bodyPr>
          <a:lstStyle/>
          <a:p>
            <a:r>
              <a:rPr lang="en-IN" sz="1800" dirty="0"/>
              <a:t>We hypothesize that S&amp;P 500 stocks form </a:t>
            </a:r>
            <a:r>
              <a:rPr lang="en-IN" sz="1800" b="1" dirty="0" err="1"/>
              <a:t>behavioral</a:t>
            </a:r>
            <a:r>
              <a:rPr lang="en-IN" sz="1800" b="1" dirty="0"/>
              <a:t> families</a:t>
            </a:r>
            <a:r>
              <a:rPr lang="en-IN" sz="1800" dirty="0"/>
              <a:t> that tend to move in sync over time.</a:t>
            </a:r>
          </a:p>
          <a:p>
            <a:r>
              <a:rPr lang="en-IN" sz="1800" dirty="0"/>
              <a:t>The goal is to classify stocks into groups based on </a:t>
            </a:r>
            <a:r>
              <a:rPr lang="en-IN" sz="1800" b="1" dirty="0"/>
              <a:t>how they behaved over the past 2 years</a:t>
            </a:r>
            <a:r>
              <a:rPr lang="en-IN" sz="1800" dirty="0"/>
              <a:t>, not just which sector they belong to.</a:t>
            </a:r>
          </a:p>
          <a:p>
            <a:r>
              <a:rPr lang="en-IN" sz="1800" dirty="0"/>
              <a:t>Ultimately, we want to ensure that stocks </a:t>
            </a:r>
            <a:r>
              <a:rPr lang="en-IN" sz="1800" b="1" dirty="0"/>
              <a:t>classified similarly behave similarly</a:t>
            </a:r>
            <a:r>
              <a:rPr lang="en-IN" sz="1800" dirty="0"/>
              <a:t> going forward irrespective of Sector dependency.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C587A5E-A54C-F626-C559-828ECA506B00}"/>
              </a:ext>
            </a:extLst>
          </p:cNvPr>
          <p:cNvSpPr txBox="1">
            <a:spLocks/>
          </p:cNvSpPr>
          <p:nvPr/>
        </p:nvSpPr>
        <p:spPr>
          <a:xfrm>
            <a:off x="838200" y="3555591"/>
            <a:ext cx="10515600" cy="3067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/>
              <a:t>Label each stock based on 2 years of price history using features like:</a:t>
            </a:r>
            <a:br>
              <a:rPr lang="en-IN" sz="1800" dirty="0"/>
            </a:br>
            <a:r>
              <a:rPr lang="en-IN" sz="1800" dirty="0"/>
              <a:t>‣ Magnitude of movement</a:t>
            </a:r>
            <a:br>
              <a:rPr lang="en-IN" sz="1800" dirty="0"/>
            </a:br>
            <a:r>
              <a:rPr lang="en-IN" sz="1800" dirty="0"/>
              <a:t>‣ Directional consistency (trend slope)</a:t>
            </a:r>
            <a:br>
              <a:rPr lang="en-IN" sz="1800" dirty="0"/>
            </a:br>
            <a:r>
              <a:rPr lang="en-IN" sz="1800" dirty="0"/>
              <a:t>‣ Volatility and return persistence</a:t>
            </a:r>
          </a:p>
          <a:p>
            <a:r>
              <a:rPr lang="en-IN" sz="1800" dirty="0"/>
              <a:t>Group stocks into </a:t>
            </a:r>
            <a:r>
              <a:rPr lang="en-IN" sz="1800" dirty="0" err="1"/>
              <a:t>behavioral</a:t>
            </a:r>
            <a:r>
              <a:rPr lang="en-IN" sz="1800" dirty="0"/>
              <a:t> families (e.g., Up-Momentum, Flat-Consistent)</a:t>
            </a:r>
          </a:p>
          <a:p>
            <a:r>
              <a:rPr lang="en-IN" sz="1800" dirty="0"/>
              <a:t>Compare these </a:t>
            </a:r>
            <a:r>
              <a:rPr lang="en-IN" sz="1800" dirty="0" err="1"/>
              <a:t>behavior</a:t>
            </a:r>
            <a:r>
              <a:rPr lang="en-IN" sz="1800" dirty="0"/>
              <a:t>-based groups against traditional </a:t>
            </a:r>
            <a:r>
              <a:rPr lang="en-IN" sz="1800" b="1" dirty="0"/>
              <a:t>sector-based groupings</a:t>
            </a:r>
            <a:br>
              <a:rPr lang="en-IN" sz="1800" dirty="0"/>
            </a:br>
            <a:r>
              <a:rPr lang="en-IN" sz="1800" dirty="0"/>
              <a:t>to test:</a:t>
            </a:r>
            <a:br>
              <a:rPr lang="en-IN" sz="1800" dirty="0"/>
            </a:br>
            <a:r>
              <a:rPr lang="en-IN" sz="1800" i="1" dirty="0"/>
              <a:t>“Do </a:t>
            </a:r>
            <a:r>
              <a:rPr lang="en-IN" sz="1800" i="1" dirty="0" err="1"/>
              <a:t>behavior</a:t>
            </a:r>
            <a:r>
              <a:rPr lang="en-IN" sz="1800" i="1" dirty="0"/>
              <a:t> groups move more cohesively than sector groups?”</a:t>
            </a:r>
            <a:endParaRPr lang="en-IN" sz="1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730BE3B-A562-EAE7-082D-B20F4C3B46E9}"/>
              </a:ext>
            </a:extLst>
          </p:cNvPr>
          <p:cNvSpPr txBox="1">
            <a:spLocks/>
          </p:cNvSpPr>
          <p:nvPr/>
        </p:nvSpPr>
        <p:spPr bwMode="black">
          <a:xfrm>
            <a:off x="0" y="2754490"/>
            <a:ext cx="12192000" cy="54971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u="sng" dirty="0">
                <a:solidFill>
                  <a:schemeClr val="bg1"/>
                </a:solidFill>
              </a:rPr>
              <a:t>Solution Approach</a:t>
            </a:r>
          </a:p>
        </p:txBody>
      </p:sp>
    </p:spTree>
    <p:extLst>
      <p:ext uri="{BB962C8B-B14F-4D97-AF65-F5344CB8AC3E}">
        <p14:creationId xmlns:p14="http://schemas.microsoft.com/office/powerpoint/2010/main" val="4248568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6EC344-E218-C7A7-C1A5-AD538A60C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F3F67A-17AF-BFEF-371D-D9455384C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IN" u="sng" dirty="0">
                <a:solidFill>
                  <a:schemeClr val="bg1"/>
                </a:solidFill>
              </a:rPr>
              <a:t>Features Used</a:t>
            </a:r>
            <a:endParaRPr lang="en-US" u="sng" dirty="0">
              <a:solidFill>
                <a:schemeClr val="bg1"/>
              </a:solidFill>
            </a:endParaRP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101A0222-7147-D481-63E1-9BDB5A62B7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3166690"/>
              </p:ext>
            </p:extLst>
          </p:nvPr>
        </p:nvGraphicFramePr>
        <p:xfrm>
          <a:off x="5619750" y="1473602"/>
          <a:ext cx="5607051" cy="391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8371">
                  <a:extLst>
                    <a:ext uri="{9D8B030D-6E8A-4147-A177-3AD203B41FA5}">
                      <a16:colId xmlns:a16="http://schemas.microsoft.com/office/drawing/2014/main" val="622015122"/>
                    </a:ext>
                  </a:extLst>
                </a:gridCol>
                <a:gridCol w="3328680">
                  <a:extLst>
                    <a:ext uri="{9D8B030D-6E8A-4147-A177-3AD203B41FA5}">
                      <a16:colId xmlns:a16="http://schemas.microsoft.com/office/drawing/2014/main" val="1186773323"/>
                    </a:ext>
                  </a:extLst>
                </a:gridCol>
              </a:tblGrid>
              <a:tr h="334252">
                <a:tc>
                  <a:txBody>
                    <a:bodyPr/>
                    <a:lstStyle/>
                    <a:p>
                      <a:r>
                        <a:rPr lang="en-IN" sz="1500"/>
                        <a:t>Feature</a:t>
                      </a:r>
                    </a:p>
                  </a:txBody>
                  <a:tcPr marL="74775" marR="74775" marT="37387" marB="3738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/>
                        <a:t>Purpose</a:t>
                      </a:r>
                    </a:p>
                  </a:txBody>
                  <a:tcPr marL="74775" marR="74775" marT="37387" marB="37387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2022990"/>
                  </a:ext>
                </a:extLst>
              </a:tr>
              <a:tr h="559885">
                <a:tc>
                  <a:txBody>
                    <a:bodyPr/>
                    <a:lstStyle/>
                    <a:p>
                      <a:r>
                        <a:rPr lang="en-IN" sz="1500" b="1"/>
                        <a:t>RobustPctChange_2yr</a:t>
                      </a:r>
                      <a:endParaRPr lang="en-IN" sz="1500"/>
                    </a:p>
                  </a:txBody>
                  <a:tcPr marL="74775" marR="74775" marT="37387" marB="3738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/>
                        <a:t>Median-based percent change across two years</a:t>
                      </a:r>
                    </a:p>
                  </a:txBody>
                  <a:tcPr marL="74775" marR="74775" marT="37387" marB="3738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151354"/>
                  </a:ext>
                </a:extLst>
              </a:tr>
              <a:tr h="559885">
                <a:tc>
                  <a:txBody>
                    <a:bodyPr/>
                    <a:lstStyle/>
                    <a:p>
                      <a:r>
                        <a:rPr lang="en-IN" sz="1500" b="1"/>
                        <a:t>CumulativePctReturn</a:t>
                      </a:r>
                      <a:endParaRPr lang="en-IN" sz="1500"/>
                    </a:p>
                  </a:txBody>
                  <a:tcPr marL="74775" marR="74775" marT="37387" marB="3738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/>
                        <a:t>Log-compounded return (captures total gain/loss path)</a:t>
                      </a:r>
                    </a:p>
                  </a:txBody>
                  <a:tcPr marL="74775" marR="74775" marT="37387" marB="3738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877632"/>
                  </a:ext>
                </a:extLst>
              </a:tr>
              <a:tr h="559885">
                <a:tc>
                  <a:txBody>
                    <a:bodyPr/>
                    <a:lstStyle/>
                    <a:p>
                      <a:r>
                        <a:rPr lang="en-IN" sz="1500" b="1"/>
                        <a:t>TrendSlope</a:t>
                      </a:r>
                      <a:endParaRPr lang="en-IN" sz="1500"/>
                    </a:p>
                  </a:txBody>
                  <a:tcPr marL="74775" marR="74775" marT="37387" marB="3738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/>
                        <a:t>Linear regression slope of the 2-year price series</a:t>
                      </a:r>
                    </a:p>
                  </a:txBody>
                  <a:tcPr marL="74775" marR="74775" marT="37387" marB="3738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930833"/>
                  </a:ext>
                </a:extLst>
              </a:tr>
              <a:tr h="334252">
                <a:tc>
                  <a:txBody>
                    <a:bodyPr/>
                    <a:lstStyle/>
                    <a:p>
                      <a:r>
                        <a:rPr lang="en-IN" sz="1500" b="1"/>
                        <a:t>Volatility</a:t>
                      </a:r>
                      <a:endParaRPr lang="en-IN" sz="1500"/>
                    </a:p>
                  </a:txBody>
                  <a:tcPr marL="74775" marR="74775" marT="37387" marB="3738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/>
                        <a:t>Daily return standard deviation</a:t>
                      </a:r>
                    </a:p>
                  </a:txBody>
                  <a:tcPr marL="74775" marR="74775" marT="37387" marB="3738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447942"/>
                  </a:ext>
                </a:extLst>
              </a:tr>
              <a:tr h="334252">
                <a:tc>
                  <a:txBody>
                    <a:bodyPr/>
                    <a:lstStyle/>
                    <a:p>
                      <a:r>
                        <a:rPr lang="en-IN" sz="1500" b="1"/>
                        <a:t>MaxDrawdown</a:t>
                      </a:r>
                      <a:endParaRPr lang="en-IN" sz="1500"/>
                    </a:p>
                  </a:txBody>
                  <a:tcPr marL="74775" marR="74775" marT="37387" marB="3738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/>
                        <a:t>Largest observed drop from peak</a:t>
                      </a:r>
                    </a:p>
                  </a:txBody>
                  <a:tcPr marL="74775" marR="74775" marT="37387" marB="3738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398463"/>
                  </a:ext>
                </a:extLst>
              </a:tr>
              <a:tr h="334252">
                <a:tc>
                  <a:txBody>
                    <a:bodyPr/>
                    <a:lstStyle/>
                    <a:p>
                      <a:r>
                        <a:rPr lang="en-IN" sz="1500" b="1" dirty="0"/>
                        <a:t>Shock_3mo</a:t>
                      </a:r>
                      <a:endParaRPr lang="en-IN" sz="1500" dirty="0"/>
                    </a:p>
                  </a:txBody>
                  <a:tcPr marL="74775" marR="74775" marT="37387" marB="3738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/>
                        <a:t>Max swing in price over last 3 months</a:t>
                      </a:r>
                    </a:p>
                  </a:txBody>
                  <a:tcPr marL="74775" marR="74775" marT="37387" marB="3738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060099"/>
                  </a:ext>
                </a:extLst>
              </a:tr>
              <a:tr h="559885">
                <a:tc>
                  <a:txBody>
                    <a:bodyPr/>
                    <a:lstStyle/>
                    <a:p>
                      <a:r>
                        <a:rPr lang="en-IN" sz="1500" b="1"/>
                        <a:t>ReturnSkew</a:t>
                      </a:r>
                      <a:endParaRPr lang="en-IN" sz="1500"/>
                    </a:p>
                  </a:txBody>
                  <a:tcPr marL="74775" marR="74775" marT="37387" marB="3738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/>
                        <a:t>Bias toward upward vs. downward volatility</a:t>
                      </a:r>
                    </a:p>
                  </a:txBody>
                  <a:tcPr marL="74775" marR="74775" marT="37387" marB="3738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567327"/>
                  </a:ext>
                </a:extLst>
              </a:tr>
              <a:tr h="334252">
                <a:tc>
                  <a:txBody>
                    <a:bodyPr/>
                    <a:lstStyle/>
                    <a:p>
                      <a:r>
                        <a:rPr lang="en-IN" sz="1500" b="1"/>
                        <a:t>UpDayRatio</a:t>
                      </a:r>
                      <a:endParaRPr lang="en-IN" sz="1500"/>
                    </a:p>
                  </a:txBody>
                  <a:tcPr marL="74775" marR="74775" marT="37387" marB="3738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% of days with positive returns</a:t>
                      </a:r>
                    </a:p>
                  </a:txBody>
                  <a:tcPr marL="74775" marR="74775" marT="37387" marB="3738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555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1303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2519CF-CE1C-2B0B-9A75-E553C5EC00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DCE6C-DFAF-CB39-DCAD-D59796457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870"/>
            <a:ext cx="12192000" cy="425881"/>
          </a:xfrm>
          <a:solidFill>
            <a:schemeClr val="accent2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IN" sz="2200" u="sng" dirty="0" err="1">
                <a:solidFill>
                  <a:schemeClr val="bg1"/>
                </a:solidFill>
              </a:rPr>
              <a:t>Labeling</a:t>
            </a:r>
            <a:r>
              <a:rPr lang="en-IN" sz="2200" u="sng" dirty="0">
                <a:solidFill>
                  <a:schemeClr val="bg1"/>
                </a:solidFill>
              </a:rPr>
              <a:t> Logic</a:t>
            </a:r>
            <a:endParaRPr lang="en-US" sz="2200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DE5DC-172C-0A02-8269-D06811794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703" y="483453"/>
            <a:ext cx="10515600" cy="4255665"/>
          </a:xfrm>
        </p:spPr>
        <p:txBody>
          <a:bodyPr>
            <a:noAutofit/>
          </a:bodyPr>
          <a:lstStyle/>
          <a:p>
            <a:pPr>
              <a:spcBef>
                <a:spcPts val="400"/>
              </a:spcBef>
            </a:pPr>
            <a:r>
              <a:rPr lang="en-IN" sz="1200" b="1" dirty="0"/>
              <a:t>Step 1: Assign Each Stock to Up / Down / Flat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IN" sz="1200" b="1" dirty="0"/>
              <a:t>	</a:t>
            </a:r>
            <a:r>
              <a:rPr lang="en-IN" sz="1200" dirty="0"/>
              <a:t>We use three core trend signals over the past 2 years: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IN" sz="1200" b="1" dirty="0"/>
              <a:t>	      Robust % Change</a:t>
            </a:r>
            <a:r>
              <a:rPr lang="en-IN" sz="1200" dirty="0"/>
              <a:t> (based on medians),</a:t>
            </a:r>
            <a:r>
              <a:rPr lang="en-IN" sz="1200" b="1" dirty="0"/>
              <a:t>Cumulative Return</a:t>
            </a:r>
            <a:r>
              <a:rPr lang="en-IN" sz="1200" dirty="0"/>
              <a:t> (log-based),</a:t>
            </a:r>
            <a:r>
              <a:rPr lang="en-IN" sz="1200" b="1" dirty="0"/>
              <a:t>Trend Slope</a:t>
            </a:r>
            <a:r>
              <a:rPr lang="en-IN" sz="1200" dirty="0"/>
              <a:t> (via regression)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IN" sz="1200" dirty="0"/>
              <a:t>                       All three must agree to confidently classify a stock as: </a:t>
            </a:r>
            <a:r>
              <a:rPr lang="en-IN" sz="1200" b="1" dirty="0"/>
              <a:t>Up, Down and Flat</a:t>
            </a:r>
          </a:p>
          <a:p>
            <a:pPr>
              <a:spcBef>
                <a:spcPts val="400"/>
              </a:spcBef>
            </a:pPr>
            <a:r>
              <a:rPr lang="en-IN" sz="1200" b="1" dirty="0"/>
              <a:t>Step 2: Refine into further </a:t>
            </a:r>
            <a:r>
              <a:rPr lang="en-IN" sz="1200" b="1" dirty="0" err="1"/>
              <a:t>Behavior</a:t>
            </a:r>
            <a:r>
              <a:rPr lang="en-IN" sz="1200" b="1" dirty="0"/>
              <a:t>-Based Classes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IN" sz="1200" dirty="0"/>
              <a:t>                  We further break each group down based on risk, volatility, and consistency: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IN" sz="1200" dirty="0"/>
              <a:t>                       🔹 </a:t>
            </a:r>
            <a:r>
              <a:rPr lang="en-IN" sz="1200" b="1" dirty="0"/>
              <a:t>Up Stocks</a:t>
            </a:r>
            <a:endParaRPr lang="en-IN" sz="1200" dirty="0"/>
          </a:p>
          <a:p>
            <a:pPr marL="0" indent="0">
              <a:spcBef>
                <a:spcPts val="400"/>
              </a:spcBef>
              <a:buNone/>
            </a:pPr>
            <a:r>
              <a:rPr lang="en-IN" sz="1200" dirty="0"/>
              <a:t>                             Evaluated on: Volatility, Drawdown, Up-Day Ratio, Trend Slope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IN" sz="1200" dirty="0"/>
              <a:t>                             Goal: Separate smooth risers from aggressive movers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IN" sz="1200" b="1" dirty="0"/>
              <a:t>                             Classes</a:t>
            </a:r>
            <a:r>
              <a:rPr lang="en-IN" sz="1200" dirty="0"/>
              <a:t>: Up-Steady, Up-Momentum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IN" sz="1200" dirty="0"/>
              <a:t>                      🔻 </a:t>
            </a:r>
            <a:r>
              <a:rPr lang="en-IN" sz="1200" b="1" dirty="0"/>
              <a:t>Down Stocks</a:t>
            </a:r>
            <a:endParaRPr lang="en-IN" sz="1200" dirty="0"/>
          </a:p>
          <a:p>
            <a:pPr marL="0" indent="0">
              <a:spcBef>
                <a:spcPts val="400"/>
              </a:spcBef>
              <a:buNone/>
            </a:pPr>
            <a:r>
              <a:rPr lang="en-IN" sz="1200" dirty="0"/>
              <a:t>                            Evaluated on: Volatility, Drawdown, Return Skew, Trend Slope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IN" sz="1200" dirty="0"/>
              <a:t>                            Goal: Distinguish slow decliners from fast crash-prone stocks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IN" sz="1200" b="1" dirty="0"/>
              <a:t>                            Classes</a:t>
            </a:r>
            <a:r>
              <a:rPr lang="en-IN" sz="1200" dirty="0"/>
              <a:t>: Down-Steady, Down-Fast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IN" sz="1200" dirty="0"/>
              <a:t>                       ➖ </a:t>
            </a:r>
            <a:r>
              <a:rPr lang="en-IN" sz="1200" b="1" dirty="0"/>
              <a:t>Flat Stocks</a:t>
            </a:r>
            <a:endParaRPr lang="en-IN" sz="1200" dirty="0"/>
          </a:p>
          <a:p>
            <a:pPr marL="0" indent="0">
              <a:spcBef>
                <a:spcPts val="400"/>
              </a:spcBef>
              <a:buNone/>
            </a:pPr>
            <a:r>
              <a:rPr lang="en-IN" sz="1200" dirty="0"/>
              <a:t>                            Evaluated on: Recent price shocks and Volatility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IN" sz="1200" dirty="0"/>
              <a:t>                            Goal: Isolate consistently flat stocks vs. disrupted sideways movers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IN" sz="1200" b="1" dirty="0"/>
              <a:t>                            Classes</a:t>
            </a:r>
            <a:r>
              <a:rPr lang="en-IN" sz="1200" dirty="0"/>
              <a:t>: Flat-Consistent, Flat-Disrupted</a:t>
            </a:r>
          </a:p>
          <a:p>
            <a:pPr marL="0" indent="0">
              <a:buNone/>
            </a:pPr>
            <a:endParaRPr lang="en-IN" sz="1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5FEF81B-3DEB-C6E3-1005-F63DF6DDCA6E}"/>
              </a:ext>
            </a:extLst>
          </p:cNvPr>
          <p:cNvSpPr txBox="1">
            <a:spLocks/>
          </p:cNvSpPr>
          <p:nvPr/>
        </p:nvSpPr>
        <p:spPr bwMode="black">
          <a:xfrm>
            <a:off x="0" y="4830684"/>
            <a:ext cx="12192000" cy="4265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200" u="sng" dirty="0">
                <a:solidFill>
                  <a:schemeClr val="bg1"/>
                </a:solidFill>
              </a:rPr>
              <a:t>Validation Approach</a:t>
            </a:r>
            <a:endParaRPr lang="en-US" sz="2200" u="sng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AC90B24-AEBD-9CCC-A0FC-69B85189C62E}"/>
              </a:ext>
            </a:extLst>
          </p:cNvPr>
          <p:cNvSpPr txBox="1">
            <a:spLocks/>
          </p:cNvSpPr>
          <p:nvPr/>
        </p:nvSpPr>
        <p:spPr>
          <a:xfrm>
            <a:off x="942703" y="5339857"/>
            <a:ext cx="10515600" cy="1251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 b="1" dirty="0"/>
              <a:t>Objective:</a:t>
            </a:r>
            <a:r>
              <a:rPr lang="en-IN" sz="1400" dirty="0"/>
              <a:t> Validate whether our </a:t>
            </a:r>
            <a:r>
              <a:rPr lang="en-IN" sz="1400" dirty="0" err="1"/>
              <a:t>labeled</a:t>
            </a:r>
            <a:r>
              <a:rPr lang="en-IN" sz="1400" dirty="0"/>
              <a:t> </a:t>
            </a:r>
            <a:r>
              <a:rPr lang="en-IN" sz="1400" dirty="0" err="1"/>
              <a:t>behavior</a:t>
            </a:r>
            <a:r>
              <a:rPr lang="en-IN" sz="1400" dirty="0"/>
              <a:t> groups are </a:t>
            </a:r>
            <a:r>
              <a:rPr lang="en-IN" sz="1400" b="1" dirty="0"/>
              <a:t>cohesive and meaningful</a:t>
            </a:r>
            <a:r>
              <a:rPr lang="en-IN" sz="1400" dirty="0"/>
              <a:t>.</a:t>
            </a:r>
          </a:p>
          <a:p>
            <a:r>
              <a:rPr lang="en-IN" sz="1400" dirty="0"/>
              <a:t>For each group (</a:t>
            </a:r>
            <a:r>
              <a:rPr lang="en-IN" sz="1400" b="1" dirty="0"/>
              <a:t>Traditional Sector and Behavioural</a:t>
            </a:r>
            <a:r>
              <a:rPr lang="en-IN" sz="1400" dirty="0"/>
              <a:t>), we </a:t>
            </a:r>
            <a:r>
              <a:rPr lang="en-IN" sz="1400" dirty="0" err="1"/>
              <a:t>analyzed</a:t>
            </a:r>
            <a:r>
              <a:rPr lang="en-IN" sz="1400" dirty="0"/>
              <a:t> the </a:t>
            </a:r>
            <a:r>
              <a:rPr lang="en-IN" sz="1400" b="1" dirty="0"/>
              <a:t>6-month forward return series</a:t>
            </a:r>
            <a:r>
              <a:rPr lang="en-IN" sz="1400" dirty="0"/>
              <a:t> of its stocks, we computed the </a:t>
            </a:r>
            <a:r>
              <a:rPr lang="en-IN" sz="1400" b="1" dirty="0"/>
              <a:t>average pairwise correlation</a:t>
            </a:r>
            <a:r>
              <a:rPr lang="en-IN" sz="1400" dirty="0"/>
              <a:t> within each group to measure internal consistency.</a:t>
            </a:r>
          </a:p>
          <a:p>
            <a:r>
              <a:rPr lang="en-IN" sz="1400" dirty="0"/>
              <a:t>If </a:t>
            </a:r>
            <a:r>
              <a:rPr lang="en-IN" sz="1400" dirty="0" err="1"/>
              <a:t>behavior</a:t>
            </a:r>
            <a:r>
              <a:rPr lang="en-IN" sz="1400" dirty="0"/>
              <a:t> groups show </a:t>
            </a:r>
            <a:r>
              <a:rPr lang="en-IN" sz="1400" b="1" dirty="0"/>
              <a:t>equal or higher cohesion</a:t>
            </a:r>
            <a:r>
              <a:rPr lang="en-IN" sz="1400" dirty="0"/>
              <a:t> than sectors, it confirms they capture </a:t>
            </a:r>
            <a:r>
              <a:rPr lang="en-IN" sz="1400" b="1" dirty="0"/>
              <a:t>true co-movement</a:t>
            </a:r>
            <a:r>
              <a:rPr lang="en-IN" sz="1400" dirty="0"/>
              <a:t> — even across industries.</a:t>
            </a:r>
          </a:p>
        </p:txBody>
      </p:sp>
    </p:spTree>
    <p:extLst>
      <p:ext uri="{BB962C8B-B14F-4D97-AF65-F5344CB8AC3E}">
        <p14:creationId xmlns:p14="http://schemas.microsoft.com/office/powerpoint/2010/main" val="2185049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E9ACF5-8378-5258-0CA6-6E68C3833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6BEFA43-3E79-100F-53A9-FC64F1674A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2966030"/>
              </p:ext>
            </p:extLst>
          </p:nvPr>
        </p:nvGraphicFramePr>
        <p:xfrm>
          <a:off x="1383381" y="3324496"/>
          <a:ext cx="3816922" cy="1709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461">
                  <a:extLst>
                    <a:ext uri="{9D8B030D-6E8A-4147-A177-3AD203B41FA5}">
                      <a16:colId xmlns:a16="http://schemas.microsoft.com/office/drawing/2014/main" val="2412700883"/>
                    </a:ext>
                  </a:extLst>
                </a:gridCol>
                <a:gridCol w="1908461">
                  <a:extLst>
                    <a:ext uri="{9D8B030D-6E8A-4147-A177-3AD203B41FA5}">
                      <a16:colId xmlns:a16="http://schemas.microsoft.com/office/drawing/2014/main" val="4075344106"/>
                    </a:ext>
                  </a:extLst>
                </a:gridCol>
              </a:tblGrid>
              <a:tr h="284999">
                <a:tc>
                  <a:txBody>
                    <a:bodyPr/>
                    <a:lstStyle/>
                    <a:p>
                      <a:pPr algn="ctr"/>
                      <a:r>
                        <a:rPr lang="en-IN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Label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Correlation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231474"/>
                  </a:ext>
                </a:extLst>
              </a:tr>
              <a:tr h="28499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+mn-ea"/>
                          <a:cs typeface="+mn-cs"/>
                        </a:rPr>
                        <a:t>Up-Momentum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+mn-ea"/>
                          <a:cs typeface="+mn-cs"/>
                        </a:rPr>
                        <a:t>0.483974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474967"/>
                  </a:ext>
                </a:extLst>
              </a:tr>
              <a:tr h="28499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+mn-ea"/>
                          <a:cs typeface="+mn-cs"/>
                        </a:rPr>
                        <a:t>Up-Steady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+mn-ea"/>
                          <a:cs typeface="+mn-cs"/>
                        </a:rPr>
                        <a:t>0.424493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050400"/>
                  </a:ext>
                </a:extLst>
              </a:tr>
              <a:tr h="28499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+mn-ea"/>
                          <a:cs typeface="+mn-cs"/>
                        </a:rPr>
                        <a:t>Flat-Consistent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+mn-ea"/>
                          <a:cs typeface="+mn-cs"/>
                        </a:rPr>
                        <a:t>0.424037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07328"/>
                  </a:ext>
                </a:extLst>
              </a:tr>
              <a:tr h="28499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+mn-ea"/>
                          <a:cs typeface="+mn-cs"/>
                        </a:rPr>
                        <a:t>Flat-Shock</a:t>
                      </a:r>
                      <a:endParaRPr lang="en-IN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+mn-ea"/>
                          <a:cs typeface="+mn-cs"/>
                        </a:rPr>
                        <a:t>0.381882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64539"/>
                  </a:ext>
                </a:extLst>
              </a:tr>
              <a:tr h="28499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+mn-ea"/>
                          <a:cs typeface="+mn-cs"/>
                        </a:rPr>
                        <a:t>Down-Fast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+mn-ea"/>
                          <a:cs typeface="+mn-cs"/>
                        </a:rPr>
                        <a:t>0.331542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827044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A0D4BD94-5E3A-237F-4663-C1D54739D38C}"/>
              </a:ext>
            </a:extLst>
          </p:cNvPr>
          <p:cNvSpPr txBox="1">
            <a:spLocks/>
          </p:cNvSpPr>
          <p:nvPr/>
        </p:nvSpPr>
        <p:spPr bwMode="black">
          <a:xfrm>
            <a:off x="0" y="-3512"/>
            <a:ext cx="12192000" cy="4265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u="sng" dirty="0">
                <a:solidFill>
                  <a:schemeClr val="bg1"/>
                </a:solidFill>
              </a:rPr>
              <a:t>Insights</a:t>
            </a: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8ADF7DE9-F3F8-4356-1223-D3477751D3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405922"/>
              </p:ext>
            </p:extLst>
          </p:nvPr>
        </p:nvGraphicFramePr>
        <p:xfrm>
          <a:off x="1383381" y="1257526"/>
          <a:ext cx="3816921" cy="1709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2307">
                  <a:extLst>
                    <a:ext uri="{9D8B030D-6E8A-4147-A177-3AD203B41FA5}">
                      <a16:colId xmlns:a16="http://schemas.microsoft.com/office/drawing/2014/main" val="2412700883"/>
                    </a:ext>
                  </a:extLst>
                </a:gridCol>
                <a:gridCol w="1272307">
                  <a:extLst>
                    <a:ext uri="{9D8B030D-6E8A-4147-A177-3AD203B41FA5}">
                      <a16:colId xmlns:a16="http://schemas.microsoft.com/office/drawing/2014/main" val="4075344106"/>
                    </a:ext>
                  </a:extLst>
                </a:gridCol>
                <a:gridCol w="1272307">
                  <a:extLst>
                    <a:ext uri="{9D8B030D-6E8A-4147-A177-3AD203B41FA5}">
                      <a16:colId xmlns:a16="http://schemas.microsoft.com/office/drawing/2014/main" val="2808445080"/>
                    </a:ext>
                  </a:extLst>
                </a:gridCol>
              </a:tblGrid>
              <a:tr h="303614"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Label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Sector Count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Total Stocks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231474"/>
                  </a:ext>
                </a:extLst>
              </a:tr>
              <a:tr h="28127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Down-Fast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474967"/>
                  </a:ext>
                </a:extLst>
              </a:tr>
              <a:tr h="28127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Flat-Shock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050400"/>
                  </a:ext>
                </a:extLst>
              </a:tr>
              <a:tr h="28127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Up-Momentum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201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07328"/>
                  </a:ext>
                </a:extLst>
              </a:tr>
              <a:tr h="28127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Up-Steady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146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64539"/>
                  </a:ext>
                </a:extLst>
              </a:tr>
              <a:tr h="28127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Flat-Consistent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827044"/>
                  </a:ext>
                </a:extLst>
              </a:tr>
            </a:tbl>
          </a:graphicData>
        </a:graphic>
      </p:graphicFrame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3E209A92-BE26-71C8-4D96-4F643814BD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9742326"/>
              </p:ext>
            </p:extLst>
          </p:nvPr>
        </p:nvGraphicFramePr>
        <p:xfrm>
          <a:off x="6883730" y="1461293"/>
          <a:ext cx="3816922" cy="30948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461">
                  <a:extLst>
                    <a:ext uri="{9D8B030D-6E8A-4147-A177-3AD203B41FA5}">
                      <a16:colId xmlns:a16="http://schemas.microsoft.com/office/drawing/2014/main" val="2412700883"/>
                    </a:ext>
                  </a:extLst>
                </a:gridCol>
                <a:gridCol w="1908461">
                  <a:extLst>
                    <a:ext uri="{9D8B030D-6E8A-4147-A177-3AD203B41FA5}">
                      <a16:colId xmlns:a16="http://schemas.microsoft.com/office/drawing/2014/main" val="4075344106"/>
                    </a:ext>
                  </a:extLst>
                </a:gridCol>
              </a:tblGrid>
              <a:tr h="412593">
                <a:tc>
                  <a:txBody>
                    <a:bodyPr/>
                    <a:lstStyle/>
                    <a:p>
                      <a:pPr algn="ctr"/>
                      <a:r>
                        <a:rPr lang="en-IN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Sector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Correlation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231474"/>
                  </a:ext>
                </a:extLst>
              </a:tr>
              <a:tr h="22854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+mn-ea"/>
                          <a:cs typeface="+mn-cs"/>
                        </a:rPr>
                        <a:t>Energy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+mn-ea"/>
                          <a:cs typeface="+mn-cs"/>
                        </a:rPr>
                        <a:t>0.678590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474967"/>
                  </a:ext>
                </a:extLst>
              </a:tr>
              <a:tr h="22854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+mn-ea"/>
                          <a:cs typeface="+mn-cs"/>
                        </a:rPr>
                        <a:t>Real Estate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+mn-ea"/>
                          <a:cs typeface="+mn-cs"/>
                        </a:rPr>
                        <a:t>0.583344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261903"/>
                  </a:ext>
                </a:extLst>
              </a:tr>
              <a:tr h="22854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+mn-ea"/>
                          <a:cs typeface="+mn-cs"/>
                        </a:rPr>
                        <a:t>Financials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+mn-ea"/>
                          <a:cs typeface="+mn-cs"/>
                        </a:rPr>
                        <a:t>0.556271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471625"/>
                  </a:ext>
                </a:extLst>
              </a:tr>
              <a:tr h="22854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+mn-ea"/>
                          <a:cs typeface="+mn-cs"/>
                        </a:rPr>
                        <a:t>Materials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+mn-ea"/>
                          <a:cs typeface="+mn-cs"/>
                        </a:rPr>
                        <a:t>0.543204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554081"/>
                  </a:ext>
                </a:extLst>
              </a:tr>
              <a:tr h="22854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+mn-ea"/>
                          <a:cs typeface="+mn-cs"/>
                        </a:rPr>
                        <a:t>Information Technology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+mn-ea"/>
                          <a:cs typeface="+mn-cs"/>
                        </a:rPr>
                        <a:t>0.530710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211496"/>
                  </a:ext>
                </a:extLst>
              </a:tr>
              <a:tr h="22854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+mn-ea"/>
                          <a:cs typeface="+mn-cs"/>
                        </a:rPr>
                        <a:t>Industrials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+mn-ea"/>
                          <a:cs typeface="+mn-cs"/>
                        </a:rPr>
                        <a:t>0.506134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824854"/>
                  </a:ext>
                </a:extLst>
              </a:tr>
              <a:tr h="22854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+mn-ea"/>
                          <a:cs typeface="+mn-cs"/>
                        </a:rPr>
                        <a:t>Utilities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+mn-ea"/>
                          <a:cs typeface="+mn-cs"/>
                        </a:rPr>
                        <a:t>0.486184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060646"/>
                  </a:ext>
                </a:extLst>
              </a:tr>
              <a:tr h="22854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+mn-ea"/>
                          <a:cs typeface="+mn-cs"/>
                        </a:rPr>
                        <a:t>Consumer Discretionary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+mn-ea"/>
                          <a:cs typeface="+mn-cs"/>
                        </a:rPr>
                        <a:t>0.452834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050400"/>
                  </a:ext>
                </a:extLst>
              </a:tr>
              <a:tr h="22854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+mn-ea"/>
                          <a:cs typeface="+mn-cs"/>
                        </a:rPr>
                        <a:t>Consumer Staples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+mn-ea"/>
                          <a:cs typeface="+mn-cs"/>
                        </a:rPr>
                        <a:t>0.379958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07328"/>
                  </a:ext>
                </a:extLst>
              </a:tr>
              <a:tr h="22854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+mn-ea"/>
                          <a:cs typeface="+mn-cs"/>
                        </a:rPr>
                        <a:t>Communication Services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+mn-ea"/>
                          <a:cs typeface="+mn-cs"/>
                        </a:rPr>
                        <a:t>0.365589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64539"/>
                  </a:ext>
                </a:extLst>
              </a:tr>
              <a:tr h="22854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+mn-ea"/>
                          <a:cs typeface="+mn-cs"/>
                        </a:rPr>
                        <a:t>Health Care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+mn-ea"/>
                          <a:cs typeface="+mn-cs"/>
                        </a:rPr>
                        <a:t>0.340117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82704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CF747A7D-098E-1754-A50F-3D682BA7845E}"/>
              </a:ext>
            </a:extLst>
          </p:cNvPr>
          <p:cNvSpPr txBox="1"/>
          <p:nvPr/>
        </p:nvSpPr>
        <p:spPr>
          <a:xfrm>
            <a:off x="2336242" y="614315"/>
            <a:ext cx="175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/>
              <a:t>Behavioral Groups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D791CC-EDE3-7657-5821-104648FD871A}"/>
              </a:ext>
            </a:extLst>
          </p:cNvPr>
          <p:cNvSpPr/>
          <p:nvPr/>
        </p:nvSpPr>
        <p:spPr>
          <a:xfrm>
            <a:off x="1227911" y="966652"/>
            <a:ext cx="4184860" cy="42062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C5E014-E677-1C8D-DF75-F37CF5CD1518}"/>
              </a:ext>
            </a:extLst>
          </p:cNvPr>
          <p:cNvSpPr txBox="1"/>
          <p:nvPr/>
        </p:nvSpPr>
        <p:spPr>
          <a:xfrm>
            <a:off x="2704014" y="970882"/>
            <a:ext cx="1227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Sector Mix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9B533D-FF49-BD7F-411D-15793E3C80B5}"/>
              </a:ext>
            </a:extLst>
          </p:cNvPr>
          <p:cNvSpPr txBox="1"/>
          <p:nvPr/>
        </p:nvSpPr>
        <p:spPr>
          <a:xfrm>
            <a:off x="2227219" y="2991465"/>
            <a:ext cx="30458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1" u="sng" dirty="0"/>
              <a:t>Intra-Group Correlation</a:t>
            </a:r>
          </a:p>
          <a:p>
            <a:endParaRPr lang="en-US" sz="1200" u="sng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284E403-236A-3E37-D045-AF7D350CB4C7}"/>
              </a:ext>
            </a:extLst>
          </p:cNvPr>
          <p:cNvSpPr/>
          <p:nvPr/>
        </p:nvSpPr>
        <p:spPr>
          <a:xfrm>
            <a:off x="6737862" y="966651"/>
            <a:ext cx="4184860" cy="42062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6B81FF-3A3F-3CD6-174B-4AFF6002B10C}"/>
              </a:ext>
            </a:extLst>
          </p:cNvPr>
          <p:cNvSpPr txBox="1"/>
          <p:nvPr/>
        </p:nvSpPr>
        <p:spPr>
          <a:xfrm>
            <a:off x="7872545" y="622459"/>
            <a:ext cx="6100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u="sng" dirty="0"/>
              <a:t>Sector Groups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A9A58F-CC9E-8DE4-D52C-AEA56A0064D4}"/>
              </a:ext>
            </a:extLst>
          </p:cNvPr>
          <p:cNvSpPr txBox="1"/>
          <p:nvPr/>
        </p:nvSpPr>
        <p:spPr>
          <a:xfrm>
            <a:off x="7701637" y="1109381"/>
            <a:ext cx="29990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1" u="sng" dirty="0"/>
              <a:t>Intra-Group Correlation</a:t>
            </a:r>
          </a:p>
          <a:p>
            <a:endParaRPr lang="en-US" sz="1200" u="sng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8D249A-4FD7-E6FF-B265-0A44AFEA34D1}"/>
              </a:ext>
            </a:extLst>
          </p:cNvPr>
          <p:cNvSpPr txBox="1"/>
          <p:nvPr/>
        </p:nvSpPr>
        <p:spPr>
          <a:xfrm>
            <a:off x="879844" y="5391466"/>
            <a:ext cx="1043231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40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The results show that behaviour-based stock groupings, derived from trend, volatility, and consistency signals, span all major sectors and exhibit strong intra-group return correlation. In several cases, </a:t>
            </a:r>
            <a:r>
              <a:rPr lang="en-IN" sz="14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these groups demonstrate cohesion that rivals or exceeds sector-based classification </a:t>
            </a:r>
            <a:r>
              <a:rPr lang="en-IN" sz="140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— validating the hypothesis that families of behaviourally similar stocks exist beyond traditional industry boundaries</a:t>
            </a:r>
          </a:p>
        </p:txBody>
      </p:sp>
    </p:spTree>
    <p:extLst>
      <p:ext uri="{BB962C8B-B14F-4D97-AF65-F5344CB8AC3E}">
        <p14:creationId xmlns:p14="http://schemas.microsoft.com/office/powerpoint/2010/main" val="4238083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40236C-0A05-C27A-3964-A4FCE2753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6B9B91-B541-D436-F414-AD10818DC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IN" sz="3000" u="sng" dirty="0">
                <a:solidFill>
                  <a:schemeClr val="bg1"/>
                </a:solidFill>
              </a:rPr>
              <a:t>How We Can Improve Further</a:t>
            </a:r>
            <a:endParaRPr lang="en-US" sz="3000" u="sng" dirty="0">
              <a:solidFill>
                <a:schemeClr val="bg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48EE17-A9EF-58B2-B45A-9D5B4FD92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r>
              <a:rPr lang="en-IN" b="1" dirty="0"/>
              <a:t>Increase the number of </a:t>
            </a:r>
            <a:r>
              <a:rPr lang="en-IN" b="1" dirty="0" err="1"/>
              <a:t>behavior</a:t>
            </a:r>
            <a:r>
              <a:rPr lang="en-IN" b="1" dirty="0"/>
              <a:t> labels</a:t>
            </a:r>
            <a:r>
              <a:rPr lang="en-IN" dirty="0"/>
              <a:t> to capture more nuanced movement styles (e.g., sideways breakout, fast-rebound)</a:t>
            </a:r>
          </a:p>
          <a:p>
            <a:r>
              <a:rPr lang="en-IN" b="1" dirty="0"/>
              <a:t>Improve label balance</a:t>
            </a:r>
            <a:r>
              <a:rPr lang="en-IN" dirty="0"/>
              <a:t> by using soft thresholds or percentile-aware rules to avoid overly strict group boundaries.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75816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271</TotalTime>
  <Words>661</Words>
  <Application>Microsoft Macintosh PowerPoint</Application>
  <PresentationFormat>Widescreen</PresentationFormat>
  <Paragraphs>116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Helvetica Neue</vt:lpstr>
      <vt:lpstr>Parcel</vt:lpstr>
      <vt:lpstr>Behavior-Based Labeling of S&amp;P 500 Stocks</vt:lpstr>
      <vt:lpstr>Problem Statement</vt:lpstr>
      <vt:lpstr>Features Used</vt:lpstr>
      <vt:lpstr>Labeling Logic</vt:lpstr>
      <vt:lpstr>PowerPoint Presentation</vt:lpstr>
      <vt:lpstr>How We Can Improve Further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Pranav Bhide</dc:creator>
  <cp:lastModifiedBy>Pranav Bhide</cp:lastModifiedBy>
  <cp:revision>3</cp:revision>
  <dcterms:created xsi:type="dcterms:W3CDTF">2025-05-20T05:53:38Z</dcterms:created>
  <dcterms:modified xsi:type="dcterms:W3CDTF">2025-05-21T19:58:45Z</dcterms:modified>
</cp:coreProperties>
</file>