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Black"/>
      <p:bold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lack-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lack-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96e37ac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96e37ac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796e37ac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796e37ac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96e37ac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796e37ac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796e37ac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796e37ac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796e37a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796e37a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96e37a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96e37a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796e37ac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796e37ac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796e37ac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796e37ac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796e37a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796e37a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796e37a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796e37ac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796e37ac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796e37ac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796e37a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96e37a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5573A"/>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838428" y="0"/>
            <a:ext cx="7467142"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5573A"/>
                </a:solidFill>
              </a:rPr>
              <a:t>❖ </a:t>
            </a:r>
            <a:r>
              <a:rPr lang="en">
                <a:solidFill>
                  <a:srgbClr val="FF9900"/>
                </a:solidFill>
                <a:latin typeface="Impact"/>
                <a:ea typeface="Impact"/>
                <a:cs typeface="Impact"/>
                <a:sym typeface="Impact"/>
              </a:rPr>
              <a:t>Exploratory Data Analysis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152475"/>
            <a:ext cx="8520600" cy="3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 Transformation</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rPr>
              <a:t>Splitting Dataset into Training and Testing</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rPr>
              <a:t>✓ Model Selection</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25" name="Google Shape;125;p22"/>
          <p:cNvPicPr preferRelativeResize="0"/>
          <p:nvPr/>
        </p:nvPicPr>
        <p:blipFill>
          <a:blip r:embed="rId3">
            <a:alphaModFix/>
          </a:blip>
          <a:stretch>
            <a:fillRect/>
          </a:stretch>
        </p:blipFill>
        <p:spPr>
          <a:xfrm>
            <a:off x="7856300" y="0"/>
            <a:ext cx="1287700" cy="1217475"/>
          </a:xfrm>
          <a:prstGeom prst="rect">
            <a:avLst/>
          </a:prstGeom>
          <a:noFill/>
          <a:ln>
            <a:noFill/>
          </a:ln>
        </p:spPr>
      </p:pic>
      <p:sp>
        <p:nvSpPr>
          <p:cNvPr id="126" name="Google Shape;126;p22"/>
          <p:cNvSpPr/>
          <p:nvPr/>
        </p:nvSpPr>
        <p:spPr>
          <a:xfrm>
            <a:off x="519825" y="1572225"/>
            <a:ext cx="8312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Before training the data, we would first transform the data to account for any skewness in the variable distribution.(Float)</a:t>
            </a:r>
            <a:endParaRPr b="1"/>
          </a:p>
        </p:txBody>
      </p:sp>
      <p:sp>
        <p:nvSpPr>
          <p:cNvPr id="127" name="Google Shape;127;p22"/>
          <p:cNvSpPr/>
          <p:nvPr/>
        </p:nvSpPr>
        <p:spPr>
          <a:xfrm>
            <a:off x="738675" y="2750863"/>
            <a:ext cx="3762000" cy="64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We split the dataset based on ‘issue_d’</a:t>
            </a:r>
            <a:endParaRPr b="1"/>
          </a:p>
          <a:p>
            <a:pPr indent="0" lvl="0" marL="0" rtl="0" algn="l">
              <a:spcBef>
                <a:spcPts val="0"/>
              </a:spcBef>
              <a:spcAft>
                <a:spcPts val="0"/>
              </a:spcAft>
              <a:buClr>
                <a:schemeClr val="dk1"/>
              </a:buClr>
              <a:buSzPts val="1100"/>
              <a:buFont typeface="Arial"/>
              <a:buNone/>
            </a:pPr>
            <a:r>
              <a:rPr b="1" lang="en"/>
              <a:t>Train set - (June 2007 - May 2015)</a:t>
            </a:r>
            <a:endParaRPr b="1"/>
          </a:p>
          <a:p>
            <a:pPr indent="0" lvl="0" marL="0" rtl="0" algn="l">
              <a:spcBef>
                <a:spcPts val="0"/>
              </a:spcBef>
              <a:spcAft>
                <a:spcPts val="0"/>
              </a:spcAft>
              <a:buNone/>
            </a:pPr>
            <a:r>
              <a:rPr b="1" lang="en"/>
              <a:t>Test set – (June 2015 – Dec 2015)</a:t>
            </a:r>
            <a:endParaRPr b="1"/>
          </a:p>
        </p:txBody>
      </p:sp>
      <p:sp>
        <p:nvSpPr>
          <p:cNvPr id="128" name="Google Shape;128;p22"/>
          <p:cNvSpPr/>
          <p:nvPr/>
        </p:nvSpPr>
        <p:spPr>
          <a:xfrm>
            <a:off x="670300" y="4392900"/>
            <a:ext cx="2147700" cy="43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1. Logistic Regression</a:t>
            </a:r>
            <a:endParaRPr b="1"/>
          </a:p>
          <a:p>
            <a:pPr indent="0" lvl="0" marL="0" rtl="0" algn="l">
              <a:spcBef>
                <a:spcPts val="0"/>
              </a:spcBef>
              <a:spcAft>
                <a:spcPts val="0"/>
              </a:spcAft>
              <a:buNone/>
            </a:pPr>
            <a:r>
              <a:rPr b="1" lang="en"/>
              <a:t>2. Random Forest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79150" y="6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latin typeface="Impact"/>
                <a:ea typeface="Impact"/>
                <a:cs typeface="Impact"/>
                <a:sym typeface="Impact"/>
              </a:rPr>
              <a:t>Results</a:t>
            </a:r>
            <a:r>
              <a:rPr lang="en">
                <a:solidFill>
                  <a:srgbClr val="FF9900"/>
                </a:solidFill>
                <a:latin typeface="Impact"/>
                <a:ea typeface="Impact"/>
                <a:cs typeface="Impact"/>
                <a:sym typeface="Impact"/>
              </a:rPr>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4" name="Google Shape;134;p23"/>
          <p:cNvSpPr txBox="1"/>
          <p:nvPr>
            <p:ph idx="1" type="body"/>
          </p:nvPr>
        </p:nvSpPr>
        <p:spPr>
          <a:xfrm>
            <a:off x="186300" y="576300"/>
            <a:ext cx="8957700" cy="4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 Accuracy</a:t>
            </a:r>
            <a:endParaRPr b="1">
              <a:solidFill>
                <a:srgbClr val="000000"/>
              </a:solidFill>
            </a:endParaRPr>
          </a:p>
          <a:p>
            <a:pPr indent="0" lvl="0" marL="0" rtl="0" algn="l">
              <a:spcBef>
                <a:spcPts val="1600"/>
              </a:spcBef>
              <a:spcAft>
                <a:spcPts val="0"/>
              </a:spcAft>
              <a:buNone/>
            </a:pPr>
            <a:r>
              <a:rPr b="1" lang="en" u="sng">
                <a:solidFill>
                  <a:srgbClr val="05572F"/>
                </a:solidFill>
              </a:rPr>
              <a:t>UNBALANCED</a:t>
            </a:r>
            <a:endParaRPr b="1" u="sng">
              <a:solidFill>
                <a:srgbClr val="05572F"/>
              </a:solidFill>
            </a:endParaRPr>
          </a:p>
          <a:p>
            <a:pPr indent="0" lvl="0" marL="0" rtl="0" algn="l">
              <a:spcBef>
                <a:spcPts val="1600"/>
              </a:spcBef>
              <a:spcAft>
                <a:spcPts val="0"/>
              </a:spcAft>
              <a:buNone/>
            </a:pPr>
            <a:r>
              <a:t/>
            </a:r>
            <a:endParaRPr b="1" u="sng">
              <a:solidFill>
                <a:srgbClr val="05572F"/>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u="sng">
                <a:solidFill>
                  <a:srgbClr val="05572F"/>
                </a:solidFill>
              </a:rPr>
              <a:t>BALANCED</a:t>
            </a:r>
            <a:endParaRPr b="1" u="sng">
              <a:solidFill>
                <a:srgbClr val="05572F"/>
              </a:solidFill>
            </a:endParaRPr>
          </a:p>
          <a:p>
            <a:pPr indent="0" lvl="0" marL="0" rtl="0" algn="l">
              <a:spcBef>
                <a:spcPts val="1600"/>
              </a:spcBef>
              <a:spcAft>
                <a:spcPts val="0"/>
              </a:spcAft>
              <a:buNone/>
            </a:pPr>
            <a:r>
              <a:t/>
            </a:r>
            <a:endParaRPr b="1" u="sng">
              <a:solidFill>
                <a:srgbClr val="05572F"/>
              </a:solidFill>
            </a:endParaRPr>
          </a:p>
          <a:p>
            <a:pPr indent="0" lvl="0" marL="0" rtl="0" algn="l">
              <a:spcBef>
                <a:spcPts val="1600"/>
              </a:spcBef>
              <a:spcAft>
                <a:spcPts val="0"/>
              </a:spcAft>
              <a:buNone/>
            </a:pPr>
            <a:r>
              <a:t/>
            </a:r>
            <a:endParaRPr b="1" u="sng">
              <a:solidFill>
                <a:srgbClr val="05572F"/>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35" name="Google Shape;135;p23"/>
          <p:cNvPicPr preferRelativeResize="0"/>
          <p:nvPr/>
        </p:nvPicPr>
        <p:blipFill>
          <a:blip r:embed="rId3">
            <a:alphaModFix/>
          </a:blip>
          <a:stretch>
            <a:fillRect/>
          </a:stretch>
        </p:blipFill>
        <p:spPr>
          <a:xfrm>
            <a:off x="7856300" y="0"/>
            <a:ext cx="1287700" cy="1217475"/>
          </a:xfrm>
          <a:prstGeom prst="rect">
            <a:avLst/>
          </a:prstGeom>
          <a:noFill/>
          <a:ln>
            <a:noFill/>
          </a:ln>
        </p:spPr>
      </p:pic>
      <p:pic>
        <p:nvPicPr>
          <p:cNvPr id="136" name="Google Shape;136;p23"/>
          <p:cNvPicPr preferRelativeResize="0"/>
          <p:nvPr/>
        </p:nvPicPr>
        <p:blipFill>
          <a:blip r:embed="rId4">
            <a:alphaModFix/>
          </a:blip>
          <a:stretch>
            <a:fillRect/>
          </a:stretch>
        </p:blipFill>
        <p:spPr>
          <a:xfrm>
            <a:off x="748753" y="1551450"/>
            <a:ext cx="3577950" cy="732125"/>
          </a:xfrm>
          <a:prstGeom prst="rect">
            <a:avLst/>
          </a:prstGeom>
          <a:noFill/>
          <a:ln>
            <a:noFill/>
          </a:ln>
        </p:spPr>
      </p:pic>
      <p:pic>
        <p:nvPicPr>
          <p:cNvPr id="137" name="Google Shape;137;p23"/>
          <p:cNvPicPr preferRelativeResize="0"/>
          <p:nvPr/>
        </p:nvPicPr>
        <p:blipFill>
          <a:blip r:embed="rId5">
            <a:alphaModFix/>
          </a:blip>
          <a:stretch>
            <a:fillRect/>
          </a:stretch>
        </p:blipFill>
        <p:spPr>
          <a:xfrm>
            <a:off x="748750" y="2378450"/>
            <a:ext cx="3577950" cy="820937"/>
          </a:xfrm>
          <a:prstGeom prst="rect">
            <a:avLst/>
          </a:prstGeom>
          <a:noFill/>
          <a:ln>
            <a:noFill/>
          </a:ln>
        </p:spPr>
      </p:pic>
      <p:pic>
        <p:nvPicPr>
          <p:cNvPr id="138" name="Google Shape;138;p23"/>
          <p:cNvPicPr preferRelativeResize="0"/>
          <p:nvPr/>
        </p:nvPicPr>
        <p:blipFill>
          <a:blip r:embed="rId6">
            <a:alphaModFix/>
          </a:blip>
          <a:stretch>
            <a:fillRect/>
          </a:stretch>
        </p:blipFill>
        <p:spPr>
          <a:xfrm>
            <a:off x="403324" y="3688700"/>
            <a:ext cx="3807041" cy="732125"/>
          </a:xfrm>
          <a:prstGeom prst="rect">
            <a:avLst/>
          </a:prstGeom>
          <a:noFill/>
          <a:ln>
            <a:noFill/>
          </a:ln>
        </p:spPr>
      </p:pic>
      <p:pic>
        <p:nvPicPr>
          <p:cNvPr id="139" name="Google Shape;139;p23"/>
          <p:cNvPicPr preferRelativeResize="0"/>
          <p:nvPr/>
        </p:nvPicPr>
        <p:blipFill>
          <a:blip r:embed="rId7">
            <a:alphaModFix/>
          </a:blip>
          <a:stretch>
            <a:fillRect/>
          </a:stretch>
        </p:blipFill>
        <p:spPr>
          <a:xfrm>
            <a:off x="4652875" y="3688703"/>
            <a:ext cx="4392750" cy="73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65450" y="6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9900"/>
                </a:solidFill>
                <a:latin typeface="Impact"/>
                <a:ea typeface="Impact"/>
                <a:cs typeface="Impact"/>
                <a:sym typeface="Impact"/>
              </a:rPr>
              <a:t>Results</a:t>
            </a:r>
            <a:endParaRPr/>
          </a:p>
        </p:txBody>
      </p:sp>
      <p:sp>
        <p:nvSpPr>
          <p:cNvPr id="145" name="Google Shape;145;p24"/>
          <p:cNvSpPr txBox="1"/>
          <p:nvPr>
            <p:ph idx="1" type="body"/>
          </p:nvPr>
        </p:nvSpPr>
        <p:spPr>
          <a:xfrm>
            <a:off x="218875" y="634700"/>
            <a:ext cx="8741100" cy="43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 ROC Curve</a:t>
            </a:r>
            <a:endParaRPr b="1">
              <a:solidFill>
                <a:srgbClr val="000000"/>
              </a:solidFill>
            </a:endParaRPr>
          </a:p>
          <a:p>
            <a:pPr indent="0" lvl="0" marL="0" rtl="0" algn="l">
              <a:spcBef>
                <a:spcPts val="1600"/>
              </a:spcBef>
              <a:spcAft>
                <a:spcPts val="0"/>
              </a:spcAft>
              <a:buNone/>
            </a:pPr>
            <a:r>
              <a:rPr b="1" lang="en">
                <a:solidFill>
                  <a:srgbClr val="05572F"/>
                </a:solidFill>
              </a:rPr>
              <a:t>                </a:t>
            </a:r>
            <a:r>
              <a:rPr b="1" lang="en" u="sng">
                <a:solidFill>
                  <a:srgbClr val="05572F"/>
                </a:solidFill>
              </a:rPr>
              <a:t>UNBALANCED </a:t>
            </a:r>
            <a:r>
              <a:rPr b="1" lang="en">
                <a:solidFill>
                  <a:srgbClr val="05572F"/>
                </a:solidFill>
              </a:rPr>
              <a:t>                                                   </a:t>
            </a:r>
            <a:r>
              <a:rPr b="1" lang="en" u="sng">
                <a:solidFill>
                  <a:srgbClr val="05572F"/>
                </a:solidFill>
              </a:rPr>
              <a:t>BALANCED</a:t>
            </a:r>
            <a:endParaRPr b="1" u="sng">
              <a:solidFill>
                <a:srgbClr val="05572F"/>
              </a:solidFill>
            </a:endParaRPr>
          </a:p>
          <a:p>
            <a:pPr indent="0" lvl="0" marL="0" rtl="0" algn="l">
              <a:spcBef>
                <a:spcPts val="1600"/>
              </a:spcBef>
              <a:spcAft>
                <a:spcPts val="1600"/>
              </a:spcAft>
              <a:buClr>
                <a:schemeClr val="dk1"/>
              </a:buClr>
              <a:buSzPts val="1100"/>
              <a:buFont typeface="Arial"/>
              <a:buNone/>
            </a:pPr>
            <a:r>
              <a:t/>
            </a:r>
            <a:endParaRPr b="1" u="sng">
              <a:solidFill>
                <a:srgbClr val="05572F"/>
              </a:solidFill>
            </a:endParaRPr>
          </a:p>
        </p:txBody>
      </p:sp>
      <p:pic>
        <p:nvPicPr>
          <p:cNvPr id="146" name="Google Shape;146;p24"/>
          <p:cNvPicPr preferRelativeResize="0"/>
          <p:nvPr/>
        </p:nvPicPr>
        <p:blipFill>
          <a:blip r:embed="rId3">
            <a:alphaModFix/>
          </a:blip>
          <a:stretch>
            <a:fillRect/>
          </a:stretch>
        </p:blipFill>
        <p:spPr>
          <a:xfrm>
            <a:off x="7856300" y="0"/>
            <a:ext cx="1287700" cy="1217475"/>
          </a:xfrm>
          <a:prstGeom prst="rect">
            <a:avLst/>
          </a:prstGeom>
          <a:noFill/>
          <a:ln>
            <a:noFill/>
          </a:ln>
        </p:spPr>
      </p:pic>
      <p:pic>
        <p:nvPicPr>
          <p:cNvPr id="147" name="Google Shape;147;p24"/>
          <p:cNvPicPr preferRelativeResize="0"/>
          <p:nvPr/>
        </p:nvPicPr>
        <p:blipFill>
          <a:blip r:embed="rId4">
            <a:alphaModFix/>
          </a:blip>
          <a:stretch>
            <a:fillRect/>
          </a:stretch>
        </p:blipFill>
        <p:spPr>
          <a:xfrm>
            <a:off x="218875" y="1576800"/>
            <a:ext cx="3585133" cy="3566700"/>
          </a:xfrm>
          <a:prstGeom prst="rect">
            <a:avLst/>
          </a:prstGeom>
          <a:noFill/>
          <a:ln>
            <a:noFill/>
          </a:ln>
        </p:spPr>
      </p:pic>
      <p:pic>
        <p:nvPicPr>
          <p:cNvPr id="148" name="Google Shape;148;p24"/>
          <p:cNvPicPr preferRelativeResize="0"/>
          <p:nvPr/>
        </p:nvPicPr>
        <p:blipFill>
          <a:blip r:embed="rId5">
            <a:alphaModFix/>
          </a:blip>
          <a:stretch>
            <a:fillRect/>
          </a:stretch>
        </p:blipFill>
        <p:spPr>
          <a:xfrm>
            <a:off x="4880813" y="1517050"/>
            <a:ext cx="3705225" cy="368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690450" y="29637"/>
            <a:ext cx="7626300" cy="5084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0" y="472375"/>
            <a:ext cx="8520600" cy="5727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b="1" lang="en" sz="2400">
                <a:solidFill>
                  <a:srgbClr val="1155CC"/>
                </a:solidFill>
                <a:latin typeface="Oswald"/>
                <a:ea typeface="Oswald"/>
                <a:cs typeface="Oswald"/>
                <a:sym typeface="Oswald"/>
              </a:rPr>
              <a:t> </a:t>
            </a:r>
            <a:r>
              <a:rPr b="1" lang="en" u="sng">
                <a:solidFill>
                  <a:srgbClr val="FF9900"/>
                </a:solidFill>
                <a:latin typeface="Oswald"/>
                <a:ea typeface="Oswald"/>
                <a:cs typeface="Oswald"/>
                <a:sym typeface="Oswald"/>
              </a:rPr>
              <a:t>Presentation On</a:t>
            </a:r>
            <a:r>
              <a:rPr b="1" lang="en">
                <a:solidFill>
                  <a:srgbClr val="1155CC"/>
                </a:solidFill>
                <a:latin typeface="Oswald"/>
                <a:ea typeface="Oswald"/>
                <a:cs typeface="Oswald"/>
                <a:sym typeface="Oswald"/>
              </a:rPr>
              <a:t> </a:t>
            </a:r>
            <a:endParaRPr b="1">
              <a:solidFill>
                <a:srgbClr val="1155CC"/>
              </a:solidFill>
              <a:latin typeface="Oswald"/>
              <a:ea typeface="Oswald"/>
              <a:cs typeface="Oswald"/>
              <a:sym typeface="Oswald"/>
            </a:endParaRPr>
          </a:p>
          <a:p>
            <a:pPr indent="0" lvl="0" marL="0" rtl="0" algn="ctr">
              <a:spcBef>
                <a:spcPts val="0"/>
              </a:spcBef>
              <a:spcAft>
                <a:spcPts val="0"/>
              </a:spcAft>
              <a:buNone/>
            </a:pPr>
            <a:r>
              <a:t/>
            </a:r>
            <a:endParaRPr b="1" sz="1800">
              <a:solidFill>
                <a:srgbClr val="000000"/>
              </a:solidFill>
              <a:latin typeface="Oswald"/>
              <a:ea typeface="Oswald"/>
              <a:cs typeface="Oswald"/>
              <a:sym typeface="Oswald"/>
            </a:endParaRPr>
          </a:p>
          <a:p>
            <a:pPr indent="0" lvl="0" marL="0" rtl="0" algn="ctr">
              <a:spcBef>
                <a:spcPts val="0"/>
              </a:spcBef>
              <a:spcAft>
                <a:spcPts val="0"/>
              </a:spcAft>
              <a:buNone/>
            </a:pPr>
            <a:r>
              <a:rPr b="1" lang="en" sz="3000"/>
              <a:t>  Prediction and Analysis Of Default Rate Future Loan</a:t>
            </a:r>
            <a:endParaRPr b="1" sz="3000">
              <a:solidFill>
                <a:srgbClr val="000000"/>
              </a:solidFill>
              <a:latin typeface="Oswald"/>
              <a:ea typeface="Oswald"/>
              <a:cs typeface="Oswald"/>
              <a:sym typeface="Oswald"/>
            </a:endParaRPr>
          </a:p>
        </p:txBody>
      </p:sp>
      <p:sp>
        <p:nvSpPr>
          <p:cNvPr id="60" name="Google Shape;60;p14"/>
          <p:cNvSpPr txBox="1"/>
          <p:nvPr>
            <p:ph idx="1" type="body"/>
          </p:nvPr>
        </p:nvSpPr>
        <p:spPr>
          <a:xfrm>
            <a:off x="161225" y="1969850"/>
            <a:ext cx="8730600" cy="29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                                                </a:t>
            </a:r>
            <a:endParaRPr/>
          </a:p>
          <a:p>
            <a:pPr indent="0" lvl="0" marL="3200400" rtl="0" algn="l">
              <a:spcBef>
                <a:spcPts val="1600"/>
              </a:spcBef>
              <a:spcAft>
                <a:spcPts val="0"/>
              </a:spcAft>
              <a:buNone/>
            </a:pPr>
            <a:r>
              <a:rPr lang="en" sz="2400">
                <a:solidFill>
                  <a:srgbClr val="FF9900"/>
                </a:solidFill>
                <a:latin typeface="Montserrat Black"/>
                <a:ea typeface="Montserrat Black"/>
                <a:cs typeface="Montserrat Black"/>
                <a:sym typeface="Montserrat Black"/>
              </a:rPr>
              <a:t>Presented By</a:t>
            </a:r>
            <a:endParaRPr sz="2400">
              <a:solidFill>
                <a:srgbClr val="FF9900"/>
              </a:solidFill>
              <a:latin typeface="Montserrat Black"/>
              <a:ea typeface="Montserrat Black"/>
              <a:cs typeface="Montserrat Black"/>
              <a:sym typeface="Montserrat Black"/>
            </a:endParaRPr>
          </a:p>
          <a:p>
            <a:pPr indent="-381000" lvl="0" marL="3200400" rtl="0" algn="l">
              <a:spcBef>
                <a:spcPts val="1600"/>
              </a:spcBef>
              <a:spcAft>
                <a:spcPts val="0"/>
              </a:spcAft>
              <a:buClr>
                <a:srgbClr val="073763"/>
              </a:buClr>
              <a:buSzPts val="2400"/>
              <a:buFont typeface="Montserrat Black"/>
              <a:buChar char="★"/>
            </a:pPr>
            <a:r>
              <a:rPr lang="en" sz="2400">
                <a:solidFill>
                  <a:srgbClr val="073763"/>
                </a:solidFill>
                <a:latin typeface="Montserrat Black"/>
                <a:ea typeface="Montserrat Black"/>
                <a:cs typeface="Montserrat Black"/>
                <a:sym typeface="Montserrat Black"/>
              </a:rPr>
              <a:t>Aishwarya Patil</a:t>
            </a:r>
            <a:endParaRPr sz="2400">
              <a:solidFill>
                <a:srgbClr val="073763"/>
              </a:solidFill>
              <a:latin typeface="Montserrat Black"/>
              <a:ea typeface="Montserrat Black"/>
              <a:cs typeface="Montserrat Black"/>
              <a:sym typeface="Montserrat Black"/>
            </a:endParaRPr>
          </a:p>
          <a:p>
            <a:pPr indent="-381000" lvl="0" marL="3200400" rtl="0" algn="l">
              <a:spcBef>
                <a:spcPts val="0"/>
              </a:spcBef>
              <a:spcAft>
                <a:spcPts val="0"/>
              </a:spcAft>
              <a:buClr>
                <a:srgbClr val="073763"/>
              </a:buClr>
              <a:buSzPts val="2400"/>
              <a:buFont typeface="Montserrat Black"/>
              <a:buChar char="★"/>
            </a:pPr>
            <a:r>
              <a:rPr lang="en" sz="2400">
                <a:solidFill>
                  <a:srgbClr val="073763"/>
                </a:solidFill>
                <a:latin typeface="Montserrat Black"/>
                <a:ea typeface="Montserrat Black"/>
                <a:cs typeface="Montserrat Black"/>
                <a:sym typeface="Montserrat Black"/>
              </a:rPr>
              <a:t>Ayesha Shaikh</a:t>
            </a:r>
            <a:endParaRPr sz="2400">
              <a:solidFill>
                <a:srgbClr val="073763"/>
              </a:solidFill>
              <a:latin typeface="Montserrat Black"/>
              <a:ea typeface="Montserrat Black"/>
              <a:cs typeface="Montserrat Black"/>
              <a:sym typeface="Montserrat Black"/>
            </a:endParaRPr>
          </a:p>
          <a:p>
            <a:pPr indent="-381000" lvl="0" marL="3200400" rtl="0" algn="l">
              <a:spcBef>
                <a:spcPts val="0"/>
              </a:spcBef>
              <a:spcAft>
                <a:spcPts val="0"/>
              </a:spcAft>
              <a:buClr>
                <a:srgbClr val="073763"/>
              </a:buClr>
              <a:buSzPts val="2400"/>
              <a:buFont typeface="Montserrat Black"/>
              <a:buChar char="★"/>
            </a:pPr>
            <a:r>
              <a:rPr lang="en" sz="2400">
                <a:solidFill>
                  <a:srgbClr val="073763"/>
                </a:solidFill>
                <a:latin typeface="Montserrat Black"/>
                <a:ea typeface="Montserrat Black"/>
                <a:cs typeface="Montserrat Black"/>
                <a:sym typeface="Montserrat Black"/>
              </a:rPr>
              <a:t>Pranav Botke     </a:t>
            </a:r>
            <a:endParaRPr sz="2400">
              <a:solidFill>
                <a:srgbClr val="073763"/>
              </a:solidFill>
              <a:latin typeface="Montserrat Black"/>
              <a:ea typeface="Montserrat Black"/>
              <a:cs typeface="Montserrat Black"/>
              <a:sym typeface="Montserrat Black"/>
            </a:endParaRPr>
          </a:p>
          <a:p>
            <a:pPr indent="0" lvl="0" marL="0" rtl="0" algn="l">
              <a:spcBef>
                <a:spcPts val="1600"/>
              </a:spcBef>
              <a:spcAft>
                <a:spcPts val="0"/>
              </a:spcAft>
              <a:buNone/>
            </a:pPr>
            <a:r>
              <a:rPr lang="en" sz="2400">
                <a:solidFill>
                  <a:srgbClr val="073763"/>
                </a:solidFill>
                <a:latin typeface="Montserrat Black"/>
                <a:ea typeface="Montserrat Black"/>
                <a:cs typeface="Montserrat Black"/>
                <a:sym typeface="Montserrat Black"/>
              </a:rPr>
              <a:t>              </a:t>
            </a:r>
            <a:endParaRPr sz="2400">
              <a:solidFill>
                <a:srgbClr val="073763"/>
              </a:solidFill>
              <a:latin typeface="Montserrat Black"/>
              <a:ea typeface="Montserrat Black"/>
              <a:cs typeface="Montserrat Black"/>
              <a:sym typeface="Montserrat Black"/>
            </a:endParaRPr>
          </a:p>
          <a:p>
            <a:pPr indent="0" lvl="0" marL="0" rtl="0" algn="l">
              <a:spcBef>
                <a:spcPts val="1600"/>
              </a:spcBef>
              <a:spcAft>
                <a:spcPts val="1600"/>
              </a:spcAft>
              <a:buNone/>
            </a:pPr>
            <a:r>
              <a:rPr lang="en" sz="2400">
                <a:solidFill>
                  <a:srgbClr val="073763"/>
                </a:solidFill>
                <a:latin typeface="Montserrat Black"/>
                <a:ea typeface="Montserrat Black"/>
                <a:cs typeface="Montserrat Black"/>
                <a:sym typeface="Montserrat Black"/>
              </a:rPr>
              <a:t>                  </a:t>
            </a:r>
            <a:r>
              <a:rPr lang="en" sz="2400">
                <a:solidFill>
                  <a:srgbClr val="05573A"/>
                </a:solidFill>
                <a:latin typeface="Montserrat Black"/>
                <a:ea typeface="Montserrat Black"/>
                <a:cs typeface="Montserrat Black"/>
                <a:sym typeface="Montserrat Black"/>
              </a:rPr>
              <a:t>Imarticus</a:t>
            </a:r>
            <a:r>
              <a:rPr lang="en" sz="2400">
                <a:solidFill>
                  <a:srgbClr val="073763"/>
                </a:solidFill>
                <a:latin typeface="Montserrat Black"/>
                <a:ea typeface="Montserrat Black"/>
                <a:cs typeface="Montserrat Black"/>
                <a:sym typeface="Montserrat Black"/>
              </a:rPr>
              <a:t> </a:t>
            </a:r>
            <a:r>
              <a:rPr lang="en" sz="2400">
                <a:solidFill>
                  <a:srgbClr val="B45F06"/>
                </a:solidFill>
                <a:latin typeface="Montserrat Black"/>
                <a:ea typeface="Montserrat Black"/>
                <a:cs typeface="Montserrat Black"/>
                <a:sym typeface="Montserrat Black"/>
              </a:rPr>
              <a:t>Learning </a:t>
            </a:r>
            <a:r>
              <a:rPr lang="en" sz="2400">
                <a:solidFill>
                  <a:srgbClr val="000000"/>
                </a:solidFill>
                <a:latin typeface="Montserrat Black"/>
                <a:ea typeface="Montserrat Black"/>
                <a:cs typeface="Montserrat Black"/>
                <a:sym typeface="Montserrat Black"/>
              </a:rPr>
              <a:t>Institute</a:t>
            </a:r>
            <a:r>
              <a:rPr lang="en" sz="2400">
                <a:solidFill>
                  <a:srgbClr val="073763"/>
                </a:solidFill>
                <a:latin typeface="Montserrat Black"/>
                <a:ea typeface="Montserrat Black"/>
                <a:cs typeface="Montserrat Black"/>
                <a:sym typeface="Montserrat Black"/>
              </a:rPr>
              <a:t>, </a:t>
            </a:r>
            <a:r>
              <a:rPr lang="en" sz="2400">
                <a:solidFill>
                  <a:srgbClr val="000000"/>
                </a:solidFill>
                <a:latin typeface="Montserrat Black"/>
                <a:ea typeface="Montserrat Black"/>
                <a:cs typeface="Montserrat Black"/>
                <a:sym typeface="Montserrat Black"/>
              </a:rPr>
              <a:t>Pune</a:t>
            </a:r>
            <a:endParaRPr sz="2400">
              <a:solidFill>
                <a:srgbClr val="000000"/>
              </a:solidFill>
              <a:latin typeface="Montserrat Black"/>
              <a:ea typeface="Montserrat Black"/>
              <a:cs typeface="Montserrat Black"/>
              <a:sym typeface="Montserrat Black"/>
            </a:endParaRPr>
          </a:p>
        </p:txBody>
      </p:sp>
      <p:pic>
        <p:nvPicPr>
          <p:cNvPr id="61" name="Google Shape;61;p14"/>
          <p:cNvPicPr preferRelativeResize="0"/>
          <p:nvPr/>
        </p:nvPicPr>
        <p:blipFill>
          <a:blip r:embed="rId3">
            <a:alphaModFix/>
          </a:blip>
          <a:stretch>
            <a:fillRect/>
          </a:stretch>
        </p:blipFill>
        <p:spPr>
          <a:xfrm>
            <a:off x="7856300" y="0"/>
            <a:ext cx="1287700" cy="121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5573A"/>
                </a:solidFill>
              </a:rPr>
              <a:t>❖ </a:t>
            </a:r>
            <a:r>
              <a:rPr lang="en">
                <a:solidFill>
                  <a:srgbClr val="FF9900"/>
                </a:solidFill>
                <a:latin typeface="Impact"/>
                <a:ea typeface="Impact"/>
                <a:cs typeface="Impact"/>
                <a:sym typeface="Impact"/>
              </a:rPr>
              <a:t>Table of Content</a:t>
            </a:r>
            <a:r>
              <a:rPr lang="en"/>
              <a:t>	</a:t>
            </a:r>
            <a:endParaRPr/>
          </a:p>
        </p:txBody>
      </p:sp>
      <p:sp>
        <p:nvSpPr>
          <p:cNvPr id="67" name="Google Shape;67;p15"/>
          <p:cNvSpPr txBox="1"/>
          <p:nvPr>
            <p:ph idx="1" type="body"/>
          </p:nvPr>
        </p:nvSpPr>
        <p:spPr>
          <a:xfrm>
            <a:off x="311700" y="1152475"/>
            <a:ext cx="4380300" cy="3936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b="1" lang="en" sz="2400">
                <a:solidFill>
                  <a:schemeClr val="dk1"/>
                </a:solidFill>
              </a:rPr>
              <a:t>Problem Statement</a:t>
            </a:r>
            <a:endParaRPr b="1" sz="2400">
              <a:solidFill>
                <a:schemeClr val="dk1"/>
              </a:solidFill>
            </a:endParaRPr>
          </a:p>
          <a:p>
            <a:pPr indent="-381000" lvl="0" marL="457200" rtl="0" algn="l">
              <a:spcBef>
                <a:spcPts val="0"/>
              </a:spcBef>
              <a:spcAft>
                <a:spcPts val="0"/>
              </a:spcAft>
              <a:buClr>
                <a:srgbClr val="000000"/>
              </a:buClr>
              <a:buSzPts val="2400"/>
              <a:buChar char="●"/>
            </a:pPr>
            <a:r>
              <a:rPr b="1" lang="en" sz="2400">
                <a:solidFill>
                  <a:schemeClr val="dk1"/>
                </a:solidFill>
              </a:rPr>
              <a:t>Introduction to </a:t>
            </a:r>
            <a:r>
              <a:rPr b="1" lang="en" sz="2400">
                <a:solidFill>
                  <a:srgbClr val="000000"/>
                </a:solidFill>
              </a:rPr>
              <a:t>Dataset</a:t>
            </a:r>
            <a:endParaRPr b="1" sz="2400">
              <a:solidFill>
                <a:srgbClr val="000000"/>
              </a:solidFill>
            </a:endParaRPr>
          </a:p>
          <a:p>
            <a:pPr indent="-381000" lvl="0" marL="457200" rtl="0" algn="l">
              <a:spcBef>
                <a:spcPts val="0"/>
              </a:spcBef>
              <a:spcAft>
                <a:spcPts val="0"/>
              </a:spcAft>
              <a:buClr>
                <a:srgbClr val="000000"/>
              </a:buClr>
              <a:buSzPts val="2400"/>
              <a:buChar char="●"/>
            </a:pPr>
            <a:r>
              <a:rPr b="1" lang="en" sz="2400">
                <a:solidFill>
                  <a:srgbClr val="000000"/>
                </a:solidFill>
              </a:rPr>
              <a:t>Pre-processing of Dataset</a:t>
            </a:r>
            <a:endParaRPr b="1" sz="2400">
              <a:solidFill>
                <a:srgbClr val="000000"/>
              </a:solidFill>
            </a:endParaRPr>
          </a:p>
          <a:p>
            <a:pPr indent="-381000" lvl="0" marL="457200" rtl="0" algn="l">
              <a:spcBef>
                <a:spcPts val="0"/>
              </a:spcBef>
              <a:spcAft>
                <a:spcPts val="0"/>
              </a:spcAft>
              <a:buClr>
                <a:srgbClr val="000000"/>
              </a:buClr>
              <a:buSzPts val="2400"/>
              <a:buChar char="●"/>
            </a:pPr>
            <a:r>
              <a:rPr b="1" lang="en" sz="2400">
                <a:solidFill>
                  <a:srgbClr val="000000"/>
                </a:solidFill>
              </a:rPr>
              <a:t>Exploratory Data Analysis</a:t>
            </a:r>
            <a:endParaRPr b="1" sz="2400">
              <a:solidFill>
                <a:srgbClr val="000000"/>
              </a:solidFill>
            </a:endParaRPr>
          </a:p>
          <a:p>
            <a:pPr indent="-381000" lvl="0" marL="457200" rtl="0" algn="l">
              <a:spcBef>
                <a:spcPts val="0"/>
              </a:spcBef>
              <a:spcAft>
                <a:spcPts val="0"/>
              </a:spcAft>
              <a:buClr>
                <a:srgbClr val="000000"/>
              </a:buClr>
              <a:buSzPts val="2400"/>
              <a:buChar char="●"/>
            </a:pPr>
            <a:r>
              <a:rPr b="1" lang="en" sz="2400">
                <a:solidFill>
                  <a:srgbClr val="000000"/>
                </a:solidFill>
              </a:rPr>
              <a:t>Feature Extraction</a:t>
            </a:r>
            <a:endParaRPr b="1" sz="2400">
              <a:solidFill>
                <a:srgbClr val="000000"/>
              </a:solidFill>
            </a:endParaRPr>
          </a:p>
          <a:p>
            <a:pPr indent="-381000" lvl="0" marL="457200" rtl="0" algn="l">
              <a:spcBef>
                <a:spcPts val="0"/>
              </a:spcBef>
              <a:spcAft>
                <a:spcPts val="0"/>
              </a:spcAft>
              <a:buClr>
                <a:srgbClr val="000000"/>
              </a:buClr>
              <a:buSzPts val="2400"/>
              <a:buChar char="●"/>
            </a:pPr>
            <a:r>
              <a:rPr b="1" lang="en" sz="2400">
                <a:solidFill>
                  <a:srgbClr val="000000"/>
                </a:solidFill>
              </a:rPr>
              <a:t>Selection of Model</a:t>
            </a:r>
            <a:endParaRPr b="1" sz="2400">
              <a:solidFill>
                <a:srgbClr val="000000"/>
              </a:solidFill>
            </a:endParaRPr>
          </a:p>
          <a:p>
            <a:pPr indent="-381000" lvl="0" marL="457200" rtl="0" algn="l">
              <a:spcBef>
                <a:spcPts val="0"/>
              </a:spcBef>
              <a:spcAft>
                <a:spcPts val="0"/>
              </a:spcAft>
              <a:buClr>
                <a:srgbClr val="000000"/>
              </a:buClr>
              <a:buSzPts val="2400"/>
              <a:buChar char="●"/>
            </a:pPr>
            <a:r>
              <a:rPr b="1" lang="en" sz="2400">
                <a:solidFill>
                  <a:srgbClr val="000000"/>
                </a:solidFill>
              </a:rPr>
              <a:t>Conclusion</a:t>
            </a:r>
            <a:endParaRPr b="1" sz="2400">
              <a:solidFill>
                <a:srgbClr val="000000"/>
              </a:solidFill>
            </a:endParaRPr>
          </a:p>
        </p:txBody>
      </p:sp>
      <p:pic>
        <p:nvPicPr>
          <p:cNvPr id="68" name="Google Shape;68;p15"/>
          <p:cNvPicPr preferRelativeResize="0"/>
          <p:nvPr/>
        </p:nvPicPr>
        <p:blipFill>
          <a:blip r:embed="rId3">
            <a:alphaModFix/>
          </a:blip>
          <a:stretch>
            <a:fillRect/>
          </a:stretch>
        </p:blipFill>
        <p:spPr>
          <a:xfrm>
            <a:off x="7856300" y="0"/>
            <a:ext cx="1287700" cy="1217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5573A"/>
                </a:solidFill>
              </a:rPr>
              <a:t>❖ </a:t>
            </a:r>
            <a:r>
              <a:rPr lang="en">
                <a:solidFill>
                  <a:srgbClr val="FF9900"/>
                </a:solidFill>
                <a:latin typeface="Impact"/>
                <a:ea typeface="Impact"/>
                <a:cs typeface="Impact"/>
                <a:sym typeface="Impact"/>
              </a:rPr>
              <a:t>Problem Statement</a:t>
            </a:r>
            <a:r>
              <a:rPr lang="en"/>
              <a:t>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To build a data model to predict the probability, of default, and choose the cut-off on based on what we feel suitable. Alternatively to use modelling technique which gives binary output based on the data that is available during loan application , building a model to predict default in the future. This will help the company in deciding whether or not to pass the loan.</a:t>
            </a:r>
            <a:endParaRPr b="1" sz="2400">
              <a:solidFill>
                <a:schemeClr val="dk1"/>
              </a:solidFill>
            </a:endParaRPr>
          </a:p>
          <a:p>
            <a:pPr indent="0" lvl="0" marL="0" rtl="0" algn="l">
              <a:spcBef>
                <a:spcPts val="0"/>
              </a:spcBef>
              <a:spcAft>
                <a:spcPts val="1600"/>
              </a:spcAft>
              <a:buNone/>
            </a:pPr>
            <a:r>
              <a:t/>
            </a:r>
            <a:endParaRPr sz="2400">
              <a:solidFill>
                <a:srgbClr val="0D0D0D"/>
              </a:solidFill>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7856300" y="0"/>
            <a:ext cx="1287700" cy="121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0" y="43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5573A"/>
                </a:solidFill>
              </a:rPr>
              <a:t>❖ </a:t>
            </a:r>
            <a:r>
              <a:rPr lang="en">
                <a:solidFill>
                  <a:srgbClr val="FF9900"/>
                </a:solidFill>
                <a:latin typeface="Impact"/>
                <a:ea typeface="Impact"/>
                <a:cs typeface="Impact"/>
                <a:sym typeface="Impact"/>
              </a:rPr>
              <a:t>Understanding Dataset</a:t>
            </a:r>
            <a:endParaRPr/>
          </a:p>
        </p:txBody>
      </p:sp>
      <p:sp>
        <p:nvSpPr>
          <p:cNvPr id="81" name="Google Shape;81;p17"/>
          <p:cNvSpPr txBox="1"/>
          <p:nvPr>
            <p:ph idx="1" type="body"/>
          </p:nvPr>
        </p:nvSpPr>
        <p:spPr>
          <a:xfrm>
            <a:off x="106525" y="1217475"/>
            <a:ext cx="9037500" cy="39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solidFill>
                  <a:srgbClr val="000000"/>
                </a:solidFill>
              </a:rPr>
              <a:t>These files contain complete loan data for all loans issued through the June 2007- Dec 2015, including the current loan status and latest payment information. The file containing loan data through the "present" contains complete loan data for all loans issued through the previous completed calendar quarter. Additional features include credit scores, number of finance inquiries, address including zip codes, and state, and collections among others. The file is a matrix of about 855969 observations and 73 variables</a:t>
            </a:r>
            <a:endParaRPr b="1" sz="2200">
              <a:solidFill>
                <a:srgbClr val="000000"/>
              </a:solidFill>
            </a:endParaRPr>
          </a:p>
        </p:txBody>
      </p:sp>
      <p:pic>
        <p:nvPicPr>
          <p:cNvPr id="82" name="Google Shape;82;p17"/>
          <p:cNvPicPr preferRelativeResize="0"/>
          <p:nvPr/>
        </p:nvPicPr>
        <p:blipFill>
          <a:blip r:embed="rId3">
            <a:alphaModFix/>
          </a:blip>
          <a:stretch>
            <a:fillRect/>
          </a:stretch>
        </p:blipFill>
        <p:spPr>
          <a:xfrm>
            <a:off x="7856300" y="0"/>
            <a:ext cx="1287700" cy="121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5573A"/>
                </a:solidFill>
              </a:rPr>
              <a:t>❖ </a:t>
            </a:r>
            <a:r>
              <a:rPr lang="en">
                <a:solidFill>
                  <a:srgbClr val="FF9900"/>
                </a:solidFill>
                <a:latin typeface="Impact"/>
                <a:ea typeface="Impact"/>
                <a:cs typeface="Impact"/>
                <a:sym typeface="Impact"/>
              </a:rPr>
              <a:t>Understanding Dataset</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 Checking number of Columns and Rows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rPr>
              <a:t>✓ Describe the Dataset</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89" name="Google Shape;89;p18"/>
          <p:cNvPicPr preferRelativeResize="0"/>
          <p:nvPr/>
        </p:nvPicPr>
        <p:blipFill>
          <a:blip r:embed="rId3">
            <a:alphaModFix/>
          </a:blip>
          <a:stretch>
            <a:fillRect/>
          </a:stretch>
        </p:blipFill>
        <p:spPr>
          <a:xfrm>
            <a:off x="7856300" y="0"/>
            <a:ext cx="1287700" cy="1217475"/>
          </a:xfrm>
          <a:prstGeom prst="rect">
            <a:avLst/>
          </a:prstGeom>
          <a:noFill/>
          <a:ln>
            <a:noFill/>
          </a:ln>
        </p:spPr>
      </p:pic>
      <p:sp>
        <p:nvSpPr>
          <p:cNvPr id="90" name="Google Shape;90;p18"/>
          <p:cNvSpPr/>
          <p:nvPr/>
        </p:nvSpPr>
        <p:spPr>
          <a:xfrm>
            <a:off x="1039650" y="1627850"/>
            <a:ext cx="1928700" cy="50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urier New"/>
                <a:ea typeface="Courier New"/>
                <a:cs typeface="Courier New"/>
                <a:sym typeface="Courier New"/>
              </a:rPr>
              <a:t>(855969, 73)</a:t>
            </a:r>
            <a:endParaRPr b="1" sz="1800"/>
          </a:p>
        </p:txBody>
      </p:sp>
      <p:pic>
        <p:nvPicPr>
          <p:cNvPr id="91" name="Google Shape;91;p18"/>
          <p:cNvPicPr preferRelativeResize="0"/>
          <p:nvPr/>
        </p:nvPicPr>
        <p:blipFill>
          <a:blip r:embed="rId4">
            <a:alphaModFix/>
          </a:blip>
          <a:stretch>
            <a:fillRect/>
          </a:stretch>
        </p:blipFill>
        <p:spPr>
          <a:xfrm>
            <a:off x="1039647" y="2744072"/>
            <a:ext cx="6764700" cy="184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5573A"/>
                </a:solidFill>
              </a:rPr>
              <a:t>❖ </a:t>
            </a:r>
            <a:r>
              <a:rPr lang="en">
                <a:solidFill>
                  <a:srgbClr val="FF9900"/>
                </a:solidFill>
                <a:latin typeface="Impact"/>
                <a:ea typeface="Impact"/>
                <a:cs typeface="Impact"/>
                <a:sym typeface="Impact"/>
              </a:rPr>
              <a:t>Pre-Processing of Dataset</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 Checking NA’s, NULL’s, ?, BLANKS</a:t>
            </a:r>
            <a:endParaRPr b="1">
              <a:solidFill>
                <a:srgbClr val="000000"/>
              </a:solidFill>
            </a:endParaRPr>
          </a:p>
          <a:p>
            <a:pPr indent="0" lvl="0" marL="0" rtl="0" algn="l">
              <a:spcBef>
                <a:spcPts val="1600"/>
              </a:spcBef>
              <a:spcAft>
                <a:spcPts val="0"/>
              </a:spcAft>
              <a:buClr>
                <a:schemeClr val="dk1"/>
              </a:buClr>
              <a:buSzPts val="1100"/>
              <a:buFont typeface="Arial"/>
              <a:buNone/>
            </a:pPr>
            <a:r>
              <a:t/>
            </a:r>
            <a:endParaRPr b="1"/>
          </a:p>
          <a:p>
            <a:pPr indent="0" lvl="0" marL="0" rtl="0" algn="l">
              <a:spcBef>
                <a:spcPts val="1600"/>
              </a:spcBef>
              <a:spcAft>
                <a:spcPts val="0"/>
              </a:spcAft>
              <a:buNone/>
            </a:pPr>
            <a:r>
              <a:rPr b="1" lang="en">
                <a:solidFill>
                  <a:srgbClr val="000000"/>
                </a:solidFill>
              </a:rPr>
              <a:t>✓ Dealing with missing values</a:t>
            </a:r>
            <a:endParaRPr b="1">
              <a:solidFill>
                <a:srgbClr val="000000"/>
              </a:solidFill>
            </a:endParaRPr>
          </a:p>
          <a:p>
            <a:pPr indent="0" lvl="0" marL="0" rtl="0" algn="l">
              <a:spcBef>
                <a:spcPts val="1600"/>
              </a:spcBef>
              <a:spcAft>
                <a:spcPts val="0"/>
              </a:spcAft>
              <a:buClr>
                <a:schemeClr val="dk1"/>
              </a:buClr>
              <a:buSzPts val="1100"/>
              <a:buFont typeface="Arial"/>
              <a:buNone/>
            </a:pPr>
            <a:r>
              <a:t/>
            </a:r>
            <a:endParaRPr b="1"/>
          </a:p>
          <a:p>
            <a:pPr indent="0" lvl="0" marL="0" rtl="0" algn="l">
              <a:spcBef>
                <a:spcPts val="1600"/>
              </a:spcBef>
              <a:spcAft>
                <a:spcPts val="0"/>
              </a:spcAft>
              <a:buNone/>
            </a:pPr>
            <a:r>
              <a:rPr b="1" lang="en">
                <a:solidFill>
                  <a:schemeClr val="dk1"/>
                </a:solidFill>
              </a:rPr>
              <a:t>✓ Dropping Unnecessary Columns</a:t>
            </a:r>
            <a:endParaRPr b="1">
              <a:solidFill>
                <a:schemeClr val="dk1"/>
              </a:solidFill>
            </a:endParaRPr>
          </a:p>
          <a:p>
            <a:pPr indent="0" lvl="0" marL="0" rtl="0" algn="l">
              <a:spcBef>
                <a:spcPts val="1600"/>
              </a:spcBef>
              <a:spcAft>
                <a:spcPts val="1600"/>
              </a:spcAft>
              <a:buNone/>
            </a:pPr>
            <a:r>
              <a:t/>
            </a:r>
            <a:endParaRPr b="1"/>
          </a:p>
        </p:txBody>
      </p:sp>
      <p:pic>
        <p:nvPicPr>
          <p:cNvPr id="98" name="Google Shape;98;p19"/>
          <p:cNvPicPr preferRelativeResize="0"/>
          <p:nvPr/>
        </p:nvPicPr>
        <p:blipFill>
          <a:blip r:embed="rId3">
            <a:alphaModFix/>
          </a:blip>
          <a:stretch>
            <a:fillRect/>
          </a:stretch>
        </p:blipFill>
        <p:spPr>
          <a:xfrm>
            <a:off x="7856300" y="0"/>
            <a:ext cx="1287700" cy="1217475"/>
          </a:xfrm>
          <a:prstGeom prst="rect">
            <a:avLst/>
          </a:prstGeom>
          <a:noFill/>
          <a:ln>
            <a:noFill/>
          </a:ln>
        </p:spPr>
      </p:pic>
      <p:sp>
        <p:nvSpPr>
          <p:cNvPr id="99" name="Google Shape;99;p19"/>
          <p:cNvSpPr/>
          <p:nvPr/>
        </p:nvSpPr>
        <p:spPr>
          <a:xfrm>
            <a:off x="424075" y="1804775"/>
            <a:ext cx="46509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Checked for Nulls and Blanks in the dataset</a:t>
            </a:r>
            <a:endParaRPr sz="1800"/>
          </a:p>
        </p:txBody>
      </p:sp>
      <p:sp>
        <p:nvSpPr>
          <p:cNvPr id="100" name="Google Shape;100;p19"/>
          <p:cNvSpPr/>
          <p:nvPr/>
        </p:nvSpPr>
        <p:spPr>
          <a:xfrm>
            <a:off x="424075" y="2844425"/>
            <a:ext cx="74322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Columns having missing values greater than 80% have been dropped</a:t>
            </a:r>
            <a:endParaRPr sz="1800"/>
          </a:p>
        </p:txBody>
      </p:sp>
      <p:pic>
        <p:nvPicPr>
          <p:cNvPr id="101" name="Google Shape;101;p19"/>
          <p:cNvPicPr preferRelativeResize="0"/>
          <p:nvPr/>
        </p:nvPicPr>
        <p:blipFill>
          <a:blip r:embed="rId4">
            <a:alphaModFix/>
          </a:blip>
          <a:stretch>
            <a:fillRect/>
          </a:stretch>
        </p:blipFill>
        <p:spPr>
          <a:xfrm>
            <a:off x="1108050" y="3673525"/>
            <a:ext cx="7276101" cy="112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5573A"/>
                </a:solidFill>
              </a:rPr>
              <a:t>❖ </a:t>
            </a:r>
            <a:r>
              <a:rPr lang="en">
                <a:solidFill>
                  <a:srgbClr val="FF9900"/>
                </a:solidFill>
                <a:latin typeface="Impact"/>
                <a:ea typeface="Impact"/>
                <a:cs typeface="Impact"/>
                <a:sym typeface="Impact"/>
              </a:rPr>
              <a:t>Graphical Representation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607300" cy="38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1. Correlation between the features</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08" name="Google Shape;108;p20"/>
          <p:cNvPicPr preferRelativeResize="0"/>
          <p:nvPr/>
        </p:nvPicPr>
        <p:blipFill>
          <a:blip r:embed="rId3">
            <a:alphaModFix/>
          </a:blip>
          <a:stretch>
            <a:fillRect/>
          </a:stretch>
        </p:blipFill>
        <p:spPr>
          <a:xfrm>
            <a:off x="7856300" y="0"/>
            <a:ext cx="1287700" cy="1217475"/>
          </a:xfrm>
          <a:prstGeom prst="rect">
            <a:avLst/>
          </a:prstGeom>
          <a:noFill/>
          <a:ln>
            <a:noFill/>
          </a:ln>
        </p:spPr>
      </p:pic>
      <p:pic>
        <p:nvPicPr>
          <p:cNvPr id="109" name="Google Shape;109;p20"/>
          <p:cNvPicPr preferRelativeResize="0"/>
          <p:nvPr/>
        </p:nvPicPr>
        <p:blipFill>
          <a:blip r:embed="rId4">
            <a:alphaModFix/>
          </a:blip>
          <a:stretch>
            <a:fillRect/>
          </a:stretch>
        </p:blipFill>
        <p:spPr>
          <a:xfrm>
            <a:off x="2010875" y="1531325"/>
            <a:ext cx="4670876" cy="3433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5573A"/>
                </a:solidFill>
              </a:rPr>
              <a:t>❖ </a:t>
            </a:r>
            <a:r>
              <a:rPr lang="en">
                <a:solidFill>
                  <a:srgbClr val="FF9900"/>
                </a:solidFill>
                <a:latin typeface="Impact"/>
                <a:ea typeface="Impact"/>
                <a:cs typeface="Impact"/>
                <a:sym typeface="Impact"/>
              </a:rPr>
              <a:t>Exploratory Data Analysis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 Finding the correlation between the variables</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rPr b="1" lang="en">
                <a:solidFill>
                  <a:srgbClr val="000000"/>
                </a:solidFill>
              </a:rPr>
              <a:t>✓ Selecting important variables</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16" name="Google Shape;116;p21"/>
          <p:cNvPicPr preferRelativeResize="0"/>
          <p:nvPr/>
        </p:nvPicPr>
        <p:blipFill>
          <a:blip r:embed="rId3">
            <a:alphaModFix/>
          </a:blip>
          <a:stretch>
            <a:fillRect/>
          </a:stretch>
        </p:blipFill>
        <p:spPr>
          <a:xfrm>
            <a:off x="7856300" y="0"/>
            <a:ext cx="1287700" cy="1217475"/>
          </a:xfrm>
          <a:prstGeom prst="rect">
            <a:avLst/>
          </a:prstGeom>
          <a:noFill/>
          <a:ln>
            <a:noFill/>
          </a:ln>
        </p:spPr>
      </p:pic>
      <p:sp>
        <p:nvSpPr>
          <p:cNvPr id="117" name="Google Shape;117;p21"/>
          <p:cNvSpPr/>
          <p:nvPr/>
        </p:nvSpPr>
        <p:spPr>
          <a:xfrm>
            <a:off x="424075" y="1558550"/>
            <a:ext cx="8408100" cy="12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5572F"/>
                </a:solidFill>
              </a:rPr>
              <a:t>I</a:t>
            </a:r>
            <a:r>
              <a:rPr b="1" lang="en">
                <a:solidFill>
                  <a:srgbClr val="05572F"/>
                </a:solidFill>
              </a:rPr>
              <a:t>t can be seen from the plot above that loan amount and installment have a very high correlation</a:t>
            </a:r>
            <a:endParaRPr b="1">
              <a:solidFill>
                <a:srgbClr val="05572F"/>
              </a:solidFill>
            </a:endParaRPr>
          </a:p>
          <a:p>
            <a:pPr indent="0" lvl="0" marL="0" rtl="0" algn="l">
              <a:spcBef>
                <a:spcPts val="0"/>
              </a:spcBef>
              <a:spcAft>
                <a:spcPts val="0"/>
              </a:spcAft>
              <a:buClr>
                <a:schemeClr val="dk1"/>
              </a:buClr>
              <a:buSzPts val="1100"/>
              <a:buFont typeface="Arial"/>
              <a:buNone/>
            </a:pPr>
            <a:r>
              <a:rPr b="1" lang="en">
                <a:solidFill>
                  <a:srgbClr val="05572F"/>
                </a:solidFill>
              </a:rPr>
              <a:t>amongst each other (0.94). This is intuitive since a person who takes a large sum of loan would</a:t>
            </a:r>
            <a:endParaRPr b="1">
              <a:solidFill>
                <a:srgbClr val="05572F"/>
              </a:solidFill>
            </a:endParaRPr>
          </a:p>
          <a:p>
            <a:pPr indent="0" lvl="0" marL="0" rtl="0" algn="l">
              <a:spcBef>
                <a:spcPts val="0"/>
              </a:spcBef>
              <a:spcAft>
                <a:spcPts val="0"/>
              </a:spcAft>
              <a:buClr>
                <a:schemeClr val="dk1"/>
              </a:buClr>
              <a:buSzPts val="1100"/>
              <a:buFont typeface="Arial"/>
              <a:buNone/>
            </a:pPr>
            <a:r>
              <a:rPr b="1" lang="en">
                <a:solidFill>
                  <a:srgbClr val="05572F"/>
                </a:solidFill>
              </a:rPr>
              <a:t>require extra time to repay it back. Also, interest rate, sub grade and grade have a very high</a:t>
            </a:r>
            <a:endParaRPr b="1">
              <a:solidFill>
                <a:srgbClr val="05572F"/>
              </a:solidFill>
            </a:endParaRPr>
          </a:p>
          <a:p>
            <a:pPr indent="0" lvl="0" marL="0" rtl="0" algn="l">
              <a:spcBef>
                <a:spcPts val="0"/>
              </a:spcBef>
              <a:spcAft>
                <a:spcPts val="0"/>
              </a:spcAft>
              <a:buClr>
                <a:schemeClr val="dk1"/>
              </a:buClr>
              <a:buSzPts val="1100"/>
              <a:buFont typeface="Arial"/>
              <a:buNone/>
            </a:pPr>
            <a:r>
              <a:rPr b="1" lang="en">
                <a:solidFill>
                  <a:srgbClr val="05572F"/>
                </a:solidFill>
              </a:rPr>
              <a:t>correlation between them. This is obvious since interest rate is decided by grades once the</a:t>
            </a:r>
            <a:endParaRPr b="1">
              <a:solidFill>
                <a:srgbClr val="05572F"/>
              </a:solidFill>
            </a:endParaRPr>
          </a:p>
          <a:p>
            <a:pPr indent="0" lvl="0" marL="0" rtl="0" algn="l">
              <a:spcBef>
                <a:spcPts val="0"/>
              </a:spcBef>
              <a:spcAft>
                <a:spcPts val="0"/>
              </a:spcAft>
              <a:buNone/>
            </a:pPr>
            <a:r>
              <a:rPr b="1" lang="en">
                <a:solidFill>
                  <a:srgbClr val="05572F"/>
                </a:solidFill>
              </a:rPr>
              <a:t>grades are decided, a subgrade is assigned to that loan (leading to high correlation).</a:t>
            </a:r>
            <a:endParaRPr b="1">
              <a:solidFill>
                <a:srgbClr val="05572F"/>
              </a:solidFill>
            </a:endParaRPr>
          </a:p>
        </p:txBody>
      </p:sp>
      <p:pic>
        <p:nvPicPr>
          <p:cNvPr id="118" name="Google Shape;118;p21"/>
          <p:cNvPicPr preferRelativeResize="0"/>
          <p:nvPr/>
        </p:nvPicPr>
        <p:blipFill>
          <a:blip r:embed="rId4">
            <a:alphaModFix/>
          </a:blip>
          <a:stretch>
            <a:fillRect/>
          </a:stretch>
        </p:blipFill>
        <p:spPr>
          <a:xfrm>
            <a:off x="1165775" y="3117025"/>
            <a:ext cx="6924675" cy="175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