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22" r:id="rId7"/>
    <p:sldId id="323" r:id="rId8"/>
    <p:sldId id="303" r:id="rId9"/>
    <p:sldId id="325" r:id="rId10"/>
    <p:sldId id="327" r:id="rId11"/>
    <p:sldId id="328" r:id="rId12"/>
    <p:sldId id="329" r:id="rId13"/>
    <p:sldId id="330" r:id="rId14"/>
    <p:sldId id="331" r:id="rId15"/>
    <p:sldId id="312" r:id="rId16"/>
    <p:sldId id="334" r:id="rId17"/>
    <p:sldId id="335" r:id="rId18"/>
    <p:sldId id="336" r:id="rId19"/>
    <p:sldId id="326" r:id="rId20"/>
    <p:sldId id="324" r:id="rId21"/>
    <p:sldId id="332" r:id="rId22"/>
    <p:sldId id="304" r:id="rId23"/>
    <p:sldId id="333" r:id="rId24"/>
    <p:sldId id="3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a Kalaskar" initials="AK" lastIdx="1" clrIdx="0">
    <p:extLst>
      <p:ext uri="{19B8F6BF-5375-455C-9EA6-DF929625EA0E}">
        <p15:presenceInfo xmlns:p15="http://schemas.microsoft.com/office/powerpoint/2012/main" userId="S-1-5-21-4286958989-1320403947-2984280511-1580629" providerId="AD"/>
      </p:ext>
    </p:extLst>
  </p:cmAuthor>
  <p:cmAuthor id="2" name="Sharvari Dange" initials="SD" lastIdx="1" clrIdx="1">
    <p:extLst>
      <p:ext uri="{19B8F6BF-5375-455C-9EA6-DF929625EA0E}">
        <p15:presenceInfo xmlns:p15="http://schemas.microsoft.com/office/powerpoint/2012/main" userId="c944f9cfaf0721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14T01:27:31.996" idx="1">
    <p:pos x="4975" y="2413"/>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6EBA3-0DE2-469A-B4DF-CEFDB7A534D4}"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935BC17-0C35-482E-9424-F207862C887C}" type="pres">
      <dgm:prSet presAssocID="{D8E6EBA3-0DE2-469A-B4DF-CEFDB7A534D4}" presName="linear" presStyleCnt="0">
        <dgm:presLayoutVars>
          <dgm:animLvl val="lvl"/>
          <dgm:resizeHandles val="exact"/>
        </dgm:presLayoutVars>
      </dgm:prSet>
      <dgm:spPr/>
    </dgm:pt>
  </dgm:ptLst>
  <dgm:cxnLst>
    <dgm:cxn modelId="{B45F353D-533A-4CCD-9611-B082FE85523F}" type="presOf" srcId="{D8E6EBA3-0DE2-469A-B4DF-CEFDB7A534D4}" destId="{5935BC17-0C35-482E-9424-F207862C88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831732991,&quot;Placement&quot;:&quot;Footer&quot;}">
            <a:extLst>
              <a:ext uri="{FF2B5EF4-FFF2-40B4-BE49-F238E27FC236}">
                <a16:creationId xmlns:a16="http://schemas.microsoft.com/office/drawing/2014/main" id="{304B77BE-8CB5-427D-B330-93270397C029}"/>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IN"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fasalapp/vapour-pressure-deficit-vpd-a-powerful-weapon-for-smart-farming-30753b42cd52" TargetMode="External"/><Relationship Id="rId2" Type="http://schemas.openxmlformats.org/officeDocument/2006/relationships/hyperlink" Target="https://medium.com/fasalapp/evapotranspiration-understanding-and-predicting-plant-water-requirement-6c1165f054c5" TargetMode="Externa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hyperlink" Target="https://medium.com/fasalapp/why-fasal-built-its-own-ai-based-weather-forecast-system-fasal-%CE%BCclimate-28f2eeae80ae" TargetMode="External"/><Relationship Id="rId4" Type="http://schemas.openxmlformats.org/officeDocument/2006/relationships/hyperlink" Target="https://medium.com/fasalapp/regulated-deficit-irrigation-rdi-an-improved-and-water-efficient-irrigation-practice-75bda4bed59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rkeley-apsmartvillage.org/sv/index.php" TargetMode="External"/><Relationship Id="rId2" Type="http://schemas.openxmlformats.org/officeDocument/2006/relationships/hyperlink" Target="https://zeroth.a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31000"/>
          </a:srgbClr>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6" y="3321897"/>
            <a:ext cx="7206483" cy="1117578"/>
          </a:xfrm>
        </p:spPr>
        <p:txBody>
          <a:bodyPr>
            <a:normAutofit fontScale="90000"/>
          </a:bodyPr>
          <a:lstStyle/>
          <a:p>
            <a:r>
              <a:rPr lang="en-US" sz="3800" dirty="0">
                <a:solidFill>
                  <a:schemeClr val="tx1"/>
                </a:solidFill>
              </a:rPr>
              <a:t>Big Data Case Study: Fasal - A Paradigm Shift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657357"/>
            <a:ext cx="6470693" cy="605256"/>
          </a:xfrm>
        </p:spPr>
        <p:txBody>
          <a:bodyPr>
            <a:normAutofit/>
          </a:bodyPr>
          <a:lstStyle/>
          <a:p>
            <a:r>
              <a:rPr lang="en-US" dirty="0"/>
              <a:t>PRANAV DANGE</a:t>
            </a:r>
          </a:p>
        </p:txBody>
      </p:sp>
      <p:cxnSp>
        <p:nvCxnSpPr>
          <p:cNvPr id="46" name="Straight Connector 4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3D68AB0C-AA1D-4A6C-A23A-5E02F7510442}"/>
              </a:ext>
            </a:extLst>
          </p:cNvPr>
          <p:cNvPicPr>
            <a:picLocks noChangeAspect="1"/>
          </p:cNvPicPr>
          <p:nvPr/>
        </p:nvPicPr>
        <p:blipFill>
          <a:blip r:embed="rId3"/>
          <a:stretch>
            <a:fillRect/>
          </a:stretch>
        </p:blipFill>
        <p:spPr>
          <a:xfrm>
            <a:off x="256888" y="116393"/>
            <a:ext cx="6000585" cy="2955282"/>
          </a:xfrm>
          <a:prstGeom prst="rect">
            <a:avLst/>
          </a:prstGeom>
          <a:pattFill prst="pct40">
            <a:fgClr>
              <a:schemeClr val="accent3">
                <a:lumMod val="60000"/>
                <a:lumOff val="40000"/>
              </a:schemeClr>
            </a:fgClr>
            <a:bgClr>
              <a:schemeClr val="accent3">
                <a:lumMod val="40000"/>
                <a:lumOff val="60000"/>
              </a:schemeClr>
            </a:bgClr>
          </a:pattFill>
        </p:spPr>
      </p:pic>
      <p:pic>
        <p:nvPicPr>
          <p:cNvPr id="8" name="Picture 7">
            <a:extLst>
              <a:ext uri="{FF2B5EF4-FFF2-40B4-BE49-F238E27FC236}">
                <a16:creationId xmlns:a16="http://schemas.microsoft.com/office/drawing/2014/main" id="{E7B23A10-1FA3-481D-95E0-5C5ED7997678}"/>
              </a:ext>
            </a:extLst>
          </p:cNvPr>
          <p:cNvPicPr>
            <a:picLocks noChangeAspect="1"/>
          </p:cNvPicPr>
          <p:nvPr/>
        </p:nvPicPr>
        <p:blipFill>
          <a:blip r:embed="rId4"/>
          <a:stretch>
            <a:fillRect/>
          </a:stretch>
        </p:blipFill>
        <p:spPr>
          <a:xfrm>
            <a:off x="6438753" y="115955"/>
            <a:ext cx="5753247" cy="2955282"/>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7A0-0EDE-4BD9-90A8-7924D50CB9AA}"/>
              </a:ext>
            </a:extLst>
          </p:cNvPr>
          <p:cNvSpPr>
            <a:spLocks noGrp="1"/>
          </p:cNvSpPr>
          <p:nvPr>
            <p:ph type="title"/>
          </p:nvPr>
        </p:nvSpPr>
        <p:spPr>
          <a:xfrm>
            <a:off x="1097280" y="263529"/>
            <a:ext cx="10058400" cy="1450757"/>
          </a:xfrm>
        </p:spPr>
        <p:txBody>
          <a:bodyPr/>
          <a:lstStyle/>
          <a:p>
            <a:r>
              <a:rPr lang="en-IN" b="0" i="0" dirty="0">
                <a:solidFill>
                  <a:srgbClr val="212121"/>
                </a:solidFill>
                <a:effectLst/>
                <a:latin typeface="Roboto Slab"/>
              </a:rPr>
              <a:t>Disease &amp; pest warning</a:t>
            </a:r>
            <a:endParaRPr lang="en-IN" dirty="0"/>
          </a:p>
        </p:txBody>
      </p:sp>
      <p:sp>
        <p:nvSpPr>
          <p:cNvPr id="3" name="Content Placeholder 2">
            <a:extLst>
              <a:ext uri="{FF2B5EF4-FFF2-40B4-BE49-F238E27FC236}">
                <a16:creationId xmlns:a16="http://schemas.microsoft.com/office/drawing/2014/main" id="{F107437F-5C35-41D0-976E-7B643762FF32}"/>
              </a:ext>
            </a:extLst>
          </p:cNvPr>
          <p:cNvSpPr>
            <a:spLocks noGrp="1"/>
          </p:cNvSpPr>
          <p:nvPr>
            <p:ph idx="1"/>
          </p:nvPr>
        </p:nvSpPr>
        <p:spPr>
          <a:xfrm>
            <a:off x="1097280" y="2108201"/>
            <a:ext cx="6854024" cy="3760891"/>
          </a:xfrm>
        </p:spPr>
        <p:txBody>
          <a:bodyPr>
            <a:normAutofit/>
          </a:bodyPr>
          <a:lstStyle/>
          <a:p>
            <a:pPr algn="l"/>
            <a:r>
              <a:rPr lang="en-US" b="0" i="0" dirty="0">
                <a:effectLst/>
                <a:latin typeface="Roboto"/>
              </a:rPr>
              <a:t>Fasal provides preventive advisories for disease and pest management, informs the farmers which spray they should use and the best time to spray. Fasal tracks the life cycle of various pathogens as well as pests, specific to the crop and crop stage, by monitoring the congenial on-farm micro and macro-climatic conditions and then informs when to take preventive sprays.</a:t>
            </a:r>
          </a:p>
          <a:p>
            <a:pPr algn="l"/>
            <a:r>
              <a:rPr lang="en-US" b="0" i="0" dirty="0">
                <a:effectLst/>
                <a:latin typeface="Roboto"/>
              </a:rPr>
              <a:t>A typical Fasal advisory looks like: "High Risk of Downy Mildew on Block 1. Take </a:t>
            </a:r>
            <a:r>
              <a:rPr lang="en-US" b="0" i="0" dirty="0" err="1">
                <a:effectLst/>
                <a:latin typeface="Roboto"/>
              </a:rPr>
              <a:t>Revus</a:t>
            </a:r>
            <a:r>
              <a:rPr lang="en-US" b="0" i="0" dirty="0">
                <a:effectLst/>
                <a:latin typeface="Roboto"/>
              </a:rPr>
              <a:t> Top, Mancozeb or Acrobat preventive spray with good coverage at 8 AM."</a:t>
            </a:r>
          </a:p>
          <a:p>
            <a:endParaRPr lang="en-IN" dirty="0"/>
          </a:p>
        </p:txBody>
      </p:sp>
      <p:pic>
        <p:nvPicPr>
          <p:cNvPr id="5" name="Picture 4">
            <a:extLst>
              <a:ext uri="{FF2B5EF4-FFF2-40B4-BE49-F238E27FC236}">
                <a16:creationId xmlns:a16="http://schemas.microsoft.com/office/drawing/2014/main" id="{229195CF-E60B-41CE-887E-75C0A7853E8C}"/>
              </a:ext>
            </a:extLst>
          </p:cNvPr>
          <p:cNvPicPr>
            <a:picLocks noChangeAspect="1"/>
          </p:cNvPicPr>
          <p:nvPr/>
        </p:nvPicPr>
        <p:blipFill>
          <a:blip r:embed="rId2"/>
          <a:stretch>
            <a:fillRect/>
          </a:stretch>
        </p:blipFill>
        <p:spPr>
          <a:xfrm>
            <a:off x="8314703" y="611292"/>
            <a:ext cx="3381375" cy="5257800"/>
          </a:xfrm>
          <a:prstGeom prst="rect">
            <a:avLst/>
          </a:prstGeom>
        </p:spPr>
      </p:pic>
    </p:spTree>
    <p:extLst>
      <p:ext uri="{BB962C8B-B14F-4D97-AF65-F5344CB8AC3E}">
        <p14:creationId xmlns:p14="http://schemas.microsoft.com/office/powerpoint/2010/main" val="118340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9B2D-E580-4A32-BACC-F9C34F3C7BC4}"/>
              </a:ext>
            </a:extLst>
          </p:cNvPr>
          <p:cNvSpPr>
            <a:spLocks noGrp="1"/>
          </p:cNvSpPr>
          <p:nvPr>
            <p:ph type="title"/>
          </p:nvPr>
        </p:nvSpPr>
        <p:spPr/>
        <p:txBody>
          <a:bodyPr/>
          <a:lstStyle/>
          <a:p>
            <a:r>
              <a:rPr lang="en-IN" b="0" i="0" dirty="0">
                <a:solidFill>
                  <a:srgbClr val="212121"/>
                </a:solidFill>
                <a:effectLst/>
                <a:latin typeface="Roboto Slab"/>
              </a:rPr>
              <a:t>Farm finance management</a:t>
            </a:r>
            <a:endParaRPr lang="en-IN" dirty="0"/>
          </a:p>
        </p:txBody>
      </p:sp>
      <p:sp>
        <p:nvSpPr>
          <p:cNvPr id="3" name="Content Placeholder 2">
            <a:extLst>
              <a:ext uri="{FF2B5EF4-FFF2-40B4-BE49-F238E27FC236}">
                <a16:creationId xmlns:a16="http://schemas.microsoft.com/office/drawing/2014/main" id="{A9BCC36F-6AAA-4638-94D9-3EDF90593312}"/>
              </a:ext>
            </a:extLst>
          </p:cNvPr>
          <p:cNvSpPr>
            <a:spLocks noGrp="1"/>
          </p:cNvSpPr>
          <p:nvPr>
            <p:ph idx="1"/>
          </p:nvPr>
        </p:nvSpPr>
        <p:spPr>
          <a:xfrm>
            <a:off x="1097279" y="2332383"/>
            <a:ext cx="6867277" cy="3536709"/>
          </a:xfrm>
        </p:spPr>
        <p:txBody>
          <a:bodyPr/>
          <a:lstStyle/>
          <a:p>
            <a:pPr marL="0" indent="0">
              <a:buNone/>
            </a:pPr>
            <a:r>
              <a:rPr lang="en-US" b="0" i="0" dirty="0">
                <a:effectLst/>
                <a:latin typeface="Roboto"/>
              </a:rPr>
              <a:t>Fasal lets you plan, monitor and analyze all activities on your farm in a very simple and intuitive way. </a:t>
            </a:r>
          </a:p>
          <a:p>
            <a:pPr marL="0" indent="0">
              <a:buNone/>
            </a:pPr>
            <a:r>
              <a:rPr lang="en-US" b="0" i="0" dirty="0">
                <a:effectLst/>
                <a:latin typeface="Roboto"/>
              </a:rPr>
              <a:t>It provides real-time insight into daily progress of your crops and activities, manages sales, expenses and cash flows to ensure the health of your farm’s finances.</a:t>
            </a:r>
            <a:endParaRPr lang="en-IN" dirty="0"/>
          </a:p>
        </p:txBody>
      </p:sp>
      <p:pic>
        <p:nvPicPr>
          <p:cNvPr id="5" name="Picture 4">
            <a:extLst>
              <a:ext uri="{FF2B5EF4-FFF2-40B4-BE49-F238E27FC236}">
                <a16:creationId xmlns:a16="http://schemas.microsoft.com/office/drawing/2014/main" id="{3459F2E8-8573-45B9-9563-F85BE5DF94B4}"/>
              </a:ext>
            </a:extLst>
          </p:cNvPr>
          <p:cNvPicPr>
            <a:picLocks noChangeAspect="1"/>
          </p:cNvPicPr>
          <p:nvPr/>
        </p:nvPicPr>
        <p:blipFill>
          <a:blip r:embed="rId2"/>
          <a:stretch>
            <a:fillRect/>
          </a:stretch>
        </p:blipFill>
        <p:spPr>
          <a:xfrm>
            <a:off x="8935279" y="1011981"/>
            <a:ext cx="2590800" cy="5029200"/>
          </a:xfrm>
          <a:prstGeom prst="rect">
            <a:avLst/>
          </a:prstGeom>
        </p:spPr>
      </p:pic>
    </p:spTree>
    <p:extLst>
      <p:ext uri="{BB962C8B-B14F-4D97-AF65-F5344CB8AC3E}">
        <p14:creationId xmlns:p14="http://schemas.microsoft.com/office/powerpoint/2010/main" val="143702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751F9-DA01-4CA1-8A9B-FC72AAEBE9B6}"/>
              </a:ext>
            </a:extLst>
          </p:cNvPr>
          <p:cNvSpPr>
            <a:spLocks noGrp="1"/>
          </p:cNvSpPr>
          <p:nvPr>
            <p:ph type="title"/>
          </p:nvPr>
        </p:nvSpPr>
        <p:spPr>
          <a:xfrm>
            <a:off x="265043" y="530089"/>
            <a:ext cx="7659758" cy="1183202"/>
          </a:xfrm>
        </p:spPr>
        <p:txBody>
          <a:bodyPr>
            <a:normAutofit/>
          </a:bodyPr>
          <a:lstStyle/>
          <a:p>
            <a:r>
              <a:rPr lang="en-IN" dirty="0">
                <a:solidFill>
                  <a:schemeClr val="bg1"/>
                </a:solidFill>
              </a:rPr>
              <a:t>Making sense of data</a:t>
            </a:r>
          </a:p>
        </p:txBody>
      </p:sp>
      <p:cxnSp>
        <p:nvCxnSpPr>
          <p:cNvPr id="18"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6A5D38-38CC-4AD9-B71C-74ABAFBEAB72}"/>
              </a:ext>
            </a:extLst>
          </p:cNvPr>
          <p:cNvSpPr>
            <a:spLocks noGrp="1"/>
          </p:cNvSpPr>
          <p:nvPr>
            <p:ph idx="1"/>
          </p:nvPr>
        </p:nvSpPr>
        <p:spPr>
          <a:xfrm>
            <a:off x="1097279" y="2108202"/>
            <a:ext cx="9849017" cy="3338442"/>
          </a:xfrm>
        </p:spPr>
        <p:txBody>
          <a:bodyPr>
            <a:normAutofit/>
          </a:bodyPr>
          <a:lstStyle/>
          <a:p>
            <a:pPr>
              <a:buFont typeface="Wingdings" panose="05000000000000000000" pitchFamily="2" charset="2"/>
              <a:buChar char="q"/>
            </a:pPr>
            <a:r>
              <a:rPr lang="en-US" dirty="0"/>
              <a:t>Fasal collects and store a lot of data </a:t>
            </a:r>
          </a:p>
          <a:p>
            <a:pPr>
              <a:buFont typeface="Wingdings" panose="05000000000000000000" pitchFamily="2" charset="2"/>
              <a:buChar char="q"/>
            </a:pPr>
            <a:r>
              <a:rPr lang="en-US" dirty="0"/>
              <a:t>Data comes from IoT devices, customer interactions on the app, and via various external integrations.</a:t>
            </a:r>
            <a:endParaRPr lang="en-IN" dirty="0"/>
          </a:p>
        </p:txBody>
      </p:sp>
      <p:sp>
        <p:nvSpPr>
          <p:cNvPr id="19"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950B5248-EEE7-49B4-ABA1-E14835F26797}"/>
              </a:ext>
            </a:extLst>
          </p:cNvPr>
          <p:cNvPicPr>
            <a:picLocks noChangeAspect="1"/>
          </p:cNvPicPr>
          <p:nvPr/>
        </p:nvPicPr>
        <p:blipFill>
          <a:blip r:embed="rId3"/>
          <a:stretch>
            <a:fillRect/>
          </a:stretch>
        </p:blipFill>
        <p:spPr>
          <a:xfrm>
            <a:off x="5777947" y="3290960"/>
            <a:ext cx="6440557" cy="3109830"/>
          </a:xfrm>
          <a:prstGeom prst="rect">
            <a:avLst/>
          </a:prstGeom>
        </p:spPr>
      </p:pic>
    </p:spTree>
    <p:extLst>
      <p:ext uri="{BB962C8B-B14F-4D97-AF65-F5344CB8AC3E}">
        <p14:creationId xmlns:p14="http://schemas.microsoft.com/office/powerpoint/2010/main" val="13546958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3375-0E16-4ADD-A5C1-3E8CB1DDE5EE}"/>
              </a:ext>
            </a:extLst>
          </p:cNvPr>
          <p:cNvSpPr>
            <a:spLocks noGrp="1"/>
          </p:cNvSpPr>
          <p:nvPr>
            <p:ph type="title"/>
          </p:nvPr>
        </p:nvSpPr>
        <p:spPr>
          <a:xfrm>
            <a:off x="967409" y="286604"/>
            <a:ext cx="10188271" cy="826580"/>
          </a:xfrm>
        </p:spPr>
        <p:txBody>
          <a:bodyPr/>
          <a:lstStyle/>
          <a:p>
            <a:r>
              <a:rPr lang="en-IN" dirty="0"/>
              <a:t>Woo-hoo! This is Version 4.0</a:t>
            </a:r>
          </a:p>
        </p:txBody>
      </p:sp>
      <p:sp>
        <p:nvSpPr>
          <p:cNvPr id="3" name="Content Placeholder 2">
            <a:extLst>
              <a:ext uri="{FF2B5EF4-FFF2-40B4-BE49-F238E27FC236}">
                <a16:creationId xmlns:a16="http://schemas.microsoft.com/office/drawing/2014/main" id="{7A66D54D-834C-423D-989B-F76435FCCD03}"/>
              </a:ext>
            </a:extLst>
          </p:cNvPr>
          <p:cNvSpPr>
            <a:spLocks noGrp="1"/>
          </p:cNvSpPr>
          <p:nvPr>
            <p:ph idx="1"/>
          </p:nvPr>
        </p:nvSpPr>
        <p:spPr>
          <a:xfrm>
            <a:off x="-745186" y="2704548"/>
            <a:ext cx="10058400" cy="3760891"/>
          </a:xfrm>
        </p:spPr>
        <p:txBody>
          <a:bodyPr/>
          <a:lstStyle/>
          <a:p>
            <a:endParaRPr lang="en-IN" sz="1800" i="1" dirty="0">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B9914834-A5BF-48DA-8AF3-74F6F34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443" y="2219674"/>
            <a:ext cx="5883966" cy="39558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2C271C-9EF6-449E-A679-37530CE83F9B}"/>
              </a:ext>
            </a:extLst>
          </p:cNvPr>
          <p:cNvSpPr txBox="1"/>
          <p:nvPr/>
        </p:nvSpPr>
        <p:spPr>
          <a:xfrm>
            <a:off x="7328452" y="2193169"/>
            <a:ext cx="4638260" cy="3693319"/>
          </a:xfrm>
          <a:prstGeom prst="rect">
            <a:avLst/>
          </a:prstGeom>
          <a:noFill/>
        </p:spPr>
        <p:txBody>
          <a:bodyPr wrap="square">
            <a:spAutoFit/>
          </a:bodyPr>
          <a:lstStyle/>
          <a:p>
            <a:r>
              <a:rPr lang="en-US" i="0" dirty="0">
                <a:solidFill>
                  <a:schemeClr val="tx1"/>
                </a:solidFill>
                <a:effectLst/>
                <a:latin typeface="Arial" panose="020B0604020202020204" pitchFamily="34" charset="0"/>
                <a:cs typeface="Arial" panose="020B0604020202020204" pitchFamily="34" charset="0"/>
              </a:rPr>
              <a:t>In late November 2020, the startup unveiled their fourth version of on-farm sensors called ‘Fasal Kranti’. The self-deployable and plug-and-play device takes less than 5 minutes to deploy at a farm. More importantly, it is equipped with over 12+ sensors to monitor macro-climatic factors such as rainfall, wind speed, wind direction, LUX, solar intensity, micro-climatic factors such as temperature, humidity, leaf wetness, </a:t>
            </a:r>
            <a:r>
              <a:rPr lang="en-US" i="0" dirty="0" err="1">
                <a:solidFill>
                  <a:schemeClr val="tx1"/>
                </a:solidFill>
                <a:effectLst/>
                <a:latin typeface="Arial" panose="020B0604020202020204" pitchFamily="34" charset="0"/>
                <a:cs typeface="Arial" panose="020B0604020202020204" pitchFamily="34" charset="0"/>
              </a:rPr>
              <a:t>etc</a:t>
            </a:r>
            <a:r>
              <a:rPr lang="en-US" i="0" dirty="0">
                <a:solidFill>
                  <a:schemeClr val="tx1"/>
                </a:solidFill>
                <a:effectLst/>
                <a:latin typeface="Arial" panose="020B0604020202020204" pitchFamily="34" charset="0"/>
                <a:cs typeface="Arial" panose="020B0604020202020204" pitchFamily="34" charset="0"/>
              </a:rPr>
              <a:t>, and below the soil parameters like soil temperature, soil water tension at multiple levels.</a:t>
            </a:r>
          </a:p>
        </p:txBody>
      </p:sp>
    </p:spTree>
    <p:extLst>
      <p:ext uri="{BB962C8B-B14F-4D97-AF65-F5344CB8AC3E}">
        <p14:creationId xmlns:p14="http://schemas.microsoft.com/office/powerpoint/2010/main" val="274400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D9FB-7881-44B9-B494-1A811FD39F7B}"/>
              </a:ext>
            </a:extLst>
          </p:cNvPr>
          <p:cNvSpPr>
            <a:spLocks noGrp="1"/>
          </p:cNvSpPr>
          <p:nvPr>
            <p:ph type="title"/>
          </p:nvPr>
        </p:nvSpPr>
        <p:spPr>
          <a:xfrm>
            <a:off x="643466" y="119271"/>
            <a:ext cx="3517567" cy="1272207"/>
          </a:xfrm>
        </p:spPr>
        <p:txBody>
          <a:bodyPr/>
          <a:lstStyle/>
          <a:p>
            <a:r>
              <a:rPr lang="en-IN" dirty="0"/>
              <a:t>How’s it really done ?</a:t>
            </a:r>
          </a:p>
        </p:txBody>
      </p:sp>
      <p:sp>
        <p:nvSpPr>
          <p:cNvPr id="3" name="Content Placeholder 2">
            <a:extLst>
              <a:ext uri="{FF2B5EF4-FFF2-40B4-BE49-F238E27FC236}">
                <a16:creationId xmlns:a16="http://schemas.microsoft.com/office/drawing/2014/main" id="{7301E417-90F2-4846-88C3-C9213F33552A}"/>
              </a:ext>
            </a:extLst>
          </p:cNvPr>
          <p:cNvSpPr>
            <a:spLocks noGrp="1"/>
          </p:cNvSpPr>
          <p:nvPr>
            <p:ph idx="1"/>
          </p:nvPr>
        </p:nvSpPr>
        <p:spPr>
          <a:xfrm>
            <a:off x="8772938" y="852697"/>
            <a:ext cx="3260036" cy="1868555"/>
          </a:xfrm>
        </p:spPr>
        <p:txBody>
          <a:bodyPr>
            <a:normAutofit/>
          </a:bodyPr>
          <a:lstStyle/>
          <a:p>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Using these sensors, Fasal algorithms are able to see how much water is available exactly for the plants to absorb. </a:t>
            </a:r>
            <a:endParaRPr lang="en-IN" dirty="0"/>
          </a:p>
        </p:txBody>
      </p:sp>
      <p:sp>
        <p:nvSpPr>
          <p:cNvPr id="4" name="Text Placeholder 3">
            <a:extLst>
              <a:ext uri="{FF2B5EF4-FFF2-40B4-BE49-F238E27FC236}">
                <a16:creationId xmlns:a16="http://schemas.microsoft.com/office/drawing/2014/main" id="{39288F69-D603-4899-8E57-FC4E74D9B797}"/>
              </a:ext>
            </a:extLst>
          </p:cNvPr>
          <p:cNvSpPr>
            <a:spLocks noGrp="1"/>
          </p:cNvSpPr>
          <p:nvPr>
            <p:ph type="body" sz="half" idx="2"/>
          </p:nvPr>
        </p:nvSpPr>
        <p:spPr>
          <a:xfrm>
            <a:off x="643465" y="1709530"/>
            <a:ext cx="3517567" cy="5029199"/>
          </a:xfrm>
        </p:spPr>
        <p:txBody>
          <a:bodyPr/>
          <a:lstStyle/>
          <a:p>
            <a:r>
              <a:rPr lang="en-IN" dirty="0"/>
              <a:t>Step 1: </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A sensor node that connects with an array of sensors records data every configured interval, creates a data frame, and pushes it to Fasal backend server on a </a:t>
            </a:r>
            <a:r>
              <a:rPr lang="en-IN" sz="1800" i="1" dirty="0">
                <a:effectLst/>
                <a:latin typeface="Arial" panose="020B0604020202020204" pitchFamily="34" charset="0"/>
                <a:ea typeface="Calibri" panose="020F0502020204030204" pitchFamily="34" charset="0"/>
                <a:cs typeface="Times New Roman" panose="02020603050405020304" pitchFamily="18" charset="0"/>
              </a:rPr>
              <a:t>4G/3G/GPRS network</a:t>
            </a:r>
            <a:r>
              <a:rPr lang="en-IN" sz="1800" dirty="0">
                <a:effectLst/>
                <a:latin typeface="Arial" panose="020B0604020202020204" pitchFamily="34" charset="0"/>
                <a:ea typeface="Calibri" panose="020F0502020204030204" pitchFamily="34" charset="0"/>
                <a:cs typeface="Times New Roman" panose="02020603050405020304" pitchFamily="18" charset="0"/>
              </a:rPr>
              <a:t>. The node is solar-powered, supports deep sleep mode, and can be programmed </a:t>
            </a:r>
            <a:r>
              <a:rPr lang="en-IN" sz="1800" i="1" dirty="0">
                <a:effectLst/>
                <a:latin typeface="Arial" panose="020B0604020202020204" pitchFamily="34" charset="0"/>
                <a:ea typeface="Calibri" panose="020F0502020204030204" pitchFamily="34" charset="0"/>
                <a:cs typeface="Times New Roman" panose="02020603050405020304" pitchFamily="18" charset="0"/>
              </a:rPr>
              <a:t>over the air (OTA).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AE7BA3C-97DC-4806-893D-B7D63DAE88FC}"/>
              </a:ext>
            </a:extLst>
          </p:cNvPr>
          <p:cNvPicPr/>
          <p:nvPr/>
        </p:nvPicPr>
        <p:blipFill>
          <a:blip r:embed="rId2"/>
          <a:stretch>
            <a:fillRect/>
          </a:stretch>
        </p:blipFill>
        <p:spPr>
          <a:xfrm>
            <a:off x="4794801" y="0"/>
            <a:ext cx="3978137" cy="3600450"/>
          </a:xfrm>
          <a:prstGeom prst="rect">
            <a:avLst/>
          </a:prstGeom>
        </p:spPr>
      </p:pic>
      <p:pic>
        <p:nvPicPr>
          <p:cNvPr id="6" name="Picture 5">
            <a:extLst>
              <a:ext uri="{FF2B5EF4-FFF2-40B4-BE49-F238E27FC236}">
                <a16:creationId xmlns:a16="http://schemas.microsoft.com/office/drawing/2014/main" id="{0121A572-45D0-478E-AC0A-4FFEDE64E0F4}"/>
              </a:ext>
            </a:extLst>
          </p:cNvPr>
          <p:cNvPicPr/>
          <p:nvPr/>
        </p:nvPicPr>
        <p:blipFill>
          <a:blip r:embed="rId3"/>
          <a:stretch>
            <a:fillRect/>
          </a:stretch>
        </p:blipFill>
        <p:spPr>
          <a:xfrm>
            <a:off x="4794801" y="3600450"/>
            <a:ext cx="7397199" cy="3257550"/>
          </a:xfrm>
          <a:prstGeom prst="rect">
            <a:avLst/>
          </a:prstGeom>
        </p:spPr>
      </p:pic>
    </p:spTree>
    <p:extLst>
      <p:ext uri="{BB962C8B-B14F-4D97-AF65-F5344CB8AC3E}">
        <p14:creationId xmlns:p14="http://schemas.microsoft.com/office/powerpoint/2010/main" val="216349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E6698-2B2A-4B19-8D0F-978183873F46}"/>
              </a:ext>
            </a:extLst>
          </p:cNvPr>
          <p:cNvSpPr>
            <a:spLocks noGrp="1"/>
          </p:cNvSpPr>
          <p:nvPr>
            <p:ph idx="1"/>
          </p:nvPr>
        </p:nvSpPr>
        <p:spPr>
          <a:xfrm>
            <a:off x="9011478" y="546425"/>
            <a:ext cx="3180522" cy="5561131"/>
          </a:xfrm>
        </p:spPr>
        <p:txBody>
          <a:bodyPr>
            <a:normAutofit/>
          </a:bodyPr>
          <a:lstStyle/>
          <a:p>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You can view this data live on your mobile app and AI systems give you Irrigation advisories (Light Irrigation, Normal Irrigation or Deep Irrigation) based on a combination of live moisture levels along with many other parameters like </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Evapotranspiration</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VPD</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20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RDI</a:t>
            </a:r>
            <a:r>
              <a:rPr lang="en-IN" sz="20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and</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Micro-climatic</a:t>
            </a: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conditions</a:t>
            </a:r>
            <a:r>
              <a:rPr lang="en-IN" sz="2000" dirty="0">
                <a:solidFill>
                  <a:srgbClr val="4F4F4F"/>
                </a:solidFill>
                <a:effectLst/>
                <a:latin typeface="Arial" panose="020B060402020202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941754BA-2E7B-431E-BE0C-365A7D163CE2}"/>
              </a:ext>
            </a:extLst>
          </p:cNvPr>
          <p:cNvSpPr>
            <a:spLocks noGrp="1"/>
          </p:cNvSpPr>
          <p:nvPr>
            <p:ph type="body" sz="half" idx="2"/>
          </p:nvPr>
        </p:nvSpPr>
        <p:spPr>
          <a:xfrm>
            <a:off x="0" y="0"/>
            <a:ext cx="4625009" cy="6858000"/>
          </a:xfrm>
        </p:spPr>
        <p:txBody>
          <a:bodyPr>
            <a:normAutofit/>
          </a:bodyPr>
          <a:lstStyle/>
          <a:p>
            <a:r>
              <a:rPr lang="en-IN" dirty="0"/>
              <a:t>Step 2:</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A linearly scalable container-based IoT backend server, always available. Processes the data frame and stores it to Fasal highly available and replicated storage servers.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Step 3:</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An app backend and frontend. A single codebase for web-app and all mobile apps. The app backend talks to Fasal storage server to pull data and runs algorithms. The app frontend presents data to users on Web, iOS, and Android.</a:t>
            </a:r>
          </a:p>
          <a:p>
            <a:r>
              <a:rPr lang="en-IN" dirty="0">
                <a:latin typeface="Arial" panose="020B0604020202020204" pitchFamily="34" charset="0"/>
                <a:ea typeface="Calibri" panose="020F0502020204030204" pitchFamily="34" charset="0"/>
                <a:cs typeface="Times New Roman" panose="02020603050405020304" pitchFamily="18" charset="0"/>
              </a:rPr>
              <a:t>Step 4:</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AI engine which periodically loads data from </a:t>
            </a:r>
            <a:r>
              <a:rPr lang="en-IN" sz="1800" i="1" dirty="0">
                <a:effectLst/>
                <a:latin typeface="Arial" panose="020B0604020202020204" pitchFamily="34" charset="0"/>
                <a:ea typeface="Calibri" panose="020F0502020204030204" pitchFamily="34" charset="0"/>
                <a:cs typeface="Times New Roman" panose="02020603050405020304" pitchFamily="18" charset="0"/>
              </a:rPr>
              <a:t>n</a:t>
            </a:r>
            <a:r>
              <a:rPr lang="en-IN" sz="1800" dirty="0">
                <a:effectLst/>
                <a:latin typeface="Arial" panose="020B0604020202020204" pitchFamily="34" charset="0"/>
                <a:ea typeface="Calibri" panose="020F0502020204030204" pitchFamily="34" charset="0"/>
                <a:cs typeface="Times New Roman" panose="02020603050405020304" pitchFamily="18" charset="0"/>
              </a:rPr>
              <a:t> different sources, trains the ML algorithms, deploys the model, and gives an endpoint for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4F5762A-32B9-4C21-B759-3991A1A7BAAC}"/>
              </a:ext>
            </a:extLst>
          </p:cNvPr>
          <p:cNvPicPr/>
          <p:nvPr/>
        </p:nvPicPr>
        <p:blipFill>
          <a:blip r:embed="rId6"/>
          <a:stretch>
            <a:fillRect/>
          </a:stretch>
        </p:blipFill>
        <p:spPr>
          <a:xfrm>
            <a:off x="4732061" y="546426"/>
            <a:ext cx="4310683" cy="5133975"/>
          </a:xfrm>
          <a:prstGeom prst="rect">
            <a:avLst/>
          </a:prstGeom>
        </p:spPr>
      </p:pic>
    </p:spTree>
    <p:extLst>
      <p:ext uri="{BB962C8B-B14F-4D97-AF65-F5344CB8AC3E}">
        <p14:creationId xmlns:p14="http://schemas.microsoft.com/office/powerpoint/2010/main" val="66452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CDB1-F81C-43D3-8AF6-8376FF5216DB}"/>
              </a:ext>
            </a:extLst>
          </p:cNvPr>
          <p:cNvSpPr>
            <a:spLocks noGrp="1"/>
          </p:cNvSpPr>
          <p:nvPr>
            <p:ph type="title"/>
          </p:nvPr>
        </p:nvSpPr>
        <p:spPr>
          <a:xfrm>
            <a:off x="488966" y="547172"/>
            <a:ext cx="7116418" cy="1012110"/>
          </a:xfrm>
        </p:spPr>
        <p:txBody>
          <a:bodyPr>
            <a:normAutofit fontScale="90000"/>
          </a:bodyPr>
          <a:lstStyle/>
          <a:p>
            <a:br>
              <a:rPr lang="en-US" dirty="0">
                <a:solidFill>
                  <a:srgbClr val="292929"/>
                </a:solidFill>
                <a:latin typeface="fell"/>
              </a:rPr>
            </a:br>
            <a:r>
              <a:rPr lang="en-IN" b="0" i="0" dirty="0">
                <a:solidFill>
                  <a:srgbClr val="292929"/>
                </a:solidFill>
                <a:effectLst/>
                <a:latin typeface="charter"/>
              </a:rPr>
              <a:t>Ad-hoc analysis and Reporting</a:t>
            </a:r>
            <a:endParaRPr lang="en-IN" dirty="0"/>
          </a:p>
        </p:txBody>
      </p:sp>
      <p:sp>
        <p:nvSpPr>
          <p:cNvPr id="3" name="Content Placeholder 2">
            <a:extLst>
              <a:ext uri="{FF2B5EF4-FFF2-40B4-BE49-F238E27FC236}">
                <a16:creationId xmlns:a16="http://schemas.microsoft.com/office/drawing/2014/main" id="{44E2EC24-5187-42D6-87B4-21EDE03BC1A4}"/>
              </a:ext>
            </a:extLst>
          </p:cNvPr>
          <p:cNvSpPr>
            <a:spLocks noGrp="1"/>
          </p:cNvSpPr>
          <p:nvPr>
            <p:ph idx="1"/>
          </p:nvPr>
        </p:nvSpPr>
        <p:spPr>
          <a:xfrm>
            <a:off x="1057484" y="1928614"/>
            <a:ext cx="7013091" cy="4093300"/>
          </a:xfrm>
        </p:spPr>
        <p:txBody>
          <a:bodyPr/>
          <a:lstStyle/>
          <a:p>
            <a:endParaRPr lang="en-US" b="0" i="0" dirty="0">
              <a:solidFill>
                <a:srgbClr val="292929"/>
              </a:solidFill>
              <a:effectLst/>
              <a:latin typeface="fell"/>
            </a:endParaRPr>
          </a:p>
          <a:p>
            <a:endParaRPr lang="en-US" dirty="0">
              <a:solidFill>
                <a:srgbClr val="292929"/>
              </a:solidFill>
              <a:latin typeface="fell"/>
            </a:endParaRPr>
          </a:p>
          <a:p>
            <a:endParaRPr lang="en-US" b="0" i="0" dirty="0">
              <a:solidFill>
                <a:srgbClr val="292929"/>
              </a:solidFill>
              <a:effectLst/>
              <a:latin typeface="fell"/>
            </a:endParaRPr>
          </a:p>
          <a:p>
            <a:endParaRPr lang="en-IN" dirty="0"/>
          </a:p>
        </p:txBody>
      </p:sp>
      <p:pic>
        <p:nvPicPr>
          <p:cNvPr id="5" name="Picture 4">
            <a:extLst>
              <a:ext uri="{FF2B5EF4-FFF2-40B4-BE49-F238E27FC236}">
                <a16:creationId xmlns:a16="http://schemas.microsoft.com/office/drawing/2014/main" id="{61046C07-3480-49CB-8CF8-9111E3864DAF}"/>
              </a:ext>
            </a:extLst>
          </p:cNvPr>
          <p:cNvPicPr>
            <a:picLocks noChangeAspect="1"/>
          </p:cNvPicPr>
          <p:nvPr/>
        </p:nvPicPr>
        <p:blipFill>
          <a:blip r:embed="rId2"/>
          <a:stretch>
            <a:fillRect/>
          </a:stretch>
        </p:blipFill>
        <p:spPr>
          <a:xfrm>
            <a:off x="7036865" y="323165"/>
            <a:ext cx="5155135" cy="5664534"/>
          </a:xfrm>
          <a:prstGeom prst="rect">
            <a:avLst/>
          </a:prstGeom>
          <a:blipFill>
            <a:blip r:embed="rId3"/>
            <a:stretch>
              <a:fillRect/>
            </a:stretch>
          </a:blipFill>
        </p:spPr>
      </p:pic>
      <p:sp>
        <p:nvSpPr>
          <p:cNvPr id="8" name="TextBox 7">
            <a:extLst>
              <a:ext uri="{FF2B5EF4-FFF2-40B4-BE49-F238E27FC236}">
                <a16:creationId xmlns:a16="http://schemas.microsoft.com/office/drawing/2014/main" id="{689903D9-FAF5-4B1A-8E1E-24E4EC556E8D}"/>
              </a:ext>
            </a:extLst>
          </p:cNvPr>
          <p:cNvSpPr txBox="1"/>
          <p:nvPr/>
        </p:nvSpPr>
        <p:spPr>
          <a:xfrm>
            <a:off x="914400" y="2477500"/>
            <a:ext cx="5181600" cy="8032968"/>
          </a:xfrm>
          <a:prstGeom prst="rect">
            <a:avLst/>
          </a:prstGeom>
          <a:noFill/>
        </p:spPr>
        <p:txBody>
          <a:bodyPr wrap="square">
            <a:spAutoFit/>
          </a:bodyPr>
          <a:lstStyle/>
          <a:p>
            <a:pPr marL="285750" indent="-285750">
              <a:buFont typeface="Arial" panose="020B0604020202020204" pitchFamily="34" charset="0"/>
              <a:buChar char="•"/>
            </a:pPr>
            <a:r>
              <a:rPr lang="en-IN" sz="1900" b="1" i="0" dirty="0">
                <a:solidFill>
                  <a:srgbClr val="292929"/>
                </a:solidFill>
                <a:effectLst/>
                <a:latin typeface="Roboto"/>
              </a:rPr>
              <a:t>Analytics Node</a:t>
            </a:r>
          </a:p>
          <a:p>
            <a:pPr marL="285750" indent="-285750">
              <a:buFont typeface="Arial" panose="020B0604020202020204" pitchFamily="34" charset="0"/>
              <a:buChar char="•"/>
            </a:pPr>
            <a:endParaRPr lang="en-IN" sz="1900" dirty="0">
              <a:solidFill>
                <a:srgbClr val="292929"/>
              </a:solidFill>
              <a:latin typeface="Roboto"/>
            </a:endParaRPr>
          </a:p>
          <a:p>
            <a:pPr marL="285750" indent="-285750">
              <a:buFont typeface="Arial" panose="020B0604020202020204" pitchFamily="34" charset="0"/>
              <a:buChar char="•"/>
            </a:pPr>
            <a:r>
              <a:rPr lang="en-IN" sz="1900" b="1" i="0" dirty="0">
                <a:solidFill>
                  <a:srgbClr val="292929"/>
                </a:solidFill>
                <a:effectLst/>
                <a:latin typeface="Roboto"/>
              </a:rPr>
              <a:t>BI-Connector</a:t>
            </a:r>
          </a:p>
          <a:p>
            <a:pPr marL="285750" indent="-285750">
              <a:buFont typeface="Arial" panose="020B0604020202020204" pitchFamily="34" charset="0"/>
              <a:buChar char="•"/>
            </a:pPr>
            <a:endParaRPr lang="en-IN" sz="1900" dirty="0">
              <a:solidFill>
                <a:srgbClr val="292929"/>
              </a:solidFill>
              <a:latin typeface="Roboto"/>
            </a:endParaRPr>
          </a:p>
          <a:p>
            <a:pPr marL="285750" indent="-285750">
              <a:buFont typeface="Arial" panose="020B0604020202020204" pitchFamily="34" charset="0"/>
              <a:buChar char="•"/>
            </a:pPr>
            <a:r>
              <a:rPr lang="en-IN" sz="1900" b="1" i="0" dirty="0">
                <a:solidFill>
                  <a:srgbClr val="292929"/>
                </a:solidFill>
                <a:effectLst/>
                <a:latin typeface="Roboto"/>
              </a:rPr>
              <a:t>Data Collaboration &amp; Visualization</a:t>
            </a:r>
          </a:p>
          <a:p>
            <a:pPr marL="285750" indent="-285750">
              <a:buFont typeface="Arial" panose="020B0604020202020204" pitchFamily="34" charset="0"/>
              <a:buChar char="•"/>
            </a:pPr>
            <a:endParaRPr lang="en-IN" sz="1900" b="0" i="0" dirty="0">
              <a:solidFill>
                <a:srgbClr val="292929"/>
              </a:solidFill>
              <a:effectLst/>
              <a:latin typeface="Roboto"/>
            </a:endParaRPr>
          </a:p>
          <a:p>
            <a:pPr marL="285750" indent="-285750">
              <a:buFont typeface="Arial" panose="020B0604020202020204" pitchFamily="34" charset="0"/>
              <a:buChar char="•"/>
            </a:pPr>
            <a:r>
              <a:rPr lang="en-IN" sz="1900" b="1" i="0" dirty="0" err="1">
                <a:solidFill>
                  <a:srgbClr val="292929"/>
                </a:solidFill>
                <a:effectLst/>
                <a:latin typeface="Roboto"/>
              </a:rPr>
              <a:t>Redash</a:t>
            </a:r>
            <a:r>
              <a:rPr lang="en-IN" sz="1900" b="1" i="0" dirty="0">
                <a:solidFill>
                  <a:srgbClr val="292929"/>
                </a:solidFill>
                <a:effectLst/>
                <a:latin typeface="Roboto"/>
              </a:rPr>
              <a:t> Deployment on AWS</a:t>
            </a:r>
          </a:p>
          <a:p>
            <a:r>
              <a:rPr lang="en-IN" sz="1900" b="1" dirty="0">
                <a:solidFill>
                  <a:srgbClr val="292929"/>
                </a:solidFill>
                <a:latin typeface="Roboto"/>
              </a:rPr>
              <a:t>                  </a:t>
            </a:r>
          </a:p>
          <a:p>
            <a:r>
              <a:rPr lang="en-IN" sz="1900" b="0" i="0" dirty="0">
                <a:solidFill>
                  <a:srgbClr val="292929"/>
                </a:solidFill>
                <a:effectLst/>
                <a:latin typeface="Roboto"/>
              </a:rPr>
              <a:t>	Supports multiple data sources</a:t>
            </a:r>
          </a:p>
          <a:p>
            <a:r>
              <a:rPr lang="en-IN" sz="1900" b="0" i="0" dirty="0">
                <a:solidFill>
                  <a:srgbClr val="292929"/>
                </a:solidFill>
                <a:effectLst/>
                <a:latin typeface="Roboto"/>
              </a:rPr>
              <a:t>	SQL query editor</a:t>
            </a:r>
          </a:p>
          <a:p>
            <a:r>
              <a:rPr lang="en-IN" sz="1900" b="0" i="0" dirty="0">
                <a:solidFill>
                  <a:srgbClr val="292929"/>
                </a:solidFill>
                <a:effectLst/>
                <a:latin typeface="Roboto"/>
              </a:rPr>
              <a:t>	Create amazing dashboards</a:t>
            </a:r>
          </a:p>
          <a:p>
            <a:r>
              <a:rPr lang="en-IN" sz="1900" b="0" i="0" dirty="0">
                <a:solidFill>
                  <a:srgbClr val="292929"/>
                </a:solidFill>
                <a:effectLst/>
                <a:latin typeface="Roboto"/>
              </a:rPr>
              <a:t>	Get alerts</a:t>
            </a:r>
          </a:p>
          <a:p>
            <a:endParaRPr lang="en-IN" b="0" i="0" dirty="0">
              <a:solidFill>
                <a:srgbClr val="292929"/>
              </a:solidFill>
              <a:effectLst/>
              <a:latin typeface="sohne"/>
            </a:endParaRPr>
          </a:p>
          <a:p>
            <a:endParaRPr lang="en-IN" b="1" i="0" dirty="0">
              <a:solidFill>
                <a:srgbClr val="292929"/>
              </a:solidFill>
              <a:effectLst/>
              <a:latin typeface="sohne"/>
            </a:endParaRPr>
          </a:p>
          <a:p>
            <a:endParaRPr lang="en-US" dirty="0"/>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endParaRPr lang="en-IN" dirty="0"/>
          </a:p>
        </p:txBody>
      </p:sp>
      <p:sp>
        <p:nvSpPr>
          <p:cNvPr id="9" name="TextBox 8">
            <a:extLst>
              <a:ext uri="{FF2B5EF4-FFF2-40B4-BE49-F238E27FC236}">
                <a16:creationId xmlns:a16="http://schemas.microsoft.com/office/drawing/2014/main" id="{9873D339-DFF3-402D-B4AC-0C082BF1F243}"/>
              </a:ext>
            </a:extLst>
          </p:cNvPr>
          <p:cNvSpPr txBox="1"/>
          <p:nvPr/>
        </p:nvSpPr>
        <p:spPr>
          <a:xfrm>
            <a:off x="9417015" y="5987699"/>
            <a:ext cx="1696277" cy="369332"/>
          </a:xfrm>
          <a:prstGeom prst="rect">
            <a:avLst/>
          </a:prstGeom>
          <a:noFill/>
        </p:spPr>
        <p:txBody>
          <a:bodyPr wrap="square" rtlCol="0">
            <a:spAutoFit/>
          </a:bodyPr>
          <a:lstStyle/>
          <a:p>
            <a:r>
              <a:rPr lang="en-US" b="0" i="0" dirty="0">
                <a:solidFill>
                  <a:srgbClr val="292929"/>
                </a:solidFill>
                <a:effectLst/>
                <a:latin typeface="charter"/>
              </a:rPr>
              <a:t>Data pipeline</a:t>
            </a:r>
            <a:endParaRPr lang="en-IN" dirty="0"/>
          </a:p>
        </p:txBody>
      </p:sp>
    </p:spTree>
    <p:extLst>
      <p:ext uri="{BB962C8B-B14F-4D97-AF65-F5344CB8AC3E}">
        <p14:creationId xmlns:p14="http://schemas.microsoft.com/office/powerpoint/2010/main" val="93086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B7DF-61A6-4AC7-B9BD-E0E187A9B603}"/>
              </a:ext>
            </a:extLst>
          </p:cNvPr>
          <p:cNvSpPr>
            <a:spLocks noGrp="1"/>
          </p:cNvSpPr>
          <p:nvPr>
            <p:ph type="title"/>
          </p:nvPr>
        </p:nvSpPr>
        <p:spPr/>
        <p:txBody>
          <a:bodyPr/>
          <a:lstStyle/>
          <a:p>
            <a:r>
              <a:rPr lang="en-IN" dirty="0"/>
              <a:t>Success Stories</a:t>
            </a:r>
          </a:p>
        </p:txBody>
      </p:sp>
      <p:pic>
        <p:nvPicPr>
          <p:cNvPr id="5" name="Content Placeholder 4">
            <a:extLst>
              <a:ext uri="{FF2B5EF4-FFF2-40B4-BE49-F238E27FC236}">
                <a16:creationId xmlns:a16="http://schemas.microsoft.com/office/drawing/2014/main" id="{A58EDB1C-F0A5-41F9-ACDE-9CC74A891B7C}"/>
              </a:ext>
            </a:extLst>
          </p:cNvPr>
          <p:cNvPicPr>
            <a:picLocks noGrp="1" noChangeAspect="1"/>
          </p:cNvPicPr>
          <p:nvPr>
            <p:ph idx="1"/>
          </p:nvPr>
        </p:nvPicPr>
        <p:blipFill>
          <a:blip r:embed="rId2"/>
          <a:stretch>
            <a:fillRect/>
          </a:stretch>
        </p:blipFill>
        <p:spPr>
          <a:xfrm>
            <a:off x="207612" y="2308053"/>
            <a:ext cx="6524492" cy="2966311"/>
          </a:xfrm>
        </p:spPr>
      </p:pic>
      <p:pic>
        <p:nvPicPr>
          <p:cNvPr id="4" name="Content Placeholder 4">
            <a:extLst>
              <a:ext uri="{FF2B5EF4-FFF2-40B4-BE49-F238E27FC236}">
                <a16:creationId xmlns:a16="http://schemas.microsoft.com/office/drawing/2014/main" id="{0EAF78EE-9B28-440B-9028-9BD758CF338A}"/>
              </a:ext>
            </a:extLst>
          </p:cNvPr>
          <p:cNvPicPr>
            <a:picLocks noChangeAspect="1"/>
          </p:cNvPicPr>
          <p:nvPr/>
        </p:nvPicPr>
        <p:blipFill>
          <a:blip r:embed="rId3"/>
          <a:stretch>
            <a:fillRect/>
          </a:stretch>
        </p:blipFill>
        <p:spPr>
          <a:xfrm>
            <a:off x="6732104" y="2308054"/>
            <a:ext cx="5252284" cy="2966310"/>
          </a:xfrm>
          <a:prstGeom prst="rect">
            <a:avLst/>
          </a:prstGeom>
        </p:spPr>
      </p:pic>
    </p:spTree>
    <p:extLst>
      <p:ext uri="{BB962C8B-B14F-4D97-AF65-F5344CB8AC3E}">
        <p14:creationId xmlns:p14="http://schemas.microsoft.com/office/powerpoint/2010/main" val="64230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F509-FC8D-4AF8-AB13-E7D4B257931A}"/>
              </a:ext>
            </a:extLst>
          </p:cNvPr>
          <p:cNvSpPr>
            <a:spLocks noGrp="1"/>
          </p:cNvSpPr>
          <p:nvPr>
            <p:ph type="title"/>
          </p:nvPr>
        </p:nvSpPr>
        <p:spPr/>
        <p:txBody>
          <a:bodyPr/>
          <a:lstStyle/>
          <a:p>
            <a:r>
              <a:rPr lang="en-IN" dirty="0"/>
              <a:t>Success Stories</a:t>
            </a:r>
          </a:p>
        </p:txBody>
      </p:sp>
      <p:sp>
        <p:nvSpPr>
          <p:cNvPr id="7" name="Content Placeholder 6">
            <a:extLst>
              <a:ext uri="{FF2B5EF4-FFF2-40B4-BE49-F238E27FC236}">
                <a16:creationId xmlns:a16="http://schemas.microsoft.com/office/drawing/2014/main" id="{DB3C38A5-3D32-4F63-8949-E3085A25866C}"/>
              </a:ext>
            </a:extLst>
          </p:cNvPr>
          <p:cNvSpPr>
            <a:spLocks noGrp="1"/>
          </p:cNvSpPr>
          <p:nvPr>
            <p:ph idx="1"/>
          </p:nvPr>
        </p:nvSpPr>
        <p:spPr>
          <a:xfrm>
            <a:off x="1097280" y="2108201"/>
            <a:ext cx="3912042" cy="4226338"/>
          </a:xfrm>
        </p:spPr>
        <p:txBody>
          <a:bodyPr>
            <a:normAutofit/>
          </a:bodyPr>
          <a:lstStyle/>
          <a:p>
            <a:pPr marL="0" indent="0">
              <a:buNone/>
            </a:pPr>
            <a:r>
              <a:rPr lang="en-IN" sz="1800" b="1" i="0" dirty="0">
                <a:solidFill>
                  <a:srgbClr val="212529"/>
                </a:solidFill>
                <a:effectLst/>
                <a:latin typeface="Roboto"/>
              </a:rPr>
              <a:t>  ROI on grapes</a:t>
            </a:r>
          </a:p>
          <a:p>
            <a:pPr marL="0" indent="0">
              <a:buNone/>
            </a:pPr>
            <a:r>
              <a:rPr lang="en-US" dirty="0"/>
              <a:t>  </a:t>
            </a:r>
            <a:r>
              <a:rPr lang="en-US" dirty="0">
                <a:latin typeface="Roboto"/>
              </a:rPr>
              <a:t>Direct monetary benefit of ₹ 78,000</a:t>
            </a:r>
          </a:p>
          <a:p>
            <a:r>
              <a:rPr lang="en-US" dirty="0">
                <a:latin typeface="Roboto"/>
              </a:rPr>
              <a:t>Direct saving by cutting 14 sprays of Downy &amp; Powdery Mildew worth ₹ 47,600</a:t>
            </a:r>
          </a:p>
          <a:p>
            <a:r>
              <a:rPr lang="en-US" dirty="0">
                <a:latin typeface="Roboto"/>
              </a:rPr>
              <a:t>Increase in yield of about half a metric ton</a:t>
            </a:r>
          </a:p>
          <a:p>
            <a:r>
              <a:rPr lang="en-US" dirty="0">
                <a:latin typeface="Roboto"/>
              </a:rPr>
              <a:t>About 8.5 lakh </a:t>
            </a:r>
            <a:r>
              <a:rPr lang="en-US" dirty="0" err="1">
                <a:latin typeface="Roboto"/>
              </a:rPr>
              <a:t>litres</a:t>
            </a:r>
            <a:r>
              <a:rPr lang="en-US" dirty="0">
                <a:latin typeface="Roboto"/>
              </a:rPr>
              <a:t> of water saved in one season from irrigation</a:t>
            </a:r>
            <a:endParaRPr lang="en-IN" dirty="0">
              <a:latin typeface="Roboto"/>
            </a:endParaRPr>
          </a:p>
        </p:txBody>
      </p:sp>
      <p:sp>
        <p:nvSpPr>
          <p:cNvPr id="11" name="TextBox 10">
            <a:extLst>
              <a:ext uri="{FF2B5EF4-FFF2-40B4-BE49-F238E27FC236}">
                <a16:creationId xmlns:a16="http://schemas.microsoft.com/office/drawing/2014/main" id="{70D6E0B1-B766-4EDA-883A-366B0E0F3FF3}"/>
              </a:ext>
            </a:extLst>
          </p:cNvPr>
          <p:cNvSpPr txBox="1"/>
          <p:nvPr/>
        </p:nvSpPr>
        <p:spPr>
          <a:xfrm>
            <a:off x="5141843" y="2108201"/>
            <a:ext cx="5857462" cy="1800493"/>
          </a:xfrm>
          <a:prstGeom prst="rect">
            <a:avLst/>
          </a:prstGeom>
          <a:noFill/>
        </p:spPr>
        <p:txBody>
          <a:bodyPr wrap="square">
            <a:spAutoFit/>
          </a:bodyPr>
          <a:lstStyle/>
          <a:p>
            <a:pPr algn="l"/>
            <a:r>
              <a:rPr lang="en-IN" b="1" i="0" dirty="0">
                <a:solidFill>
                  <a:srgbClr val="212529"/>
                </a:solidFill>
                <a:effectLst/>
                <a:latin typeface="Roboto"/>
              </a:rPr>
              <a:t>ROI on Chilli</a:t>
            </a:r>
          </a:p>
          <a:p>
            <a:pPr algn="l"/>
            <a:endParaRPr lang="en-IN" b="1" dirty="0">
              <a:solidFill>
                <a:srgbClr val="212529"/>
              </a:solidFill>
              <a:latin typeface="Roboto"/>
            </a:endParaRPr>
          </a:p>
          <a:p>
            <a:pPr algn="l"/>
            <a:r>
              <a:rPr lang="en-US" sz="1900" i="0" dirty="0">
                <a:solidFill>
                  <a:srgbClr val="212529"/>
                </a:solidFill>
                <a:effectLst/>
                <a:latin typeface="Roboto"/>
              </a:rPr>
              <a:t>40% decrease in disease &amp; pest management cost</a:t>
            </a:r>
          </a:p>
          <a:p>
            <a:pPr algn="l"/>
            <a:r>
              <a:rPr lang="en-US" sz="1900" i="0" dirty="0">
                <a:solidFill>
                  <a:srgbClr val="212529"/>
                </a:solidFill>
                <a:effectLst/>
                <a:latin typeface="Roboto"/>
              </a:rPr>
              <a:t>Almost 50% saving of water</a:t>
            </a:r>
          </a:p>
          <a:p>
            <a:pPr algn="l"/>
            <a:r>
              <a:rPr lang="en-US" sz="1900" i="0" dirty="0">
                <a:solidFill>
                  <a:srgbClr val="212529"/>
                </a:solidFill>
                <a:effectLst/>
                <a:latin typeface="Roboto"/>
              </a:rPr>
              <a:t>Received ₹ 35-40/Kg even in COVID market</a:t>
            </a:r>
          </a:p>
          <a:p>
            <a:pPr algn="l"/>
            <a:endParaRPr lang="en-IN" b="1" i="0" dirty="0">
              <a:solidFill>
                <a:srgbClr val="212529"/>
              </a:solidFill>
              <a:effectLst/>
              <a:latin typeface="Roboto"/>
            </a:endParaRPr>
          </a:p>
        </p:txBody>
      </p:sp>
      <p:sp>
        <p:nvSpPr>
          <p:cNvPr id="13" name="TextBox 12">
            <a:extLst>
              <a:ext uri="{FF2B5EF4-FFF2-40B4-BE49-F238E27FC236}">
                <a16:creationId xmlns:a16="http://schemas.microsoft.com/office/drawing/2014/main" id="{6309E504-B788-4DCC-98F6-FFC807D24D3B}"/>
              </a:ext>
            </a:extLst>
          </p:cNvPr>
          <p:cNvSpPr txBox="1"/>
          <p:nvPr/>
        </p:nvSpPr>
        <p:spPr>
          <a:xfrm>
            <a:off x="5237256" y="3864036"/>
            <a:ext cx="5918424" cy="2470503"/>
          </a:xfrm>
          <a:prstGeom prst="rect">
            <a:avLst/>
          </a:prstGeom>
          <a:noFill/>
        </p:spPr>
        <p:txBody>
          <a:bodyPr wrap="square">
            <a:spAutoFit/>
          </a:bodyPr>
          <a:lstStyle/>
          <a:p>
            <a:pPr algn="l"/>
            <a:r>
              <a:rPr lang="en-IN" b="1" i="0" dirty="0">
                <a:solidFill>
                  <a:srgbClr val="212529"/>
                </a:solidFill>
                <a:effectLst/>
                <a:latin typeface="Roboto"/>
              </a:rPr>
              <a:t>ROI on Tomato</a:t>
            </a:r>
          </a:p>
          <a:p>
            <a:pPr algn="l"/>
            <a:r>
              <a:rPr lang="en-US" sz="1900" i="0" dirty="0">
                <a:solidFill>
                  <a:srgbClr val="212529"/>
                </a:solidFill>
                <a:effectLst/>
                <a:latin typeface="Roboto"/>
              </a:rPr>
              <a:t>Remote management of farm during Covid-19      lockdown.</a:t>
            </a:r>
          </a:p>
          <a:p>
            <a:pPr algn="l"/>
            <a:r>
              <a:rPr lang="en-US" sz="1900" i="0" dirty="0">
                <a:solidFill>
                  <a:srgbClr val="212529"/>
                </a:solidFill>
                <a:effectLst/>
                <a:latin typeface="Roboto"/>
              </a:rPr>
              <a:t>Saved ₹ 90,000 approximately in disease management</a:t>
            </a:r>
          </a:p>
          <a:p>
            <a:pPr algn="l"/>
            <a:r>
              <a:rPr lang="en-US" sz="1900" i="0" dirty="0">
                <a:solidFill>
                  <a:srgbClr val="212529"/>
                </a:solidFill>
                <a:effectLst/>
                <a:latin typeface="Roboto"/>
              </a:rPr>
              <a:t>25 tones more yield as compared to previous season</a:t>
            </a:r>
          </a:p>
          <a:p>
            <a:pPr algn="l"/>
            <a:r>
              <a:rPr lang="en-US" sz="1900" i="0" dirty="0">
                <a:solidFill>
                  <a:srgbClr val="212529"/>
                </a:solidFill>
                <a:effectLst/>
                <a:latin typeface="Roboto"/>
              </a:rPr>
              <a:t>60% less irrigation as compared to previous seasons</a:t>
            </a:r>
          </a:p>
          <a:p>
            <a:pPr algn="l"/>
            <a:endParaRPr lang="en-IN" b="1" i="0" dirty="0">
              <a:solidFill>
                <a:srgbClr val="212529"/>
              </a:solidFill>
              <a:effectLst/>
              <a:latin typeface="Roboto"/>
            </a:endParaRPr>
          </a:p>
        </p:txBody>
      </p:sp>
    </p:spTree>
    <p:extLst>
      <p:ext uri="{BB962C8B-B14F-4D97-AF65-F5344CB8AC3E}">
        <p14:creationId xmlns:p14="http://schemas.microsoft.com/office/powerpoint/2010/main" val="352836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659681-DF40-4F0F-BD62-C3568A1BD2C2}"/>
              </a:ext>
            </a:extLst>
          </p:cNvPr>
          <p:cNvPicPr>
            <a:picLocks noChangeAspect="1"/>
          </p:cNvPicPr>
          <p:nvPr/>
        </p:nvPicPr>
        <p:blipFill>
          <a:blip r:embed="rId2"/>
          <a:srcRect l="5328" r="5328"/>
          <a:stretch/>
        </p:blipFill>
        <p:spPr>
          <a:xfrm>
            <a:off x="0" y="143301"/>
            <a:ext cx="12191980" cy="6857990"/>
          </a:xfrm>
          <a:prstGeom prst="rect">
            <a:avLst/>
          </a:prstGeom>
        </p:spPr>
      </p:pic>
      <p:sp>
        <p:nvSpPr>
          <p:cNvPr id="8" name="Title 7">
            <a:extLst>
              <a:ext uri="{FF2B5EF4-FFF2-40B4-BE49-F238E27FC236}">
                <a16:creationId xmlns:a16="http://schemas.microsoft.com/office/drawing/2014/main" id="{09C2A41F-19B4-4E94-982E-EF0248A8A7EB}"/>
              </a:ext>
            </a:extLst>
          </p:cNvPr>
          <p:cNvSpPr>
            <a:spLocks noGrp="1"/>
          </p:cNvSpPr>
          <p:nvPr>
            <p:ph type="title"/>
          </p:nvPr>
        </p:nvSpPr>
        <p:spPr>
          <a:xfrm>
            <a:off x="545737" y="-3683"/>
            <a:ext cx="10058400" cy="1450757"/>
          </a:xfrm>
        </p:spPr>
        <p:txBody>
          <a:bodyPr>
            <a:normAutofit/>
          </a:bodyPr>
          <a:lstStyle/>
          <a:p>
            <a:r>
              <a:rPr lang="en-IN" dirty="0">
                <a:solidFill>
                  <a:schemeClr val="bg1"/>
                </a:solidFill>
              </a:rPr>
              <a:t>Summary</a:t>
            </a:r>
          </a:p>
        </p:txBody>
      </p:sp>
      <p:graphicFrame>
        <p:nvGraphicFramePr>
          <p:cNvPr id="5" name="Content Placeholder 2">
            <a:extLst>
              <a:ext uri="{FF2B5EF4-FFF2-40B4-BE49-F238E27FC236}">
                <a16:creationId xmlns:a16="http://schemas.microsoft.com/office/drawing/2014/main" id="{41B5D716-F5BF-4F36-A430-F1D8937D82BE}"/>
              </a:ext>
            </a:extLst>
          </p:cNvPr>
          <p:cNvGraphicFramePr>
            <a:graphicFrameLocks noGrp="1"/>
          </p:cNvGraphicFramePr>
          <p:nvPr>
            <p:ph idx="1"/>
            <p:extLst>
              <p:ext uri="{D42A27DB-BD31-4B8C-83A1-F6EECF244321}">
                <p14:modId xmlns:p14="http://schemas.microsoft.com/office/powerpoint/2010/main" val="1858632061"/>
              </p:ext>
            </p:extLst>
          </p:nvPr>
        </p:nvGraphicFramePr>
        <p:xfrm>
          <a:off x="1097279" y="2173357"/>
          <a:ext cx="10456092" cy="4398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25C796D0-9112-4A80-BD05-D439A8CAA76C}"/>
              </a:ext>
            </a:extLst>
          </p:cNvPr>
          <p:cNvPicPr>
            <a:picLocks noChangeAspect="1"/>
          </p:cNvPicPr>
          <p:nvPr/>
        </p:nvPicPr>
        <p:blipFill>
          <a:blip r:embed="rId8"/>
          <a:stretch>
            <a:fillRect/>
          </a:stretch>
        </p:blipFill>
        <p:spPr>
          <a:xfrm>
            <a:off x="458670" y="1945139"/>
            <a:ext cx="11094701" cy="4769560"/>
          </a:xfrm>
          <a:prstGeom prst="rect">
            <a:avLst/>
          </a:prstGeom>
        </p:spPr>
      </p:pic>
    </p:spTree>
    <p:extLst>
      <p:ext uri="{BB962C8B-B14F-4D97-AF65-F5344CB8AC3E}">
        <p14:creationId xmlns:p14="http://schemas.microsoft.com/office/powerpoint/2010/main" val="1506046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5FAF6C-7066-4EBE-9AA0-B0711F80B97A}"/>
              </a:ext>
            </a:extLst>
          </p:cNvPr>
          <p:cNvSpPr>
            <a:spLocks noGrp="1"/>
          </p:cNvSpPr>
          <p:nvPr>
            <p:ph type="title"/>
          </p:nvPr>
        </p:nvSpPr>
        <p:spPr>
          <a:xfrm>
            <a:off x="643467" y="5728"/>
            <a:ext cx="2696081" cy="1267384"/>
          </a:xfrm>
        </p:spPr>
        <p:txBody>
          <a:bodyPr>
            <a:normAutofit/>
          </a:bodyPr>
          <a:lstStyle/>
          <a:p>
            <a:r>
              <a:rPr lang="en-IN" sz="4000" dirty="0">
                <a:solidFill>
                  <a:srgbClr val="FFFFFF"/>
                </a:solidFill>
              </a:rPr>
              <a:t>Contents</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AD0917-13C3-40E8-8B8A-00866CBE23F8}"/>
              </a:ext>
            </a:extLst>
          </p:cNvPr>
          <p:cNvSpPr>
            <a:spLocks noGrp="1"/>
          </p:cNvSpPr>
          <p:nvPr>
            <p:ph idx="1"/>
          </p:nvPr>
        </p:nvSpPr>
        <p:spPr>
          <a:xfrm>
            <a:off x="643467" y="2546224"/>
            <a:ext cx="3448259" cy="3920836"/>
          </a:xfrm>
        </p:spPr>
        <p:txBody>
          <a:bodyPr>
            <a:normAutofit/>
          </a:bodyPr>
          <a:lstStyle/>
          <a:p>
            <a:pPr>
              <a:lnSpc>
                <a:spcPct val="100000"/>
              </a:lnSpc>
              <a:buFont typeface="Wingdings" panose="05000000000000000000" pitchFamily="2" charset="2"/>
              <a:buChar char="§"/>
            </a:pPr>
            <a:r>
              <a:rPr lang="en-IN" sz="1800" dirty="0">
                <a:solidFill>
                  <a:srgbClr val="FFFFFF"/>
                </a:solidFill>
              </a:rPr>
              <a:t> Fasal – What it is</a:t>
            </a:r>
          </a:p>
          <a:p>
            <a:pPr>
              <a:lnSpc>
                <a:spcPct val="100000"/>
              </a:lnSpc>
              <a:buFont typeface="Wingdings" panose="05000000000000000000" pitchFamily="2" charset="2"/>
              <a:buChar char="§"/>
            </a:pPr>
            <a:r>
              <a:rPr lang="en-IN" sz="1800" dirty="0">
                <a:solidFill>
                  <a:srgbClr val="FFFFFF"/>
                </a:solidFill>
              </a:rPr>
              <a:t> Problem Statement</a:t>
            </a:r>
          </a:p>
          <a:p>
            <a:pPr>
              <a:lnSpc>
                <a:spcPct val="100000"/>
              </a:lnSpc>
              <a:buFont typeface="Wingdings" panose="05000000000000000000" pitchFamily="2" charset="2"/>
              <a:buChar char="§"/>
            </a:pPr>
            <a:r>
              <a:rPr lang="en-IN" sz="1800" dirty="0">
                <a:solidFill>
                  <a:srgbClr val="FFFFFF"/>
                </a:solidFill>
              </a:rPr>
              <a:t>How it works and its features</a:t>
            </a:r>
          </a:p>
          <a:p>
            <a:pPr>
              <a:lnSpc>
                <a:spcPct val="100000"/>
              </a:lnSpc>
              <a:buFont typeface="Wingdings" panose="05000000000000000000" pitchFamily="2" charset="2"/>
              <a:buChar char="§"/>
            </a:pPr>
            <a:r>
              <a:rPr lang="en-IN" sz="1800" dirty="0">
                <a:solidFill>
                  <a:srgbClr val="FFFFFF"/>
                </a:solidFill>
              </a:rPr>
              <a:t> Use of Data and AI</a:t>
            </a:r>
          </a:p>
          <a:p>
            <a:pPr>
              <a:lnSpc>
                <a:spcPct val="100000"/>
              </a:lnSpc>
              <a:buFont typeface="Wingdings" panose="05000000000000000000" pitchFamily="2" charset="2"/>
              <a:buChar char="§"/>
            </a:pPr>
            <a:r>
              <a:rPr lang="en-IN" sz="1800" dirty="0">
                <a:solidFill>
                  <a:srgbClr val="FFFFFF"/>
                </a:solidFill>
              </a:rPr>
              <a:t>Success Stories</a:t>
            </a:r>
          </a:p>
          <a:p>
            <a:pPr>
              <a:lnSpc>
                <a:spcPct val="100000"/>
              </a:lnSpc>
              <a:buFont typeface="Wingdings" panose="05000000000000000000" pitchFamily="2" charset="2"/>
              <a:buChar char="§"/>
            </a:pPr>
            <a:r>
              <a:rPr lang="en-IN" sz="1800" dirty="0">
                <a:solidFill>
                  <a:srgbClr val="FFFFFF"/>
                </a:solidFill>
              </a:rPr>
              <a:t> Challenges and Social Impact</a:t>
            </a:r>
          </a:p>
          <a:p>
            <a:pPr>
              <a:lnSpc>
                <a:spcPct val="100000"/>
              </a:lnSpc>
              <a:buFont typeface="Wingdings" panose="05000000000000000000" pitchFamily="2" charset="2"/>
              <a:buChar char="§"/>
            </a:pPr>
            <a:r>
              <a:rPr lang="en-IN" sz="1800" dirty="0">
                <a:solidFill>
                  <a:srgbClr val="FFFFFF"/>
                </a:solidFill>
              </a:rPr>
              <a:t> Future Plans and Summary</a:t>
            </a:r>
          </a:p>
        </p:txBody>
      </p:sp>
      <p:pic>
        <p:nvPicPr>
          <p:cNvPr id="5" name="Picture 4">
            <a:extLst>
              <a:ext uri="{FF2B5EF4-FFF2-40B4-BE49-F238E27FC236}">
                <a16:creationId xmlns:a16="http://schemas.microsoft.com/office/drawing/2014/main" id="{0C836869-7DBA-4398-BBF4-2C750F7FEB22}"/>
              </a:ext>
            </a:extLst>
          </p:cNvPr>
          <p:cNvPicPr>
            <a:picLocks noChangeAspect="1"/>
          </p:cNvPicPr>
          <p:nvPr/>
        </p:nvPicPr>
        <p:blipFill>
          <a:blip r:embed="rId2"/>
          <a:stretch>
            <a:fillRect/>
          </a:stretch>
        </p:blipFill>
        <p:spPr>
          <a:xfrm>
            <a:off x="4220883" y="2353592"/>
            <a:ext cx="7765760" cy="4113468"/>
          </a:xfrm>
          <a:prstGeom prst="rect">
            <a:avLst/>
          </a:prstGeom>
        </p:spPr>
      </p:pic>
    </p:spTree>
    <p:extLst>
      <p:ext uri="{BB962C8B-B14F-4D97-AF65-F5344CB8AC3E}">
        <p14:creationId xmlns:p14="http://schemas.microsoft.com/office/powerpoint/2010/main" val="193958153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F10E-068C-49F3-A417-49C2174513B2}"/>
              </a:ext>
            </a:extLst>
          </p:cNvPr>
          <p:cNvSpPr>
            <a:spLocks noGrp="1"/>
          </p:cNvSpPr>
          <p:nvPr>
            <p:ph type="title"/>
          </p:nvPr>
        </p:nvSpPr>
        <p:spPr/>
        <p:txBody>
          <a:bodyPr/>
          <a:lstStyle/>
          <a:p>
            <a:r>
              <a:rPr lang="en-IN" dirty="0"/>
              <a:t>What is the Future?</a:t>
            </a:r>
            <a:br>
              <a:rPr lang="en-IN" dirty="0"/>
            </a:br>
            <a:endParaRPr lang="en-IN" dirty="0"/>
          </a:p>
        </p:txBody>
      </p:sp>
      <p:sp>
        <p:nvSpPr>
          <p:cNvPr id="3" name="Content Placeholder 2">
            <a:extLst>
              <a:ext uri="{FF2B5EF4-FFF2-40B4-BE49-F238E27FC236}">
                <a16:creationId xmlns:a16="http://schemas.microsoft.com/office/drawing/2014/main" id="{6D766386-4A13-4ECB-BDF4-6B4F39AE2A42}"/>
              </a:ext>
            </a:extLst>
          </p:cNvPr>
          <p:cNvSpPr>
            <a:spLocks noGrp="1"/>
          </p:cNvSpPr>
          <p:nvPr>
            <p:ph idx="1"/>
          </p:nvPr>
        </p:nvSpPr>
        <p:spPr>
          <a:xfrm>
            <a:off x="1097280" y="2108201"/>
            <a:ext cx="10630894" cy="4146825"/>
          </a:xfrm>
        </p:spPr>
        <p:txBody>
          <a:bodyPr>
            <a:normAutofit fontScale="92500" lnSpcReduction="10000"/>
          </a:bodyPr>
          <a:lstStyle/>
          <a:p>
            <a:r>
              <a:rPr lang="en-US" dirty="0">
                <a:solidFill>
                  <a:schemeClr val="tx1"/>
                </a:solidFill>
                <a:latin typeface="Arial" panose="020B0604020202020204" pitchFamily="34" charset="0"/>
                <a:cs typeface="Arial" panose="020B0604020202020204" pitchFamily="34" charset="0"/>
              </a:rPr>
              <a:t>At this point of time when things are changing and digital advancements are being made at a fast pace in the country, Fasal looks like a promising and innovative startup that could change the current landscape even faster.</a:t>
            </a:r>
          </a:p>
          <a:p>
            <a:r>
              <a:rPr lang="en-US" i="0" dirty="0">
                <a:solidFill>
                  <a:schemeClr val="tx1"/>
                </a:solidFill>
                <a:effectLst/>
                <a:latin typeface="Arial" panose="020B0604020202020204" pitchFamily="34" charset="0"/>
                <a:cs typeface="Arial" panose="020B0604020202020204" pitchFamily="34" charset="0"/>
              </a:rPr>
              <a:t>Fasal got acceleration support form </a:t>
            </a:r>
            <a:r>
              <a:rPr lang="en-US"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Zeroth.ai</a:t>
            </a:r>
            <a:r>
              <a:rPr lang="en-US" i="0" dirty="0">
                <a:solidFill>
                  <a:schemeClr val="tx1"/>
                </a:solidFill>
                <a:effectLst/>
                <a:latin typeface="Arial" panose="020B0604020202020204" pitchFamily="34" charset="0"/>
                <a:cs typeface="Arial" panose="020B0604020202020204" pitchFamily="34" charset="0"/>
              </a:rPr>
              <a:t>, which is Asia’s first AI and ML accelerator. It also raised $120K from them with focus on enhancing their AI capabilities. Also, bagged multiple funding from Omnivore.</a:t>
            </a:r>
          </a:p>
          <a:p>
            <a:r>
              <a:rPr lang="en-US" i="0" dirty="0">
                <a:solidFill>
                  <a:schemeClr val="tx1"/>
                </a:solidFill>
                <a:effectLst/>
                <a:latin typeface="Arial" panose="020B0604020202020204" pitchFamily="34" charset="0"/>
                <a:cs typeface="Arial" panose="020B0604020202020204" pitchFamily="34" charset="0"/>
              </a:rPr>
              <a:t>Fasal is also collaborating with the </a:t>
            </a:r>
            <a:r>
              <a:rPr lang="en-US" i="0" u="none" strike="noStrike" dirty="0">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UC-Berkley Andhra Pradesh Smart village initiative</a:t>
            </a:r>
            <a:r>
              <a:rPr lang="en-US" i="0" dirty="0">
                <a:solidFill>
                  <a:schemeClr val="tx1"/>
                </a:solidFill>
                <a:effectLst/>
                <a:latin typeface="Arial" panose="020B0604020202020204" pitchFamily="34" charset="0"/>
                <a:cs typeface="Arial" panose="020B0604020202020204" pitchFamily="34" charset="0"/>
              </a:rPr>
              <a:t>, which is a collaborative initiative between Govt. of Andhra Pradesh and the University of California Berkeley.</a:t>
            </a:r>
          </a:p>
          <a:p>
            <a:r>
              <a:rPr lang="en-US" dirty="0">
                <a:solidFill>
                  <a:schemeClr val="tx1"/>
                </a:solidFill>
                <a:latin typeface="Arial" panose="020B0604020202020204" pitchFamily="34" charset="0"/>
                <a:cs typeface="Arial" panose="020B0604020202020204" pitchFamily="34" charset="0"/>
              </a:rPr>
              <a:t>The Vison of the Fasal in their words is- </a:t>
            </a:r>
            <a:r>
              <a:rPr lang="en-US" b="0" i="0" dirty="0">
                <a:solidFill>
                  <a:srgbClr val="222222"/>
                </a:solidFill>
                <a:effectLst/>
                <a:latin typeface="Arial" panose="020B0604020202020204" pitchFamily="34" charset="0"/>
                <a:cs typeface="Arial" panose="020B0604020202020204" pitchFamily="34" charset="0"/>
              </a:rPr>
              <a:t>“We believe that in the next 5 to 10 years when we have deployed millions of these devices across the farms, the farms and villages may look very different. Our food will be a lot safer. We would be consuming probably half of the water that India is consuming for agriculture. Our farmers would be making a lot more money than they are doing right now,”</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34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859E-6183-46FE-A302-8C0F1042CC0A}"/>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E8BE6E90-DBD5-4AB7-80D7-C6EEE4EABF96}"/>
              </a:ext>
            </a:extLst>
          </p:cNvPr>
          <p:cNvSpPr>
            <a:spLocks noGrp="1"/>
          </p:cNvSpPr>
          <p:nvPr>
            <p:ph idx="1"/>
          </p:nvPr>
        </p:nvSpPr>
        <p:spPr>
          <a:xfrm>
            <a:off x="1187395" y="2967578"/>
            <a:ext cx="10058400" cy="1450757"/>
          </a:xfrm>
        </p:spPr>
        <p:txBody>
          <a:bodyPr>
            <a:normAutofit lnSpcReduction="10000"/>
          </a:bodyPr>
          <a:lstStyle/>
          <a:p>
            <a:r>
              <a:rPr lang="en-US" sz="2800" b="0" i="0" dirty="0">
                <a:solidFill>
                  <a:srgbClr val="222222"/>
                </a:solidFill>
                <a:effectLst/>
                <a:latin typeface="Open Sans"/>
              </a:rPr>
              <a:t>“So however difficult it may seem, if you have truly found your calling, just go with it and then let time unfold and let time decide but give it your best” - </a:t>
            </a:r>
            <a:r>
              <a:rPr lang="en-US" sz="2800" b="0" i="0" dirty="0">
                <a:solidFill>
                  <a:srgbClr val="747474"/>
                </a:solidFill>
                <a:effectLst/>
                <a:latin typeface="Arial" panose="020B0604020202020204" pitchFamily="34" charset="0"/>
              </a:rPr>
              <a:t>Shailendra Tiwari </a:t>
            </a:r>
            <a:endParaRPr lang="en-IN" sz="2800" dirty="0"/>
          </a:p>
        </p:txBody>
      </p:sp>
    </p:spTree>
    <p:extLst>
      <p:ext uri="{BB962C8B-B14F-4D97-AF65-F5344CB8AC3E}">
        <p14:creationId xmlns:p14="http://schemas.microsoft.com/office/powerpoint/2010/main" val="405805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809-7C4D-4D70-B92D-8F9FD8E1BD3E}"/>
              </a:ext>
            </a:extLst>
          </p:cNvPr>
          <p:cNvSpPr>
            <a:spLocks noGrp="1"/>
          </p:cNvSpPr>
          <p:nvPr>
            <p:ph type="title"/>
          </p:nvPr>
        </p:nvSpPr>
        <p:spPr>
          <a:xfrm>
            <a:off x="993914" y="286603"/>
            <a:ext cx="10161766" cy="959101"/>
          </a:xfrm>
        </p:spPr>
        <p:txBody>
          <a:bodyPr/>
          <a:lstStyle/>
          <a:p>
            <a:r>
              <a:rPr lang="en-IN" dirty="0">
                <a:solidFill>
                  <a:srgbClr val="202124"/>
                </a:solidFill>
                <a:latin typeface="arial" panose="020B0604020202020204" pitchFamily="34" charset="0"/>
              </a:rPr>
              <a:t>A gloomy Picture</a:t>
            </a:r>
            <a:endParaRPr lang="en-IN" dirty="0"/>
          </a:p>
        </p:txBody>
      </p:sp>
      <p:pic>
        <p:nvPicPr>
          <p:cNvPr id="4" name="Picture 3">
            <a:extLst>
              <a:ext uri="{FF2B5EF4-FFF2-40B4-BE49-F238E27FC236}">
                <a16:creationId xmlns:a16="http://schemas.microsoft.com/office/drawing/2014/main" id="{425F61C8-06F1-4506-9988-3EF004F6D347}"/>
              </a:ext>
            </a:extLst>
          </p:cNvPr>
          <p:cNvPicPr>
            <a:picLocks noChangeAspect="1"/>
          </p:cNvPicPr>
          <p:nvPr/>
        </p:nvPicPr>
        <p:blipFill>
          <a:blip r:embed="rId2"/>
          <a:stretch>
            <a:fillRect/>
          </a:stretch>
        </p:blipFill>
        <p:spPr>
          <a:xfrm>
            <a:off x="304799" y="2283719"/>
            <a:ext cx="5698436" cy="3842449"/>
          </a:xfrm>
          <a:prstGeom prst="rect">
            <a:avLst/>
          </a:prstGeom>
        </p:spPr>
      </p:pic>
      <p:pic>
        <p:nvPicPr>
          <p:cNvPr id="12" name="Picture 11">
            <a:extLst>
              <a:ext uri="{FF2B5EF4-FFF2-40B4-BE49-F238E27FC236}">
                <a16:creationId xmlns:a16="http://schemas.microsoft.com/office/drawing/2014/main" id="{355E2644-3C42-4EE7-9FB3-3E699BAC9816}"/>
              </a:ext>
            </a:extLst>
          </p:cNvPr>
          <p:cNvPicPr>
            <a:picLocks noChangeAspect="1"/>
          </p:cNvPicPr>
          <p:nvPr/>
        </p:nvPicPr>
        <p:blipFill>
          <a:blip r:embed="rId3"/>
          <a:stretch>
            <a:fillRect/>
          </a:stretch>
        </p:blipFill>
        <p:spPr>
          <a:xfrm>
            <a:off x="6440557" y="2283720"/>
            <a:ext cx="5446644" cy="3842449"/>
          </a:xfrm>
          <a:prstGeom prst="rect">
            <a:avLst/>
          </a:prstGeom>
        </p:spPr>
      </p:pic>
    </p:spTree>
    <p:extLst>
      <p:ext uri="{BB962C8B-B14F-4D97-AF65-F5344CB8AC3E}">
        <p14:creationId xmlns:p14="http://schemas.microsoft.com/office/powerpoint/2010/main" val="105943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48B0-C47C-4410-916E-D930E97DF4D4}"/>
              </a:ext>
            </a:extLst>
          </p:cNvPr>
          <p:cNvSpPr>
            <a:spLocks noGrp="1"/>
          </p:cNvSpPr>
          <p:nvPr>
            <p:ph type="title"/>
          </p:nvPr>
        </p:nvSpPr>
        <p:spPr>
          <a:xfrm>
            <a:off x="1066800" y="485386"/>
            <a:ext cx="10058400" cy="1065119"/>
          </a:xfrm>
        </p:spPr>
        <p:txBody>
          <a:bodyPr>
            <a:noAutofit/>
          </a:bodyPr>
          <a:lstStyle/>
          <a:p>
            <a:r>
              <a:rPr lang="en-US" sz="3600" b="0" i="0" dirty="0">
                <a:solidFill>
                  <a:srgbClr val="747474"/>
                </a:solidFill>
                <a:effectLst/>
                <a:latin typeface="Arial" panose="020B0604020202020204" pitchFamily="34" charset="0"/>
              </a:rPr>
              <a:t>Fasal co-founders Shailendra Tiwari (L) and Ananda Verma</a:t>
            </a:r>
            <a:endParaRPr lang="en-IN" sz="3600" dirty="0"/>
          </a:p>
        </p:txBody>
      </p:sp>
      <p:pic>
        <p:nvPicPr>
          <p:cNvPr id="4" name="Picture 2">
            <a:extLst>
              <a:ext uri="{FF2B5EF4-FFF2-40B4-BE49-F238E27FC236}">
                <a16:creationId xmlns:a16="http://schemas.microsoft.com/office/drawing/2014/main" id="{56CB94BC-C30F-4D43-8162-833EA1E03C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696" y="2086804"/>
            <a:ext cx="5300869" cy="39626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a:extLst>
              <a:ext uri="{FF2B5EF4-FFF2-40B4-BE49-F238E27FC236}">
                <a16:creationId xmlns:a16="http://schemas.microsoft.com/office/drawing/2014/main" id="{452603A0-4FFE-475E-9281-57E7772D6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027376"/>
            <a:ext cx="4518991" cy="408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90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FA9F95-EC46-4D02-9C41-DF33FD8EEE11}"/>
              </a:ext>
            </a:extLst>
          </p:cNvPr>
          <p:cNvSpPr>
            <a:spLocks noGrp="1"/>
          </p:cNvSpPr>
          <p:nvPr>
            <p:ph type="title"/>
          </p:nvPr>
        </p:nvSpPr>
        <p:spPr>
          <a:xfrm>
            <a:off x="4891731" y="0"/>
            <a:ext cx="6346112" cy="2118105"/>
          </a:xfrm>
        </p:spPr>
        <p:txBody>
          <a:bodyPr>
            <a:normAutofit/>
          </a:bodyPr>
          <a:lstStyle/>
          <a:p>
            <a:r>
              <a:rPr lang="en-IN" sz="4000" dirty="0">
                <a:solidFill>
                  <a:srgbClr val="FFFFFF"/>
                </a:solidFill>
              </a:rPr>
              <a:t>A Series of Questions gave rise to an Idea </a:t>
            </a:r>
          </a:p>
        </p:txBody>
      </p:sp>
      <p:cxnSp>
        <p:nvCxnSpPr>
          <p:cNvPr id="35" name="Straight Connector 30">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643E4A-4D64-4235-A55F-B5BD8E8587DE}"/>
              </a:ext>
            </a:extLst>
          </p:cNvPr>
          <p:cNvSpPr>
            <a:spLocks noGrp="1"/>
          </p:cNvSpPr>
          <p:nvPr>
            <p:ph idx="1"/>
          </p:nvPr>
        </p:nvSpPr>
        <p:spPr>
          <a:xfrm>
            <a:off x="5035826" y="2570298"/>
            <a:ext cx="6904383" cy="4188309"/>
          </a:xfrm>
        </p:spPr>
        <p:txBody>
          <a:bodyPr>
            <a:normAutofit/>
          </a:bodyPr>
          <a:lstStyle/>
          <a:p>
            <a:pPr>
              <a:lnSpc>
                <a:spcPct val="100000"/>
              </a:lnSpc>
              <a:buFont typeface="Wingdings" panose="05000000000000000000" pitchFamily="2" charset="2"/>
              <a:buChar char="q"/>
            </a:pPr>
            <a:r>
              <a:rPr lang="en-US" sz="1400" dirty="0">
                <a:solidFill>
                  <a:srgbClr val="FFFFFF"/>
                </a:solidFill>
              </a:rPr>
              <a:t>How to really deal with all  lot of uncertainties in farming and what needs to be done for the same. </a:t>
            </a:r>
            <a:endParaRPr lang="en-US" sz="1400" dirty="0">
              <a:solidFill>
                <a:srgbClr val="FFFFFF"/>
              </a:solidFill>
              <a:latin typeface="Arial" panose="020B0604020202020204" pitchFamily="34" charset="0"/>
            </a:endParaRPr>
          </a:p>
          <a:p>
            <a:pPr>
              <a:lnSpc>
                <a:spcPct val="100000"/>
              </a:lnSpc>
              <a:buFont typeface="Wingdings" panose="05000000000000000000" pitchFamily="2" charset="2"/>
              <a:buChar char="q"/>
            </a:pPr>
            <a:r>
              <a:rPr lang="en-US" sz="1400" dirty="0">
                <a:solidFill>
                  <a:srgbClr val="FFFFFF"/>
                </a:solidFill>
              </a:rPr>
              <a:t>"How much irrigation is required for a particular soil type? </a:t>
            </a:r>
          </a:p>
          <a:p>
            <a:pPr>
              <a:lnSpc>
                <a:spcPct val="100000"/>
              </a:lnSpc>
              <a:buFont typeface="Wingdings" panose="05000000000000000000" pitchFamily="2" charset="2"/>
              <a:buChar char="q"/>
            </a:pPr>
            <a:r>
              <a:rPr lang="en-US" sz="1400" dirty="0">
                <a:solidFill>
                  <a:srgbClr val="FFFFFF"/>
                </a:solidFill>
              </a:rPr>
              <a:t>When should the crop be irrigated? Is there a chance that a particular disease will attack my crop in the next few days? </a:t>
            </a:r>
          </a:p>
          <a:p>
            <a:pPr>
              <a:lnSpc>
                <a:spcPct val="100000"/>
              </a:lnSpc>
              <a:buFont typeface="Wingdings" panose="05000000000000000000" pitchFamily="2" charset="2"/>
              <a:buChar char="q"/>
            </a:pPr>
            <a:r>
              <a:rPr lang="en-US" sz="1400" dirty="0">
                <a:solidFill>
                  <a:srgbClr val="FFFFFF"/>
                </a:solidFill>
              </a:rPr>
              <a:t>How much and which spray to use?</a:t>
            </a:r>
          </a:p>
          <a:p>
            <a:pPr>
              <a:lnSpc>
                <a:spcPct val="100000"/>
              </a:lnSpc>
              <a:buFont typeface="Wingdings" panose="05000000000000000000" pitchFamily="2" charset="2"/>
              <a:buChar char="q"/>
            </a:pPr>
            <a:r>
              <a:rPr lang="en-US" sz="1400" dirty="0">
                <a:solidFill>
                  <a:srgbClr val="FFFFFF"/>
                </a:solidFill>
              </a:rPr>
              <a:t> Is this the right weather condition to take a spray?</a:t>
            </a:r>
          </a:p>
          <a:p>
            <a:pPr>
              <a:lnSpc>
                <a:spcPct val="100000"/>
              </a:lnSpc>
              <a:buFont typeface="Wingdings" panose="05000000000000000000" pitchFamily="2" charset="2"/>
              <a:buChar char="q"/>
            </a:pPr>
            <a:r>
              <a:rPr lang="en-US" sz="1400" dirty="0">
                <a:solidFill>
                  <a:srgbClr val="FFFFFF"/>
                </a:solidFill>
              </a:rPr>
              <a:t> What are the different activities to be carried out during the different stages of the crop? What type of fertilizers should be used; how much and when?“</a:t>
            </a:r>
          </a:p>
          <a:p>
            <a:pPr>
              <a:lnSpc>
                <a:spcPct val="100000"/>
              </a:lnSpc>
              <a:buFont typeface="Wingdings" panose="05000000000000000000" pitchFamily="2" charset="2"/>
              <a:buChar char="q"/>
            </a:pPr>
            <a:r>
              <a:rPr lang="en-US" sz="1400" dirty="0">
                <a:solidFill>
                  <a:srgbClr val="FFFFFF"/>
                </a:solidFill>
              </a:rPr>
              <a:t>Untimely Rain – the most dangerous element</a:t>
            </a:r>
          </a:p>
          <a:p>
            <a:pPr>
              <a:lnSpc>
                <a:spcPct val="100000"/>
              </a:lnSpc>
              <a:buFont typeface="Wingdings" panose="05000000000000000000" pitchFamily="2" charset="2"/>
              <a:buChar char="q"/>
            </a:pPr>
            <a:r>
              <a:rPr lang="en-US" sz="1400" dirty="0">
                <a:solidFill>
                  <a:srgbClr val="FFFFFF"/>
                </a:solidFill>
              </a:rPr>
              <a:t>Fasal realized that only data driven farming would take the guesswork out of farming by pinpointing exactly what works and also what doesn't work.</a:t>
            </a:r>
            <a:endParaRPr lang="en-IN" sz="1400" dirty="0">
              <a:solidFill>
                <a:srgbClr val="FFFFFF"/>
              </a:solidFill>
            </a:endParaRPr>
          </a:p>
          <a:p>
            <a:pPr>
              <a:lnSpc>
                <a:spcPct val="100000"/>
              </a:lnSpc>
              <a:buFont typeface="Wingdings" panose="05000000000000000000" pitchFamily="2" charset="2"/>
              <a:buChar char="q"/>
            </a:pPr>
            <a:endParaRPr lang="en-US" sz="1400" dirty="0">
              <a:solidFill>
                <a:srgbClr val="FFFFFF"/>
              </a:solidFill>
            </a:endParaRPr>
          </a:p>
        </p:txBody>
      </p:sp>
      <p:pic>
        <p:nvPicPr>
          <p:cNvPr id="2054" name="Picture 6" descr="Fasal - Crunchbase Company Profile &amp; Funding">
            <a:extLst>
              <a:ext uri="{FF2B5EF4-FFF2-40B4-BE49-F238E27FC236}">
                <a16:creationId xmlns:a16="http://schemas.microsoft.com/office/drawing/2014/main" id="{F08F1E5B-B6C1-4356-9090-F1F41BB38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7" y="1384839"/>
            <a:ext cx="4453553" cy="445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4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DB2D-1E0A-44FE-B8AE-F624887805D5}"/>
              </a:ext>
            </a:extLst>
          </p:cNvPr>
          <p:cNvSpPr>
            <a:spLocks noGrp="1"/>
          </p:cNvSpPr>
          <p:nvPr>
            <p:ph type="title"/>
          </p:nvPr>
        </p:nvSpPr>
        <p:spPr>
          <a:xfrm>
            <a:off x="1097280" y="286603"/>
            <a:ext cx="10058400" cy="1179340"/>
          </a:xfrm>
        </p:spPr>
        <p:txBody>
          <a:bodyPr>
            <a:normAutofit fontScale="90000"/>
          </a:bodyPr>
          <a:lstStyle/>
          <a:p>
            <a:br>
              <a:rPr lang="en-IN" dirty="0">
                <a:latin typeface="+mj-lt"/>
              </a:rPr>
            </a:br>
            <a:r>
              <a:rPr lang="en-IN" dirty="0"/>
              <a:t>Problem Statement</a:t>
            </a:r>
          </a:p>
        </p:txBody>
      </p:sp>
      <p:sp>
        <p:nvSpPr>
          <p:cNvPr id="3" name="Content Placeholder 2">
            <a:extLst>
              <a:ext uri="{FF2B5EF4-FFF2-40B4-BE49-F238E27FC236}">
                <a16:creationId xmlns:a16="http://schemas.microsoft.com/office/drawing/2014/main" id="{FEE5A476-CF36-47A0-9C04-F9866F23ABBC}"/>
              </a:ext>
            </a:extLst>
          </p:cNvPr>
          <p:cNvSpPr>
            <a:spLocks noGrp="1"/>
          </p:cNvSpPr>
          <p:nvPr>
            <p:ph idx="1"/>
          </p:nvPr>
        </p:nvSpPr>
        <p:spPr>
          <a:xfrm>
            <a:off x="1097280" y="1987827"/>
            <a:ext cx="10058400" cy="4583570"/>
          </a:xfrm>
        </p:spPr>
        <p:txBody>
          <a:bodyPr>
            <a:normAutofit lnSpcReduction="10000"/>
          </a:bodyPr>
          <a:lstStyle/>
          <a:p>
            <a:pPr>
              <a:buFont typeface="Arial" panose="020B0604020202020204" pitchFamily="34" charset="0"/>
              <a:buChar char="•"/>
            </a:pPr>
            <a:r>
              <a:rPr lang="en-IN" b="1" dirty="0">
                <a:latin typeface="charter"/>
              </a:rPr>
              <a:t>Inappropriate Weather Forecasts and hence uncertainties</a:t>
            </a:r>
          </a:p>
          <a:p>
            <a:pPr lvl="1">
              <a:buFont typeface="Arial" panose="020B0604020202020204" pitchFamily="34" charset="0"/>
              <a:buChar char="•"/>
            </a:pPr>
            <a:r>
              <a:rPr lang="en-US" sz="1900" i="1" dirty="0">
                <a:solidFill>
                  <a:srgbClr val="292929"/>
                </a:solidFill>
                <a:effectLst/>
                <a:latin typeface="charter"/>
              </a:rPr>
              <a:t>Atmospheric conditions of farm differ vastly from those in the larger areas.</a:t>
            </a:r>
          </a:p>
          <a:p>
            <a:pPr lvl="1">
              <a:buFont typeface="Arial" panose="020B0604020202020204" pitchFamily="34" charset="0"/>
              <a:buChar char="•"/>
            </a:pPr>
            <a:r>
              <a:rPr lang="en-IN" sz="1900" i="1" dirty="0">
                <a:solidFill>
                  <a:srgbClr val="292929"/>
                </a:solidFill>
                <a:latin typeface="charter"/>
              </a:rPr>
              <a:t>M</a:t>
            </a:r>
            <a:r>
              <a:rPr lang="en-IN" sz="1900" b="0" i="1" dirty="0">
                <a:solidFill>
                  <a:srgbClr val="292929"/>
                </a:solidFill>
                <a:effectLst/>
                <a:latin typeface="charter"/>
              </a:rPr>
              <a:t>icroclimate of the farm varies in every </a:t>
            </a:r>
          </a:p>
          <a:p>
            <a:pPr lvl="1">
              <a:buFont typeface="Arial" panose="020B0604020202020204" pitchFamily="34" charset="0"/>
              <a:buChar char="•"/>
            </a:pPr>
            <a:r>
              <a:rPr lang="en-IN" sz="1900" b="0" i="1" dirty="0">
                <a:solidFill>
                  <a:srgbClr val="292929"/>
                </a:solidFill>
                <a:effectLst/>
                <a:latin typeface="charter"/>
              </a:rPr>
              <a:t>The erratic rainfall</a:t>
            </a:r>
          </a:p>
          <a:p>
            <a:pPr>
              <a:buFont typeface="Arial" panose="020B0604020202020204" pitchFamily="34" charset="0"/>
              <a:buChar char="•"/>
            </a:pPr>
            <a:r>
              <a:rPr lang="en-US" b="1" i="0" dirty="0">
                <a:solidFill>
                  <a:srgbClr val="292929"/>
                </a:solidFill>
                <a:effectLst/>
                <a:latin typeface="charter"/>
              </a:rPr>
              <a:t>Huge water wastage and not real understanding of exactly how much water is needed.</a:t>
            </a:r>
          </a:p>
          <a:p>
            <a:pPr lvl="1">
              <a:buFont typeface="Arial" panose="020B0604020202020204" pitchFamily="34" charset="0"/>
              <a:buChar char="•"/>
            </a:pPr>
            <a:r>
              <a:rPr lang="en-US" sz="1900" b="0" i="1" dirty="0">
                <a:solidFill>
                  <a:srgbClr val="292929"/>
                </a:solidFill>
                <a:effectLst/>
                <a:latin typeface="charter"/>
              </a:rPr>
              <a:t>Globally 70% of the total freshwater is used for agriculture. And in fact India leads the world in annual agriculture water withdrawals </a:t>
            </a:r>
            <a:r>
              <a:rPr lang="en-US" sz="2000" b="1" i="1" dirty="0">
                <a:solidFill>
                  <a:srgbClr val="292929"/>
                </a:solidFill>
                <a:effectLst/>
                <a:latin typeface="charter"/>
              </a:rPr>
              <a:t>a total of 761 billion</a:t>
            </a:r>
            <a:r>
              <a:rPr lang="en-US" sz="2000" b="0" i="1" dirty="0">
                <a:solidFill>
                  <a:srgbClr val="292929"/>
                </a:solidFill>
                <a:effectLst/>
                <a:latin typeface="charter"/>
              </a:rPr>
              <a:t> </a:t>
            </a:r>
            <a:r>
              <a:rPr lang="en-US" sz="2000" b="0" i="1" dirty="0" err="1">
                <a:solidFill>
                  <a:srgbClr val="292929"/>
                </a:solidFill>
                <a:effectLst/>
                <a:latin typeface="charter"/>
              </a:rPr>
              <a:t>metre</a:t>
            </a:r>
            <a:r>
              <a:rPr lang="en-US" sz="2000" b="0" i="1" dirty="0">
                <a:solidFill>
                  <a:srgbClr val="292929"/>
                </a:solidFill>
                <a:effectLst/>
                <a:latin typeface="charter"/>
              </a:rPr>
              <a:t> cube of water (latest data available in FAO, 2016a), out of which the </a:t>
            </a:r>
            <a:r>
              <a:rPr lang="en-US" sz="2000" b="1" i="1" dirty="0">
                <a:solidFill>
                  <a:srgbClr val="292929"/>
                </a:solidFill>
                <a:effectLst/>
                <a:latin typeface="charter"/>
              </a:rPr>
              <a:t>agriculture water withdrawal was a staggering 688 billion </a:t>
            </a:r>
            <a:r>
              <a:rPr lang="en-US" sz="2000" b="1" i="1" dirty="0" err="1">
                <a:solidFill>
                  <a:srgbClr val="292929"/>
                </a:solidFill>
                <a:effectLst/>
                <a:latin typeface="charter"/>
              </a:rPr>
              <a:t>metre</a:t>
            </a:r>
            <a:r>
              <a:rPr lang="en-US" sz="2000" b="1" i="1" dirty="0">
                <a:solidFill>
                  <a:srgbClr val="292929"/>
                </a:solidFill>
                <a:effectLst/>
                <a:latin typeface="charter"/>
              </a:rPr>
              <a:t> cube.</a:t>
            </a:r>
          </a:p>
          <a:p>
            <a:pPr lvl="1">
              <a:buFont typeface="Arial" panose="020B0604020202020204" pitchFamily="34" charset="0"/>
              <a:buChar char="•"/>
            </a:pPr>
            <a:r>
              <a:rPr lang="en-US" sz="2000" b="0" i="1" dirty="0">
                <a:solidFill>
                  <a:srgbClr val="292929"/>
                </a:solidFill>
                <a:effectLst/>
                <a:latin typeface="charter"/>
              </a:rPr>
              <a:t>The decision making on when to irrigate is a major issue as well </a:t>
            </a:r>
            <a:r>
              <a:rPr lang="en-US" sz="2000" i="1" dirty="0" err="1">
                <a:solidFill>
                  <a:srgbClr val="292929"/>
                </a:solidFill>
                <a:latin typeface="charter"/>
              </a:rPr>
              <a:t>ie</a:t>
            </a:r>
            <a:r>
              <a:rPr lang="en-US" sz="2000" i="1" dirty="0">
                <a:solidFill>
                  <a:srgbClr val="292929"/>
                </a:solidFill>
                <a:latin typeface="charter"/>
              </a:rPr>
              <a:t>.</a:t>
            </a:r>
            <a:r>
              <a:rPr lang="en-US" sz="2000" b="0" i="1" dirty="0">
                <a:solidFill>
                  <a:srgbClr val="292929"/>
                </a:solidFill>
                <a:effectLst/>
                <a:latin typeface="charter"/>
              </a:rPr>
              <a:t> </a:t>
            </a:r>
            <a:r>
              <a:rPr lang="en-US" sz="2000" b="1" i="1" dirty="0" err="1">
                <a:solidFill>
                  <a:srgbClr val="292929"/>
                </a:solidFill>
                <a:effectLst/>
                <a:latin typeface="charter"/>
              </a:rPr>
              <a:t>Insticts</a:t>
            </a:r>
            <a:r>
              <a:rPr lang="en-US" sz="2000" b="1" i="1" dirty="0">
                <a:solidFill>
                  <a:srgbClr val="292929"/>
                </a:solidFill>
                <a:effectLst/>
                <a:latin typeface="charter"/>
              </a:rPr>
              <a:t> vs. Insights</a:t>
            </a:r>
          </a:p>
          <a:p>
            <a:pPr algn="l">
              <a:buFont typeface="Arial" panose="020B0604020202020204" pitchFamily="34" charset="0"/>
              <a:buChar char="•"/>
            </a:pPr>
            <a:r>
              <a:rPr lang="en-IN" b="1" i="0" dirty="0">
                <a:solidFill>
                  <a:srgbClr val="292929"/>
                </a:solidFill>
                <a:effectLst/>
                <a:latin typeface="sohne"/>
              </a:rPr>
              <a:t>No real mechanism for preventing Disease and Pest attacks </a:t>
            </a:r>
          </a:p>
          <a:p>
            <a:pPr algn="l">
              <a:buFont typeface="Arial" panose="020B0604020202020204" pitchFamily="34" charset="0"/>
              <a:buChar char="•"/>
            </a:pPr>
            <a:r>
              <a:rPr lang="en-US" b="1" dirty="0">
                <a:solidFill>
                  <a:srgbClr val="292929"/>
                </a:solidFill>
                <a:latin typeface="charter"/>
              </a:rPr>
              <a:t>Anomalies in the Data Set from the sensors, customers and how to really use it for further analysis	</a:t>
            </a:r>
            <a:endParaRPr lang="en-IN" b="1" dirty="0"/>
          </a:p>
          <a:p>
            <a:endParaRPr lang="en-IN" dirty="0"/>
          </a:p>
        </p:txBody>
      </p:sp>
    </p:spTree>
    <p:extLst>
      <p:ext uri="{BB962C8B-B14F-4D97-AF65-F5344CB8AC3E}">
        <p14:creationId xmlns:p14="http://schemas.microsoft.com/office/powerpoint/2010/main" val="29931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1003-FA2A-4794-970B-F8962BC512F4}"/>
              </a:ext>
            </a:extLst>
          </p:cNvPr>
          <p:cNvSpPr>
            <a:spLocks noGrp="1"/>
          </p:cNvSpPr>
          <p:nvPr>
            <p:ph type="title"/>
          </p:nvPr>
        </p:nvSpPr>
        <p:spPr>
          <a:xfrm>
            <a:off x="1097280" y="286603"/>
            <a:ext cx="10058400" cy="945849"/>
          </a:xfrm>
        </p:spPr>
        <p:txBody>
          <a:bodyPr>
            <a:normAutofit fontScale="90000"/>
          </a:bodyPr>
          <a:lstStyle/>
          <a:p>
            <a:r>
              <a:rPr lang="en-IN" dirty="0"/>
              <a:t>How Fasal Works and what it offers</a:t>
            </a:r>
          </a:p>
        </p:txBody>
      </p:sp>
      <p:pic>
        <p:nvPicPr>
          <p:cNvPr id="5" name="Content Placeholder 4">
            <a:extLst>
              <a:ext uri="{FF2B5EF4-FFF2-40B4-BE49-F238E27FC236}">
                <a16:creationId xmlns:a16="http://schemas.microsoft.com/office/drawing/2014/main" id="{6BDBAD83-2A86-4A28-B286-97C06721A580}"/>
              </a:ext>
            </a:extLst>
          </p:cNvPr>
          <p:cNvPicPr>
            <a:picLocks noGrp="1" noChangeAspect="1"/>
          </p:cNvPicPr>
          <p:nvPr>
            <p:ph idx="1"/>
          </p:nvPr>
        </p:nvPicPr>
        <p:blipFill>
          <a:blip r:embed="rId2"/>
          <a:stretch>
            <a:fillRect/>
          </a:stretch>
        </p:blipFill>
        <p:spPr>
          <a:xfrm>
            <a:off x="1097280" y="2252454"/>
            <a:ext cx="5905500" cy="1362075"/>
          </a:xfrm>
        </p:spPr>
      </p:pic>
      <p:pic>
        <p:nvPicPr>
          <p:cNvPr id="7" name="Picture 6">
            <a:extLst>
              <a:ext uri="{FF2B5EF4-FFF2-40B4-BE49-F238E27FC236}">
                <a16:creationId xmlns:a16="http://schemas.microsoft.com/office/drawing/2014/main" id="{7C21D496-E107-41BB-BA23-7471147B67CE}"/>
              </a:ext>
            </a:extLst>
          </p:cNvPr>
          <p:cNvPicPr>
            <a:picLocks noChangeAspect="1"/>
          </p:cNvPicPr>
          <p:nvPr/>
        </p:nvPicPr>
        <p:blipFill>
          <a:blip r:embed="rId3"/>
          <a:stretch>
            <a:fillRect/>
          </a:stretch>
        </p:blipFill>
        <p:spPr>
          <a:xfrm>
            <a:off x="5968240" y="3372678"/>
            <a:ext cx="5476875" cy="1057275"/>
          </a:xfrm>
          <a:prstGeom prst="rect">
            <a:avLst/>
          </a:prstGeom>
        </p:spPr>
      </p:pic>
      <p:pic>
        <p:nvPicPr>
          <p:cNvPr id="9" name="Picture 8">
            <a:extLst>
              <a:ext uri="{FF2B5EF4-FFF2-40B4-BE49-F238E27FC236}">
                <a16:creationId xmlns:a16="http://schemas.microsoft.com/office/drawing/2014/main" id="{21277DD6-31D3-4642-952E-9B5CCC8929A5}"/>
              </a:ext>
            </a:extLst>
          </p:cNvPr>
          <p:cNvPicPr>
            <a:picLocks noChangeAspect="1"/>
          </p:cNvPicPr>
          <p:nvPr/>
        </p:nvPicPr>
        <p:blipFill>
          <a:blip r:embed="rId4"/>
          <a:stretch>
            <a:fillRect/>
          </a:stretch>
        </p:blipFill>
        <p:spPr>
          <a:xfrm>
            <a:off x="1214250" y="3748915"/>
            <a:ext cx="4371975" cy="1971675"/>
          </a:xfrm>
          <a:prstGeom prst="rect">
            <a:avLst/>
          </a:prstGeom>
        </p:spPr>
      </p:pic>
      <p:pic>
        <p:nvPicPr>
          <p:cNvPr id="11" name="Picture 10">
            <a:extLst>
              <a:ext uri="{FF2B5EF4-FFF2-40B4-BE49-F238E27FC236}">
                <a16:creationId xmlns:a16="http://schemas.microsoft.com/office/drawing/2014/main" id="{BEA84834-E243-4DB5-A298-A9B6AC7DC9FB}"/>
              </a:ext>
            </a:extLst>
          </p:cNvPr>
          <p:cNvPicPr>
            <a:picLocks noChangeAspect="1"/>
          </p:cNvPicPr>
          <p:nvPr/>
        </p:nvPicPr>
        <p:blipFill>
          <a:blip r:embed="rId5"/>
          <a:stretch>
            <a:fillRect/>
          </a:stretch>
        </p:blipFill>
        <p:spPr>
          <a:xfrm>
            <a:off x="6301823" y="4734753"/>
            <a:ext cx="5657850" cy="1571625"/>
          </a:xfrm>
          <a:prstGeom prst="rect">
            <a:avLst/>
          </a:prstGeom>
        </p:spPr>
      </p:pic>
    </p:spTree>
    <p:extLst>
      <p:ext uri="{BB962C8B-B14F-4D97-AF65-F5344CB8AC3E}">
        <p14:creationId xmlns:p14="http://schemas.microsoft.com/office/powerpoint/2010/main" val="55034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F1FB-397F-4F04-B804-26A463F216C6}"/>
              </a:ext>
            </a:extLst>
          </p:cNvPr>
          <p:cNvSpPr>
            <a:spLocks noGrp="1"/>
          </p:cNvSpPr>
          <p:nvPr>
            <p:ph type="title"/>
          </p:nvPr>
        </p:nvSpPr>
        <p:spPr/>
        <p:txBody>
          <a:bodyPr/>
          <a:lstStyle/>
          <a:p>
            <a:r>
              <a:rPr lang="en-IN" b="0" i="0" dirty="0">
                <a:solidFill>
                  <a:srgbClr val="212121"/>
                </a:solidFill>
                <a:effectLst/>
                <a:latin typeface="Roboto Slab"/>
              </a:rPr>
              <a:t>Micro climatic forecast</a:t>
            </a:r>
            <a:endParaRPr lang="en-IN" dirty="0"/>
          </a:p>
        </p:txBody>
      </p:sp>
      <p:sp>
        <p:nvSpPr>
          <p:cNvPr id="3" name="Content Placeholder 2">
            <a:extLst>
              <a:ext uri="{FF2B5EF4-FFF2-40B4-BE49-F238E27FC236}">
                <a16:creationId xmlns:a16="http://schemas.microsoft.com/office/drawing/2014/main" id="{616F850B-8C0C-47FC-99AB-A08F0048AC31}"/>
              </a:ext>
            </a:extLst>
          </p:cNvPr>
          <p:cNvSpPr>
            <a:spLocks noGrp="1"/>
          </p:cNvSpPr>
          <p:nvPr>
            <p:ph idx="1"/>
          </p:nvPr>
        </p:nvSpPr>
        <p:spPr>
          <a:xfrm>
            <a:off x="1097279" y="2279374"/>
            <a:ext cx="6406102" cy="3589718"/>
          </a:xfrm>
        </p:spPr>
        <p:txBody>
          <a:bodyPr>
            <a:normAutofit/>
          </a:bodyPr>
          <a:lstStyle/>
          <a:p>
            <a:pPr algn="l"/>
            <a:r>
              <a:rPr lang="en-US" b="0" i="0" dirty="0">
                <a:effectLst/>
                <a:latin typeface="Roboto"/>
              </a:rPr>
              <a:t>Fasal provides farm-specific micro-climatic forecasts for the next 14 days to keep you well prepared for weather risks of the future. You can use this forecast to prepare for the future activities at your farm.</a:t>
            </a:r>
          </a:p>
          <a:p>
            <a:pPr algn="l"/>
            <a:r>
              <a:rPr lang="en-US" b="0" i="0" dirty="0">
                <a:effectLst/>
                <a:latin typeface="Roboto"/>
              </a:rPr>
              <a:t>A typical Fasal advisory looks like: "High chances of rainfall between 7:00 PM and 9:00 PM on Block 1. Expected amount of rainfall is 3 mm."</a:t>
            </a:r>
          </a:p>
          <a:p>
            <a:endParaRPr lang="en-IN" dirty="0"/>
          </a:p>
        </p:txBody>
      </p:sp>
      <p:pic>
        <p:nvPicPr>
          <p:cNvPr id="5" name="Picture 4">
            <a:extLst>
              <a:ext uri="{FF2B5EF4-FFF2-40B4-BE49-F238E27FC236}">
                <a16:creationId xmlns:a16="http://schemas.microsoft.com/office/drawing/2014/main" id="{ECA5D50D-4BD6-4E89-B7F8-33A80EF054A4}"/>
              </a:ext>
            </a:extLst>
          </p:cNvPr>
          <p:cNvPicPr>
            <a:picLocks noChangeAspect="1"/>
          </p:cNvPicPr>
          <p:nvPr/>
        </p:nvPicPr>
        <p:blipFill>
          <a:blip r:embed="rId2"/>
          <a:stretch>
            <a:fillRect/>
          </a:stretch>
        </p:blipFill>
        <p:spPr>
          <a:xfrm>
            <a:off x="7800768" y="473558"/>
            <a:ext cx="3057525" cy="5248275"/>
          </a:xfrm>
          <a:prstGeom prst="rect">
            <a:avLst/>
          </a:prstGeom>
        </p:spPr>
      </p:pic>
    </p:spTree>
    <p:extLst>
      <p:ext uri="{BB962C8B-B14F-4D97-AF65-F5344CB8AC3E}">
        <p14:creationId xmlns:p14="http://schemas.microsoft.com/office/powerpoint/2010/main" val="348629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7FE-14BD-4DDD-A703-E394D5729C25}"/>
              </a:ext>
            </a:extLst>
          </p:cNvPr>
          <p:cNvSpPr>
            <a:spLocks noGrp="1"/>
          </p:cNvSpPr>
          <p:nvPr>
            <p:ph type="title"/>
          </p:nvPr>
        </p:nvSpPr>
        <p:spPr>
          <a:xfrm>
            <a:off x="1097280" y="286603"/>
            <a:ext cx="10058400" cy="1821598"/>
          </a:xfrm>
        </p:spPr>
        <p:txBody>
          <a:bodyPr/>
          <a:lstStyle/>
          <a:p>
            <a:r>
              <a:rPr lang="en-IN" b="0" i="0" dirty="0">
                <a:solidFill>
                  <a:srgbClr val="212121"/>
                </a:solidFill>
                <a:effectLst/>
                <a:latin typeface="Roboto Slab"/>
              </a:rPr>
              <a:t>Precise Irrigation</a:t>
            </a:r>
            <a:br>
              <a:rPr lang="en-IN" b="0" i="0" dirty="0">
                <a:solidFill>
                  <a:srgbClr val="212121"/>
                </a:solidFill>
                <a:effectLst/>
                <a:latin typeface="Roboto Slab"/>
              </a:rPr>
            </a:br>
            <a:endParaRPr lang="en-IN" dirty="0"/>
          </a:p>
        </p:txBody>
      </p:sp>
      <p:sp>
        <p:nvSpPr>
          <p:cNvPr id="3" name="Content Placeholder 2">
            <a:extLst>
              <a:ext uri="{FF2B5EF4-FFF2-40B4-BE49-F238E27FC236}">
                <a16:creationId xmlns:a16="http://schemas.microsoft.com/office/drawing/2014/main" id="{8A144841-FFF1-4D07-BA67-A40741C8D48E}"/>
              </a:ext>
            </a:extLst>
          </p:cNvPr>
          <p:cNvSpPr>
            <a:spLocks noGrp="1"/>
          </p:cNvSpPr>
          <p:nvPr>
            <p:ph idx="1"/>
          </p:nvPr>
        </p:nvSpPr>
        <p:spPr>
          <a:xfrm>
            <a:off x="1097279" y="2108201"/>
            <a:ext cx="6774511" cy="3881782"/>
          </a:xfrm>
        </p:spPr>
        <p:txBody>
          <a:bodyPr/>
          <a:lstStyle/>
          <a:p>
            <a:pPr algn="l"/>
            <a:r>
              <a:rPr lang="en-US" b="0" i="0" dirty="0">
                <a:effectLst/>
                <a:latin typeface="Roboto"/>
              </a:rPr>
              <a:t>Fasal provides plot level, crop-specific and crop stage specific irrigation requirements precise to the </a:t>
            </a:r>
            <a:r>
              <a:rPr lang="en-US" b="0" i="0" dirty="0" err="1">
                <a:effectLst/>
                <a:latin typeface="Roboto"/>
              </a:rPr>
              <a:t>litre</a:t>
            </a:r>
            <a:r>
              <a:rPr lang="en-US" b="0" i="0" dirty="0">
                <a:effectLst/>
                <a:latin typeface="Roboto"/>
              </a:rPr>
              <a:t> per plant. Our system considers aspects such as soil texture, crop, crop-stage, soil water tension, rate of water loss, plant ecology, transpiration etc. to recommend precisely when and how much to irrigate.</a:t>
            </a:r>
          </a:p>
          <a:p>
            <a:pPr algn="l"/>
            <a:r>
              <a:rPr lang="en-US" b="0" i="0" dirty="0">
                <a:effectLst/>
                <a:latin typeface="Roboto"/>
              </a:rPr>
              <a:t>A typical Fasal irrigation advisory looks like this: “You need to irrigate Block 1 with 4.3 </a:t>
            </a:r>
            <a:r>
              <a:rPr lang="en-US" b="0" i="0" dirty="0" err="1">
                <a:effectLst/>
                <a:latin typeface="Roboto"/>
              </a:rPr>
              <a:t>litres</a:t>
            </a:r>
            <a:r>
              <a:rPr lang="en-US" b="0" i="0" dirty="0">
                <a:effectLst/>
                <a:latin typeface="Roboto"/>
              </a:rPr>
              <a:t>/plant by 4 pm tomorrow.</a:t>
            </a:r>
          </a:p>
          <a:p>
            <a:endParaRPr lang="en-IN" dirty="0"/>
          </a:p>
        </p:txBody>
      </p:sp>
      <p:pic>
        <p:nvPicPr>
          <p:cNvPr id="5" name="Picture 4">
            <a:extLst>
              <a:ext uri="{FF2B5EF4-FFF2-40B4-BE49-F238E27FC236}">
                <a16:creationId xmlns:a16="http://schemas.microsoft.com/office/drawing/2014/main" id="{00F4CCE0-56F9-4962-BA3D-D9EC40A9E624}"/>
              </a:ext>
            </a:extLst>
          </p:cNvPr>
          <p:cNvPicPr>
            <a:picLocks noChangeAspect="1"/>
          </p:cNvPicPr>
          <p:nvPr/>
        </p:nvPicPr>
        <p:blipFill>
          <a:blip r:embed="rId2"/>
          <a:stretch>
            <a:fillRect/>
          </a:stretch>
        </p:blipFill>
        <p:spPr>
          <a:xfrm>
            <a:off x="8274740" y="649356"/>
            <a:ext cx="3143250" cy="5029200"/>
          </a:xfrm>
          <a:prstGeom prst="rect">
            <a:avLst/>
          </a:prstGeom>
        </p:spPr>
      </p:pic>
    </p:spTree>
    <p:extLst>
      <p:ext uri="{BB962C8B-B14F-4D97-AF65-F5344CB8AC3E}">
        <p14:creationId xmlns:p14="http://schemas.microsoft.com/office/powerpoint/2010/main" val="351300069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openxmlformats.org/package/2006/metadata/core-properties"/>
    <ds:schemaRef ds:uri="http://purl.org/dc/elements/1.1/"/>
    <ds:schemaRef ds:uri="http://schemas.microsoft.com/office/infopath/2007/PartnerControls"/>
    <ds:schemaRef ds:uri="http://purl.org/dc/terms/"/>
    <ds:schemaRef ds:uri="16c05727-aa75-4e4a-9b5f-8a80a1165891"/>
    <ds:schemaRef ds:uri="71af3243-3dd4-4a8d-8c0d-dd76da1f02a5"/>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{8AD7F564-E693-4209-918B-AD5E485382B3}tf22712842_win32</Template>
  <TotalTime>3182</TotalTime>
  <Words>1441</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Arial</vt:lpstr>
      <vt:lpstr>Bookman Old Style</vt:lpstr>
      <vt:lpstr>Calibri</vt:lpstr>
      <vt:lpstr>charter</vt:lpstr>
      <vt:lpstr>fell</vt:lpstr>
      <vt:lpstr>Franklin Gothic Book</vt:lpstr>
      <vt:lpstr>Open Sans</vt:lpstr>
      <vt:lpstr>Roboto</vt:lpstr>
      <vt:lpstr>Roboto Slab</vt:lpstr>
      <vt:lpstr>sohne</vt:lpstr>
      <vt:lpstr>Wingdings</vt:lpstr>
      <vt:lpstr>1_RetrospectVTI</vt:lpstr>
      <vt:lpstr>Big Data Case Study: Fasal - A Paradigm Shift</vt:lpstr>
      <vt:lpstr>Contents</vt:lpstr>
      <vt:lpstr>A gloomy Picture</vt:lpstr>
      <vt:lpstr>Fasal co-founders Shailendra Tiwari (L) and Ananda Verma</vt:lpstr>
      <vt:lpstr>A Series of Questions gave rise to an Idea </vt:lpstr>
      <vt:lpstr> Problem Statement</vt:lpstr>
      <vt:lpstr>How Fasal Works and what it offers</vt:lpstr>
      <vt:lpstr>Micro climatic forecast</vt:lpstr>
      <vt:lpstr>Precise Irrigation </vt:lpstr>
      <vt:lpstr>Disease &amp; pest warning</vt:lpstr>
      <vt:lpstr>Farm finance management</vt:lpstr>
      <vt:lpstr>Making sense of data</vt:lpstr>
      <vt:lpstr>Woo-hoo! This is Version 4.0</vt:lpstr>
      <vt:lpstr>How’s it really done ?</vt:lpstr>
      <vt:lpstr>PowerPoint Presentation</vt:lpstr>
      <vt:lpstr> Ad-hoc analysis and Reporting</vt:lpstr>
      <vt:lpstr>Success Stories</vt:lpstr>
      <vt:lpstr>Success Stories</vt:lpstr>
      <vt:lpstr>Summary</vt:lpstr>
      <vt:lpstr>What is the Future?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Case Study on TESLA</dc:title>
  <dc:creator>Apoorva Kalaskar</dc:creator>
  <cp:lastModifiedBy>Pranav Dange</cp:lastModifiedBy>
  <cp:revision>146</cp:revision>
  <dcterms:created xsi:type="dcterms:W3CDTF">2020-11-19T14:30:27Z</dcterms:created>
  <dcterms:modified xsi:type="dcterms:W3CDTF">2021-04-12T17:38:35Z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85f1f62-8d2b-4457-869c-0a13c6549635_Enabled">
    <vt:lpwstr>True</vt:lpwstr>
  </property>
  <property fmtid="{D5CDD505-2E9C-101B-9397-08002B2CF9AE}" pid="4" name="MSIP_Label_585f1f62-8d2b-4457-869c-0a13c6549635_SiteId">
    <vt:lpwstr>41ff26dc-250f-4b13-8981-739be8610c21</vt:lpwstr>
  </property>
  <property fmtid="{D5CDD505-2E9C-101B-9397-08002B2CF9AE}" pid="5" name="MSIP_Label_585f1f62-8d2b-4457-869c-0a13c6549635_Owner">
    <vt:lpwstr>AKalaskar2@slb.com</vt:lpwstr>
  </property>
  <property fmtid="{D5CDD505-2E9C-101B-9397-08002B2CF9AE}" pid="6" name="MSIP_Label_585f1f62-8d2b-4457-869c-0a13c6549635_SetDate">
    <vt:lpwstr>2020-11-20T10:43:01.6177384Z</vt:lpwstr>
  </property>
  <property fmtid="{D5CDD505-2E9C-101B-9397-08002B2CF9AE}" pid="7" name="MSIP_Label_585f1f62-8d2b-4457-869c-0a13c6549635_Name">
    <vt:lpwstr>Private</vt:lpwstr>
  </property>
  <property fmtid="{D5CDD505-2E9C-101B-9397-08002B2CF9AE}" pid="8" name="MSIP_Label_585f1f62-8d2b-4457-869c-0a13c6549635_Application">
    <vt:lpwstr>Microsoft Azure Information Protection</vt:lpwstr>
  </property>
  <property fmtid="{D5CDD505-2E9C-101B-9397-08002B2CF9AE}" pid="9" name="MSIP_Label_585f1f62-8d2b-4457-869c-0a13c6549635_ActionId">
    <vt:lpwstr>7c328885-7635-4b2f-9bb8-c9969993da66</vt:lpwstr>
  </property>
  <property fmtid="{D5CDD505-2E9C-101B-9397-08002B2CF9AE}" pid="10" name="MSIP_Label_585f1f62-8d2b-4457-869c-0a13c6549635_Extended_MSFT_Method">
    <vt:lpwstr>Automatic</vt:lpwstr>
  </property>
  <property fmtid="{D5CDD505-2E9C-101B-9397-08002B2CF9AE}" pid="11" name="MSIP_Label_8bb759f6-5337-4dc5-b19b-e74b6da11f8f_Enabled">
    <vt:lpwstr>True</vt:lpwstr>
  </property>
  <property fmtid="{D5CDD505-2E9C-101B-9397-08002B2CF9AE}" pid="12" name="MSIP_Label_8bb759f6-5337-4dc5-b19b-e74b6da11f8f_SiteId">
    <vt:lpwstr>41ff26dc-250f-4b13-8981-739be8610c21</vt:lpwstr>
  </property>
  <property fmtid="{D5CDD505-2E9C-101B-9397-08002B2CF9AE}" pid="13" name="MSIP_Label_8bb759f6-5337-4dc5-b19b-e74b6da11f8f_Owner">
    <vt:lpwstr>AKalaskar2@slb.com</vt:lpwstr>
  </property>
  <property fmtid="{D5CDD505-2E9C-101B-9397-08002B2CF9AE}" pid="14" name="MSIP_Label_8bb759f6-5337-4dc5-b19b-e74b6da11f8f_SetDate">
    <vt:lpwstr>2020-11-20T10:43:01.6177384Z</vt:lpwstr>
  </property>
  <property fmtid="{D5CDD505-2E9C-101B-9397-08002B2CF9AE}" pid="15" name="MSIP_Label_8bb759f6-5337-4dc5-b19b-e74b6da11f8f_Name">
    <vt:lpwstr>Internal</vt:lpwstr>
  </property>
  <property fmtid="{D5CDD505-2E9C-101B-9397-08002B2CF9AE}" pid="16" name="MSIP_Label_8bb759f6-5337-4dc5-b19b-e74b6da11f8f_Application">
    <vt:lpwstr>Microsoft Azure Information Protection</vt:lpwstr>
  </property>
  <property fmtid="{D5CDD505-2E9C-101B-9397-08002B2CF9AE}" pid="17" name="MSIP_Label_8bb759f6-5337-4dc5-b19b-e74b6da11f8f_ActionId">
    <vt:lpwstr>7c328885-7635-4b2f-9bb8-c9969993da66</vt:lpwstr>
  </property>
  <property fmtid="{D5CDD505-2E9C-101B-9397-08002B2CF9AE}" pid="18" name="MSIP_Label_8bb759f6-5337-4dc5-b19b-e74b6da11f8f_Parent">
    <vt:lpwstr>585f1f62-8d2b-4457-869c-0a13c6549635</vt:lpwstr>
  </property>
  <property fmtid="{D5CDD505-2E9C-101B-9397-08002B2CF9AE}" pid="19" name="MSIP_Label_8bb759f6-5337-4dc5-b19b-e74b6da11f8f_Extended_MSFT_Method">
    <vt:lpwstr>Automatic</vt:lpwstr>
  </property>
  <property fmtid="{D5CDD505-2E9C-101B-9397-08002B2CF9AE}" pid="20" name="Sensitivity">
    <vt:lpwstr>Private Internal</vt:lpwstr>
  </property>
</Properties>
</file>