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287000" cx="18288000"/>
  <p:notesSz cx="6858000" cy="9144000"/>
  <p:embeddedFontLst>
    <p:embeddedFont>
      <p:font typeface="Anton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nto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39483fd49b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g39483fd49b5_1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39483fd49b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g39483fd49b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9483fd49b5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g39483fd49b5_4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e2d3ac5ec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g2e2d3ac5ec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72f85f43d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g272f85f43d4_0_3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39492e82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g39492e825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39483fd49b5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g39483fd49b5_1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ef98558070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g2ef98558070_1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ef98558070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g2ef98558070_0_9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39483fd49b5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g39483fd49b5_1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39483fd49b5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g39483fd49b5_1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2ef98558070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g2ef98558070_0_8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g2ef98558070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g2ef98558070_1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ef98558070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ef98558070_0_13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9483fd49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39483fd49b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ef9855807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2ef98558070_0_4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ef9855807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2ef98558070_0_4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ef9855807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g2ef98558070_0_5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ef98558070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g2ef98558070_0_6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9483fd49b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g39483fd49b5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614350" y="2454275"/>
            <a:ext cx="16557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491025" y="56245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grpSp>
        <p:nvGrpSpPr>
          <p:cNvPr id="12" name="Google Shape;12;p3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3" name="Google Shape;13;p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" name="Google Shape;14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9" name="Google Shape;29;p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" name="Google Shape;40;p3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41" name="Google Shape;41;p3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" name="Google Shape;53;p3"/>
          <p:cNvSpPr/>
          <p:nvPr/>
        </p:nvSpPr>
        <p:spPr>
          <a:xfrm>
            <a:off x="9692551" y="7638170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2" type="body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/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7"/>
          <p:cNvSpPr txBox="1"/>
          <p:nvPr>
            <p:ph idx="1" type="body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248" name="Google Shape;248;p7"/>
          <p:cNvSpPr txBox="1"/>
          <p:nvPr>
            <p:ph idx="2" type="body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/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37" name="Google Shape;337;p9"/>
          <p:cNvSpPr txBox="1"/>
          <p:nvPr>
            <p:ph idx="1" type="body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indent="-32385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2385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/>
        </p:txBody>
      </p:sp>
      <p:sp>
        <p:nvSpPr>
          <p:cNvPr id="338" name="Google Shape;338;p9"/>
          <p:cNvSpPr txBox="1"/>
          <p:nvPr>
            <p:ph idx="2" type="body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/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/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383" name="Google Shape;383;p10"/>
          <p:cNvSpPr/>
          <p:nvPr>
            <p:ph idx="2" type="pic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/>
          <p:nvPr>
            <p:ph idx="1" type="body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/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rect b="b" l="l" r="r" t="t"/>
            <a:pathLst>
              <a:path extrusionOk="0" h="1333460" w="836443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rect b="b" l="l" r="r" t="t"/>
                <a:pathLst>
                  <a:path extrusionOk="0" h="330886" w="343153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7125" lIns="117125" spcFirstLastPara="1" rIns="117125" wrap="square" tIns="117125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rect b="b" l="l" r="r" t="t"/>
                <a:pathLst>
                  <a:path extrusionOk="0" h="270933" w="31856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rect b="b" l="l" r="r" t="t"/>
                <a:pathLst>
                  <a:path extrusionOk="0" h="270933" w="33028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i="0" sz="12500" u="none" cap="none" strike="noStrik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indent="-3238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indent="-32385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i="0" sz="15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pranavdasan8@gmail.com" TargetMode="External"/><Relationship Id="rId4" Type="http://schemas.openxmlformats.org/officeDocument/2006/relationships/hyperlink" Target="mailto:mhou2009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2522588" y="5773322"/>
            <a:ext cx="13242799" cy="2145375"/>
            <a:chOff x="0" y="-47625"/>
            <a:chExt cx="1719710" cy="378600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123225" lIns="123225" spcFirstLastPara="1" rIns="123225" wrap="square" tIns="123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475" lIns="68475" spcFirstLastPara="1" rIns="68475" wrap="square" tIns="68475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2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1971950" y="2969499"/>
            <a:ext cx="14344101" cy="4603549"/>
            <a:chOff x="0" y="-47625"/>
            <a:chExt cx="1719710" cy="378600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123225" lIns="123225" spcFirstLastPara="1" rIns="123225" wrap="square" tIns="123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475" lIns="68475" spcFirstLastPara="1" rIns="68475" wrap="square" tIns="68475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2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 flipH="1" rot="10800000"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 txBox="1"/>
          <p:nvPr/>
        </p:nvSpPr>
        <p:spPr>
          <a:xfrm>
            <a:off x="1809642" y="3671063"/>
            <a:ext cx="14504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Welcome to Python Bytes!</a:t>
            </a:r>
            <a:endParaRPr sz="1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0"/>
          <p:cNvSpPr txBox="1"/>
          <p:nvPr/>
        </p:nvSpPr>
        <p:spPr>
          <a:xfrm>
            <a:off x="1179325" y="2694437"/>
            <a:ext cx="16868100" cy="9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Data Types</a:t>
            </a:r>
            <a:endParaRPr b="1"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str - Any text, you use apostrophes for it (“ “)</a:t>
            </a:r>
            <a:endParaRPr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int - Whole numbers (1, 2, 3)</a:t>
            </a:r>
            <a:endParaRPr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float - Decimal numbers (1.5, 2.83, 3.14)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Converting Data Types</a:t>
            </a:r>
            <a:endParaRPr b="1"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How you convert data types in order to work with it</a:t>
            </a:r>
            <a:endParaRPr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Syntax: data_type()</a:t>
            </a:r>
            <a:endParaRPr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Example: str(), int(), float()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input()</a:t>
            </a:r>
            <a:endParaRPr b="1"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How you get info from the user</a:t>
            </a:r>
            <a:endParaRPr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Need to store it in a variable to use (remember that its string type)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</p:txBody>
      </p:sp>
      <p:grpSp>
        <p:nvGrpSpPr>
          <p:cNvPr id="1070" name="Google Shape;1070;p20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1071" name="Google Shape;1071;p20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20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1074" name="Google Shape;1074;p20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6" name="Google Shape;1076;p20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/>
          </a:p>
        </p:txBody>
      </p:sp>
      <p:grpSp>
        <p:nvGrpSpPr>
          <p:cNvPr id="1077" name="Google Shape;1077;p20"/>
          <p:cNvGrpSpPr/>
          <p:nvPr/>
        </p:nvGrpSpPr>
        <p:grpSpPr>
          <a:xfrm>
            <a:off x="12317278" y="107737"/>
            <a:ext cx="5851052" cy="1310243"/>
            <a:chOff x="2" y="-564"/>
            <a:chExt cx="7801403" cy="1746991"/>
          </a:xfrm>
        </p:grpSpPr>
        <p:grpSp>
          <p:nvGrpSpPr>
            <p:cNvPr id="1078" name="Google Shape;1078;p2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079" name="Google Shape;1079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1" name="Google Shape;1081;p2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082" name="Google Shape;1082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4" name="Google Shape;1084;p2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085" name="Google Shape;1085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2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088" name="Google Shape;1088;p2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0" name="Google Shape;1090;p2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091" name="Google Shape;1091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3" name="Google Shape;1093;p2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94" name="Google Shape;1094;p2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6" name="Google Shape;1096;p2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97" name="Google Shape;1097;p20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9" name="Google Shape;1099;p2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100" name="Google Shape;1100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2" name="Google Shape;1102;p2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03" name="Google Shape;1103;p2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05" name="Google Shape;1105;p20"/>
          <p:cNvSpPr txBox="1"/>
          <p:nvPr/>
        </p:nvSpPr>
        <p:spPr>
          <a:xfrm>
            <a:off x="3824266" y="814076"/>
            <a:ext cx="9494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Last Week Recap</a:t>
            </a:r>
            <a:endParaRPr sz="10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21"/>
          <p:cNvSpPr txBox="1"/>
          <p:nvPr/>
        </p:nvSpPr>
        <p:spPr>
          <a:xfrm>
            <a:off x="1179325" y="2694437"/>
            <a:ext cx="16868100" cy="9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print() </a:t>
            </a:r>
            <a:endParaRPr b="1"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There are special characters you can use in Python strings.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\\ -&gt; a singular backslash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\’, \” -&gt; when you want to put a quotation mark inside a string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\n -&gt; line break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\t -&gt; tab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and some others, not as relevant</a:t>
            </a:r>
            <a:endParaRPr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print() can also take parameters (separated by commas) -&gt; print(3, “hello”, 1.4)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These are separated by a space when printed out and can accept different data types.</a:t>
            </a:r>
            <a:endParaRPr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print(f“Hello world, I am {age} years old</a:t>
            </a:r>
            <a:r>
              <a:rPr lang="en-US" sz="3400">
                <a:solidFill>
                  <a:schemeClr val="dk1"/>
                </a:solidFill>
              </a:rPr>
              <a:t>”) 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This syntax makes it easier! Data types don’t matter.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</p:txBody>
      </p:sp>
      <p:grpSp>
        <p:nvGrpSpPr>
          <p:cNvPr id="1111" name="Google Shape;1111;p21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1112" name="Google Shape;1112;p21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1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21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1115" name="Google Shape;1115;p21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7" name="Google Shape;1117;p21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/>
          </a:p>
        </p:txBody>
      </p:sp>
      <p:grpSp>
        <p:nvGrpSpPr>
          <p:cNvPr id="1118" name="Google Shape;1118;p21"/>
          <p:cNvGrpSpPr/>
          <p:nvPr/>
        </p:nvGrpSpPr>
        <p:grpSpPr>
          <a:xfrm>
            <a:off x="12317278" y="107737"/>
            <a:ext cx="5851052" cy="1310243"/>
            <a:chOff x="2" y="-564"/>
            <a:chExt cx="7801403" cy="1746991"/>
          </a:xfrm>
        </p:grpSpPr>
        <p:grpSp>
          <p:nvGrpSpPr>
            <p:cNvPr id="1119" name="Google Shape;1119;p21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120" name="Google Shape;1120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21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123" name="Google Shape;1123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5" name="Google Shape;1125;p21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126" name="Google Shape;1126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" name="Google Shape;1128;p21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129" name="Google Shape;1129;p2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1" name="Google Shape;1131;p21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132" name="Google Shape;1132;p2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1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21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135" name="Google Shape;1135;p2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1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7" name="Google Shape;1137;p21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138" name="Google Shape;1138;p21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1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" name="Google Shape;1140;p21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141" name="Google Shape;1141;p2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1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3" name="Google Shape;1143;p21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44" name="Google Shape;1144;p2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1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46" name="Google Shape;1146;p21"/>
          <p:cNvSpPr txBox="1"/>
          <p:nvPr/>
        </p:nvSpPr>
        <p:spPr>
          <a:xfrm>
            <a:off x="3824266" y="814076"/>
            <a:ext cx="9494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Some More Info</a:t>
            </a:r>
            <a:endParaRPr sz="10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2"/>
          <p:cNvSpPr txBox="1"/>
          <p:nvPr/>
        </p:nvSpPr>
        <p:spPr>
          <a:xfrm>
            <a:off x="1179325" y="2694437"/>
            <a:ext cx="16868100" cy="9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Basic mathematics in Python</a:t>
            </a:r>
            <a:endParaRPr b="1"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addition, subtraction: a+b, a-b</a:t>
            </a:r>
            <a:endParaRPr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multiplication, division: a*b, a/b (note: if both integers, a/b will be rounded down)</a:t>
            </a:r>
            <a:endParaRPr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exponentiation: a**b (a to the power of b)</a:t>
            </a:r>
            <a:endParaRPr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>
                <a:solidFill>
                  <a:schemeClr val="dk1"/>
                </a:solidFill>
              </a:rPr>
              <a:t>modulo division: a % b (remainder of a divided by b. e.g. 5%3 = 2)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One more data type:</a:t>
            </a:r>
            <a:endParaRPr b="1" sz="3400">
              <a:solidFill>
                <a:schemeClr val="dk1"/>
              </a:solidFill>
            </a:endParaRPr>
          </a:p>
          <a:p>
            <a:pPr indent="-444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b="1" lang="en-US" sz="3400">
                <a:solidFill>
                  <a:schemeClr val="dk1"/>
                </a:solidFill>
              </a:rPr>
              <a:t>bool</a:t>
            </a:r>
            <a:r>
              <a:rPr lang="en-US" sz="3400">
                <a:solidFill>
                  <a:schemeClr val="dk1"/>
                </a:solidFill>
              </a:rPr>
              <a:t> (stands for boolean)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Two values: True and False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Also represented by 1 and 0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Are apples bananas -&gt; False</a:t>
            </a:r>
            <a:endParaRPr sz="3400">
              <a:solidFill>
                <a:schemeClr val="dk1"/>
              </a:solidFill>
            </a:endParaRPr>
          </a:p>
          <a:p>
            <a:pPr indent="-444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3400">
                <a:solidFill>
                  <a:schemeClr val="dk1"/>
                </a:solidFill>
              </a:rPr>
              <a:t>Are squares rectangles -&gt; True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</p:txBody>
      </p:sp>
      <p:grpSp>
        <p:nvGrpSpPr>
          <p:cNvPr id="1152" name="Google Shape;1152;p22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1153" name="Google Shape;1153;p2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2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5" name="Google Shape;1155;p22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1156" name="Google Shape;1156;p2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2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8" name="Google Shape;1158;p22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/>
          </a:p>
        </p:txBody>
      </p:sp>
      <p:grpSp>
        <p:nvGrpSpPr>
          <p:cNvPr id="1159" name="Google Shape;1159;p22"/>
          <p:cNvGrpSpPr/>
          <p:nvPr/>
        </p:nvGrpSpPr>
        <p:grpSpPr>
          <a:xfrm>
            <a:off x="12317278" y="107737"/>
            <a:ext cx="5851052" cy="1310243"/>
            <a:chOff x="2" y="-564"/>
            <a:chExt cx="7801403" cy="1746991"/>
          </a:xfrm>
        </p:grpSpPr>
        <p:grpSp>
          <p:nvGrpSpPr>
            <p:cNvPr id="1160" name="Google Shape;1160;p22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161" name="Google Shape;1161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3" name="Google Shape;1163;p22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164" name="Google Shape;1164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6" name="Google Shape;1166;p22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167" name="Google Shape;1167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9" name="Google Shape;1169;p22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170" name="Google Shape;1170;p2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2" name="Google Shape;1172;p22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173" name="Google Shape;1173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2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5" name="Google Shape;1175;p22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176" name="Google Shape;1176;p22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2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8" name="Google Shape;1178;p22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179" name="Google Shape;1179;p22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2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1" name="Google Shape;1181;p22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182" name="Google Shape;1182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2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4" name="Google Shape;1184;p22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85" name="Google Shape;1185;p22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2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7" name="Google Shape;1187;p22"/>
          <p:cNvSpPr txBox="1"/>
          <p:nvPr/>
        </p:nvSpPr>
        <p:spPr>
          <a:xfrm>
            <a:off x="3824266" y="814076"/>
            <a:ext cx="9494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Some More Info</a:t>
            </a:r>
            <a:endParaRPr sz="1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3"/>
          <p:cNvGrpSpPr/>
          <p:nvPr/>
        </p:nvGrpSpPr>
        <p:grpSpPr>
          <a:xfrm flipH="1" rot="10800000">
            <a:off x="417483" y="241933"/>
            <a:ext cx="5851052" cy="1310243"/>
            <a:chOff x="0" y="-241102"/>
            <a:chExt cx="7801402" cy="1746991"/>
          </a:xfrm>
        </p:grpSpPr>
        <p:grpSp>
          <p:nvGrpSpPr>
            <p:cNvPr id="1193" name="Google Shape;1193;p23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6" name="Google Shape;1196;p23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197" name="Google Shape;1197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9" name="Google Shape;1199;p23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200" name="Google Shape;1200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2" name="Google Shape;1202;p23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203" name="Google Shape;1203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23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206" name="Google Shape;1206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8" name="Google Shape;1208;p23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209" name="Google Shape;1209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3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212" name="Google Shape;1212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4" name="Google Shape;1214;p23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215" name="Google Shape;1215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23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1218" name="Google Shape;1218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0" name="Google Shape;1220;p23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1221" name="Google Shape;1221;p2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222" name="Google Shape;1222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4" name="Google Shape;1224;p2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225" name="Google Shape;1225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7" name="Google Shape;1227;p2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228" name="Google Shape;1228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0" name="Google Shape;1230;p2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231" name="Google Shape;1231;p2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3" name="Google Shape;1233;p2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234" name="Google Shape;1234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6" name="Google Shape;1236;p2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237" name="Google Shape;1237;p2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9" name="Google Shape;1239;p2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240" name="Google Shape;1240;p23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2" name="Google Shape;1242;p2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243" name="Google Shape;1243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246" name="Google Shape;1246;p2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48" name="Google Shape;1248;p23"/>
          <p:cNvSpPr txBox="1"/>
          <p:nvPr/>
        </p:nvSpPr>
        <p:spPr>
          <a:xfrm>
            <a:off x="5139100" y="4021463"/>
            <a:ext cx="83235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Conditionals</a:t>
            </a:r>
            <a:endParaRPr/>
          </a:p>
        </p:txBody>
      </p:sp>
      <p:sp>
        <p:nvSpPr>
          <p:cNvPr id="1249" name="Google Shape;1249;p23"/>
          <p:cNvSpPr txBox="1"/>
          <p:nvPr/>
        </p:nvSpPr>
        <p:spPr>
          <a:xfrm>
            <a:off x="4339604" y="4377585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24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1255" name="Google Shape;1255;p24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4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24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1258" name="Google Shape;1258;p24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4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0" name="Google Shape;1260;p24"/>
          <p:cNvSpPr txBox="1"/>
          <p:nvPr/>
        </p:nvSpPr>
        <p:spPr>
          <a:xfrm>
            <a:off x="3802125" y="721500"/>
            <a:ext cx="10980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Conditionals</a:t>
            </a:r>
            <a:endParaRPr/>
          </a:p>
        </p:txBody>
      </p:sp>
      <p:sp>
        <p:nvSpPr>
          <p:cNvPr id="1261" name="Google Shape;1261;p24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/>
          </a:p>
        </p:txBody>
      </p:sp>
      <p:grpSp>
        <p:nvGrpSpPr>
          <p:cNvPr id="1262" name="Google Shape;1262;p24"/>
          <p:cNvGrpSpPr/>
          <p:nvPr/>
        </p:nvGrpSpPr>
        <p:grpSpPr>
          <a:xfrm>
            <a:off x="12221278" y="189587"/>
            <a:ext cx="5851052" cy="1310243"/>
            <a:chOff x="2" y="-564"/>
            <a:chExt cx="7801403" cy="1746991"/>
          </a:xfrm>
        </p:grpSpPr>
        <p:grpSp>
          <p:nvGrpSpPr>
            <p:cNvPr id="1263" name="Google Shape;1263;p2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264" name="Google Shape;1264;p2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6" name="Google Shape;1266;p2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267" name="Google Shape;1267;p2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9" name="Google Shape;1269;p2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270" name="Google Shape;1270;p2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2" name="Google Shape;1272;p2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273" name="Google Shape;1273;p2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2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276" name="Google Shape;1276;p2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8" name="Google Shape;1278;p2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279" name="Google Shape;1279;p2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1" name="Google Shape;1281;p2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282" name="Google Shape;1282;p24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4" name="Google Shape;1284;p2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7" name="Google Shape;1287;p2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288" name="Google Shape;1288;p2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0" name="Google Shape;1290;p24"/>
          <p:cNvSpPr txBox="1"/>
          <p:nvPr/>
        </p:nvSpPr>
        <p:spPr>
          <a:xfrm>
            <a:off x="1179325" y="2694425"/>
            <a:ext cx="15957600" cy="75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6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Conditionals is how you make decisions in Python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Syntax:</a:t>
            </a:r>
            <a:endParaRPr sz="3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  <a:p>
            <a:pPr indent="-476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Different conditions you can do with if-statements:</a:t>
            </a:r>
            <a:endParaRPr sz="3900">
              <a:solidFill>
                <a:schemeClr val="dk1"/>
              </a:solidFill>
            </a:endParaRPr>
          </a:p>
          <a:p>
            <a:pPr indent="-476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○"/>
            </a:pPr>
            <a:r>
              <a:rPr lang="en-US" sz="3900">
                <a:solidFill>
                  <a:schemeClr val="dk1"/>
                </a:solidFill>
              </a:rPr>
              <a:t>== - Equal to</a:t>
            </a:r>
            <a:endParaRPr sz="3900">
              <a:solidFill>
                <a:schemeClr val="dk1"/>
              </a:solidFill>
            </a:endParaRPr>
          </a:p>
          <a:p>
            <a:pPr indent="-476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○"/>
            </a:pPr>
            <a:r>
              <a:rPr lang="en-US" sz="3900">
                <a:solidFill>
                  <a:schemeClr val="dk1"/>
                </a:solidFill>
              </a:rPr>
              <a:t>!= - Not equal to </a:t>
            </a:r>
            <a:endParaRPr sz="3900">
              <a:solidFill>
                <a:schemeClr val="dk1"/>
              </a:solidFill>
            </a:endParaRPr>
          </a:p>
          <a:p>
            <a:pPr indent="-476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○"/>
            </a:pPr>
            <a:r>
              <a:rPr lang="en-US" sz="3900">
                <a:solidFill>
                  <a:schemeClr val="dk1"/>
                </a:solidFill>
              </a:rPr>
              <a:t>&lt; / &gt;- Less than/Greater than</a:t>
            </a:r>
            <a:endParaRPr sz="3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</p:txBody>
      </p:sp>
      <p:pic>
        <p:nvPicPr>
          <p:cNvPr id="1291" name="Google Shape;12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739" y="4076100"/>
            <a:ext cx="12662295" cy="21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5"/>
          <p:cNvSpPr txBox="1"/>
          <p:nvPr/>
        </p:nvSpPr>
        <p:spPr>
          <a:xfrm>
            <a:off x="1179325" y="2694425"/>
            <a:ext cx="15957600" cy="7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6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Other conditions:</a:t>
            </a:r>
            <a:endParaRPr sz="3900">
              <a:solidFill>
                <a:schemeClr val="dk1"/>
              </a:solidFill>
            </a:endParaRPr>
          </a:p>
          <a:p>
            <a:pPr indent="-476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-"/>
            </a:pPr>
            <a:r>
              <a:rPr lang="en-US" sz="3900">
                <a:solidFill>
                  <a:schemeClr val="dk1"/>
                </a:solidFill>
              </a:rPr>
              <a:t>or (one must be True)</a:t>
            </a:r>
            <a:endParaRPr sz="3900">
              <a:solidFill>
                <a:schemeClr val="dk1"/>
              </a:solidFill>
            </a:endParaRPr>
          </a:p>
          <a:p>
            <a:pPr indent="-476250" lvl="1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-"/>
            </a:pPr>
            <a:r>
              <a:rPr lang="en-US" sz="3900">
                <a:solidFill>
                  <a:schemeClr val="dk1"/>
                </a:solidFill>
              </a:rPr>
              <a:t>True and True = True</a:t>
            </a:r>
            <a:endParaRPr sz="3900">
              <a:solidFill>
                <a:schemeClr val="dk1"/>
              </a:solidFill>
            </a:endParaRPr>
          </a:p>
          <a:p>
            <a:pPr indent="-476250" lvl="1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-"/>
            </a:pPr>
            <a:r>
              <a:rPr lang="en-US" sz="3900">
                <a:solidFill>
                  <a:schemeClr val="dk1"/>
                </a:solidFill>
              </a:rPr>
              <a:t>True and False = True</a:t>
            </a:r>
            <a:endParaRPr sz="3900">
              <a:solidFill>
                <a:schemeClr val="dk1"/>
              </a:solidFill>
            </a:endParaRPr>
          </a:p>
          <a:p>
            <a:pPr indent="-476250" lvl="1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-"/>
            </a:pPr>
            <a:r>
              <a:rPr lang="en-US" sz="3900">
                <a:solidFill>
                  <a:schemeClr val="dk1"/>
                </a:solidFill>
              </a:rPr>
              <a:t>False and False = False</a:t>
            </a:r>
            <a:endParaRPr sz="3900">
              <a:solidFill>
                <a:schemeClr val="dk1"/>
              </a:solidFill>
            </a:endParaRPr>
          </a:p>
          <a:p>
            <a:pPr indent="-476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-"/>
            </a:pPr>
            <a:r>
              <a:rPr lang="en-US" sz="3900">
                <a:solidFill>
                  <a:schemeClr val="dk1"/>
                </a:solidFill>
              </a:rPr>
              <a:t>and (both must be True)</a:t>
            </a:r>
            <a:endParaRPr sz="3900">
              <a:solidFill>
                <a:schemeClr val="dk1"/>
              </a:solidFill>
            </a:endParaRPr>
          </a:p>
          <a:p>
            <a:pPr indent="-476250" lvl="1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-"/>
            </a:pPr>
            <a:r>
              <a:rPr lang="en-US" sz="3900">
                <a:solidFill>
                  <a:schemeClr val="dk1"/>
                </a:solidFill>
              </a:rPr>
              <a:t>True and True = True</a:t>
            </a:r>
            <a:endParaRPr sz="3900">
              <a:solidFill>
                <a:schemeClr val="dk1"/>
              </a:solidFill>
            </a:endParaRPr>
          </a:p>
          <a:p>
            <a:pPr indent="-476250" lvl="1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-"/>
            </a:pPr>
            <a:r>
              <a:rPr lang="en-US" sz="3900">
                <a:solidFill>
                  <a:schemeClr val="dk1"/>
                </a:solidFill>
              </a:rPr>
              <a:t>True and False = False</a:t>
            </a:r>
            <a:endParaRPr sz="3900">
              <a:solidFill>
                <a:schemeClr val="dk1"/>
              </a:solidFill>
            </a:endParaRPr>
          </a:p>
          <a:p>
            <a:pPr indent="-476250" lvl="1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-"/>
            </a:pPr>
            <a:r>
              <a:rPr lang="en-US" sz="3900">
                <a:solidFill>
                  <a:schemeClr val="dk1"/>
                </a:solidFill>
              </a:rPr>
              <a:t>False and False = False</a:t>
            </a:r>
            <a:endParaRPr sz="3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</p:txBody>
      </p:sp>
      <p:grpSp>
        <p:nvGrpSpPr>
          <p:cNvPr id="1297" name="Google Shape;1297;p25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1298" name="Google Shape;1298;p25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5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25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5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3" name="Google Shape;1303;p25"/>
          <p:cNvSpPr txBox="1"/>
          <p:nvPr/>
        </p:nvSpPr>
        <p:spPr>
          <a:xfrm>
            <a:off x="3802125" y="721500"/>
            <a:ext cx="10980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Conditionals</a:t>
            </a:r>
            <a:endParaRPr/>
          </a:p>
        </p:txBody>
      </p:sp>
      <p:sp>
        <p:nvSpPr>
          <p:cNvPr id="1304" name="Google Shape;1304;p25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/>
          </a:p>
        </p:txBody>
      </p:sp>
      <p:grpSp>
        <p:nvGrpSpPr>
          <p:cNvPr id="1305" name="Google Shape;1305;p25"/>
          <p:cNvGrpSpPr/>
          <p:nvPr/>
        </p:nvGrpSpPr>
        <p:grpSpPr>
          <a:xfrm>
            <a:off x="12221278" y="189587"/>
            <a:ext cx="5851052" cy="1310243"/>
            <a:chOff x="2" y="-564"/>
            <a:chExt cx="7801403" cy="1746991"/>
          </a:xfrm>
        </p:grpSpPr>
        <p:grpSp>
          <p:nvGrpSpPr>
            <p:cNvPr id="1306" name="Google Shape;1306;p2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307" name="Google Shape;1307;p2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9" name="Google Shape;1309;p2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310" name="Google Shape;1310;p2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2" name="Google Shape;1312;p2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313" name="Google Shape;1313;p2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2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2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316" name="Google Shape;1316;p2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2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319" name="Google Shape;1319;p25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2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2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322" name="Google Shape;1322;p25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2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4" name="Google Shape;1324;p2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325" name="Google Shape;1325;p25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7" name="Google Shape;1327;p2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328" name="Google Shape;1328;p25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0" name="Google Shape;1330;p2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331" name="Google Shape;1331;p25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26"/>
          <p:cNvSpPr txBox="1"/>
          <p:nvPr/>
        </p:nvSpPr>
        <p:spPr>
          <a:xfrm>
            <a:off x="1179325" y="2694425"/>
            <a:ext cx="1595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6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Commonly known as if-statements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elif - To check multiple conditions sequentially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else: A block to execute code when the if condition is false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Syntax:</a:t>
            </a:r>
            <a:endParaRPr sz="3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</p:txBody>
      </p:sp>
      <p:grpSp>
        <p:nvGrpSpPr>
          <p:cNvPr id="1338" name="Google Shape;1338;p26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1339" name="Google Shape;1339;p26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26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1342" name="Google Shape;1342;p26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6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4" name="Google Shape;1344;p26"/>
          <p:cNvSpPr txBox="1"/>
          <p:nvPr/>
        </p:nvSpPr>
        <p:spPr>
          <a:xfrm>
            <a:off x="3802125" y="721500"/>
            <a:ext cx="109809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Conditionals</a:t>
            </a:r>
            <a:endParaRPr/>
          </a:p>
        </p:txBody>
      </p:sp>
      <p:sp>
        <p:nvSpPr>
          <p:cNvPr id="1345" name="Google Shape;1345;p26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/>
          </a:p>
        </p:txBody>
      </p:sp>
      <p:grpSp>
        <p:nvGrpSpPr>
          <p:cNvPr id="1346" name="Google Shape;1346;p26"/>
          <p:cNvGrpSpPr/>
          <p:nvPr/>
        </p:nvGrpSpPr>
        <p:grpSpPr>
          <a:xfrm>
            <a:off x="12221278" y="189587"/>
            <a:ext cx="5851052" cy="1310243"/>
            <a:chOff x="2" y="-564"/>
            <a:chExt cx="7801403" cy="1746991"/>
          </a:xfrm>
        </p:grpSpPr>
        <p:grpSp>
          <p:nvGrpSpPr>
            <p:cNvPr id="1347" name="Google Shape;1347;p2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348" name="Google Shape;1348;p2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2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0" name="Google Shape;1350;p2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351" name="Google Shape;1351;p2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3" name="Google Shape;1353;p2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354" name="Google Shape;1354;p2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6" name="Google Shape;1356;p2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357" name="Google Shape;1357;p2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9" name="Google Shape;1359;p2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360" name="Google Shape;1360;p2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2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363" name="Google Shape;1363;p2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5" name="Google Shape;1365;p2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366" name="Google Shape;1366;p26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2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369" name="Google Shape;1369;p2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2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2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372" name="Google Shape;1372;p2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374" name="Google Shape;1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34" y="5471584"/>
            <a:ext cx="15360325" cy="44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27"/>
          <p:cNvGrpSpPr/>
          <p:nvPr/>
        </p:nvGrpSpPr>
        <p:grpSpPr>
          <a:xfrm>
            <a:off x="4231650" y="4629636"/>
            <a:ext cx="9824703" cy="1591634"/>
            <a:chOff x="0" y="-47625"/>
            <a:chExt cx="1719710" cy="378600"/>
          </a:xfrm>
        </p:grpSpPr>
        <p:sp>
          <p:nvSpPr>
            <p:cNvPr id="1380" name="Google Shape;1380;p27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27"/>
          <p:cNvGrpSpPr/>
          <p:nvPr/>
        </p:nvGrpSpPr>
        <p:grpSpPr>
          <a:xfrm>
            <a:off x="3823138" y="2549511"/>
            <a:ext cx="10641737" cy="3415313"/>
            <a:chOff x="0" y="-47625"/>
            <a:chExt cx="1719710" cy="378600"/>
          </a:xfrm>
        </p:grpSpPr>
        <p:sp>
          <p:nvSpPr>
            <p:cNvPr id="1383" name="Google Shape;1383;p27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27"/>
          <p:cNvGrpSpPr/>
          <p:nvPr/>
        </p:nvGrpSpPr>
        <p:grpSpPr>
          <a:xfrm flipH="1" rot="10800000">
            <a:off x="417483" y="241933"/>
            <a:ext cx="5851052" cy="1310243"/>
            <a:chOff x="0" y="-241102"/>
            <a:chExt cx="7801402" cy="1746991"/>
          </a:xfrm>
        </p:grpSpPr>
        <p:grpSp>
          <p:nvGrpSpPr>
            <p:cNvPr id="1386" name="Google Shape;1386;p27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9" name="Google Shape;1389;p27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390" name="Google Shape;1390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2" name="Google Shape;1392;p27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393" name="Google Shape;1393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5" name="Google Shape;1395;p27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396" name="Google Shape;1396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8" name="Google Shape;1398;p27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4" name="Google Shape;1404;p27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405" name="Google Shape;1405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27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408" name="Google Shape;1408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0" name="Google Shape;1410;p27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1411" name="Google Shape;1411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3" name="Google Shape;1413;p2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1414" name="Google Shape;1414;p2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15" name="Google Shape;1415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7" name="Google Shape;1417;p2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18" name="Google Shape;1418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3" name="Google Shape;1423;p2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424" name="Google Shape;1424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6" name="Google Shape;1426;p2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427" name="Google Shape;1427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9" name="Google Shape;1429;p2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430" name="Google Shape;1430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2" name="Google Shape;1432;p2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433" name="Google Shape;1433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5" name="Google Shape;1435;p2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436" name="Google Shape;1436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8" name="Google Shape;1438;p2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439" name="Google Shape;1439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41" name="Google Shape;1441;p27"/>
          <p:cNvSpPr txBox="1"/>
          <p:nvPr/>
        </p:nvSpPr>
        <p:spPr>
          <a:xfrm>
            <a:off x="3866563" y="6385938"/>
            <a:ext cx="105549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 up VSCode and let's start using: </a:t>
            </a:r>
            <a:endParaRPr sz="3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Conditionals!</a:t>
            </a:r>
            <a:endParaRPr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2" name="Google Shape;1442;p27"/>
          <p:cNvSpPr txBox="1"/>
          <p:nvPr/>
        </p:nvSpPr>
        <p:spPr>
          <a:xfrm>
            <a:off x="4597638" y="3562213"/>
            <a:ext cx="9092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Coding Time!</a:t>
            </a:r>
            <a:endParaRPr sz="1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" name="Google Shape;1447;p28"/>
          <p:cNvGrpSpPr/>
          <p:nvPr/>
        </p:nvGrpSpPr>
        <p:grpSpPr>
          <a:xfrm flipH="1" rot="10800000">
            <a:off x="417483" y="241933"/>
            <a:ext cx="5851052" cy="1310243"/>
            <a:chOff x="0" y="-241102"/>
            <a:chExt cx="7801402" cy="1746991"/>
          </a:xfrm>
        </p:grpSpPr>
        <p:grpSp>
          <p:nvGrpSpPr>
            <p:cNvPr id="1448" name="Google Shape;1448;p28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449" name="Google Shape;1449;p2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1" name="Google Shape;1451;p28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452" name="Google Shape;1452;p2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8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455" name="Google Shape;1455;p2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7" name="Google Shape;1457;p28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458" name="Google Shape;1458;p2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0" name="Google Shape;1460;p28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461" name="Google Shape;1461;p2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3" name="Google Shape;1463;p28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464" name="Google Shape;1464;p2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6" name="Google Shape;1466;p28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467" name="Google Shape;1467;p28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9" name="Google Shape;1469;p28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470" name="Google Shape;1470;p2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2" name="Google Shape;1472;p28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1473" name="Google Shape;1473;p2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75" name="Google Shape;1475;p2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1476" name="Google Shape;1476;p2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77" name="Google Shape;1477;p2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9" name="Google Shape;1479;p2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0" name="Google Shape;1480;p2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2" name="Google Shape;1482;p2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483" name="Google Shape;1483;p2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5" name="Google Shape;1485;p2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486" name="Google Shape;1486;p2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489" name="Google Shape;1489;p2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1" name="Google Shape;1491;p2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492" name="Google Shape;1492;p2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4" name="Google Shape;1494;p2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495" name="Google Shape;1495;p28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2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7" name="Google Shape;1497;p2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498" name="Google Shape;1498;p2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0" name="Google Shape;1500;p2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501" name="Google Shape;1501;p2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3" name="Google Shape;1503;p28"/>
          <p:cNvSpPr txBox="1"/>
          <p:nvPr/>
        </p:nvSpPr>
        <p:spPr>
          <a:xfrm>
            <a:off x="3528300" y="3243425"/>
            <a:ext cx="112314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Choose Your Own Adventure Project</a:t>
            </a:r>
            <a:endParaRPr sz="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29"/>
          <p:cNvGrpSpPr/>
          <p:nvPr/>
        </p:nvGrpSpPr>
        <p:grpSpPr>
          <a:xfrm>
            <a:off x="4231650" y="5171036"/>
            <a:ext cx="9824703" cy="1591634"/>
            <a:chOff x="0" y="-47625"/>
            <a:chExt cx="1719710" cy="378600"/>
          </a:xfrm>
        </p:grpSpPr>
        <p:sp>
          <p:nvSpPr>
            <p:cNvPr id="1509" name="Google Shape;1509;p29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9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1" name="Google Shape;1511;p29"/>
          <p:cNvGrpSpPr/>
          <p:nvPr/>
        </p:nvGrpSpPr>
        <p:grpSpPr>
          <a:xfrm>
            <a:off x="3823138" y="3090911"/>
            <a:ext cx="10641737" cy="3415313"/>
            <a:chOff x="0" y="-47625"/>
            <a:chExt cx="1719710" cy="378600"/>
          </a:xfrm>
        </p:grpSpPr>
        <p:sp>
          <p:nvSpPr>
            <p:cNvPr id="1512" name="Google Shape;1512;p29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9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4" name="Google Shape;1514;p29"/>
          <p:cNvGrpSpPr/>
          <p:nvPr/>
        </p:nvGrpSpPr>
        <p:grpSpPr>
          <a:xfrm flipH="1" rot="10800000">
            <a:off x="417483" y="241933"/>
            <a:ext cx="5851052" cy="1310243"/>
            <a:chOff x="0" y="-241102"/>
            <a:chExt cx="7801402" cy="1746991"/>
          </a:xfrm>
        </p:grpSpPr>
        <p:grpSp>
          <p:nvGrpSpPr>
            <p:cNvPr id="1515" name="Google Shape;1515;p29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516" name="Google Shape;1516;p2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8" name="Google Shape;1518;p29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519" name="Google Shape;1519;p2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1" name="Google Shape;1521;p29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522" name="Google Shape;1522;p2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4" name="Google Shape;1524;p29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525" name="Google Shape;1525;p2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7" name="Google Shape;1527;p29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528" name="Google Shape;1528;p2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29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531" name="Google Shape;1531;p2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3" name="Google Shape;1533;p29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534" name="Google Shape;1534;p29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6" name="Google Shape;1536;p29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537" name="Google Shape;1537;p2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9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1540" name="Google Shape;1540;p2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42" name="Google Shape;1542;p29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1543" name="Google Shape;1543;p2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544" name="Google Shape;1544;p2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6" name="Google Shape;1546;p2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547" name="Google Shape;1547;p2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9" name="Google Shape;1549;p2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50" name="Google Shape;1550;p2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2" name="Google Shape;1552;p2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53" name="Google Shape;1553;p2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5" name="Google Shape;1555;p2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56" name="Google Shape;1556;p2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2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559" name="Google Shape;1559;p2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1" name="Google Shape;1561;p2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562" name="Google Shape;1562;p29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4" name="Google Shape;1564;p2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565" name="Google Shape;1565;p2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2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7" name="Google Shape;1567;p2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568" name="Google Shape;1568;p2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2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0" name="Google Shape;1570;p29"/>
          <p:cNvSpPr txBox="1"/>
          <p:nvPr/>
        </p:nvSpPr>
        <p:spPr>
          <a:xfrm>
            <a:off x="4597638" y="4103613"/>
            <a:ext cx="9092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Demo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12"/>
          <p:cNvGrpSpPr/>
          <p:nvPr/>
        </p:nvGrpSpPr>
        <p:grpSpPr>
          <a:xfrm>
            <a:off x="844802" y="3560623"/>
            <a:ext cx="2065578" cy="1437168"/>
            <a:chOff x="0" y="-47625"/>
            <a:chExt cx="544017" cy="378511"/>
          </a:xfrm>
        </p:grpSpPr>
        <p:sp>
          <p:nvSpPr>
            <p:cNvPr id="527" name="Google Shape;527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12"/>
          <p:cNvGrpSpPr/>
          <p:nvPr/>
        </p:nvGrpSpPr>
        <p:grpSpPr>
          <a:xfrm>
            <a:off x="9582975" y="3560623"/>
            <a:ext cx="2065578" cy="1437168"/>
            <a:chOff x="0" y="-47625"/>
            <a:chExt cx="544017" cy="378511"/>
          </a:xfrm>
        </p:grpSpPr>
        <p:sp>
          <p:nvSpPr>
            <p:cNvPr id="530" name="Google Shape;530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2" name="Google Shape;532;p12"/>
          <p:cNvGrpSpPr/>
          <p:nvPr/>
        </p:nvGrpSpPr>
        <p:grpSpPr>
          <a:xfrm>
            <a:off x="756077" y="5512457"/>
            <a:ext cx="2065578" cy="1437168"/>
            <a:chOff x="0" y="-47625"/>
            <a:chExt cx="544017" cy="378511"/>
          </a:xfrm>
        </p:grpSpPr>
        <p:sp>
          <p:nvSpPr>
            <p:cNvPr id="533" name="Google Shape;533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12"/>
          <p:cNvGrpSpPr/>
          <p:nvPr/>
        </p:nvGrpSpPr>
        <p:grpSpPr>
          <a:xfrm>
            <a:off x="954377" y="3384556"/>
            <a:ext cx="2065578" cy="1437168"/>
            <a:chOff x="0" y="-47625"/>
            <a:chExt cx="544017" cy="378511"/>
          </a:xfrm>
        </p:grpSpPr>
        <p:sp>
          <p:nvSpPr>
            <p:cNvPr id="536" name="Google Shape;536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8" name="Google Shape;538;p12"/>
          <p:cNvGrpSpPr/>
          <p:nvPr/>
        </p:nvGrpSpPr>
        <p:grpSpPr>
          <a:xfrm>
            <a:off x="9692551" y="3384556"/>
            <a:ext cx="2065578" cy="1437168"/>
            <a:chOff x="0" y="-47625"/>
            <a:chExt cx="544017" cy="378511"/>
          </a:xfrm>
        </p:grpSpPr>
        <p:sp>
          <p:nvSpPr>
            <p:cNvPr id="539" name="Google Shape;539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1" name="Google Shape;541;p12"/>
          <p:cNvGrpSpPr/>
          <p:nvPr/>
        </p:nvGrpSpPr>
        <p:grpSpPr>
          <a:xfrm>
            <a:off x="865652" y="5336390"/>
            <a:ext cx="2065578" cy="1437168"/>
            <a:chOff x="0" y="-47625"/>
            <a:chExt cx="544017" cy="378511"/>
          </a:xfrm>
        </p:grpSpPr>
        <p:sp>
          <p:nvSpPr>
            <p:cNvPr id="542" name="Google Shape;542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p12"/>
          <p:cNvGrpSpPr/>
          <p:nvPr/>
        </p:nvGrpSpPr>
        <p:grpSpPr>
          <a:xfrm>
            <a:off x="756077" y="7487966"/>
            <a:ext cx="2065578" cy="1437168"/>
            <a:chOff x="0" y="-47625"/>
            <a:chExt cx="544017" cy="378511"/>
          </a:xfrm>
        </p:grpSpPr>
        <p:sp>
          <p:nvSpPr>
            <p:cNvPr id="545" name="Google Shape;545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p12"/>
          <p:cNvGrpSpPr/>
          <p:nvPr/>
        </p:nvGrpSpPr>
        <p:grpSpPr>
          <a:xfrm>
            <a:off x="865652" y="7311898"/>
            <a:ext cx="2065578" cy="1437168"/>
            <a:chOff x="0" y="-47625"/>
            <a:chExt cx="544017" cy="378511"/>
          </a:xfrm>
        </p:grpSpPr>
        <p:sp>
          <p:nvSpPr>
            <p:cNvPr id="548" name="Google Shape;548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2"/>
            <p:cNvSpPr txBox="1"/>
            <p:nvPr/>
          </p:nvSpPr>
          <p:spPr>
            <a:xfrm>
              <a:off x="0" y="-47625"/>
              <a:ext cx="544017" cy="3785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p12"/>
          <p:cNvGrpSpPr/>
          <p:nvPr/>
        </p:nvGrpSpPr>
        <p:grpSpPr>
          <a:xfrm>
            <a:off x="12246827" y="110435"/>
            <a:ext cx="5851054" cy="1309820"/>
            <a:chOff x="0" y="0"/>
            <a:chExt cx="7801405" cy="1746426"/>
          </a:xfrm>
        </p:grpSpPr>
        <p:grpSp>
          <p:nvGrpSpPr>
            <p:cNvPr id="551" name="Google Shape;551;p12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552" name="Google Shape;552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" name="Google Shape;554;p12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555" name="Google Shape;555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12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58" name="Google Shape;558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" name="Google Shape;560;p12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61" name="Google Shape;561;p1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2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" name="Google Shape;563;p12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64" name="Google Shape;564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" name="Google Shape;566;p12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67" name="Google Shape;567;p12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2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9" name="Google Shape;569;p12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70" name="Google Shape;570;p12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2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572;p12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73" name="Google Shape;573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12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76" name="Google Shape;576;p12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2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8" name="Google Shape;578;p12"/>
          <p:cNvSpPr txBox="1"/>
          <p:nvPr/>
        </p:nvSpPr>
        <p:spPr>
          <a:xfrm>
            <a:off x="12123288" y="3720475"/>
            <a:ext cx="56040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Recap + New Info</a:t>
            </a:r>
            <a:endParaRPr sz="1100"/>
          </a:p>
        </p:txBody>
      </p:sp>
      <p:sp>
        <p:nvSpPr>
          <p:cNvPr id="579" name="Google Shape;579;p12"/>
          <p:cNvSpPr txBox="1"/>
          <p:nvPr/>
        </p:nvSpPr>
        <p:spPr>
          <a:xfrm>
            <a:off x="890224" y="907938"/>
            <a:ext cx="12446871" cy="190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0" u="none" cap="none" strike="noStrik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TABLE OF CONTENTS</a:t>
            </a:r>
            <a:endParaRPr/>
          </a:p>
        </p:txBody>
      </p:sp>
      <p:sp>
        <p:nvSpPr>
          <p:cNvPr id="580" name="Google Shape;580;p12"/>
          <p:cNvSpPr txBox="1"/>
          <p:nvPr/>
        </p:nvSpPr>
        <p:spPr>
          <a:xfrm>
            <a:off x="1534081" y="3617752"/>
            <a:ext cx="14859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/>
          </a:p>
        </p:txBody>
      </p:sp>
      <p:sp>
        <p:nvSpPr>
          <p:cNvPr id="581" name="Google Shape;581;p12"/>
          <p:cNvSpPr txBox="1"/>
          <p:nvPr/>
        </p:nvSpPr>
        <p:spPr>
          <a:xfrm>
            <a:off x="10272255" y="3617752"/>
            <a:ext cx="14859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/>
          </a:p>
        </p:txBody>
      </p:sp>
      <p:sp>
        <p:nvSpPr>
          <p:cNvPr id="582" name="Google Shape;582;p12"/>
          <p:cNvSpPr txBox="1"/>
          <p:nvPr/>
        </p:nvSpPr>
        <p:spPr>
          <a:xfrm>
            <a:off x="1445356" y="5538477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/>
          </a:p>
        </p:txBody>
      </p:sp>
      <p:sp>
        <p:nvSpPr>
          <p:cNvPr id="583" name="Google Shape;583;p12"/>
          <p:cNvSpPr txBox="1"/>
          <p:nvPr/>
        </p:nvSpPr>
        <p:spPr>
          <a:xfrm>
            <a:off x="3419925" y="7844525"/>
            <a:ext cx="496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Quick Refresher</a:t>
            </a:r>
            <a:endParaRPr sz="6000"/>
          </a:p>
        </p:txBody>
      </p:sp>
      <p:sp>
        <p:nvSpPr>
          <p:cNvPr id="584" name="Google Shape;584;p12"/>
          <p:cNvSpPr txBox="1"/>
          <p:nvPr/>
        </p:nvSpPr>
        <p:spPr>
          <a:xfrm>
            <a:off x="1445356" y="7545094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/>
          </a:p>
        </p:txBody>
      </p:sp>
      <p:sp>
        <p:nvSpPr>
          <p:cNvPr id="585" name="Google Shape;585;p12"/>
          <p:cNvSpPr txBox="1"/>
          <p:nvPr/>
        </p:nvSpPr>
        <p:spPr>
          <a:xfrm>
            <a:off x="3427701" y="5769325"/>
            <a:ext cx="56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HW Check</a:t>
            </a:r>
            <a:endParaRPr sz="6000"/>
          </a:p>
        </p:txBody>
      </p:sp>
      <p:grpSp>
        <p:nvGrpSpPr>
          <p:cNvPr id="586" name="Google Shape;586;p12"/>
          <p:cNvGrpSpPr/>
          <p:nvPr/>
        </p:nvGrpSpPr>
        <p:grpSpPr>
          <a:xfrm>
            <a:off x="9637752" y="5437394"/>
            <a:ext cx="2065578" cy="1437506"/>
            <a:chOff x="0" y="-47625"/>
            <a:chExt cx="544017" cy="378600"/>
          </a:xfrm>
        </p:grpSpPr>
        <p:sp>
          <p:nvSpPr>
            <p:cNvPr id="587" name="Google Shape;587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2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12"/>
          <p:cNvGrpSpPr/>
          <p:nvPr/>
        </p:nvGrpSpPr>
        <p:grpSpPr>
          <a:xfrm>
            <a:off x="9747327" y="5261327"/>
            <a:ext cx="2065578" cy="1437506"/>
            <a:chOff x="0" y="-47625"/>
            <a:chExt cx="544017" cy="378600"/>
          </a:xfrm>
        </p:grpSpPr>
        <p:sp>
          <p:nvSpPr>
            <p:cNvPr id="590" name="Google Shape;590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2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" name="Google Shape;592;p12"/>
          <p:cNvSpPr txBox="1"/>
          <p:nvPr/>
        </p:nvSpPr>
        <p:spPr>
          <a:xfrm>
            <a:off x="10327031" y="5463415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  <a:endParaRPr/>
          </a:p>
        </p:txBody>
      </p:sp>
      <p:sp>
        <p:nvSpPr>
          <p:cNvPr id="593" name="Google Shape;593;p12"/>
          <p:cNvSpPr txBox="1"/>
          <p:nvPr/>
        </p:nvSpPr>
        <p:spPr>
          <a:xfrm>
            <a:off x="12309376" y="5712425"/>
            <a:ext cx="5604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63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Conditionals</a:t>
            </a:r>
            <a:endParaRPr sz="1200"/>
          </a:p>
        </p:txBody>
      </p:sp>
      <p:grpSp>
        <p:nvGrpSpPr>
          <p:cNvPr id="594" name="Google Shape;594;p12"/>
          <p:cNvGrpSpPr/>
          <p:nvPr/>
        </p:nvGrpSpPr>
        <p:grpSpPr>
          <a:xfrm>
            <a:off x="9637752" y="7621244"/>
            <a:ext cx="2065578" cy="1437506"/>
            <a:chOff x="0" y="-47625"/>
            <a:chExt cx="544017" cy="378600"/>
          </a:xfrm>
        </p:grpSpPr>
        <p:sp>
          <p:nvSpPr>
            <p:cNvPr id="595" name="Google Shape;595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2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7" name="Google Shape;597;p12"/>
          <p:cNvGrpSpPr/>
          <p:nvPr/>
        </p:nvGrpSpPr>
        <p:grpSpPr>
          <a:xfrm>
            <a:off x="9747327" y="7445177"/>
            <a:ext cx="2065578" cy="1437506"/>
            <a:chOff x="0" y="-47625"/>
            <a:chExt cx="544017" cy="378600"/>
          </a:xfrm>
        </p:grpSpPr>
        <p:sp>
          <p:nvSpPr>
            <p:cNvPr id="598" name="Google Shape;598;p12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2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0" name="Google Shape;600;p12"/>
          <p:cNvSpPr txBox="1"/>
          <p:nvPr/>
        </p:nvSpPr>
        <p:spPr>
          <a:xfrm>
            <a:off x="10327031" y="7647265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/>
          </a:p>
        </p:txBody>
      </p:sp>
      <p:sp>
        <p:nvSpPr>
          <p:cNvPr id="601" name="Google Shape;601;p12"/>
          <p:cNvSpPr txBox="1"/>
          <p:nvPr/>
        </p:nvSpPr>
        <p:spPr>
          <a:xfrm>
            <a:off x="12309376" y="7277375"/>
            <a:ext cx="5604000" cy="19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63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Choose Your Own Adventure Project</a:t>
            </a:r>
            <a:endParaRPr sz="1200"/>
          </a:p>
        </p:txBody>
      </p:sp>
      <p:sp>
        <p:nvSpPr>
          <p:cNvPr id="602" name="Google Shape;602;p12"/>
          <p:cNvSpPr txBox="1"/>
          <p:nvPr/>
        </p:nvSpPr>
        <p:spPr>
          <a:xfrm>
            <a:off x="3223476" y="3748989"/>
            <a:ext cx="560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Class Info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0"/>
          <p:cNvSpPr txBox="1"/>
          <p:nvPr/>
        </p:nvSpPr>
        <p:spPr>
          <a:xfrm>
            <a:off x="1179325" y="2694425"/>
            <a:ext cx="15957600" cy="9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6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This will be your first ever mini-project in this class!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b="1" lang="en-US" sz="3900">
                <a:solidFill>
                  <a:schemeClr val="dk1"/>
                </a:solidFill>
              </a:rPr>
              <a:t>Objective:</a:t>
            </a:r>
            <a:r>
              <a:rPr lang="en-US" sz="3900">
                <a:solidFill>
                  <a:schemeClr val="dk1"/>
                </a:solidFill>
              </a:rPr>
              <a:t> To make a fun text adventure game in Python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What will you need to use? </a:t>
            </a:r>
            <a:r>
              <a:rPr i="1" lang="en-US" sz="3900">
                <a:solidFill>
                  <a:schemeClr val="dk1"/>
                </a:solidFill>
              </a:rPr>
              <a:t>Everything</a:t>
            </a:r>
            <a:r>
              <a:rPr lang="en-US" sz="3900">
                <a:solidFill>
                  <a:schemeClr val="dk1"/>
                </a:solidFill>
              </a:rPr>
              <a:t> we’ve learned so far!</a:t>
            </a:r>
            <a:endParaRPr sz="3900">
              <a:solidFill>
                <a:schemeClr val="dk1"/>
              </a:solidFill>
            </a:endParaRPr>
          </a:p>
          <a:p>
            <a:pPr indent="-476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AutoNum type="alphaLcPeriod"/>
            </a:pPr>
            <a:r>
              <a:rPr lang="en-US" sz="3900">
                <a:solidFill>
                  <a:schemeClr val="dk1"/>
                </a:solidFill>
              </a:rPr>
              <a:t>print() statements, input() statements</a:t>
            </a:r>
            <a:endParaRPr sz="3900">
              <a:solidFill>
                <a:schemeClr val="dk1"/>
              </a:solidFill>
            </a:endParaRPr>
          </a:p>
          <a:p>
            <a:pPr indent="-476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AutoNum type="alphaLcPeriod"/>
            </a:pPr>
            <a:r>
              <a:rPr lang="en-US" sz="3900">
                <a:solidFill>
                  <a:schemeClr val="dk1"/>
                </a:solidFill>
              </a:rPr>
              <a:t>Variables</a:t>
            </a:r>
            <a:endParaRPr sz="3900">
              <a:solidFill>
                <a:schemeClr val="dk1"/>
              </a:solidFill>
            </a:endParaRPr>
          </a:p>
          <a:p>
            <a:pPr indent="-476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AutoNum type="alphaLcPeriod"/>
            </a:pPr>
            <a:r>
              <a:rPr lang="en-US" sz="3900">
                <a:solidFill>
                  <a:schemeClr val="dk1"/>
                </a:solidFill>
              </a:rPr>
              <a:t>Conditionals</a:t>
            </a:r>
            <a:endParaRPr sz="3900">
              <a:solidFill>
                <a:schemeClr val="dk1"/>
              </a:solidFill>
            </a:endParaRPr>
          </a:p>
          <a:p>
            <a:pPr indent="-476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AutoNum type="alphaLcPeriod"/>
            </a:pPr>
            <a:r>
              <a:rPr lang="en-US" sz="3900">
                <a:solidFill>
                  <a:schemeClr val="dk1"/>
                </a:solidFill>
              </a:rPr>
              <a:t>Converting Data Types</a:t>
            </a:r>
            <a:endParaRPr sz="3900">
              <a:solidFill>
                <a:schemeClr val="dk1"/>
              </a:solidFill>
            </a:endParaRPr>
          </a:p>
          <a:p>
            <a:pPr indent="-4762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AutoNum type="alphaLcPeriod"/>
            </a:pPr>
            <a:r>
              <a:rPr lang="en-US" sz="3900">
                <a:solidFill>
                  <a:schemeClr val="dk1"/>
                </a:solidFill>
              </a:rPr>
              <a:t>Mathematics in Python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Let us know if you need help with anything, but we will letting y’all code independently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Not meant to be challenging or serious, so go wild and have fun!</a:t>
            </a:r>
            <a:endParaRPr sz="3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</a:endParaRPr>
          </a:p>
        </p:txBody>
      </p:sp>
      <p:grpSp>
        <p:nvGrpSpPr>
          <p:cNvPr id="1576" name="Google Shape;1576;p30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1577" name="Google Shape;1577;p30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0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30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1580" name="Google Shape;1580;p30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2" name="Google Shape;1582;p30"/>
          <p:cNvSpPr txBox="1"/>
          <p:nvPr/>
        </p:nvSpPr>
        <p:spPr>
          <a:xfrm>
            <a:off x="3802125" y="721500"/>
            <a:ext cx="109809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C.Y.O.A Project</a:t>
            </a:r>
            <a:endParaRPr/>
          </a:p>
        </p:txBody>
      </p:sp>
      <p:sp>
        <p:nvSpPr>
          <p:cNvPr id="1583" name="Google Shape;1583;p30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6</a:t>
            </a:r>
            <a:endParaRPr/>
          </a:p>
        </p:txBody>
      </p:sp>
      <p:grpSp>
        <p:nvGrpSpPr>
          <p:cNvPr id="1584" name="Google Shape;1584;p30"/>
          <p:cNvGrpSpPr/>
          <p:nvPr/>
        </p:nvGrpSpPr>
        <p:grpSpPr>
          <a:xfrm>
            <a:off x="12903876" y="189575"/>
            <a:ext cx="5168430" cy="1310243"/>
            <a:chOff x="2" y="-564"/>
            <a:chExt cx="7801403" cy="1746991"/>
          </a:xfrm>
        </p:grpSpPr>
        <p:grpSp>
          <p:nvGrpSpPr>
            <p:cNvPr id="1585" name="Google Shape;1585;p3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586" name="Google Shape;1586;p3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8" name="Google Shape;1588;p3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589" name="Google Shape;1589;p3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1" name="Google Shape;1591;p3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92" name="Google Shape;1592;p3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4" name="Google Shape;1594;p3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95" name="Google Shape;1595;p30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7" name="Google Shape;1597;p3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98" name="Google Shape;1598;p3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0" name="Google Shape;1600;p3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1" name="Google Shape;1601;p30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3" name="Google Shape;1603;p3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04" name="Google Shape;1604;p30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6" name="Google Shape;1606;p3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07" name="Google Shape;1607;p3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9" name="Google Shape;1609;p3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10" name="Google Shape;1610;p30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31"/>
          <p:cNvGrpSpPr/>
          <p:nvPr/>
        </p:nvGrpSpPr>
        <p:grpSpPr>
          <a:xfrm>
            <a:off x="4231650" y="4629636"/>
            <a:ext cx="9824703" cy="1591634"/>
            <a:chOff x="0" y="-47625"/>
            <a:chExt cx="1719710" cy="378600"/>
          </a:xfrm>
        </p:grpSpPr>
        <p:sp>
          <p:nvSpPr>
            <p:cNvPr id="1617" name="Google Shape;1617;p31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1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31"/>
          <p:cNvGrpSpPr/>
          <p:nvPr/>
        </p:nvGrpSpPr>
        <p:grpSpPr>
          <a:xfrm>
            <a:off x="3823138" y="2549511"/>
            <a:ext cx="10641737" cy="3415313"/>
            <a:chOff x="0" y="-47625"/>
            <a:chExt cx="1719710" cy="378600"/>
          </a:xfrm>
        </p:grpSpPr>
        <p:sp>
          <p:nvSpPr>
            <p:cNvPr id="1620" name="Google Shape;1620;p31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1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31"/>
          <p:cNvGrpSpPr/>
          <p:nvPr/>
        </p:nvGrpSpPr>
        <p:grpSpPr>
          <a:xfrm flipH="1" rot="10800000">
            <a:off x="417483" y="241933"/>
            <a:ext cx="5851052" cy="1310243"/>
            <a:chOff x="0" y="-241102"/>
            <a:chExt cx="7801402" cy="1746991"/>
          </a:xfrm>
        </p:grpSpPr>
        <p:grpSp>
          <p:nvGrpSpPr>
            <p:cNvPr id="1623" name="Google Shape;1623;p31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624" name="Google Shape;1624;p3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31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627" name="Google Shape;1627;p3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31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630" name="Google Shape;1630;p3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2" name="Google Shape;1632;p31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633" name="Google Shape;1633;p3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5" name="Google Shape;1635;p31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636" name="Google Shape;1636;p3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1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8" name="Google Shape;1638;p31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639" name="Google Shape;1639;p3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1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1" name="Google Shape;1641;p31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642" name="Google Shape;1642;p31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1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4" name="Google Shape;1644;p31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645" name="Google Shape;1645;p3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1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7" name="Google Shape;1647;p31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1648" name="Google Shape;1648;p3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1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50" name="Google Shape;1650;p31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1651" name="Google Shape;1651;p31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652" name="Google Shape;1652;p3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4" name="Google Shape;1654;p31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655" name="Google Shape;1655;p3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7" name="Google Shape;1657;p31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658" name="Google Shape;1658;p3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0" name="Google Shape;1660;p31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661" name="Google Shape;1661;p31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1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3" name="Google Shape;1663;p31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664" name="Google Shape;1664;p3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1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6" name="Google Shape;1666;p31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67" name="Google Shape;1667;p31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1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9" name="Google Shape;1669;p31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70" name="Google Shape;1670;p31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1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2" name="Google Shape;1672;p31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73" name="Google Shape;1673;p3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1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5" name="Google Shape;1675;p31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76" name="Google Shape;1676;p31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1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78" name="Google Shape;1678;p31"/>
          <p:cNvSpPr txBox="1"/>
          <p:nvPr/>
        </p:nvSpPr>
        <p:spPr>
          <a:xfrm>
            <a:off x="3866563" y="6385938"/>
            <a:ext cx="105549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 up VSCode and </a:t>
            </a:r>
            <a:r>
              <a:rPr lang="en-US" sz="3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let's</a:t>
            </a:r>
            <a:r>
              <a:rPr lang="en-US" sz="3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start coding…</a:t>
            </a:r>
            <a:endParaRPr sz="3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your very own Choose Your Adventure project!</a:t>
            </a:r>
            <a:endParaRPr sz="3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9" name="Google Shape;1679;p31"/>
          <p:cNvSpPr txBox="1"/>
          <p:nvPr/>
        </p:nvSpPr>
        <p:spPr>
          <a:xfrm>
            <a:off x="4597638" y="3562213"/>
            <a:ext cx="9092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Coding Time!</a:t>
            </a:r>
            <a:endParaRPr sz="1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4" name="Google Shape;1684;p32"/>
          <p:cNvGrpSpPr/>
          <p:nvPr/>
        </p:nvGrpSpPr>
        <p:grpSpPr>
          <a:xfrm>
            <a:off x="4231650" y="4629636"/>
            <a:ext cx="9824703" cy="1591634"/>
            <a:chOff x="0" y="-47625"/>
            <a:chExt cx="1719710" cy="378600"/>
          </a:xfrm>
        </p:grpSpPr>
        <p:sp>
          <p:nvSpPr>
            <p:cNvPr id="1685" name="Google Shape;1685;p32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2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7" name="Google Shape;1687;p32"/>
          <p:cNvGrpSpPr/>
          <p:nvPr/>
        </p:nvGrpSpPr>
        <p:grpSpPr>
          <a:xfrm>
            <a:off x="3823138" y="2549511"/>
            <a:ext cx="10641737" cy="3415313"/>
            <a:chOff x="0" y="-47625"/>
            <a:chExt cx="1719710" cy="378600"/>
          </a:xfrm>
        </p:grpSpPr>
        <p:sp>
          <p:nvSpPr>
            <p:cNvPr id="1688" name="Google Shape;1688;p32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2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0" name="Google Shape;1690;p32"/>
          <p:cNvGrpSpPr/>
          <p:nvPr/>
        </p:nvGrpSpPr>
        <p:grpSpPr>
          <a:xfrm flipH="1" rot="10800000">
            <a:off x="417483" y="241933"/>
            <a:ext cx="5851052" cy="1310243"/>
            <a:chOff x="0" y="-241102"/>
            <a:chExt cx="7801402" cy="1746991"/>
          </a:xfrm>
        </p:grpSpPr>
        <p:grpSp>
          <p:nvGrpSpPr>
            <p:cNvPr id="1691" name="Google Shape;1691;p32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692" name="Google Shape;1692;p3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4" name="Google Shape;1694;p32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695" name="Google Shape;1695;p3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7" name="Google Shape;1697;p32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698" name="Google Shape;1698;p3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0" name="Google Shape;1700;p32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701" name="Google Shape;1701;p3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3" name="Google Shape;1703;p32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704" name="Google Shape;1704;p32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2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32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707" name="Google Shape;1707;p32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2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9" name="Google Shape;1709;p32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710" name="Google Shape;1710;p32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2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2" name="Google Shape;1712;p32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713" name="Google Shape;1713;p32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2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5" name="Google Shape;1715;p32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1716" name="Google Shape;1716;p32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2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8" name="Google Shape;1718;p32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1719" name="Google Shape;1719;p32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720" name="Google Shape;1720;p3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2" name="Google Shape;1722;p32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723" name="Google Shape;1723;p3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5" name="Google Shape;1725;p32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726" name="Google Shape;1726;p3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8" name="Google Shape;1728;p32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729" name="Google Shape;1729;p32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2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1" name="Google Shape;1731;p32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732" name="Google Shape;1732;p32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2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4" name="Google Shape;1734;p32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735" name="Google Shape;1735;p32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2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7" name="Google Shape;1737;p32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738" name="Google Shape;1738;p32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2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0" name="Google Shape;1740;p32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741" name="Google Shape;1741;p32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2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3" name="Google Shape;1743;p32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744" name="Google Shape;1744;p32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2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46" name="Google Shape;1746;p32"/>
          <p:cNvSpPr txBox="1"/>
          <p:nvPr/>
        </p:nvSpPr>
        <p:spPr>
          <a:xfrm>
            <a:off x="3866563" y="6385938"/>
            <a:ext cx="105549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Remember to clean up and stack chairs!</a:t>
            </a:r>
            <a:endParaRPr sz="4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7" name="Google Shape;1747;p32"/>
          <p:cNvSpPr txBox="1"/>
          <p:nvPr/>
        </p:nvSpPr>
        <p:spPr>
          <a:xfrm>
            <a:off x="4597638" y="3562213"/>
            <a:ext cx="9092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Thats It!</a:t>
            </a:r>
            <a:endParaRPr sz="1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3"/>
          <p:cNvSpPr txBox="1"/>
          <p:nvPr/>
        </p:nvSpPr>
        <p:spPr>
          <a:xfrm>
            <a:off x="1179325" y="3008125"/>
            <a:ext cx="16015800" cy="9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Ask Questions Anytime!</a:t>
            </a:r>
            <a:endParaRPr b="1" sz="3500">
              <a:solidFill>
                <a:schemeClr val="dk1"/>
              </a:solidFill>
            </a:endParaRPr>
          </a:p>
          <a:p>
            <a:pPr indent="-4508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If something isn’t clear, don’t hesitate to ask questions, whether it's about a concept, an example, or a problem.</a:t>
            </a:r>
            <a:endParaRPr sz="3500">
              <a:solidFill>
                <a:schemeClr val="dk1"/>
              </a:solidFill>
            </a:endParaRPr>
          </a:p>
          <a:p>
            <a:pPr indent="-450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Don’t want to ask in class? Just shoot an email </a:t>
            </a:r>
            <a:r>
              <a:rPr lang="en-US" sz="3500" u="sng">
                <a:solidFill>
                  <a:schemeClr val="hlink"/>
                </a:solidFill>
                <a:hlinkClick r:id="rId3"/>
              </a:rPr>
              <a:t>pranavdasan8@gmail.com</a:t>
            </a:r>
            <a:r>
              <a:rPr lang="en-US" sz="3500">
                <a:solidFill>
                  <a:schemeClr val="dk1"/>
                </a:solidFill>
              </a:rPr>
              <a:t>, or </a:t>
            </a:r>
            <a:r>
              <a:rPr lang="en-US" sz="3500" u="sng">
                <a:solidFill>
                  <a:schemeClr val="hlink"/>
                </a:solidFill>
                <a:hlinkClick r:id="rId4"/>
              </a:rPr>
              <a:t>mhou2009@gmail.com</a:t>
            </a:r>
            <a:r>
              <a:rPr lang="en-US" sz="3500">
                <a:solidFill>
                  <a:schemeClr val="dk1"/>
                </a:solidFill>
              </a:rPr>
              <a:t> and we’ll help you out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Meeting Notes</a:t>
            </a:r>
            <a:endParaRPr b="1" sz="3500">
              <a:solidFill>
                <a:schemeClr val="dk1"/>
              </a:solidFill>
            </a:endParaRPr>
          </a:p>
          <a:p>
            <a:pPr indent="-4508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We’ll be posting meeting notes every week, so if you want to review anything or catch up if you missed a meeting, go check the meeting notes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Homework</a:t>
            </a:r>
            <a:endParaRPr b="1" sz="3500">
              <a:solidFill>
                <a:schemeClr val="dk1"/>
              </a:solidFill>
            </a:endParaRPr>
          </a:p>
          <a:p>
            <a:pPr indent="-4508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HW isn’t required, but is </a:t>
            </a:r>
            <a:r>
              <a:rPr lang="en-US" sz="3500" u="sng">
                <a:solidFill>
                  <a:schemeClr val="dk1"/>
                </a:solidFill>
              </a:rPr>
              <a:t>highly </a:t>
            </a:r>
            <a:r>
              <a:rPr lang="en-US" sz="3500">
                <a:solidFill>
                  <a:schemeClr val="dk1"/>
                </a:solidFill>
              </a:rPr>
              <a:t>encouraged (plus free candy!)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08" name="Google Shape;608;p13"/>
          <p:cNvGrpSpPr/>
          <p:nvPr/>
        </p:nvGrpSpPr>
        <p:grpSpPr>
          <a:xfrm>
            <a:off x="935775" y="888207"/>
            <a:ext cx="2065578" cy="1437506"/>
            <a:chOff x="0" y="-47625"/>
            <a:chExt cx="544017" cy="378600"/>
          </a:xfrm>
        </p:grpSpPr>
        <p:sp>
          <p:nvSpPr>
            <p:cNvPr id="609" name="Google Shape;609;p13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13"/>
          <p:cNvGrpSpPr/>
          <p:nvPr/>
        </p:nvGrpSpPr>
        <p:grpSpPr>
          <a:xfrm>
            <a:off x="1045350" y="712139"/>
            <a:ext cx="2065578" cy="1437506"/>
            <a:chOff x="0" y="-47625"/>
            <a:chExt cx="544017" cy="378600"/>
          </a:xfrm>
        </p:grpSpPr>
        <p:sp>
          <p:nvSpPr>
            <p:cNvPr id="612" name="Google Shape;612;p13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13"/>
          <p:cNvSpPr txBox="1"/>
          <p:nvPr/>
        </p:nvSpPr>
        <p:spPr>
          <a:xfrm>
            <a:off x="3488877" y="952800"/>
            <a:ext cx="11396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Class Info</a:t>
            </a:r>
            <a:endParaRPr sz="9200"/>
          </a:p>
        </p:txBody>
      </p:sp>
      <p:sp>
        <p:nvSpPr>
          <p:cNvPr id="615" name="Google Shape;615;p13"/>
          <p:cNvSpPr txBox="1"/>
          <p:nvPr/>
        </p:nvSpPr>
        <p:spPr>
          <a:xfrm>
            <a:off x="1625054" y="945335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/>
          </a:p>
        </p:txBody>
      </p:sp>
      <p:grpSp>
        <p:nvGrpSpPr>
          <p:cNvPr id="616" name="Google Shape;616;p13"/>
          <p:cNvGrpSpPr/>
          <p:nvPr/>
        </p:nvGrpSpPr>
        <p:grpSpPr>
          <a:xfrm>
            <a:off x="12135203" y="466362"/>
            <a:ext cx="5851052" cy="1310243"/>
            <a:chOff x="2" y="-564"/>
            <a:chExt cx="7801403" cy="1746991"/>
          </a:xfrm>
        </p:grpSpPr>
        <p:grpSp>
          <p:nvGrpSpPr>
            <p:cNvPr id="617" name="Google Shape;617;p13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618" name="Google Shape;618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0" name="Google Shape;620;p13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1" name="Google Shape;621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p13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24" name="Google Shape;624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6" name="Google Shape;626;p13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27" name="Google Shape;627;p13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13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633" name="Google Shape;633;p13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5" name="Google Shape;635;p13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636" name="Google Shape;636;p13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8" name="Google Shape;638;p13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639" name="Google Shape;639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642" name="Google Shape;642;p13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4"/>
          <p:cNvGrpSpPr/>
          <p:nvPr/>
        </p:nvGrpSpPr>
        <p:grpSpPr>
          <a:xfrm>
            <a:off x="4231638" y="5387749"/>
            <a:ext cx="9824703" cy="1591634"/>
            <a:chOff x="0" y="-47625"/>
            <a:chExt cx="1719710" cy="378600"/>
          </a:xfrm>
        </p:grpSpPr>
        <p:sp>
          <p:nvSpPr>
            <p:cNvPr id="649" name="Google Shape;649;p14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1" name="Google Shape;651;p14"/>
          <p:cNvGrpSpPr/>
          <p:nvPr/>
        </p:nvGrpSpPr>
        <p:grpSpPr>
          <a:xfrm>
            <a:off x="3823125" y="3307623"/>
            <a:ext cx="10641737" cy="3415313"/>
            <a:chOff x="0" y="-47625"/>
            <a:chExt cx="1719710" cy="378600"/>
          </a:xfrm>
        </p:grpSpPr>
        <p:sp>
          <p:nvSpPr>
            <p:cNvPr id="652" name="Google Shape;652;p14"/>
            <p:cNvSpPr/>
            <p:nvPr/>
          </p:nvSpPr>
          <p:spPr>
            <a:xfrm>
              <a:off x="0" y="0"/>
              <a:ext cx="1719710" cy="330886"/>
            </a:xfrm>
            <a:custGeom>
              <a:rect b="b" l="l" r="r" t="t"/>
              <a:pathLst>
                <a:path extrusionOk="0" h="330886" w="171971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 txBox="1"/>
            <p:nvPr/>
          </p:nvSpPr>
          <p:spPr>
            <a:xfrm>
              <a:off x="0" y="-47625"/>
              <a:ext cx="17196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14"/>
          <p:cNvGrpSpPr/>
          <p:nvPr/>
        </p:nvGrpSpPr>
        <p:grpSpPr>
          <a:xfrm flipH="1" rot="10800000">
            <a:off x="417483" y="241933"/>
            <a:ext cx="5851052" cy="1310243"/>
            <a:chOff x="0" y="-241102"/>
            <a:chExt cx="7801402" cy="1746991"/>
          </a:xfrm>
        </p:grpSpPr>
        <p:grpSp>
          <p:nvGrpSpPr>
            <p:cNvPr id="655" name="Google Shape;655;p14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656" name="Google Shape;656;p1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14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662" name="Google Shape;662;p1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" name="Google Shape;664;p14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665" name="Google Shape;665;p1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4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668" name="Google Shape;668;p1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14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671" name="Google Shape;671;p1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14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674" name="Google Shape;674;p14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14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677" name="Google Shape;677;p1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4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680" name="Google Shape;680;p1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2" name="Google Shape;682;p14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683" name="Google Shape;683;p1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684" name="Google Shape;684;p1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6" name="Google Shape;686;p1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87" name="Google Shape;687;p1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9" name="Google Shape;689;p1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90" name="Google Shape;690;p1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2" name="Google Shape;692;p1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93" name="Google Shape;693;p14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1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696" name="Google Shape;696;p1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1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699" name="Google Shape;699;p14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1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02" name="Google Shape;702;p14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4" name="Google Shape;704;p1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705" name="Google Shape;705;p1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708" name="Google Shape;708;p14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0" name="Google Shape;710;p14"/>
          <p:cNvSpPr txBox="1"/>
          <p:nvPr/>
        </p:nvSpPr>
        <p:spPr>
          <a:xfrm>
            <a:off x="4597625" y="4320325"/>
            <a:ext cx="9092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HW Check</a:t>
            </a:r>
            <a:endParaRPr sz="1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5"/>
          <p:cNvSpPr/>
          <p:nvPr/>
        </p:nvSpPr>
        <p:spPr>
          <a:xfrm>
            <a:off x="1502100" y="5315325"/>
            <a:ext cx="8886900" cy="1038900"/>
          </a:xfrm>
          <a:prstGeom prst="roundRect">
            <a:avLst>
              <a:gd fmla="val 16667" name="adj"/>
            </a:avLst>
          </a:prstGeom>
          <a:solidFill>
            <a:srgbClr val="FF4F63">
              <a:alpha val="46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716" name="Google Shape;716;p15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717" name="Google Shape;717;p15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15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720" name="Google Shape;720;p15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5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2" name="Google Shape;722;p15"/>
          <p:cNvSpPr txBox="1"/>
          <p:nvPr/>
        </p:nvSpPr>
        <p:spPr>
          <a:xfrm>
            <a:off x="3824266" y="814076"/>
            <a:ext cx="9494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Quick Refresher</a:t>
            </a:r>
            <a:endParaRPr sz="10000"/>
          </a:p>
        </p:txBody>
      </p:sp>
      <p:sp>
        <p:nvSpPr>
          <p:cNvPr id="723" name="Google Shape;723;p15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/>
          </a:p>
        </p:txBody>
      </p:sp>
      <p:grpSp>
        <p:nvGrpSpPr>
          <p:cNvPr id="724" name="Google Shape;724;p15"/>
          <p:cNvGrpSpPr/>
          <p:nvPr/>
        </p:nvGrpSpPr>
        <p:grpSpPr>
          <a:xfrm>
            <a:off x="12317278" y="107737"/>
            <a:ext cx="5851052" cy="1310243"/>
            <a:chOff x="2" y="-564"/>
            <a:chExt cx="7801403" cy="1746991"/>
          </a:xfrm>
        </p:grpSpPr>
        <p:grpSp>
          <p:nvGrpSpPr>
            <p:cNvPr id="725" name="Google Shape;725;p1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726" name="Google Shape;72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8" name="Google Shape;728;p1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729" name="Google Shape;72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1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732" name="Google Shape;73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4" name="Google Shape;734;p1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735" name="Google Shape;73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7" name="Google Shape;737;p1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38" name="Google Shape;73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0" name="Google Shape;740;p1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1" name="Google Shape;74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p1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44" name="Google Shape;74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6" name="Google Shape;746;p1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747" name="Google Shape;74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9" name="Google Shape;749;p1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750" name="Google Shape;75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52" name="Google Shape;752;p15"/>
          <p:cNvSpPr txBox="1"/>
          <p:nvPr/>
        </p:nvSpPr>
        <p:spPr>
          <a:xfrm>
            <a:off x="1136100" y="3044250"/>
            <a:ext cx="170322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What is VSCode?</a:t>
            </a:r>
            <a:endParaRPr b="1" sz="5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53" name="Google Shape;753;p15"/>
          <p:cNvGrpSpPr/>
          <p:nvPr/>
        </p:nvGrpSpPr>
        <p:grpSpPr>
          <a:xfrm>
            <a:off x="1729374" y="4023076"/>
            <a:ext cx="12210123" cy="829665"/>
            <a:chOff x="1729374" y="4023076"/>
            <a:chExt cx="12210123" cy="829665"/>
          </a:xfrm>
        </p:grpSpPr>
        <p:grpSp>
          <p:nvGrpSpPr>
            <p:cNvPr id="754" name="Google Shape;754;p15"/>
            <p:cNvGrpSpPr/>
            <p:nvPr/>
          </p:nvGrpSpPr>
          <p:grpSpPr>
            <a:xfrm>
              <a:off x="1729374" y="4113601"/>
              <a:ext cx="942781" cy="739141"/>
              <a:chOff x="0" y="-47625"/>
              <a:chExt cx="544017" cy="378600"/>
            </a:xfrm>
          </p:grpSpPr>
          <p:sp>
            <p:nvSpPr>
              <p:cNvPr id="755" name="Google Shape;755;p15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5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15"/>
            <p:cNvGrpSpPr/>
            <p:nvPr/>
          </p:nvGrpSpPr>
          <p:grpSpPr>
            <a:xfrm>
              <a:off x="1793336" y="4023076"/>
              <a:ext cx="942781" cy="739141"/>
              <a:chOff x="0" y="-47625"/>
              <a:chExt cx="544017" cy="378600"/>
            </a:xfrm>
          </p:grpSpPr>
          <p:sp>
            <p:nvSpPr>
              <p:cNvPr id="758" name="Google Shape;758;p15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5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0" name="Google Shape;760;p15"/>
            <p:cNvSpPr txBox="1"/>
            <p:nvPr/>
          </p:nvSpPr>
          <p:spPr>
            <a:xfrm>
              <a:off x="2043978" y="414297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A.</a:t>
              </a:r>
              <a:endParaRPr sz="4500"/>
            </a:p>
          </p:txBody>
        </p:sp>
        <p:sp>
          <p:nvSpPr>
            <p:cNvPr id="761" name="Google Shape;761;p15"/>
            <p:cNvSpPr txBox="1"/>
            <p:nvPr/>
          </p:nvSpPr>
          <p:spPr>
            <a:xfrm>
              <a:off x="2983197" y="4115800"/>
              <a:ext cx="10956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 website where you install Python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762" name="Google Shape;762;p15"/>
          <p:cNvGrpSpPr/>
          <p:nvPr/>
        </p:nvGrpSpPr>
        <p:grpSpPr>
          <a:xfrm>
            <a:off x="1711049" y="6816810"/>
            <a:ext cx="11025725" cy="1385715"/>
            <a:chOff x="1729374" y="7781235"/>
            <a:chExt cx="11025725" cy="1385715"/>
          </a:xfrm>
        </p:grpSpPr>
        <p:grpSp>
          <p:nvGrpSpPr>
            <p:cNvPr id="763" name="Google Shape;763;p15"/>
            <p:cNvGrpSpPr/>
            <p:nvPr/>
          </p:nvGrpSpPr>
          <p:grpSpPr>
            <a:xfrm>
              <a:off x="1729374" y="7871760"/>
              <a:ext cx="942781" cy="739141"/>
              <a:chOff x="0" y="-47625"/>
              <a:chExt cx="544017" cy="378600"/>
            </a:xfrm>
          </p:grpSpPr>
          <p:sp>
            <p:nvSpPr>
              <p:cNvPr id="764" name="Google Shape;764;p15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5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6" name="Google Shape;766;p15"/>
            <p:cNvGrpSpPr/>
            <p:nvPr/>
          </p:nvGrpSpPr>
          <p:grpSpPr>
            <a:xfrm>
              <a:off x="1793336" y="7781235"/>
              <a:ext cx="942781" cy="739141"/>
              <a:chOff x="0" y="-47625"/>
              <a:chExt cx="544017" cy="378600"/>
            </a:xfrm>
          </p:grpSpPr>
          <p:sp>
            <p:nvSpPr>
              <p:cNvPr id="767" name="Google Shape;767;p15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5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9" name="Google Shape;769;p15"/>
            <p:cNvSpPr txBox="1"/>
            <p:nvPr/>
          </p:nvSpPr>
          <p:spPr>
            <a:xfrm>
              <a:off x="2043978" y="790113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C.</a:t>
              </a:r>
              <a:endParaRPr sz="4500"/>
            </a:p>
          </p:txBody>
        </p:sp>
        <p:sp>
          <p:nvSpPr>
            <p:cNvPr id="770" name="Google Shape;770;p15"/>
            <p:cNvSpPr txBox="1"/>
            <p:nvPr/>
          </p:nvSpPr>
          <p:spPr>
            <a:xfrm>
              <a:off x="2983199" y="7873950"/>
              <a:ext cx="97719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 website to get the latest Python updates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771" name="Google Shape;771;p15"/>
          <p:cNvGrpSpPr/>
          <p:nvPr/>
        </p:nvGrpSpPr>
        <p:grpSpPr>
          <a:xfrm>
            <a:off x="1711049" y="5347801"/>
            <a:ext cx="15855127" cy="829665"/>
            <a:chOff x="1729374" y="4023076"/>
            <a:chExt cx="15855127" cy="829665"/>
          </a:xfrm>
        </p:grpSpPr>
        <p:grpSp>
          <p:nvGrpSpPr>
            <p:cNvPr id="772" name="Google Shape;772;p15"/>
            <p:cNvGrpSpPr/>
            <p:nvPr/>
          </p:nvGrpSpPr>
          <p:grpSpPr>
            <a:xfrm>
              <a:off x="1729374" y="4113601"/>
              <a:ext cx="942781" cy="739141"/>
              <a:chOff x="0" y="-47625"/>
              <a:chExt cx="544017" cy="378600"/>
            </a:xfrm>
          </p:grpSpPr>
          <p:sp>
            <p:nvSpPr>
              <p:cNvPr id="773" name="Google Shape;773;p15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5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5" name="Google Shape;775;p15"/>
            <p:cNvGrpSpPr/>
            <p:nvPr/>
          </p:nvGrpSpPr>
          <p:grpSpPr>
            <a:xfrm>
              <a:off x="1793336" y="4023076"/>
              <a:ext cx="942781" cy="739141"/>
              <a:chOff x="0" y="-47625"/>
              <a:chExt cx="544017" cy="378600"/>
            </a:xfrm>
          </p:grpSpPr>
          <p:sp>
            <p:nvSpPr>
              <p:cNvPr id="776" name="Google Shape;776;p15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5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8" name="Google Shape;778;p15"/>
            <p:cNvSpPr txBox="1"/>
            <p:nvPr/>
          </p:nvSpPr>
          <p:spPr>
            <a:xfrm>
              <a:off x="2043978" y="414297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B.</a:t>
              </a:r>
              <a:endParaRPr sz="4500"/>
            </a:p>
          </p:txBody>
        </p:sp>
        <p:sp>
          <p:nvSpPr>
            <p:cNvPr id="779" name="Google Shape;779;p15"/>
            <p:cNvSpPr txBox="1"/>
            <p:nvPr/>
          </p:nvSpPr>
          <p:spPr>
            <a:xfrm>
              <a:off x="2983201" y="4159925"/>
              <a:ext cx="14601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 software where you code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780" name="Google Shape;780;p15"/>
          <p:cNvGrpSpPr/>
          <p:nvPr/>
        </p:nvGrpSpPr>
        <p:grpSpPr>
          <a:xfrm>
            <a:off x="1695649" y="8491760"/>
            <a:ext cx="15486127" cy="829665"/>
            <a:chOff x="1729374" y="7781235"/>
            <a:chExt cx="15486127" cy="829665"/>
          </a:xfrm>
        </p:grpSpPr>
        <p:grpSp>
          <p:nvGrpSpPr>
            <p:cNvPr id="781" name="Google Shape;781;p15"/>
            <p:cNvGrpSpPr/>
            <p:nvPr/>
          </p:nvGrpSpPr>
          <p:grpSpPr>
            <a:xfrm>
              <a:off x="1729374" y="7871760"/>
              <a:ext cx="942781" cy="739141"/>
              <a:chOff x="0" y="-47625"/>
              <a:chExt cx="544017" cy="378600"/>
            </a:xfrm>
          </p:grpSpPr>
          <p:sp>
            <p:nvSpPr>
              <p:cNvPr id="782" name="Google Shape;782;p15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5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4" name="Google Shape;784;p15"/>
            <p:cNvGrpSpPr/>
            <p:nvPr/>
          </p:nvGrpSpPr>
          <p:grpSpPr>
            <a:xfrm>
              <a:off x="1793336" y="7781235"/>
              <a:ext cx="942781" cy="739141"/>
              <a:chOff x="0" y="-47625"/>
              <a:chExt cx="544017" cy="378600"/>
            </a:xfrm>
          </p:grpSpPr>
          <p:sp>
            <p:nvSpPr>
              <p:cNvPr id="785" name="Google Shape;785;p15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5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87" name="Google Shape;787;p15"/>
            <p:cNvSpPr txBox="1"/>
            <p:nvPr/>
          </p:nvSpPr>
          <p:spPr>
            <a:xfrm>
              <a:off x="2043978" y="790113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D.</a:t>
              </a:r>
              <a:endParaRPr sz="4500"/>
            </a:p>
          </p:txBody>
        </p:sp>
        <p:sp>
          <p:nvSpPr>
            <p:cNvPr id="788" name="Google Shape;788;p15"/>
            <p:cNvSpPr txBox="1"/>
            <p:nvPr/>
          </p:nvSpPr>
          <p:spPr>
            <a:xfrm>
              <a:off x="2983201" y="7873950"/>
              <a:ext cx="14232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45720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 website to get Python help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789" name="Google Shape;7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0225" y="4553725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6"/>
          <p:cNvSpPr/>
          <p:nvPr/>
        </p:nvSpPr>
        <p:spPr>
          <a:xfrm>
            <a:off x="1502025" y="8431025"/>
            <a:ext cx="3069900" cy="1038900"/>
          </a:xfrm>
          <a:prstGeom prst="roundRect">
            <a:avLst>
              <a:gd fmla="val 16667" name="adj"/>
            </a:avLst>
          </a:prstGeom>
          <a:solidFill>
            <a:srgbClr val="FF4F63">
              <a:alpha val="46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795" name="Google Shape;795;p16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796" name="Google Shape;796;p16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6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8" name="Google Shape;798;p16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799" name="Google Shape;799;p16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6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1" name="Google Shape;801;p16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/>
          </a:p>
        </p:txBody>
      </p:sp>
      <p:grpSp>
        <p:nvGrpSpPr>
          <p:cNvPr id="802" name="Google Shape;802;p16"/>
          <p:cNvGrpSpPr/>
          <p:nvPr/>
        </p:nvGrpSpPr>
        <p:grpSpPr>
          <a:xfrm>
            <a:off x="12317278" y="107737"/>
            <a:ext cx="5851052" cy="1310243"/>
            <a:chOff x="2" y="-564"/>
            <a:chExt cx="7801403" cy="1746991"/>
          </a:xfrm>
        </p:grpSpPr>
        <p:grpSp>
          <p:nvGrpSpPr>
            <p:cNvPr id="803" name="Google Shape;803;p1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04" name="Google Shape;804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807" name="Google Shape;807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1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810" name="Google Shape;810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2" name="Google Shape;812;p1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813" name="Google Shape;813;p16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5" name="Google Shape;815;p1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816" name="Google Shape;816;p1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1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819" name="Google Shape;819;p16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1" name="Google Shape;821;p1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822" name="Google Shape;822;p16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4" name="Google Shape;824;p1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25" name="Google Shape;825;p1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7" name="Google Shape;827;p1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28" name="Google Shape;828;p16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30" name="Google Shape;830;p16"/>
          <p:cNvSpPr txBox="1"/>
          <p:nvPr/>
        </p:nvSpPr>
        <p:spPr>
          <a:xfrm>
            <a:off x="1136100" y="3044250"/>
            <a:ext cx="17032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lang="en-US" sz="4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What data type represents a decimal number?</a:t>
            </a:r>
            <a:endParaRPr b="1" sz="4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31" name="Google Shape;831;p16"/>
          <p:cNvGrpSpPr/>
          <p:nvPr/>
        </p:nvGrpSpPr>
        <p:grpSpPr>
          <a:xfrm>
            <a:off x="1729374" y="4023076"/>
            <a:ext cx="12210123" cy="829665"/>
            <a:chOff x="1729374" y="4023076"/>
            <a:chExt cx="12210123" cy="829665"/>
          </a:xfrm>
        </p:grpSpPr>
        <p:grpSp>
          <p:nvGrpSpPr>
            <p:cNvPr id="832" name="Google Shape;832;p16"/>
            <p:cNvGrpSpPr/>
            <p:nvPr/>
          </p:nvGrpSpPr>
          <p:grpSpPr>
            <a:xfrm>
              <a:off x="1729374" y="4113601"/>
              <a:ext cx="942781" cy="739141"/>
              <a:chOff x="0" y="-47625"/>
              <a:chExt cx="544017" cy="378600"/>
            </a:xfrm>
          </p:grpSpPr>
          <p:sp>
            <p:nvSpPr>
              <p:cNvPr id="833" name="Google Shape;833;p16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6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6"/>
            <p:cNvGrpSpPr/>
            <p:nvPr/>
          </p:nvGrpSpPr>
          <p:grpSpPr>
            <a:xfrm>
              <a:off x="1793336" y="4023076"/>
              <a:ext cx="942781" cy="739141"/>
              <a:chOff x="0" y="-47625"/>
              <a:chExt cx="544017" cy="378600"/>
            </a:xfrm>
          </p:grpSpPr>
          <p:sp>
            <p:nvSpPr>
              <p:cNvPr id="836" name="Google Shape;836;p16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6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8" name="Google Shape;838;p16"/>
            <p:cNvSpPr txBox="1"/>
            <p:nvPr/>
          </p:nvSpPr>
          <p:spPr>
            <a:xfrm>
              <a:off x="2043978" y="414297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A.</a:t>
              </a:r>
              <a:endParaRPr sz="4500"/>
            </a:p>
          </p:txBody>
        </p:sp>
        <p:sp>
          <p:nvSpPr>
            <p:cNvPr id="839" name="Google Shape;839;p16"/>
            <p:cNvSpPr txBox="1"/>
            <p:nvPr/>
          </p:nvSpPr>
          <p:spPr>
            <a:xfrm>
              <a:off x="2983197" y="4115800"/>
              <a:ext cx="10956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str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840" name="Google Shape;840;p16"/>
          <p:cNvGrpSpPr/>
          <p:nvPr/>
        </p:nvGrpSpPr>
        <p:grpSpPr>
          <a:xfrm>
            <a:off x="1711049" y="6816810"/>
            <a:ext cx="12906122" cy="829665"/>
            <a:chOff x="1729374" y="7781235"/>
            <a:chExt cx="12906122" cy="829665"/>
          </a:xfrm>
        </p:grpSpPr>
        <p:grpSp>
          <p:nvGrpSpPr>
            <p:cNvPr id="841" name="Google Shape;841;p16"/>
            <p:cNvGrpSpPr/>
            <p:nvPr/>
          </p:nvGrpSpPr>
          <p:grpSpPr>
            <a:xfrm>
              <a:off x="1729374" y="7871760"/>
              <a:ext cx="942781" cy="739141"/>
              <a:chOff x="0" y="-47625"/>
              <a:chExt cx="544017" cy="378600"/>
            </a:xfrm>
          </p:grpSpPr>
          <p:sp>
            <p:nvSpPr>
              <p:cNvPr id="842" name="Google Shape;842;p16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6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4" name="Google Shape;844;p16"/>
            <p:cNvGrpSpPr/>
            <p:nvPr/>
          </p:nvGrpSpPr>
          <p:grpSpPr>
            <a:xfrm>
              <a:off x="1793336" y="7781235"/>
              <a:ext cx="942781" cy="739141"/>
              <a:chOff x="0" y="-47625"/>
              <a:chExt cx="544017" cy="378600"/>
            </a:xfrm>
          </p:grpSpPr>
          <p:sp>
            <p:nvSpPr>
              <p:cNvPr id="845" name="Google Shape;845;p16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6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7" name="Google Shape;847;p16"/>
            <p:cNvSpPr txBox="1"/>
            <p:nvPr/>
          </p:nvSpPr>
          <p:spPr>
            <a:xfrm>
              <a:off x="2043978" y="790113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C.</a:t>
              </a:r>
              <a:endParaRPr sz="4500"/>
            </a:p>
          </p:txBody>
        </p:sp>
        <p:sp>
          <p:nvSpPr>
            <p:cNvPr id="848" name="Google Shape;848;p16"/>
            <p:cNvSpPr txBox="1"/>
            <p:nvPr/>
          </p:nvSpPr>
          <p:spPr>
            <a:xfrm>
              <a:off x="2983196" y="7873950"/>
              <a:ext cx="11652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bool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849" name="Google Shape;849;p16"/>
          <p:cNvGrpSpPr/>
          <p:nvPr/>
        </p:nvGrpSpPr>
        <p:grpSpPr>
          <a:xfrm>
            <a:off x="1711049" y="5347801"/>
            <a:ext cx="15855127" cy="829665"/>
            <a:chOff x="1729374" y="4023076"/>
            <a:chExt cx="15855127" cy="829665"/>
          </a:xfrm>
        </p:grpSpPr>
        <p:grpSp>
          <p:nvGrpSpPr>
            <p:cNvPr id="850" name="Google Shape;850;p16"/>
            <p:cNvGrpSpPr/>
            <p:nvPr/>
          </p:nvGrpSpPr>
          <p:grpSpPr>
            <a:xfrm>
              <a:off x="1729374" y="4113601"/>
              <a:ext cx="942781" cy="739141"/>
              <a:chOff x="0" y="-47625"/>
              <a:chExt cx="544017" cy="378600"/>
            </a:xfrm>
          </p:grpSpPr>
          <p:sp>
            <p:nvSpPr>
              <p:cNvPr id="851" name="Google Shape;851;p16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6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3" name="Google Shape;853;p16"/>
            <p:cNvGrpSpPr/>
            <p:nvPr/>
          </p:nvGrpSpPr>
          <p:grpSpPr>
            <a:xfrm>
              <a:off x="1793336" y="4023076"/>
              <a:ext cx="942781" cy="739141"/>
              <a:chOff x="0" y="-47625"/>
              <a:chExt cx="544017" cy="378600"/>
            </a:xfrm>
          </p:grpSpPr>
          <p:sp>
            <p:nvSpPr>
              <p:cNvPr id="854" name="Google Shape;854;p16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6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6" name="Google Shape;856;p16"/>
            <p:cNvSpPr txBox="1"/>
            <p:nvPr/>
          </p:nvSpPr>
          <p:spPr>
            <a:xfrm>
              <a:off x="2043978" y="414297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B.</a:t>
              </a:r>
              <a:endParaRPr sz="4500"/>
            </a:p>
          </p:txBody>
        </p:sp>
        <p:sp>
          <p:nvSpPr>
            <p:cNvPr id="857" name="Google Shape;857;p16"/>
            <p:cNvSpPr txBox="1"/>
            <p:nvPr/>
          </p:nvSpPr>
          <p:spPr>
            <a:xfrm>
              <a:off x="2983201" y="4159925"/>
              <a:ext cx="14601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int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858" name="Google Shape;858;p16"/>
          <p:cNvGrpSpPr/>
          <p:nvPr/>
        </p:nvGrpSpPr>
        <p:grpSpPr>
          <a:xfrm>
            <a:off x="1695649" y="8491760"/>
            <a:ext cx="15486127" cy="829665"/>
            <a:chOff x="1729374" y="7781235"/>
            <a:chExt cx="15486127" cy="829665"/>
          </a:xfrm>
        </p:grpSpPr>
        <p:grpSp>
          <p:nvGrpSpPr>
            <p:cNvPr id="859" name="Google Shape;859;p16"/>
            <p:cNvGrpSpPr/>
            <p:nvPr/>
          </p:nvGrpSpPr>
          <p:grpSpPr>
            <a:xfrm>
              <a:off x="1729374" y="7871760"/>
              <a:ext cx="942781" cy="739141"/>
              <a:chOff x="0" y="-47625"/>
              <a:chExt cx="544017" cy="378600"/>
            </a:xfrm>
          </p:grpSpPr>
          <p:sp>
            <p:nvSpPr>
              <p:cNvPr id="860" name="Google Shape;860;p16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2" name="Google Shape;862;p16"/>
            <p:cNvGrpSpPr/>
            <p:nvPr/>
          </p:nvGrpSpPr>
          <p:grpSpPr>
            <a:xfrm>
              <a:off x="1793336" y="7781235"/>
              <a:ext cx="942781" cy="739141"/>
              <a:chOff x="0" y="-47625"/>
              <a:chExt cx="544017" cy="378600"/>
            </a:xfrm>
          </p:grpSpPr>
          <p:sp>
            <p:nvSpPr>
              <p:cNvPr id="863" name="Google Shape;863;p16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5" name="Google Shape;865;p16"/>
            <p:cNvSpPr txBox="1"/>
            <p:nvPr/>
          </p:nvSpPr>
          <p:spPr>
            <a:xfrm>
              <a:off x="2043978" y="790113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D.</a:t>
              </a:r>
              <a:endParaRPr sz="4500"/>
            </a:p>
          </p:txBody>
        </p:sp>
        <p:sp>
          <p:nvSpPr>
            <p:cNvPr id="866" name="Google Shape;866;p16"/>
            <p:cNvSpPr txBox="1"/>
            <p:nvPr/>
          </p:nvSpPr>
          <p:spPr>
            <a:xfrm>
              <a:off x="2983201" y="7873950"/>
              <a:ext cx="14232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float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67" name="Google Shape;867;p16"/>
          <p:cNvSpPr txBox="1"/>
          <p:nvPr/>
        </p:nvSpPr>
        <p:spPr>
          <a:xfrm>
            <a:off x="3824266" y="814076"/>
            <a:ext cx="9494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Quick Refresher</a:t>
            </a:r>
            <a:endParaRPr sz="1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7"/>
          <p:cNvSpPr/>
          <p:nvPr/>
        </p:nvSpPr>
        <p:spPr>
          <a:xfrm>
            <a:off x="1578300" y="5548825"/>
            <a:ext cx="8800200" cy="1025700"/>
          </a:xfrm>
          <a:prstGeom prst="roundRect">
            <a:avLst>
              <a:gd fmla="val 16667" name="adj"/>
            </a:avLst>
          </a:prstGeom>
          <a:solidFill>
            <a:srgbClr val="FF4F63">
              <a:alpha val="46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873" name="Google Shape;873;p17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874" name="Google Shape;874;p17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17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877" name="Google Shape;877;p17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9" name="Google Shape;879;p17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/>
          </a:p>
        </p:txBody>
      </p:sp>
      <p:grpSp>
        <p:nvGrpSpPr>
          <p:cNvPr id="880" name="Google Shape;880;p17"/>
          <p:cNvGrpSpPr/>
          <p:nvPr/>
        </p:nvGrpSpPr>
        <p:grpSpPr>
          <a:xfrm>
            <a:off x="12317278" y="107737"/>
            <a:ext cx="5851052" cy="1310243"/>
            <a:chOff x="2" y="-564"/>
            <a:chExt cx="7801403" cy="1746991"/>
          </a:xfrm>
        </p:grpSpPr>
        <p:grpSp>
          <p:nvGrpSpPr>
            <p:cNvPr id="881" name="Google Shape;881;p1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82" name="Google Shape;882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4" name="Google Shape;884;p1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885" name="Google Shape;885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7" name="Google Shape;887;p1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888" name="Google Shape;888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0" name="Google Shape;890;p1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891" name="Google Shape;891;p17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3" name="Google Shape;893;p1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894" name="Google Shape;894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6" name="Google Shape;896;p1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897" name="Google Shape;897;p17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9" name="Google Shape;899;p1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900" name="Google Shape;900;p17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2" name="Google Shape;902;p1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903" name="Google Shape;903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5" name="Google Shape;905;p1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906" name="Google Shape;906;p17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8" name="Google Shape;908;p17"/>
          <p:cNvSpPr txBox="1"/>
          <p:nvPr/>
        </p:nvSpPr>
        <p:spPr>
          <a:xfrm>
            <a:off x="1136100" y="3044250"/>
            <a:ext cx="17032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lang="en-US" sz="4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What are variables used for?</a:t>
            </a:r>
            <a:endParaRPr b="1" sz="4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09" name="Google Shape;909;p17"/>
          <p:cNvGrpSpPr/>
          <p:nvPr/>
        </p:nvGrpSpPr>
        <p:grpSpPr>
          <a:xfrm>
            <a:off x="1729374" y="4023076"/>
            <a:ext cx="13997826" cy="1385724"/>
            <a:chOff x="1729374" y="4023076"/>
            <a:chExt cx="13997826" cy="1385724"/>
          </a:xfrm>
        </p:grpSpPr>
        <p:grpSp>
          <p:nvGrpSpPr>
            <p:cNvPr id="910" name="Google Shape;910;p17"/>
            <p:cNvGrpSpPr/>
            <p:nvPr/>
          </p:nvGrpSpPr>
          <p:grpSpPr>
            <a:xfrm>
              <a:off x="1729374" y="4113601"/>
              <a:ext cx="942781" cy="739141"/>
              <a:chOff x="0" y="-47625"/>
              <a:chExt cx="544017" cy="378600"/>
            </a:xfrm>
          </p:grpSpPr>
          <p:sp>
            <p:nvSpPr>
              <p:cNvPr id="911" name="Google Shape;911;p17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7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3" name="Google Shape;913;p17"/>
            <p:cNvGrpSpPr/>
            <p:nvPr/>
          </p:nvGrpSpPr>
          <p:grpSpPr>
            <a:xfrm>
              <a:off x="1793336" y="4023076"/>
              <a:ext cx="942781" cy="739141"/>
              <a:chOff x="0" y="-47625"/>
              <a:chExt cx="544017" cy="378600"/>
            </a:xfrm>
          </p:grpSpPr>
          <p:sp>
            <p:nvSpPr>
              <p:cNvPr id="914" name="Google Shape;914;p17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7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6" name="Google Shape;916;p17"/>
            <p:cNvSpPr txBox="1"/>
            <p:nvPr/>
          </p:nvSpPr>
          <p:spPr>
            <a:xfrm>
              <a:off x="2043978" y="414297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A.</a:t>
              </a:r>
              <a:endParaRPr sz="4500"/>
            </a:p>
          </p:txBody>
        </p:sp>
        <p:sp>
          <p:nvSpPr>
            <p:cNvPr id="917" name="Google Shape;917;p17"/>
            <p:cNvSpPr txBox="1"/>
            <p:nvPr/>
          </p:nvSpPr>
          <p:spPr>
            <a:xfrm>
              <a:off x="2983200" y="4115800"/>
              <a:ext cx="127440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To solve </a:t>
              </a: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algebraic</a:t>
              </a: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equations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(Hint: We are learning Python, not math)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18" name="Google Shape;918;p17"/>
          <p:cNvGrpSpPr/>
          <p:nvPr/>
        </p:nvGrpSpPr>
        <p:grpSpPr>
          <a:xfrm>
            <a:off x="1711049" y="6969210"/>
            <a:ext cx="12906122" cy="829665"/>
            <a:chOff x="1729374" y="7781235"/>
            <a:chExt cx="12906122" cy="829665"/>
          </a:xfrm>
        </p:grpSpPr>
        <p:grpSp>
          <p:nvGrpSpPr>
            <p:cNvPr id="919" name="Google Shape;919;p17"/>
            <p:cNvGrpSpPr/>
            <p:nvPr/>
          </p:nvGrpSpPr>
          <p:grpSpPr>
            <a:xfrm>
              <a:off x="1729374" y="7871760"/>
              <a:ext cx="942781" cy="739141"/>
              <a:chOff x="0" y="-47625"/>
              <a:chExt cx="544017" cy="378600"/>
            </a:xfrm>
          </p:grpSpPr>
          <p:sp>
            <p:nvSpPr>
              <p:cNvPr id="920" name="Google Shape;920;p17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7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2" name="Google Shape;922;p17"/>
            <p:cNvGrpSpPr/>
            <p:nvPr/>
          </p:nvGrpSpPr>
          <p:grpSpPr>
            <a:xfrm>
              <a:off x="1793336" y="7781235"/>
              <a:ext cx="942781" cy="739141"/>
              <a:chOff x="0" y="-47625"/>
              <a:chExt cx="544017" cy="378600"/>
            </a:xfrm>
          </p:grpSpPr>
          <p:sp>
            <p:nvSpPr>
              <p:cNvPr id="923" name="Google Shape;923;p17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7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5" name="Google Shape;925;p17"/>
            <p:cNvSpPr txBox="1"/>
            <p:nvPr/>
          </p:nvSpPr>
          <p:spPr>
            <a:xfrm>
              <a:off x="2043978" y="790113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C.</a:t>
              </a:r>
              <a:endParaRPr sz="4500"/>
            </a:p>
          </p:txBody>
        </p:sp>
        <p:sp>
          <p:nvSpPr>
            <p:cNvPr id="926" name="Google Shape;926;p17"/>
            <p:cNvSpPr txBox="1"/>
            <p:nvPr/>
          </p:nvSpPr>
          <p:spPr>
            <a:xfrm>
              <a:off x="2983196" y="7873950"/>
              <a:ext cx="11652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To run code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27" name="Google Shape;927;p17"/>
          <p:cNvGrpSpPr/>
          <p:nvPr/>
        </p:nvGrpSpPr>
        <p:grpSpPr>
          <a:xfrm>
            <a:off x="1711049" y="5576401"/>
            <a:ext cx="15855127" cy="829665"/>
            <a:chOff x="1729374" y="4023076"/>
            <a:chExt cx="15855127" cy="829665"/>
          </a:xfrm>
        </p:grpSpPr>
        <p:grpSp>
          <p:nvGrpSpPr>
            <p:cNvPr id="928" name="Google Shape;928;p17"/>
            <p:cNvGrpSpPr/>
            <p:nvPr/>
          </p:nvGrpSpPr>
          <p:grpSpPr>
            <a:xfrm>
              <a:off x="1729374" y="4113601"/>
              <a:ext cx="942781" cy="739141"/>
              <a:chOff x="0" y="-47625"/>
              <a:chExt cx="544017" cy="378600"/>
            </a:xfrm>
          </p:grpSpPr>
          <p:sp>
            <p:nvSpPr>
              <p:cNvPr id="929" name="Google Shape;929;p17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1" name="Google Shape;931;p17"/>
            <p:cNvGrpSpPr/>
            <p:nvPr/>
          </p:nvGrpSpPr>
          <p:grpSpPr>
            <a:xfrm>
              <a:off x="1793336" y="4023076"/>
              <a:ext cx="942781" cy="739141"/>
              <a:chOff x="0" y="-47625"/>
              <a:chExt cx="544017" cy="378600"/>
            </a:xfrm>
          </p:grpSpPr>
          <p:sp>
            <p:nvSpPr>
              <p:cNvPr id="932" name="Google Shape;932;p17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34" name="Google Shape;934;p17"/>
            <p:cNvSpPr txBox="1"/>
            <p:nvPr/>
          </p:nvSpPr>
          <p:spPr>
            <a:xfrm>
              <a:off x="2043978" y="414297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B.</a:t>
              </a:r>
              <a:endParaRPr sz="4500"/>
            </a:p>
          </p:txBody>
        </p:sp>
        <p:sp>
          <p:nvSpPr>
            <p:cNvPr id="935" name="Google Shape;935;p17"/>
            <p:cNvSpPr txBox="1"/>
            <p:nvPr/>
          </p:nvSpPr>
          <p:spPr>
            <a:xfrm>
              <a:off x="2983201" y="4159925"/>
              <a:ext cx="14601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To store and manage data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36" name="Google Shape;936;p17"/>
          <p:cNvGrpSpPr/>
          <p:nvPr/>
        </p:nvGrpSpPr>
        <p:grpSpPr>
          <a:xfrm>
            <a:off x="1695649" y="8644160"/>
            <a:ext cx="15486127" cy="829665"/>
            <a:chOff x="1729374" y="7781235"/>
            <a:chExt cx="15486127" cy="829665"/>
          </a:xfrm>
        </p:grpSpPr>
        <p:grpSp>
          <p:nvGrpSpPr>
            <p:cNvPr id="937" name="Google Shape;937;p17"/>
            <p:cNvGrpSpPr/>
            <p:nvPr/>
          </p:nvGrpSpPr>
          <p:grpSpPr>
            <a:xfrm>
              <a:off x="1729374" y="7871760"/>
              <a:ext cx="942781" cy="739141"/>
              <a:chOff x="0" y="-47625"/>
              <a:chExt cx="544017" cy="378600"/>
            </a:xfrm>
          </p:grpSpPr>
          <p:sp>
            <p:nvSpPr>
              <p:cNvPr id="938" name="Google Shape;938;p17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0" name="Google Shape;940;p17"/>
            <p:cNvGrpSpPr/>
            <p:nvPr/>
          </p:nvGrpSpPr>
          <p:grpSpPr>
            <a:xfrm>
              <a:off x="1793336" y="7781235"/>
              <a:ext cx="942781" cy="739141"/>
              <a:chOff x="0" y="-47625"/>
              <a:chExt cx="544017" cy="378600"/>
            </a:xfrm>
          </p:grpSpPr>
          <p:sp>
            <p:nvSpPr>
              <p:cNvPr id="941" name="Google Shape;941;p17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3" name="Google Shape;943;p17"/>
            <p:cNvSpPr txBox="1"/>
            <p:nvPr/>
          </p:nvSpPr>
          <p:spPr>
            <a:xfrm>
              <a:off x="2043978" y="790113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D.</a:t>
              </a:r>
              <a:endParaRPr sz="4500"/>
            </a:p>
          </p:txBody>
        </p:sp>
        <p:sp>
          <p:nvSpPr>
            <p:cNvPr id="944" name="Google Shape;944;p17"/>
            <p:cNvSpPr txBox="1"/>
            <p:nvPr/>
          </p:nvSpPr>
          <p:spPr>
            <a:xfrm>
              <a:off x="2983201" y="7873950"/>
              <a:ext cx="14232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To choose what file to run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45" name="Google Shape;945;p17"/>
          <p:cNvSpPr txBox="1"/>
          <p:nvPr/>
        </p:nvSpPr>
        <p:spPr>
          <a:xfrm>
            <a:off x="3824266" y="814076"/>
            <a:ext cx="9494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Quick Refresher</a:t>
            </a:r>
            <a:endParaRPr sz="1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8"/>
          <p:cNvSpPr/>
          <p:nvPr/>
        </p:nvSpPr>
        <p:spPr>
          <a:xfrm>
            <a:off x="1594875" y="3970450"/>
            <a:ext cx="12906000" cy="882300"/>
          </a:xfrm>
          <a:prstGeom prst="roundRect">
            <a:avLst>
              <a:gd fmla="val 16667" name="adj"/>
            </a:avLst>
          </a:prstGeom>
          <a:solidFill>
            <a:srgbClr val="FF4F63">
              <a:alpha val="46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951" name="Google Shape;951;p18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952" name="Google Shape;952;p18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18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955" name="Google Shape;955;p18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7" name="Google Shape;957;p18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/>
          </a:p>
        </p:txBody>
      </p:sp>
      <p:grpSp>
        <p:nvGrpSpPr>
          <p:cNvPr id="958" name="Google Shape;958;p18"/>
          <p:cNvGrpSpPr/>
          <p:nvPr/>
        </p:nvGrpSpPr>
        <p:grpSpPr>
          <a:xfrm>
            <a:off x="12317278" y="107737"/>
            <a:ext cx="5851052" cy="1310243"/>
            <a:chOff x="2" y="-564"/>
            <a:chExt cx="7801403" cy="1746991"/>
          </a:xfrm>
        </p:grpSpPr>
        <p:grpSp>
          <p:nvGrpSpPr>
            <p:cNvPr id="959" name="Google Shape;959;p1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960" name="Google Shape;960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2" name="Google Shape;962;p1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63" name="Google Shape;963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5" name="Google Shape;965;p1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66" name="Google Shape;966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8" name="Google Shape;968;p1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9" name="Google Shape;969;p18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1" name="Google Shape;971;p1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72" name="Google Shape;972;p1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4" name="Google Shape;974;p1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975" name="Google Shape;975;p18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7" name="Google Shape;977;p1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978" name="Google Shape;978;p18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0" name="Google Shape;980;p1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981" name="Google Shape;981;p1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984" name="Google Shape;984;p18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6" name="Google Shape;986;p18"/>
          <p:cNvSpPr txBox="1"/>
          <p:nvPr/>
        </p:nvSpPr>
        <p:spPr>
          <a:xfrm>
            <a:off x="1136100" y="3044250"/>
            <a:ext cx="17032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1" lang="en-US" sz="4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What does ‘input()’ do?</a:t>
            </a:r>
            <a:endParaRPr b="1" sz="4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87" name="Google Shape;987;p18"/>
          <p:cNvGrpSpPr/>
          <p:nvPr/>
        </p:nvGrpSpPr>
        <p:grpSpPr>
          <a:xfrm>
            <a:off x="1729374" y="4023076"/>
            <a:ext cx="13997826" cy="829665"/>
            <a:chOff x="1729374" y="4023076"/>
            <a:chExt cx="13997826" cy="829665"/>
          </a:xfrm>
        </p:grpSpPr>
        <p:grpSp>
          <p:nvGrpSpPr>
            <p:cNvPr id="988" name="Google Shape;988;p18"/>
            <p:cNvGrpSpPr/>
            <p:nvPr/>
          </p:nvGrpSpPr>
          <p:grpSpPr>
            <a:xfrm>
              <a:off x="1729374" y="4113601"/>
              <a:ext cx="942781" cy="739141"/>
              <a:chOff x="0" y="-47625"/>
              <a:chExt cx="544017" cy="378600"/>
            </a:xfrm>
          </p:grpSpPr>
          <p:sp>
            <p:nvSpPr>
              <p:cNvPr id="989" name="Google Shape;989;p18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8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1" name="Google Shape;991;p18"/>
            <p:cNvGrpSpPr/>
            <p:nvPr/>
          </p:nvGrpSpPr>
          <p:grpSpPr>
            <a:xfrm>
              <a:off x="1793336" y="4023076"/>
              <a:ext cx="942781" cy="739141"/>
              <a:chOff x="0" y="-47625"/>
              <a:chExt cx="544017" cy="378600"/>
            </a:xfrm>
          </p:grpSpPr>
          <p:sp>
            <p:nvSpPr>
              <p:cNvPr id="992" name="Google Shape;992;p18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8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4" name="Google Shape;994;p18"/>
            <p:cNvSpPr txBox="1"/>
            <p:nvPr/>
          </p:nvSpPr>
          <p:spPr>
            <a:xfrm>
              <a:off x="2043978" y="414297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A.</a:t>
              </a:r>
              <a:endParaRPr sz="4500"/>
            </a:p>
          </p:txBody>
        </p:sp>
        <p:sp>
          <p:nvSpPr>
            <p:cNvPr id="995" name="Google Shape;995;p18"/>
            <p:cNvSpPr txBox="1"/>
            <p:nvPr/>
          </p:nvSpPr>
          <p:spPr>
            <a:xfrm>
              <a:off x="2983200" y="4115800"/>
              <a:ext cx="12744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Gets an input from the user via terminal 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96" name="Google Shape;996;p18"/>
          <p:cNvGrpSpPr/>
          <p:nvPr/>
        </p:nvGrpSpPr>
        <p:grpSpPr>
          <a:xfrm>
            <a:off x="1594811" y="7243535"/>
            <a:ext cx="12906122" cy="829665"/>
            <a:chOff x="1729374" y="7781235"/>
            <a:chExt cx="12906122" cy="829665"/>
          </a:xfrm>
        </p:grpSpPr>
        <p:grpSp>
          <p:nvGrpSpPr>
            <p:cNvPr id="997" name="Google Shape;997;p18"/>
            <p:cNvGrpSpPr/>
            <p:nvPr/>
          </p:nvGrpSpPr>
          <p:grpSpPr>
            <a:xfrm>
              <a:off x="1729374" y="7871760"/>
              <a:ext cx="942781" cy="739141"/>
              <a:chOff x="0" y="-47625"/>
              <a:chExt cx="544017" cy="378600"/>
            </a:xfrm>
          </p:grpSpPr>
          <p:sp>
            <p:nvSpPr>
              <p:cNvPr id="998" name="Google Shape;998;p18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8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>
              <a:off x="1793336" y="7781235"/>
              <a:ext cx="942781" cy="739141"/>
              <a:chOff x="0" y="-47625"/>
              <a:chExt cx="544017" cy="378600"/>
            </a:xfrm>
          </p:grpSpPr>
          <p:sp>
            <p:nvSpPr>
              <p:cNvPr id="1001" name="Google Shape;1001;p18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8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3" name="Google Shape;1003;p18"/>
            <p:cNvSpPr txBox="1"/>
            <p:nvPr/>
          </p:nvSpPr>
          <p:spPr>
            <a:xfrm>
              <a:off x="2043978" y="790113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C.</a:t>
              </a:r>
              <a:endParaRPr sz="4500"/>
            </a:p>
          </p:txBody>
        </p:sp>
        <p:sp>
          <p:nvSpPr>
            <p:cNvPr id="1004" name="Google Shape;1004;p18"/>
            <p:cNvSpPr txBox="1"/>
            <p:nvPr/>
          </p:nvSpPr>
          <p:spPr>
            <a:xfrm>
              <a:off x="2983196" y="7873950"/>
              <a:ext cx="11652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Gets Python to make a </a:t>
              </a: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decision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005" name="Google Shape;1005;p18"/>
          <p:cNvGrpSpPr/>
          <p:nvPr/>
        </p:nvGrpSpPr>
        <p:grpSpPr>
          <a:xfrm>
            <a:off x="1724636" y="5496138"/>
            <a:ext cx="15855127" cy="829665"/>
            <a:chOff x="1729374" y="4023076"/>
            <a:chExt cx="15855127" cy="829665"/>
          </a:xfrm>
        </p:grpSpPr>
        <p:grpSp>
          <p:nvGrpSpPr>
            <p:cNvPr id="1006" name="Google Shape;1006;p18"/>
            <p:cNvGrpSpPr/>
            <p:nvPr/>
          </p:nvGrpSpPr>
          <p:grpSpPr>
            <a:xfrm>
              <a:off x="1729374" y="4113601"/>
              <a:ext cx="942781" cy="739141"/>
              <a:chOff x="0" y="-47625"/>
              <a:chExt cx="544017" cy="378600"/>
            </a:xfrm>
          </p:grpSpPr>
          <p:sp>
            <p:nvSpPr>
              <p:cNvPr id="1007" name="Google Shape;1007;p18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8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9" name="Google Shape;1009;p18"/>
            <p:cNvGrpSpPr/>
            <p:nvPr/>
          </p:nvGrpSpPr>
          <p:grpSpPr>
            <a:xfrm>
              <a:off x="1793336" y="4023076"/>
              <a:ext cx="942781" cy="739141"/>
              <a:chOff x="0" y="-47625"/>
              <a:chExt cx="544017" cy="378600"/>
            </a:xfrm>
          </p:grpSpPr>
          <p:sp>
            <p:nvSpPr>
              <p:cNvPr id="1010" name="Google Shape;1010;p18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8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2" name="Google Shape;1012;p18"/>
            <p:cNvSpPr txBox="1"/>
            <p:nvPr/>
          </p:nvSpPr>
          <p:spPr>
            <a:xfrm>
              <a:off x="2043978" y="414297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B.</a:t>
              </a:r>
              <a:endParaRPr sz="4500"/>
            </a:p>
          </p:txBody>
        </p:sp>
        <p:sp>
          <p:nvSpPr>
            <p:cNvPr id="1013" name="Google Shape;1013;p18"/>
            <p:cNvSpPr txBox="1"/>
            <p:nvPr/>
          </p:nvSpPr>
          <p:spPr>
            <a:xfrm>
              <a:off x="2983201" y="4159925"/>
              <a:ext cx="14601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Gets an input from the user via a website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014" name="Google Shape;1014;p18"/>
          <p:cNvGrpSpPr/>
          <p:nvPr/>
        </p:nvGrpSpPr>
        <p:grpSpPr>
          <a:xfrm>
            <a:off x="1724624" y="8990935"/>
            <a:ext cx="15486127" cy="829665"/>
            <a:chOff x="1729374" y="7781235"/>
            <a:chExt cx="15486127" cy="829665"/>
          </a:xfrm>
        </p:grpSpPr>
        <p:grpSp>
          <p:nvGrpSpPr>
            <p:cNvPr id="1015" name="Google Shape;1015;p18"/>
            <p:cNvGrpSpPr/>
            <p:nvPr/>
          </p:nvGrpSpPr>
          <p:grpSpPr>
            <a:xfrm>
              <a:off x="1729374" y="7871760"/>
              <a:ext cx="942781" cy="739141"/>
              <a:chOff x="0" y="-47625"/>
              <a:chExt cx="544017" cy="378600"/>
            </a:xfrm>
          </p:grpSpPr>
          <p:sp>
            <p:nvSpPr>
              <p:cNvPr id="1016" name="Google Shape;1016;p18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8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8" name="Google Shape;1018;p18"/>
            <p:cNvGrpSpPr/>
            <p:nvPr/>
          </p:nvGrpSpPr>
          <p:grpSpPr>
            <a:xfrm>
              <a:off x="1793336" y="7781235"/>
              <a:ext cx="942781" cy="739141"/>
              <a:chOff x="0" y="-47625"/>
              <a:chExt cx="544017" cy="378600"/>
            </a:xfrm>
          </p:grpSpPr>
          <p:sp>
            <p:nvSpPr>
              <p:cNvPr id="1019" name="Google Shape;1019;p18"/>
              <p:cNvSpPr/>
              <p:nvPr/>
            </p:nvSpPr>
            <p:spPr>
              <a:xfrm>
                <a:off x="0" y="0"/>
                <a:ext cx="544017" cy="330886"/>
              </a:xfrm>
              <a:custGeom>
                <a:rect b="b" l="l" r="r" t="t"/>
                <a:pathLst>
                  <a:path extrusionOk="0" h="330886" w="544017">
                    <a:moveTo>
                      <a:pt x="119939" y="0"/>
                    </a:moveTo>
                    <a:lnTo>
                      <a:pt x="424078" y="0"/>
                    </a:lnTo>
                    <a:cubicBezTo>
                      <a:pt x="455888" y="0"/>
                      <a:pt x="486395" y="12636"/>
                      <a:pt x="508888" y="35129"/>
                    </a:cubicBezTo>
                    <a:cubicBezTo>
                      <a:pt x="531381" y="57622"/>
                      <a:pt x="544017" y="88129"/>
                      <a:pt x="544017" y="119939"/>
                    </a:cubicBezTo>
                    <a:lnTo>
                      <a:pt x="544017" y="210947"/>
                    </a:lnTo>
                    <a:cubicBezTo>
                      <a:pt x="544017" y="242757"/>
                      <a:pt x="531381" y="273264"/>
                      <a:pt x="508888" y="295756"/>
                    </a:cubicBezTo>
                    <a:cubicBezTo>
                      <a:pt x="486395" y="318249"/>
                      <a:pt x="455888" y="330886"/>
                      <a:pt x="424078" y="330886"/>
                    </a:cubicBezTo>
                    <a:lnTo>
                      <a:pt x="119939" y="330886"/>
                    </a:lnTo>
                    <a:cubicBezTo>
                      <a:pt x="88129" y="330886"/>
                      <a:pt x="57622" y="318249"/>
                      <a:pt x="35129" y="295756"/>
                    </a:cubicBezTo>
                    <a:cubicBezTo>
                      <a:pt x="12636" y="273264"/>
                      <a:pt x="0" y="242757"/>
                      <a:pt x="0" y="210947"/>
                    </a:cubicBezTo>
                    <a:lnTo>
                      <a:pt x="0" y="119939"/>
                    </a:lnTo>
                    <a:cubicBezTo>
                      <a:pt x="0" y="88129"/>
                      <a:pt x="12636" y="57622"/>
                      <a:pt x="35129" y="35129"/>
                    </a:cubicBezTo>
                    <a:cubicBezTo>
                      <a:pt x="57622" y="12636"/>
                      <a:pt x="88129" y="0"/>
                      <a:pt x="119939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8"/>
              <p:cNvSpPr txBox="1"/>
              <p:nvPr/>
            </p:nvSpPr>
            <p:spPr>
              <a:xfrm>
                <a:off x="0" y="-47625"/>
                <a:ext cx="5439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1" name="Google Shape;1021;p18"/>
            <p:cNvSpPr txBox="1"/>
            <p:nvPr/>
          </p:nvSpPr>
          <p:spPr>
            <a:xfrm>
              <a:off x="2043978" y="7901133"/>
              <a:ext cx="678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D.</a:t>
              </a:r>
              <a:endParaRPr sz="4500"/>
            </a:p>
          </p:txBody>
        </p:sp>
        <p:sp>
          <p:nvSpPr>
            <p:cNvPr id="1022" name="Google Shape;1022;p18"/>
            <p:cNvSpPr txBox="1"/>
            <p:nvPr/>
          </p:nvSpPr>
          <p:spPr>
            <a:xfrm>
              <a:off x="2983201" y="7873950"/>
              <a:ext cx="14232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Creates a variable</a:t>
              </a:r>
              <a:endParaRPr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23" name="Google Shape;1023;p18"/>
          <p:cNvSpPr txBox="1"/>
          <p:nvPr/>
        </p:nvSpPr>
        <p:spPr>
          <a:xfrm>
            <a:off x="3824266" y="814076"/>
            <a:ext cx="9494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Quick Refresher</a:t>
            </a:r>
            <a:endParaRPr sz="1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F8"/>
        </a:solidFill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9"/>
          <p:cNvSpPr txBox="1"/>
          <p:nvPr/>
        </p:nvSpPr>
        <p:spPr>
          <a:xfrm>
            <a:off x="1179325" y="2694437"/>
            <a:ext cx="168681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</a:rPr>
              <a:t>Variables</a:t>
            </a:r>
            <a:endParaRPr b="1"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Is how </a:t>
            </a:r>
            <a:r>
              <a:rPr lang="en-US" sz="3900">
                <a:solidFill>
                  <a:schemeClr val="dk1"/>
                </a:solidFill>
              </a:rPr>
              <a:t>you</a:t>
            </a:r>
            <a:r>
              <a:rPr lang="en-US" sz="3900">
                <a:solidFill>
                  <a:schemeClr val="dk1"/>
                </a:solidFill>
              </a:rPr>
              <a:t> store data/information in Python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Syntax: variable_name = &lt;data&gt;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Ex: num = 1</a:t>
            </a:r>
            <a:endParaRPr sz="3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</a:rPr>
              <a:t>print()</a:t>
            </a:r>
            <a:endParaRPr b="1"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How you make things show up in terminal for the user or yourself to see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Can print any data </a:t>
            </a:r>
            <a:r>
              <a:rPr lang="en-US" sz="3900">
                <a:solidFill>
                  <a:schemeClr val="dk1"/>
                </a:solidFill>
              </a:rPr>
              <a:t>type (str, int, float, etc.), but can’t print 2 different data types</a:t>
            </a:r>
            <a:endParaRPr sz="3900">
              <a:solidFill>
                <a:schemeClr val="dk1"/>
              </a:solidFill>
            </a:endParaRPr>
          </a:p>
          <a:p>
            <a:pPr indent="-476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Char char="●"/>
            </a:pPr>
            <a:r>
              <a:rPr lang="en-US" sz="3900">
                <a:solidFill>
                  <a:schemeClr val="dk1"/>
                </a:solidFill>
              </a:rPr>
              <a:t>Examples: print(“Hello “ + “World”)  or print(1 + 2)</a:t>
            </a:r>
            <a:endParaRPr b="1" sz="3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29" name="Google Shape;1029;p19"/>
          <p:cNvGrpSpPr/>
          <p:nvPr/>
        </p:nvGrpSpPr>
        <p:grpSpPr>
          <a:xfrm>
            <a:off x="1138275" y="864982"/>
            <a:ext cx="2065578" cy="1437506"/>
            <a:chOff x="0" y="-47625"/>
            <a:chExt cx="544017" cy="378600"/>
          </a:xfrm>
        </p:grpSpPr>
        <p:sp>
          <p:nvSpPr>
            <p:cNvPr id="1030" name="Google Shape;1030;p19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19"/>
          <p:cNvGrpSpPr/>
          <p:nvPr/>
        </p:nvGrpSpPr>
        <p:grpSpPr>
          <a:xfrm>
            <a:off x="1247850" y="688914"/>
            <a:ext cx="2065578" cy="1437506"/>
            <a:chOff x="0" y="-47625"/>
            <a:chExt cx="544017" cy="378600"/>
          </a:xfrm>
        </p:grpSpPr>
        <p:sp>
          <p:nvSpPr>
            <p:cNvPr id="1033" name="Google Shape;1033;p19"/>
            <p:cNvSpPr/>
            <p:nvPr/>
          </p:nvSpPr>
          <p:spPr>
            <a:xfrm>
              <a:off x="0" y="0"/>
              <a:ext cx="544017" cy="330886"/>
            </a:xfrm>
            <a:custGeom>
              <a:rect b="b" l="l" r="r" t="t"/>
              <a:pathLst>
                <a:path extrusionOk="0" h="330886" w="544017">
                  <a:moveTo>
                    <a:pt x="119939" y="0"/>
                  </a:moveTo>
                  <a:lnTo>
                    <a:pt x="424078" y="0"/>
                  </a:lnTo>
                  <a:cubicBezTo>
                    <a:pt x="455888" y="0"/>
                    <a:pt x="486395" y="12636"/>
                    <a:pt x="508888" y="35129"/>
                  </a:cubicBezTo>
                  <a:cubicBezTo>
                    <a:pt x="531381" y="57622"/>
                    <a:pt x="544017" y="88129"/>
                    <a:pt x="544017" y="119939"/>
                  </a:cubicBezTo>
                  <a:lnTo>
                    <a:pt x="544017" y="210947"/>
                  </a:lnTo>
                  <a:cubicBezTo>
                    <a:pt x="544017" y="242757"/>
                    <a:pt x="531381" y="273264"/>
                    <a:pt x="508888" y="295756"/>
                  </a:cubicBezTo>
                  <a:cubicBezTo>
                    <a:pt x="486395" y="318249"/>
                    <a:pt x="455888" y="330886"/>
                    <a:pt x="424078" y="330886"/>
                  </a:cubicBezTo>
                  <a:lnTo>
                    <a:pt x="119939" y="330886"/>
                  </a:lnTo>
                  <a:cubicBezTo>
                    <a:pt x="88129" y="330886"/>
                    <a:pt x="57622" y="318249"/>
                    <a:pt x="35129" y="295756"/>
                  </a:cubicBezTo>
                  <a:cubicBezTo>
                    <a:pt x="12636" y="273264"/>
                    <a:pt x="0" y="242757"/>
                    <a:pt x="0" y="210947"/>
                  </a:cubicBezTo>
                  <a:lnTo>
                    <a:pt x="0" y="119939"/>
                  </a:lnTo>
                  <a:cubicBezTo>
                    <a:pt x="0" y="88129"/>
                    <a:pt x="12636" y="57622"/>
                    <a:pt x="35129" y="35129"/>
                  </a:cubicBezTo>
                  <a:cubicBezTo>
                    <a:pt x="57622" y="12636"/>
                    <a:pt x="88129" y="0"/>
                    <a:pt x="119939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 txBox="1"/>
            <p:nvPr/>
          </p:nvSpPr>
          <p:spPr>
            <a:xfrm>
              <a:off x="0" y="-47625"/>
              <a:ext cx="543900" cy="3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5" name="Google Shape;1035;p19"/>
          <p:cNvSpPr txBox="1"/>
          <p:nvPr/>
        </p:nvSpPr>
        <p:spPr>
          <a:xfrm>
            <a:off x="1827554" y="922110"/>
            <a:ext cx="1485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3" u="none" cap="none" strike="noStrik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</a:t>
            </a:r>
            <a:r>
              <a:rPr lang="en-US" sz="787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/>
          </a:p>
        </p:txBody>
      </p:sp>
      <p:grpSp>
        <p:nvGrpSpPr>
          <p:cNvPr id="1036" name="Google Shape;1036;p19"/>
          <p:cNvGrpSpPr/>
          <p:nvPr/>
        </p:nvGrpSpPr>
        <p:grpSpPr>
          <a:xfrm>
            <a:off x="12317278" y="107737"/>
            <a:ext cx="5851052" cy="1310243"/>
            <a:chOff x="2" y="-564"/>
            <a:chExt cx="7801403" cy="1746991"/>
          </a:xfrm>
        </p:grpSpPr>
        <p:grpSp>
          <p:nvGrpSpPr>
            <p:cNvPr id="1037" name="Google Shape;1037;p1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038" name="Google Shape;1038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0" name="Google Shape;1040;p1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041" name="Google Shape;1041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3" name="Google Shape;1043;p1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044" name="Google Shape;1044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6" name="Google Shape;1046;p1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047" name="Google Shape;1047;p19"/>
              <p:cNvSpPr/>
              <p:nvPr/>
            </p:nvSpPr>
            <p:spPr>
              <a:xfrm>
                <a:off x="0" y="0"/>
                <a:ext cx="429306" cy="55164"/>
              </a:xfrm>
              <a:custGeom>
                <a:rect b="b" l="l" r="r" t="t"/>
                <a:pathLst>
                  <a:path extrusionOk="0" h="55164" w="429306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9" name="Google Shape;1049;p1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050" name="Google Shape;1050;p1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2" name="Google Shape;1052;p1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53" name="Google Shape;1053;p19"/>
              <p:cNvSpPr/>
              <p:nvPr/>
            </p:nvSpPr>
            <p:spPr>
              <a:xfrm>
                <a:off x="0" y="0"/>
                <a:ext cx="235266" cy="55164"/>
              </a:xfrm>
              <a:custGeom>
                <a:rect b="b" l="l" r="r" t="t"/>
                <a:pathLst>
                  <a:path extrusionOk="0" h="55164" w="235266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1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6" name="Google Shape;1056;p19"/>
              <p:cNvSpPr/>
              <p:nvPr/>
            </p:nvSpPr>
            <p:spPr>
              <a:xfrm>
                <a:off x="0" y="0"/>
                <a:ext cx="237523" cy="50651"/>
              </a:xfrm>
              <a:custGeom>
                <a:rect b="b" l="l" r="r" t="t"/>
                <a:pathLst>
                  <a:path extrusionOk="0" h="50651" w="237523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8" name="Google Shape;1058;p1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59" name="Google Shape;1059;p1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1" name="Google Shape;1061;p1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062" name="Google Shape;1062;p19"/>
              <p:cNvSpPr/>
              <p:nvPr/>
            </p:nvSpPr>
            <p:spPr>
              <a:xfrm>
                <a:off x="0" y="0"/>
                <a:ext cx="864681" cy="55164"/>
              </a:xfrm>
              <a:custGeom>
                <a:rect b="b" l="l" r="r" t="t"/>
                <a:pathLst>
                  <a:path extrusionOk="0" h="55164" w="864681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4" name="Google Shape;1064;p19"/>
          <p:cNvSpPr txBox="1"/>
          <p:nvPr/>
        </p:nvSpPr>
        <p:spPr>
          <a:xfrm>
            <a:off x="3824266" y="814076"/>
            <a:ext cx="9494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Last Week Recap</a:t>
            </a:r>
            <a:endParaRPr sz="1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