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08FAFB-A36A-411C-A34C-55A6E9F3556A}">
  <a:tblStyle styleId="{0F08FAFB-A36A-411C-A34C-55A6E9F35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19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828de17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828de17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5e65ca34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5e65ca34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ec0f1122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ec0f112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ec0f1122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ec0f112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c0f112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c0f112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c0f1122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c0f112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c0f1122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c0f1122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c0f1122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c0f112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c0f1122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c0f1122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c0f1122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c0f1122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28de1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28de1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refresh your memory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ec0f1122f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ec0f112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refresh your memory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28de17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28de17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5e65ca34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5e65ca3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5e65ca3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5e65ca3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c0f1122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ec0f1122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subscription.packtpub.com/book/application_development/9781788478311/6/ch06lvl1sec45/perplexity-measuring-the-quality-of-the-text-resul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reon.iiit.ac.in/~jerin/bhasha/" TargetMode="External"/><Relationship Id="rId4" Type="http://schemas.openxmlformats.org/officeDocument/2006/relationships/hyperlink" Target="https://www.kaggle.com/taruntiwarihp/pm-india-mann-ki-baat" TargetMode="External"/><Relationship Id="rId5" Type="http://schemas.openxmlformats.org/officeDocument/2006/relationships/hyperlink" Target="http://lotus.kuee.kyoto-u.ac.jp/WAT/indic-multilingual/" TargetMode="External"/><Relationship Id="rId6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405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Malayalam to </a:t>
            </a:r>
            <a:r>
              <a:rPr b="1" lang="en"/>
              <a:t>Telugu</a:t>
            </a:r>
            <a:r>
              <a:rPr b="1" lang="en"/>
              <a:t> Translation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 Name: Pranav Deep. 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 Instructor: </a:t>
            </a:r>
            <a:r>
              <a:rPr lang="en" sz="1800"/>
              <a:t>Dr. Himangshu Sarma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512700" y="528925"/>
            <a:ext cx="83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NLP Project - Project Progress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300" y="3392350"/>
            <a:ext cx="1640900" cy="16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0" y="674000"/>
            <a:ext cx="90840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FFFF"/>
                </a:solidFill>
              </a:rPr>
              <a:t>Model - Transformers</a:t>
            </a:r>
            <a:endParaRPr sz="4400">
              <a:solidFill>
                <a:srgbClr val="00FFFF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11350" y="1223675"/>
            <a:ext cx="872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(0): </a:t>
            </a:r>
            <a:r>
              <a:rPr lang="en" sz="1500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TransformerEncoderLayer</a:t>
            </a:r>
            <a:endParaRPr sz="1500">
              <a:solidFill>
                <a:srgbClr val="FF0000"/>
              </a:solidFill>
              <a:highlight>
                <a:srgbClr val="00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MultiHeadedAttention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PositionwiseFeedForward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TransformerEncoderLayer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PositionwiseFeedForward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(1)(2)(3)(4)(5): </a:t>
            </a:r>
            <a:r>
              <a:rPr lang="en" sz="1500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TransformerEncoderLayer</a:t>
            </a:r>
            <a:endParaRPr sz="1500">
              <a:solidFill>
                <a:srgbClr val="FF0000"/>
              </a:solidFill>
              <a:highlight>
                <a:srgbClr val="00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MultiHeadedAttention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PositionwiseFeedForward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Normalization and Drop out Layers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(1)(2)(3)(4)(5) : </a:t>
            </a:r>
            <a:r>
              <a:rPr lang="en" sz="1500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TransformerDecoderLayer</a:t>
            </a:r>
            <a:endParaRPr sz="1500">
              <a:solidFill>
                <a:srgbClr val="FF0000"/>
              </a:solidFill>
              <a:highlight>
                <a:srgbClr val="00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MultiHeadedAttention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PositionwiseFeedForward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Layer Norm, MultiHeadedAttention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-"/>
            </a:pPr>
            <a:r>
              <a:t/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46650" y="235300"/>
            <a:ext cx="8118600" cy="8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Experimented </a:t>
            </a:r>
            <a:r>
              <a:rPr b="1" lang="en" sz="4400">
                <a:solidFill>
                  <a:srgbClr val="00FFFF"/>
                </a:solidFill>
              </a:rPr>
              <a:t>Methodology</a:t>
            </a:r>
            <a:endParaRPr b="1" sz="4400">
              <a:solidFill>
                <a:srgbClr val="00FFFF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650550" y="978775"/>
            <a:ext cx="724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AutoNum type="arabicParenR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Transformers [1] :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1450" l="16489" r="13668" t="19709"/>
          <a:stretch/>
        </p:blipFill>
        <p:spPr>
          <a:xfrm>
            <a:off x="560175" y="1396100"/>
            <a:ext cx="7646150" cy="36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12700" y="-146550"/>
            <a:ext cx="8118600" cy="11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FFFF"/>
                </a:solidFill>
              </a:rPr>
              <a:t>Model Parameters</a:t>
            </a:r>
            <a:endParaRPr sz="4400">
              <a:solidFill>
                <a:srgbClr val="00FFFF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27731" l="0" r="68950" t="12910"/>
          <a:stretch/>
        </p:blipFill>
        <p:spPr>
          <a:xfrm>
            <a:off x="598750" y="1050975"/>
            <a:ext cx="3712574" cy="39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23202" l="0" r="77359" t="16733"/>
          <a:stretch/>
        </p:blipFill>
        <p:spPr>
          <a:xfrm>
            <a:off x="5038125" y="957650"/>
            <a:ext cx="3314674" cy="408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68450" y="152400"/>
            <a:ext cx="8118600" cy="6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FFFF"/>
                </a:solidFill>
              </a:rPr>
              <a:t>Perplexity</a:t>
            </a:r>
            <a:endParaRPr sz="4400">
              <a:solidFill>
                <a:srgbClr val="00FFFF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4406" l="19309" r="20460" t="20132"/>
          <a:stretch/>
        </p:blipFill>
        <p:spPr>
          <a:xfrm>
            <a:off x="1453925" y="864400"/>
            <a:ext cx="5963741" cy="420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8112925" y="4663175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Source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0" y="275600"/>
            <a:ext cx="9187800" cy="6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FFFF"/>
                </a:solidFill>
              </a:rPr>
              <a:t>Model Results</a:t>
            </a:r>
            <a:endParaRPr sz="4400">
              <a:solidFill>
                <a:srgbClr val="00FFFF"/>
              </a:solidFill>
            </a:endParaRPr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1167600" y="148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{0F08FAFB-A36A-411C-A34C-55A6E9F3556A}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Step Size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Validation Accuracy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Validation Perplexity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14.9236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10531.8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16.3008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8088.52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16.3216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8317.28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6"/>
          <p:cNvSpPr txBox="1"/>
          <p:nvPr/>
        </p:nvSpPr>
        <p:spPr>
          <a:xfrm>
            <a:off x="1167600" y="3139400"/>
            <a:ext cx="71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9000					   16.4287  			      8273.33</a:t>
            </a:r>
            <a:endParaRPr b="1">
              <a:solidFill>
                <a:srgbClr val="FF0000"/>
              </a:solidFill>
              <a:highlight>
                <a:srgbClr val="00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75" y="152400"/>
            <a:ext cx="7252700" cy="48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982125" cy="4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536524" cy="45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70358" l="0" r="0" t="7566"/>
          <a:stretch/>
        </p:blipFill>
        <p:spPr>
          <a:xfrm>
            <a:off x="76200" y="3131725"/>
            <a:ext cx="8991600" cy="158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4">
            <a:alphaModFix/>
          </a:blip>
          <a:srcRect b="67717" l="0" r="7910" t="8064"/>
          <a:stretch/>
        </p:blipFill>
        <p:spPr>
          <a:xfrm>
            <a:off x="76200" y="674050"/>
            <a:ext cx="8991600" cy="16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0" y="2592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 Sample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76200" y="2682675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Predicted Sample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512700" y="186675"/>
            <a:ext cx="8118600" cy="7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Similarity Check</a:t>
            </a:r>
            <a:endParaRPr sz="4400"/>
          </a:p>
        </p:txBody>
      </p:sp>
      <p:graphicFrame>
        <p:nvGraphicFramePr>
          <p:cNvPr id="177" name="Google Shape;177;p3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{0F08FAFB-A36A-411C-A34C-55A6E9F3556A}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Measure 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Comments/Remarks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BERT Score (Average)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rgbClr val="383838"/>
                          </a:highlight>
                        </a:rPr>
                        <a:t>0.128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On only 100 sentences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BLEU Score (Average)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0.0203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On Full Corpus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35475" y="1382350"/>
            <a:ext cx="4075200" cy="15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</a:t>
            </a:r>
            <a:r>
              <a:rPr b="1" lang="en"/>
              <a:t>Work</a:t>
            </a:r>
            <a:endParaRPr b="1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Procurement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Pre-processing </a:t>
            </a:r>
            <a:br>
              <a:rPr lang="en"/>
            </a:br>
            <a:r>
              <a:rPr lang="en"/>
              <a:t>(Scripting + Manually)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Loading</a:t>
            </a:r>
            <a:br>
              <a:rPr lang="en"/>
            </a:br>
            <a:r>
              <a:rPr lang="en"/>
              <a:t>- Tokenization</a:t>
            </a:r>
            <a:br>
              <a:rPr lang="en"/>
            </a:br>
            <a:r>
              <a:rPr lang="en"/>
              <a:t>- Word Embeddings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 </a:t>
            </a:r>
            <a:r>
              <a:rPr lang="en"/>
              <a:t>transformer</a:t>
            </a:r>
            <a:r>
              <a:rPr lang="en"/>
              <a:t> Model using ONMT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Score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45725" y="341175"/>
            <a:ext cx="81186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Challenges</a:t>
            </a:r>
            <a:endParaRPr b="1" sz="4400">
              <a:solidFill>
                <a:srgbClr val="00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71525" y="1276700"/>
            <a:ext cx="8073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are many challenging aspects of Machine Translation: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Matras problem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Sentence alignment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Unwanted symbols like _,@ being added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 proper tokenization tool. (Even iNLTK isn’t performing as well as expected)*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45725" y="341175"/>
            <a:ext cx="81186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Overcoming </a:t>
            </a:r>
            <a:r>
              <a:rPr b="1" lang="en" sz="4400">
                <a:solidFill>
                  <a:srgbClr val="00FFFF"/>
                </a:solidFill>
              </a:rPr>
              <a:t>Challenges</a:t>
            </a:r>
            <a:endParaRPr b="1" sz="4400">
              <a:solidFill>
                <a:srgbClr val="00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71525" y="1276700"/>
            <a:ext cx="8073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are many challenging aspects of Machine Translation: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Using an encoder - decoder type network solves the matras problem to an extent</a:t>
            </a:r>
            <a:endParaRPr sz="1600">
              <a:solidFill>
                <a:srgbClr val="FF0000"/>
              </a:solidFill>
              <a:highlight>
                <a:srgbClr val="00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Sentence alignment - </a:t>
            </a:r>
            <a:r>
              <a:rPr lang="en" sz="1600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Used semi processed dataset of IIITH</a:t>
            </a:r>
            <a:endParaRPr sz="1600">
              <a:solidFill>
                <a:srgbClr val="FF0000"/>
              </a:solidFill>
              <a:highlight>
                <a:srgbClr val="00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Unwanted symbols like _,@ being added - </a:t>
            </a:r>
            <a:r>
              <a:rPr lang="en" sz="1600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Manually </a:t>
            </a:r>
            <a:r>
              <a:rPr lang="en" sz="1600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separated</a:t>
            </a:r>
            <a:r>
              <a:rPr lang="en" sz="1600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 (Took about 1 week to do this). Since the symbols were very unpredictable, it wasn’t scriptable</a:t>
            </a:r>
            <a:endParaRPr sz="1600">
              <a:solidFill>
                <a:srgbClr val="FF0000"/>
              </a:solidFill>
              <a:highlight>
                <a:srgbClr val="00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 proper tokenization tool. (Even iNLTK isn’t performing as well as expected)* -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highlight>
                  <a:srgbClr val="00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Used iNLTK and then processed it again</a:t>
            </a: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7075" y="1844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Datasets</a:t>
            </a:r>
            <a:r>
              <a:rPr b="1" lang="en" sz="1800"/>
              <a:t>[8]</a:t>
            </a:r>
            <a:endParaRPr b="1" sz="18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55425" y="1194325"/>
            <a:ext cx="38370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Press Information Bureau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PM Mann ki baat data set</a:t>
            </a:r>
            <a:r>
              <a:rPr lang="en">
                <a:solidFill>
                  <a:srgbClr val="FFFFFF"/>
                </a:solidFill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MultiIndicMT Dataset</a:t>
            </a:r>
            <a:endParaRPr u="sng">
              <a:solidFill>
                <a:srgbClr val="FFFF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6">
            <a:alphaModFix/>
          </a:blip>
          <a:srcRect b="14122" l="0" r="0" t="-20630"/>
          <a:stretch/>
        </p:blipFill>
        <p:spPr>
          <a:xfrm>
            <a:off x="48925" y="-155800"/>
            <a:ext cx="4481499" cy="22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Libraries Used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89450" y="2715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iNLTK - Specialized library for Indic </a:t>
            </a:r>
            <a:r>
              <a:rPr lang="en"/>
              <a:t>Languages. Used for tokenization and word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Torchtext - to build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 - Build the model*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ONMT - Building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Sent2vec vectorizer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regular libraries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38375" y="3684875"/>
            <a:ext cx="81186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PM’s Mann ki Baat(MKB)</a:t>
            </a:r>
            <a:endParaRPr b="1" sz="4400">
              <a:solidFill>
                <a:srgbClr val="00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47750" y="405075"/>
            <a:ext cx="83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00150" y="1072575"/>
            <a:ext cx="675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MKB is a transcribed source of our honorable PM’s speeches across 12 Indian languages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These translations can be considered as expert translations and are fluent by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nature as the speeches are addressed to people across India speaking many languages.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Telugu - Malayalam parallel corpus ~ 3k sentences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corpus is to be used as test set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Sentence</a:t>
            </a: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aligned</a:t>
            </a: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translation 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750" y="1166325"/>
            <a:ext cx="1648250" cy="16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12700" y="151575"/>
            <a:ext cx="81186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Dataset Stats</a:t>
            </a:r>
            <a:endParaRPr b="1" sz="4400">
              <a:solidFill>
                <a:srgbClr val="00FFFF"/>
              </a:solidFill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{0F08FAFB-A36A-411C-A34C-55A6E9F3556A}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Sample Set 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Malayalam (Sample Size)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Telugu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(Sample Size)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Training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6707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1677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Test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2096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2096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564550" y="-4544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Parallel Corpus</a:t>
            </a:r>
            <a:endParaRPr sz="4400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22620" l="6387" r="29991" t="28993"/>
          <a:stretch/>
        </p:blipFill>
        <p:spPr>
          <a:xfrm>
            <a:off x="470725" y="1249152"/>
            <a:ext cx="8423376" cy="36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