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Old Standard TT"/>
      <p:regular r:id="rId16"/>
      <p:bold r:id="rId17"/>
      <p: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ldStandardTT-bold.fntdata"/><Relationship Id="rId16" Type="http://schemas.openxmlformats.org/officeDocument/2006/relationships/font" Target="fonts/OldStandardT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ldStandardT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6ea3b3a06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6ea3b3a0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refresh your memory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828de17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828de17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828de17e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828de17e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5e65ca34b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5e65ca34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5e65ca34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5e65ca34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828de17e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828de17e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5e65ca34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5e65ca34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preon.iiit.ac.in/~jerin/bhasha/" TargetMode="External"/><Relationship Id="rId4" Type="http://schemas.openxmlformats.org/officeDocument/2006/relationships/hyperlink" Target="https://www.kaggle.com/taruntiwarihp/pm-india-mann-ki-baat" TargetMode="External"/><Relationship Id="rId5" Type="http://schemas.openxmlformats.org/officeDocument/2006/relationships/hyperlink" Target="http://lotus.kuee.kyoto-u.ac.jp/WAT/indic-multilingual/" TargetMode="External"/><Relationship Id="rId6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740525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Malayalam to </a:t>
            </a:r>
            <a:r>
              <a:rPr b="1" lang="en"/>
              <a:t>Telugu</a:t>
            </a:r>
            <a:r>
              <a:rPr b="1" lang="en"/>
              <a:t> Translation</a:t>
            </a:r>
            <a:endParaRPr b="1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Student Name: Pranav Deep. I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Course Instructor: </a:t>
            </a:r>
            <a:r>
              <a:rPr lang="en" sz="1800"/>
              <a:t>Dr. Himangshu Sarma</a:t>
            </a:r>
            <a:endParaRPr sz="1800"/>
          </a:p>
        </p:txBody>
      </p:sp>
      <p:sp>
        <p:nvSpPr>
          <p:cNvPr id="61" name="Google Shape;61;p13"/>
          <p:cNvSpPr txBox="1"/>
          <p:nvPr/>
        </p:nvSpPr>
        <p:spPr>
          <a:xfrm>
            <a:off x="512700" y="528925"/>
            <a:ext cx="835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NLP Project - Project Progress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3300" y="3392350"/>
            <a:ext cx="1640900" cy="164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446650" y="235300"/>
            <a:ext cx="8118600" cy="84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rgbClr val="00FFFF"/>
                </a:solidFill>
              </a:rPr>
              <a:t>Proposed Methodology</a:t>
            </a:r>
            <a:endParaRPr b="1" sz="4400">
              <a:solidFill>
                <a:srgbClr val="00FFFF"/>
              </a:solidFill>
            </a:endParaRPr>
          </a:p>
        </p:txBody>
      </p:sp>
      <p:sp>
        <p:nvSpPr>
          <p:cNvPr id="120" name="Google Shape;120;p22"/>
          <p:cNvSpPr txBox="1"/>
          <p:nvPr/>
        </p:nvSpPr>
        <p:spPr>
          <a:xfrm>
            <a:off x="705675" y="1079800"/>
            <a:ext cx="7245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3) BERT-fused model for NMT [3]:</a:t>
            </a:r>
            <a:endParaRPr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1" name="Google Shape;121;p22"/>
          <p:cNvSpPr txBox="1"/>
          <p:nvPr/>
        </p:nvSpPr>
        <p:spPr>
          <a:xfrm>
            <a:off x="651025" y="1415150"/>
            <a:ext cx="8010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ld Standard TT"/>
              <a:buChar char="●"/>
            </a:pPr>
            <a:r>
              <a:rPr lang="en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BERT is first used to extract inputs for an input sequence. </a:t>
            </a:r>
            <a:endParaRPr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ld Standard TT"/>
              <a:buChar char="●"/>
            </a:pPr>
            <a:r>
              <a:rPr lang="en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Then, the representations are fused with each layer of the encoder and decoder of the NMT model through attention mechanisms.</a:t>
            </a:r>
            <a:endParaRPr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ld Standard TT"/>
              <a:buChar char="●"/>
            </a:pPr>
            <a:r>
              <a:rPr lang="en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Compared to standard NMT, in addition to BERT, there are two extra attention modules, the BERT-encoder attention and BERT-decoder attention.</a:t>
            </a:r>
            <a:endParaRPr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22" name="Google Shape;122;p22"/>
          <p:cNvPicPr preferRelativeResize="0"/>
          <p:nvPr/>
        </p:nvPicPr>
        <p:blipFill rotWithShape="1">
          <a:blip r:embed="rId3">
            <a:alphaModFix/>
          </a:blip>
          <a:srcRect b="4236" l="19808" r="20293" t="32242"/>
          <a:stretch/>
        </p:blipFill>
        <p:spPr>
          <a:xfrm>
            <a:off x="1033075" y="2687975"/>
            <a:ext cx="7245898" cy="2408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545725" y="341175"/>
            <a:ext cx="8118600" cy="76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rgbClr val="00FFFF"/>
                </a:solidFill>
              </a:rPr>
              <a:t>Challenges</a:t>
            </a:r>
            <a:endParaRPr b="1" sz="4400">
              <a:solidFill>
                <a:srgbClr val="00FFFF"/>
              </a:solidFill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771525" y="1276700"/>
            <a:ext cx="80736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There are many challenging aspects of Machine Translation:</a:t>
            </a:r>
            <a:endParaRPr sz="16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ld Standard TT"/>
              <a:buAutoNum type="arabicPeriod"/>
            </a:pPr>
            <a:r>
              <a:rPr lang="en" sz="16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Matras problem</a:t>
            </a:r>
            <a:endParaRPr sz="16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ld Standard TT"/>
              <a:buAutoNum type="arabicPeriod"/>
            </a:pPr>
            <a:r>
              <a:rPr lang="en" sz="16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Sentence alignment</a:t>
            </a:r>
            <a:endParaRPr sz="16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ld Standard TT"/>
              <a:buAutoNum type="arabicPeriod"/>
            </a:pPr>
            <a:r>
              <a:rPr lang="en" sz="16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Unwanted symbols like _,@ being added</a:t>
            </a:r>
            <a:endParaRPr sz="16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ld Standard TT"/>
              <a:buAutoNum type="arabicPeriod"/>
            </a:pPr>
            <a:r>
              <a:rPr lang="en" sz="16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No proper tokenization tool. (Even iNLTK isn’t performing as well as expected)*</a:t>
            </a:r>
            <a:endParaRPr sz="16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267075" y="18441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Datasets</a:t>
            </a:r>
            <a:r>
              <a:rPr b="1" lang="en" sz="1800"/>
              <a:t>[8]</a:t>
            </a:r>
            <a:endParaRPr b="1" sz="1800"/>
          </a:p>
        </p:txBody>
      </p:sp>
      <p:sp>
        <p:nvSpPr>
          <p:cNvPr id="74" name="Google Shape;74;p15"/>
          <p:cNvSpPr txBox="1"/>
          <p:nvPr>
            <p:ph idx="2" type="body"/>
          </p:nvPr>
        </p:nvSpPr>
        <p:spPr>
          <a:xfrm>
            <a:off x="4955425" y="1194325"/>
            <a:ext cx="3837000" cy="25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u="sng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Press Information Bureau Corpus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u="sng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PM Mann ki baat data set</a:t>
            </a:r>
            <a:r>
              <a:rPr lang="en">
                <a:solidFill>
                  <a:srgbClr val="FFFFFF"/>
                </a:solidFill>
              </a:rPr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u="sng">
                <a:solidFill>
                  <a:srgbClr val="FFFFFF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MultiIndicMT Dataset</a:t>
            </a:r>
            <a:endParaRPr u="sng">
              <a:solidFill>
                <a:srgbClr val="FFFFFF"/>
              </a:solidFill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 rotWithShape="1">
          <a:blip r:embed="rId6">
            <a:alphaModFix/>
          </a:blip>
          <a:srcRect b="14122" l="0" r="0" t="-20630"/>
          <a:stretch/>
        </p:blipFill>
        <p:spPr>
          <a:xfrm>
            <a:off x="48925" y="-155800"/>
            <a:ext cx="4481499" cy="226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235475" y="1382350"/>
            <a:ext cx="4075200" cy="15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Work done so far</a:t>
            </a:r>
            <a:endParaRPr b="1"/>
          </a:p>
        </p:txBody>
      </p:sp>
      <p:sp>
        <p:nvSpPr>
          <p:cNvPr id="81" name="Google Shape;81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Procurement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Pre-processing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Loading</a:t>
            </a:r>
            <a:br>
              <a:rPr lang="en"/>
            </a:br>
            <a:r>
              <a:rPr lang="en"/>
              <a:t>- Tokenization</a:t>
            </a:r>
            <a:br>
              <a:rPr lang="en"/>
            </a:br>
            <a:r>
              <a:rPr lang="en"/>
              <a:t>- Word Embeddings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Building Model(In Progress)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Libraries Used</a:t>
            </a:r>
            <a:endParaRPr b="1"/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389450" y="271555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iNLTK - Specialized library for Indic </a:t>
            </a:r>
            <a:r>
              <a:rPr lang="en"/>
              <a:t>Languages. Used for tokenization and word embeddings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Torchtext - to build fields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Torch - Build the model*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438375" y="3684875"/>
            <a:ext cx="8118600" cy="76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rgbClr val="00FFFF"/>
                </a:solidFill>
              </a:rPr>
              <a:t>PM’s Mann ki Baat(MKB)</a:t>
            </a:r>
            <a:endParaRPr b="1" sz="4400">
              <a:solidFill>
                <a:srgbClr val="00FFFF"/>
              </a:solidFill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247750" y="405075"/>
            <a:ext cx="830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400150" y="1072575"/>
            <a:ext cx="67533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ld Standard TT"/>
              <a:buChar char="●"/>
            </a:pPr>
            <a:r>
              <a:rPr lang="en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MKB is a transcribed source of our honorable PM’s speeches across 12 Indian languages</a:t>
            </a:r>
            <a:endParaRPr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ld Standard TT"/>
              <a:buChar char="●"/>
            </a:pPr>
            <a:r>
              <a:rPr lang="en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These translations can be considered as expert translations and are fluent by</a:t>
            </a:r>
            <a:endParaRPr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ld Standard TT"/>
              <a:buChar char="●"/>
            </a:pPr>
            <a:r>
              <a:rPr lang="en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nature as the speeches are addressed to people across India speaking many languages.</a:t>
            </a:r>
            <a:endParaRPr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ld Standard TT"/>
              <a:buChar char="●"/>
            </a:pPr>
            <a:r>
              <a:rPr lang="en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Telugu - Malayalam parallel corpus ~ 3k sentences</a:t>
            </a:r>
            <a:endParaRPr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ld Standard TT"/>
              <a:buChar char="●"/>
            </a:pPr>
            <a:r>
              <a:rPr lang="en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This corpus is to be used as test set</a:t>
            </a:r>
            <a:endParaRPr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ld Standard TT"/>
              <a:buChar char="●"/>
            </a:pPr>
            <a:r>
              <a:rPr lang="en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Sentence</a:t>
            </a:r>
            <a:r>
              <a:rPr lang="en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r>
              <a:rPr lang="en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aligned</a:t>
            </a:r>
            <a:r>
              <a:rPr lang="en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translation </a:t>
            </a:r>
            <a:endParaRPr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1750" y="1166325"/>
            <a:ext cx="1648250" cy="16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512700" y="151575"/>
            <a:ext cx="8118600" cy="100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rgbClr val="00FFFF"/>
                </a:solidFill>
              </a:rPr>
              <a:t>Dataset Stats</a:t>
            </a:r>
            <a:endParaRPr b="1" sz="4400">
              <a:solidFill>
                <a:srgbClr val="00FFFF"/>
              </a:solidFill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 rotWithShape="1">
          <a:blip r:embed="rId3">
            <a:alphaModFix/>
          </a:blip>
          <a:srcRect b="7530" l="18580" r="12296" t="51983"/>
          <a:stretch/>
        </p:blipFill>
        <p:spPr>
          <a:xfrm>
            <a:off x="403650" y="1379750"/>
            <a:ext cx="8159851" cy="333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512700" y="1288975"/>
            <a:ext cx="8118600" cy="212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Work In Progress</a:t>
            </a:r>
            <a:r>
              <a:rPr lang="en" sz="4800"/>
              <a:t> </a:t>
            </a:r>
            <a:endParaRPr sz="4800"/>
          </a:p>
          <a:p>
            <a:pPr indent="-533400" lvl="0" marL="457200" rtl="0" algn="ctr">
              <a:spcBef>
                <a:spcPts val="0"/>
              </a:spcBef>
              <a:spcAft>
                <a:spcPts val="0"/>
              </a:spcAft>
              <a:buSzPts val="4800"/>
              <a:buChar char="-"/>
            </a:pPr>
            <a:r>
              <a:rPr lang="en" sz="4800"/>
              <a:t> </a:t>
            </a:r>
            <a:r>
              <a:rPr lang="en" sz="3800"/>
              <a:t>Model Building</a:t>
            </a:r>
            <a:endParaRPr sz="3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446650" y="235300"/>
            <a:ext cx="8118600" cy="84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rgbClr val="00FFFF"/>
                </a:solidFill>
              </a:rPr>
              <a:t>Proposed Methodology</a:t>
            </a:r>
            <a:endParaRPr b="1" sz="4400">
              <a:solidFill>
                <a:srgbClr val="00FFFF"/>
              </a:solidFill>
            </a:endParaRPr>
          </a:p>
        </p:txBody>
      </p:sp>
      <p:sp>
        <p:nvSpPr>
          <p:cNvPr id="113" name="Google Shape;113;p21"/>
          <p:cNvSpPr txBox="1"/>
          <p:nvPr/>
        </p:nvSpPr>
        <p:spPr>
          <a:xfrm>
            <a:off x="705675" y="1079800"/>
            <a:ext cx="7245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ld Standard TT"/>
              <a:buAutoNum type="arabicParenR"/>
            </a:pPr>
            <a:r>
              <a:rPr lang="en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Transformers [1] :</a:t>
            </a:r>
            <a:endParaRPr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 rotWithShape="1">
          <a:blip r:embed="rId3">
            <a:alphaModFix/>
          </a:blip>
          <a:srcRect b="1450" l="16489" r="13668" t="19709"/>
          <a:stretch/>
        </p:blipFill>
        <p:spPr>
          <a:xfrm>
            <a:off x="560175" y="1504850"/>
            <a:ext cx="7646150" cy="3529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