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7653B0-0B42-4E28-BDA6-3AA0E27AA22D}">
  <a:tblStyle styleId="{267653B0-0B42-4E28-BDA6-3AA0E27AA2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e143c9b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e143c9b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e143c9b3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e143c9b3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143c9b3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143c9b3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e143c9b3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e143c9b3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143c9b3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143c9b3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e143c9b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e143c9b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www.atlantis-press.com/article/25866.pdf" TargetMode="External"/><Relationship Id="rId4" Type="http://schemas.openxmlformats.org/officeDocument/2006/relationships/hyperlink" Target="https://www.researchgate.net/publication/221111151_ORB_an_efficient_alternative_to_SIFT_or_SURF" TargetMode="External"/><Relationship Id="rId5" Type="http://schemas.openxmlformats.org/officeDocument/2006/relationships/hyperlink" Target="https://medium.com/data-breach/introduction-to-orb-oriented-fast-and-rotated-brief-4220e8ec40cf" TargetMode="External"/><Relationship Id="rId6" Type="http://schemas.openxmlformats.org/officeDocument/2006/relationships/hyperlink" Target="https://www.researchgate.net/publication/261234792_On_Performing_Classification_Using_SVM_with_Radial_Basis_and_Polynomial_Kernel_Funct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jpg"/><Relationship Id="rId9" Type="http://schemas.openxmlformats.org/officeDocument/2006/relationships/hyperlink" Target="http://ipsar.fesb.unist.hr/HERIDAL%20database.html" TargetMode="External"/><Relationship Id="rId5" Type="http://schemas.openxmlformats.org/officeDocument/2006/relationships/image" Target="../media/image2.jpg"/><Relationship Id="rId6" Type="http://schemas.openxmlformats.org/officeDocument/2006/relationships/image" Target="../media/image5.jpg"/><Relationship Id="rId7" Type="http://schemas.openxmlformats.org/officeDocument/2006/relationships/image" Target="../media/image3.jpg"/><Relationship Id="rId8"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hyperlink" Target="https://medium.com/data-breach/introduction-to-orb-oriented-fast-and-rotated-brief-4220e8ec40c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Pedestrian</a:t>
            </a:r>
            <a:r>
              <a:rPr lang="en"/>
              <a:t> Detection in Aerial Images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Pranav Deep . I</a:t>
            </a:r>
            <a:endParaRPr/>
          </a:p>
          <a:p>
            <a:pPr indent="0" lvl="0" marL="0" rtl="0" algn="r">
              <a:spcBef>
                <a:spcPts val="0"/>
              </a:spcBef>
              <a:spcAft>
                <a:spcPts val="0"/>
              </a:spcAft>
              <a:buNone/>
            </a:pPr>
            <a:r>
              <a:rPr lang="en"/>
              <a:t>Course Instructor : Dr Mrinmoy Ghorai</a:t>
            </a:r>
            <a:endParaRPr/>
          </a:p>
        </p:txBody>
      </p:sp>
      <p:sp>
        <p:nvSpPr>
          <p:cNvPr id="65" name="Google Shape;65;p13"/>
          <p:cNvSpPr txBox="1"/>
          <p:nvPr/>
        </p:nvSpPr>
        <p:spPr>
          <a:xfrm>
            <a:off x="-50" y="2357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Computer Vision Project Report</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538150" y="1073925"/>
            <a:ext cx="3733800" cy="2647950"/>
          </a:xfrm>
          <a:prstGeom prst="rect">
            <a:avLst/>
          </a:prstGeom>
          <a:noFill/>
          <a:ln>
            <a:noFill/>
          </a:ln>
        </p:spPr>
      </p:pic>
      <p:pic>
        <p:nvPicPr>
          <p:cNvPr id="148" name="Google Shape;148;p22"/>
          <p:cNvPicPr preferRelativeResize="0"/>
          <p:nvPr/>
        </p:nvPicPr>
        <p:blipFill>
          <a:blip r:embed="rId4">
            <a:alphaModFix/>
          </a:blip>
          <a:stretch>
            <a:fillRect/>
          </a:stretch>
        </p:blipFill>
        <p:spPr>
          <a:xfrm>
            <a:off x="4970850" y="1073925"/>
            <a:ext cx="3676650" cy="2647950"/>
          </a:xfrm>
          <a:prstGeom prst="rect">
            <a:avLst/>
          </a:prstGeom>
          <a:noFill/>
          <a:ln>
            <a:noFill/>
          </a:ln>
        </p:spPr>
      </p:pic>
      <p:sp>
        <p:nvSpPr>
          <p:cNvPr id="149" name="Google Shape;149;p22"/>
          <p:cNvSpPr txBox="1"/>
          <p:nvPr/>
        </p:nvSpPr>
        <p:spPr>
          <a:xfrm>
            <a:off x="0" y="342900"/>
            <a:ext cx="9144000" cy="646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sz="3000">
                <a:solidFill>
                  <a:schemeClr val="dk1"/>
                </a:solidFill>
                <a:latin typeface="Roboto"/>
                <a:ea typeface="Roboto"/>
                <a:cs typeface="Roboto"/>
                <a:sym typeface="Roboto"/>
              </a:rPr>
              <a:t>DL Model’s Accuracy and Loss plots</a:t>
            </a:r>
            <a:endParaRPr sz="3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53575" y="192875"/>
            <a:ext cx="9090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dk1"/>
                </a:solidFill>
                <a:latin typeface="Roboto"/>
                <a:ea typeface="Roboto"/>
                <a:cs typeface="Roboto"/>
                <a:sym typeface="Roboto"/>
              </a:rPr>
              <a:t>Results</a:t>
            </a:r>
            <a:endParaRPr sz="4000">
              <a:solidFill>
                <a:schemeClr val="dk1"/>
              </a:solidFill>
              <a:latin typeface="Roboto"/>
              <a:ea typeface="Roboto"/>
              <a:cs typeface="Roboto"/>
              <a:sym typeface="Roboto"/>
            </a:endParaRPr>
          </a:p>
        </p:txBody>
      </p:sp>
      <p:graphicFrame>
        <p:nvGraphicFramePr>
          <p:cNvPr id="155" name="Google Shape;155;p23"/>
          <p:cNvGraphicFramePr/>
          <p:nvPr/>
        </p:nvGraphicFramePr>
        <p:xfrm>
          <a:off x="494125" y="1640700"/>
          <a:ext cx="3000000" cy="3000000"/>
        </p:xfrm>
        <a:graphic>
          <a:graphicData uri="http://schemas.openxmlformats.org/drawingml/2006/table">
            <a:tbl>
              <a:tblPr>
                <a:noFill/>
                <a:tableStyleId>{267653B0-0B42-4E28-BDA6-3AA0E27AA22D}</a:tableStyleId>
              </a:tblPr>
              <a:tblGrid>
                <a:gridCol w="2017375"/>
                <a:gridCol w="2017375"/>
                <a:gridCol w="2017375"/>
                <a:gridCol w="2017375"/>
              </a:tblGrid>
              <a:tr h="629475">
                <a:tc>
                  <a:txBody>
                    <a:bodyPr/>
                    <a:lstStyle/>
                    <a:p>
                      <a:pPr indent="0" lvl="0" marL="0" rtl="0" algn="ctr">
                        <a:spcBef>
                          <a:spcPts val="0"/>
                        </a:spcBef>
                        <a:spcAft>
                          <a:spcPts val="0"/>
                        </a:spcAft>
                        <a:buNone/>
                      </a:pPr>
                      <a:r>
                        <a:rPr b="1" lang="en" sz="1500">
                          <a:solidFill>
                            <a:schemeClr val="dk1"/>
                          </a:solidFill>
                        </a:rPr>
                        <a:t>Training Accuracy</a:t>
                      </a:r>
                      <a:endParaRPr b="1" sz="1500">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100%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96.7 %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98.769 %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Validation </a:t>
                      </a:r>
                      <a:r>
                        <a:rPr b="1" lang="en" sz="1500">
                          <a:solidFill>
                            <a:schemeClr val="dk1"/>
                          </a:solidFill>
                        </a:rPr>
                        <a:t>Accuracy</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98.86 %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Testing </a:t>
                      </a:r>
                      <a:r>
                        <a:rPr b="1" lang="en" sz="1500">
                          <a:solidFill>
                            <a:schemeClr val="dk1"/>
                          </a:solidFill>
                        </a:rPr>
                        <a:t>Accuracy</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76.35 %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83.65 %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98.7611 %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Precision</a:t>
                      </a:r>
                      <a:endParaRPr b="1" sz="1500">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61.5 %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77.9 %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98.68 %</a:t>
                      </a:r>
                      <a:endParaRPr>
                        <a:solidFill>
                          <a:schemeClr val="dk1"/>
                        </a:solidFill>
                      </a:endParaRPr>
                    </a:p>
                  </a:txBody>
                  <a:tcPr marT="91425" marB="91425" marR="91425" marL="91425"/>
                </a:tc>
              </a:tr>
              <a:tr h="605300">
                <a:tc>
                  <a:txBody>
                    <a:bodyPr/>
                    <a:lstStyle/>
                    <a:p>
                      <a:pPr indent="0" lvl="0" marL="0" rtl="0" algn="ctr">
                        <a:spcBef>
                          <a:spcPts val="0"/>
                        </a:spcBef>
                        <a:spcAft>
                          <a:spcPts val="0"/>
                        </a:spcAft>
                        <a:buNone/>
                      </a:pPr>
                      <a:r>
                        <a:rPr b="1" lang="en" sz="1500">
                          <a:solidFill>
                            <a:schemeClr val="dk1"/>
                          </a:solidFill>
                        </a:rPr>
                        <a:t>Recall</a:t>
                      </a:r>
                      <a:endParaRPr b="1" sz="1500">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73.8%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69.7 %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97.36 %</a:t>
                      </a:r>
                      <a:endParaRPr>
                        <a:solidFill>
                          <a:schemeClr val="dk1"/>
                        </a:solidFill>
                      </a:endParaRPr>
                    </a:p>
                  </a:txBody>
                  <a:tcPr marT="91425" marB="91425" marR="91425" marL="91425"/>
                </a:tc>
              </a:tr>
            </a:tbl>
          </a:graphicData>
        </a:graphic>
      </p:graphicFrame>
      <p:sp>
        <p:nvSpPr>
          <p:cNvPr id="156" name="Google Shape;156;p23"/>
          <p:cNvSpPr txBox="1"/>
          <p:nvPr/>
        </p:nvSpPr>
        <p:spPr>
          <a:xfrm>
            <a:off x="2937275" y="1134675"/>
            <a:ext cx="140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Linear SVM</a:t>
            </a:r>
            <a:endParaRPr b="1" sz="1600">
              <a:solidFill>
                <a:schemeClr val="dk1"/>
              </a:solidFill>
              <a:latin typeface="Roboto"/>
              <a:ea typeface="Roboto"/>
              <a:cs typeface="Roboto"/>
              <a:sym typeface="Roboto"/>
            </a:endParaRPr>
          </a:p>
        </p:txBody>
      </p:sp>
      <p:sp>
        <p:nvSpPr>
          <p:cNvPr id="157" name="Google Shape;157;p23"/>
          <p:cNvSpPr txBox="1"/>
          <p:nvPr/>
        </p:nvSpPr>
        <p:spPr>
          <a:xfrm>
            <a:off x="4793475" y="1134675"/>
            <a:ext cx="175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Polynomial SVM</a:t>
            </a:r>
            <a:endParaRPr b="1" sz="1600">
              <a:solidFill>
                <a:schemeClr val="dk1"/>
              </a:solidFill>
              <a:latin typeface="Roboto"/>
              <a:ea typeface="Roboto"/>
              <a:cs typeface="Roboto"/>
              <a:sym typeface="Roboto"/>
            </a:endParaRPr>
          </a:p>
        </p:txBody>
      </p:sp>
      <p:sp>
        <p:nvSpPr>
          <p:cNvPr id="158" name="Google Shape;158;p23"/>
          <p:cNvSpPr txBox="1"/>
          <p:nvPr/>
        </p:nvSpPr>
        <p:spPr>
          <a:xfrm>
            <a:off x="6692525" y="1134675"/>
            <a:ext cx="159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DL Classifier</a:t>
            </a:r>
            <a:endParaRPr b="1" sz="16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407200" y="684600"/>
            <a:ext cx="8508300" cy="4340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Han, Yuanfeng &amp; Chen, Peijiang &amp; Meng, Tian. (2015). Harris Corner Detection Algorithm at Sub-pixel Level and Its Application. 10.2991/iccse-15.2015.23. - </a:t>
            </a:r>
            <a:r>
              <a:rPr lang="en" sz="1500" u="sng">
                <a:solidFill>
                  <a:schemeClr val="dk1"/>
                </a:solidFill>
                <a:latin typeface="Roboto"/>
                <a:ea typeface="Roboto"/>
                <a:cs typeface="Roboto"/>
                <a:sym typeface="Roboto"/>
                <a:hlinkClick r:id="rId3">
                  <a:extLst>
                    <a:ext uri="{A12FA001-AC4F-418D-AE19-62706E023703}">
                      <ahyp:hlinkClr val="tx"/>
                    </a:ext>
                  </a:extLst>
                </a:hlinkClick>
              </a:rPr>
              <a:t>Link</a:t>
            </a:r>
            <a:br>
              <a:rPr lang="en" sz="1500">
                <a:solidFill>
                  <a:schemeClr val="dk1"/>
                </a:solidFill>
                <a:latin typeface="Roboto"/>
                <a:ea typeface="Roboto"/>
                <a:cs typeface="Roboto"/>
                <a:sym typeface="Roboto"/>
              </a:rPr>
            </a:b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Rublee, Ethan &amp; Rabaud, Vincent &amp; Konolige, Kurt &amp; Bradski, Gary. (2011). ORB: an efficient alternative to SIFT or SURF. Proceedings of the IEEE International Conference on Computer Vision. 2564-2571. 10.1109/ICCV.2011.6126544. - </a:t>
            </a:r>
            <a:r>
              <a:rPr lang="en" sz="1500" u="sng">
                <a:solidFill>
                  <a:schemeClr val="dk1"/>
                </a:solidFill>
                <a:latin typeface="Roboto"/>
                <a:ea typeface="Roboto"/>
                <a:cs typeface="Roboto"/>
                <a:sym typeface="Roboto"/>
                <a:hlinkClick r:id="rId4">
                  <a:extLst>
                    <a:ext uri="{A12FA001-AC4F-418D-AE19-62706E023703}">
                      <ahyp:hlinkClr val="tx"/>
                    </a:ext>
                  </a:extLst>
                </a:hlinkClick>
              </a:rPr>
              <a:t>Link</a:t>
            </a:r>
            <a:br>
              <a:rPr lang="en" sz="1500">
                <a:solidFill>
                  <a:schemeClr val="dk1"/>
                </a:solidFill>
                <a:latin typeface="Roboto"/>
                <a:ea typeface="Roboto"/>
                <a:cs typeface="Roboto"/>
                <a:sym typeface="Roboto"/>
              </a:rPr>
            </a:b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Introduction to ORB (Blog) - </a:t>
            </a:r>
            <a:r>
              <a:rPr lang="en" sz="1500" u="sng">
                <a:solidFill>
                  <a:schemeClr val="dk1"/>
                </a:solidFill>
                <a:latin typeface="Roboto"/>
                <a:ea typeface="Roboto"/>
                <a:cs typeface="Roboto"/>
                <a:sym typeface="Roboto"/>
                <a:hlinkClick r:id="rId5">
                  <a:extLst>
                    <a:ext uri="{A12FA001-AC4F-418D-AE19-62706E023703}">
                      <ahyp:hlinkClr val="tx"/>
                    </a:ext>
                  </a:extLst>
                </a:hlinkClick>
              </a:rPr>
              <a:t>Link</a:t>
            </a:r>
            <a:br>
              <a:rPr lang="en" sz="1500">
                <a:solidFill>
                  <a:schemeClr val="dk1"/>
                </a:solidFill>
                <a:latin typeface="Roboto"/>
                <a:ea typeface="Roboto"/>
                <a:cs typeface="Roboto"/>
                <a:sym typeface="Roboto"/>
              </a:rPr>
            </a:b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Xiaowu Sun, Lizhen Liu, Hanshi Wang, Wei Song and Jingli Lu, "Image classification via support vector machine," 2015 4th International Conference on Computer Science and Network Technology (ICCSNT), 2015, pp. 485-489, doi: 10.1109/ICCSNT.2015.7490795</a:t>
            </a:r>
            <a:br>
              <a:rPr lang="en" sz="1500">
                <a:solidFill>
                  <a:schemeClr val="dk1"/>
                </a:solidFill>
                <a:latin typeface="Roboto"/>
                <a:ea typeface="Roboto"/>
                <a:cs typeface="Roboto"/>
                <a:sym typeface="Roboto"/>
              </a:rPr>
            </a:b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Prajapati, G.L. &amp; Patle, Arti. (2010). On Performing Classification Using SVM with Radial Basis and Polynomial Kernel Functions. 512-515. 10.1109/ICETET.2010.134. - </a:t>
            </a:r>
            <a:r>
              <a:rPr lang="en" sz="1500" u="sng">
                <a:solidFill>
                  <a:schemeClr val="dk1"/>
                </a:solidFill>
                <a:latin typeface="Roboto"/>
                <a:ea typeface="Roboto"/>
                <a:cs typeface="Roboto"/>
                <a:sym typeface="Roboto"/>
                <a:hlinkClick r:id="rId6">
                  <a:extLst>
                    <a:ext uri="{A12FA001-AC4F-418D-AE19-62706E023703}">
                      <ahyp:hlinkClr val="tx"/>
                    </a:ext>
                  </a:extLst>
                </a:hlinkClick>
              </a:rPr>
              <a:t>Link </a:t>
            </a:r>
            <a:br>
              <a:rPr lang="en" sz="1500">
                <a:solidFill>
                  <a:schemeClr val="dk1"/>
                </a:solidFill>
                <a:latin typeface="Roboto"/>
                <a:ea typeface="Roboto"/>
                <a:cs typeface="Roboto"/>
                <a:sym typeface="Roboto"/>
              </a:rPr>
            </a:b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Kundid Vasić, M.; Papić, V. </a:t>
            </a:r>
            <a:r>
              <a:rPr lang="en" sz="1500">
                <a:solidFill>
                  <a:schemeClr val="dk1"/>
                </a:solidFill>
                <a:latin typeface="Roboto"/>
                <a:ea typeface="Roboto"/>
                <a:cs typeface="Roboto"/>
                <a:sym typeface="Roboto"/>
              </a:rPr>
              <a:t>Multimodal</a:t>
            </a:r>
            <a:r>
              <a:rPr lang="en" sz="1500">
                <a:solidFill>
                  <a:schemeClr val="dk1"/>
                </a:solidFill>
                <a:latin typeface="Roboto"/>
                <a:ea typeface="Roboto"/>
                <a:cs typeface="Roboto"/>
                <a:sym typeface="Roboto"/>
              </a:rPr>
              <a:t> Deep Learning for Person Detection in Aerial Images. Electronics 2020, 9, 1459. https://doi.org/10.3390/electronics9091459</a:t>
            </a:r>
            <a:endParaRPr sz="1500">
              <a:solidFill>
                <a:schemeClr val="dk1"/>
              </a:solidFill>
              <a:latin typeface="Roboto"/>
              <a:ea typeface="Roboto"/>
              <a:cs typeface="Roboto"/>
              <a:sym typeface="Roboto"/>
            </a:endParaRPr>
          </a:p>
        </p:txBody>
      </p:sp>
      <p:sp>
        <p:nvSpPr>
          <p:cNvPr id="164" name="Google Shape;164;p24"/>
          <p:cNvSpPr txBox="1"/>
          <p:nvPr/>
        </p:nvSpPr>
        <p:spPr>
          <a:xfrm>
            <a:off x="64300" y="160725"/>
            <a:ext cx="9033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Bibliography</a:t>
            </a:r>
            <a:endParaRPr b="1"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Review</a:t>
            </a:r>
            <a:endParaRPr>
              <a:solidFill>
                <a:schemeClr val="accent1"/>
              </a:solidFill>
            </a:endParaRPr>
          </a:p>
        </p:txBody>
      </p:sp>
      <p:grpSp>
        <p:nvGrpSpPr>
          <p:cNvPr id="171" name="Google Shape;171;p25"/>
          <p:cNvGrpSpPr/>
          <p:nvPr/>
        </p:nvGrpSpPr>
        <p:grpSpPr>
          <a:xfrm>
            <a:off x="1211307" y="1705030"/>
            <a:ext cx="1233485" cy="1233485"/>
            <a:chOff x="1700550" y="1498632"/>
            <a:chExt cx="1053900" cy="1053900"/>
          </a:xfrm>
        </p:grpSpPr>
        <p:sp>
          <p:nvSpPr>
            <p:cNvPr id="172" name="Google Shape;172;p25"/>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5"/>
          <p:cNvGrpSpPr/>
          <p:nvPr/>
        </p:nvGrpSpPr>
        <p:grpSpPr>
          <a:xfrm>
            <a:off x="2583323" y="1705030"/>
            <a:ext cx="1233485" cy="1233485"/>
            <a:chOff x="2872812" y="1498619"/>
            <a:chExt cx="1053900" cy="1053900"/>
          </a:xfrm>
        </p:grpSpPr>
        <p:sp>
          <p:nvSpPr>
            <p:cNvPr id="175" name="Google Shape;175;p25"/>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5"/>
          <p:cNvGrpSpPr/>
          <p:nvPr/>
        </p:nvGrpSpPr>
        <p:grpSpPr>
          <a:xfrm>
            <a:off x="3955309" y="1705030"/>
            <a:ext cx="1233485" cy="1233485"/>
            <a:chOff x="4045050" y="1484544"/>
            <a:chExt cx="1053900" cy="1053900"/>
          </a:xfrm>
        </p:grpSpPr>
        <p:sp>
          <p:nvSpPr>
            <p:cNvPr id="178" name="Google Shape;178;p25"/>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5"/>
          <p:cNvGrpSpPr/>
          <p:nvPr/>
        </p:nvGrpSpPr>
        <p:grpSpPr>
          <a:xfrm>
            <a:off x="5327311" y="1705030"/>
            <a:ext cx="1233485" cy="1233485"/>
            <a:chOff x="5217300" y="1498632"/>
            <a:chExt cx="1053900" cy="1053900"/>
          </a:xfrm>
        </p:grpSpPr>
        <p:sp>
          <p:nvSpPr>
            <p:cNvPr id="181" name="Google Shape;181;p25"/>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5"/>
          <p:cNvGrpSpPr/>
          <p:nvPr/>
        </p:nvGrpSpPr>
        <p:grpSpPr>
          <a:xfrm>
            <a:off x="6699312" y="1705030"/>
            <a:ext cx="1233485" cy="1233485"/>
            <a:chOff x="6389550" y="1498632"/>
            <a:chExt cx="1053900" cy="1053900"/>
          </a:xfrm>
        </p:grpSpPr>
        <p:sp>
          <p:nvSpPr>
            <p:cNvPr id="184" name="Google Shape;184;p25"/>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5"/>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Please let me know how I can improve my coding, presentation and report writing skills or any other feedback?</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731300" y="234550"/>
            <a:ext cx="4184100" cy="4586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Motivation</a:t>
            </a:r>
            <a:endParaRPr/>
          </a:p>
          <a:p>
            <a:pPr indent="-342900" lvl="0" marL="457200" rtl="0" algn="l">
              <a:spcBef>
                <a:spcPts val="0"/>
              </a:spcBef>
              <a:spcAft>
                <a:spcPts val="0"/>
              </a:spcAft>
              <a:buSzPts val="1800"/>
              <a:buAutoNum type="arabicPeriod"/>
            </a:pPr>
            <a:r>
              <a:rPr lang="en"/>
              <a:t>About Data Set</a:t>
            </a:r>
            <a:br>
              <a:rPr lang="en"/>
            </a:br>
            <a:endParaRPr/>
          </a:p>
          <a:p>
            <a:pPr indent="-342900" lvl="0" marL="457200" rtl="0" algn="l">
              <a:spcBef>
                <a:spcPts val="0"/>
              </a:spcBef>
              <a:spcAft>
                <a:spcPts val="0"/>
              </a:spcAft>
              <a:buSzPts val="1800"/>
              <a:buAutoNum type="arabicPeriod"/>
            </a:pPr>
            <a:r>
              <a:rPr b="1" lang="en"/>
              <a:t>Traditional CV</a:t>
            </a:r>
            <a:r>
              <a:rPr lang="en"/>
              <a:t> </a:t>
            </a:r>
            <a:endParaRPr/>
          </a:p>
          <a:p>
            <a:pPr indent="-342900" lvl="0" marL="457200" rtl="0" algn="l">
              <a:spcBef>
                <a:spcPts val="0"/>
              </a:spcBef>
              <a:spcAft>
                <a:spcPts val="0"/>
              </a:spcAft>
              <a:buSzPts val="1800"/>
              <a:buAutoNum type="alphaLcParenR"/>
            </a:pPr>
            <a:r>
              <a:rPr lang="en"/>
              <a:t> Harris Corner Detection</a:t>
            </a:r>
            <a:endParaRPr/>
          </a:p>
          <a:p>
            <a:pPr indent="-342900" lvl="0" marL="457200" rtl="0" algn="l">
              <a:spcBef>
                <a:spcPts val="0"/>
              </a:spcBef>
              <a:spcAft>
                <a:spcPts val="0"/>
              </a:spcAft>
              <a:buSzPts val="1800"/>
              <a:buAutoNum type="alphaLcParenR"/>
            </a:pPr>
            <a:r>
              <a:rPr lang="en"/>
              <a:t> ORB</a:t>
            </a:r>
            <a:endParaRPr/>
          </a:p>
          <a:p>
            <a:pPr indent="-342900" lvl="0" marL="457200" rtl="0" algn="l">
              <a:spcBef>
                <a:spcPts val="0"/>
              </a:spcBef>
              <a:spcAft>
                <a:spcPts val="0"/>
              </a:spcAft>
              <a:buSzPts val="1800"/>
              <a:buAutoNum type="alphaLcParenR"/>
            </a:pPr>
            <a:r>
              <a:rPr lang="en"/>
              <a:t> </a:t>
            </a:r>
            <a:r>
              <a:rPr lang="en"/>
              <a:t>Keypoint</a:t>
            </a:r>
            <a:r>
              <a:rPr lang="en"/>
              <a:t> Matching</a:t>
            </a:r>
            <a:br>
              <a:rPr lang="en"/>
            </a:br>
            <a:endParaRPr/>
          </a:p>
          <a:p>
            <a:pPr indent="-342900" lvl="0" marL="457200" rtl="0" algn="l">
              <a:spcBef>
                <a:spcPts val="0"/>
              </a:spcBef>
              <a:spcAft>
                <a:spcPts val="0"/>
              </a:spcAft>
              <a:buSzPts val="1800"/>
              <a:buAutoNum type="arabicPeriod"/>
            </a:pPr>
            <a:r>
              <a:rPr b="1" lang="en"/>
              <a:t>Machine Learning</a:t>
            </a:r>
            <a:r>
              <a:rPr lang="en"/>
              <a:t> - SVM</a:t>
            </a:r>
            <a:endParaRPr/>
          </a:p>
          <a:p>
            <a:pPr indent="-342900" lvl="0" marL="457200" rtl="0" algn="l">
              <a:spcBef>
                <a:spcPts val="0"/>
              </a:spcBef>
              <a:spcAft>
                <a:spcPts val="0"/>
              </a:spcAft>
              <a:buSzPts val="1800"/>
              <a:buAutoNum type="arabicPeriod"/>
            </a:pPr>
            <a:r>
              <a:rPr b="1" lang="en"/>
              <a:t>Deep Learning</a:t>
            </a:r>
            <a:r>
              <a:rPr lang="en"/>
              <a:t> - Custom model</a:t>
            </a:r>
            <a:br>
              <a:rPr lang="en"/>
            </a:br>
            <a:endParaRPr/>
          </a:p>
          <a:p>
            <a:pPr indent="-342900" lvl="0" marL="457200" rtl="0" algn="l">
              <a:spcBef>
                <a:spcPts val="0"/>
              </a:spcBef>
              <a:spcAft>
                <a:spcPts val="0"/>
              </a:spcAft>
              <a:buSzPts val="1800"/>
              <a:buAutoNum type="arabicPeriod"/>
            </a:pPr>
            <a:r>
              <a:rPr lang="en"/>
              <a:t>Experiments &amp; Results</a:t>
            </a:r>
            <a:endParaRPr/>
          </a:p>
          <a:p>
            <a:pPr indent="-342900" lvl="0" marL="457200" rtl="0" algn="l">
              <a:spcBef>
                <a:spcPts val="0"/>
              </a:spcBef>
              <a:spcAft>
                <a:spcPts val="0"/>
              </a:spcAft>
              <a:buSzPts val="1800"/>
              <a:buAutoNum type="arabicPeriod"/>
            </a:pPr>
            <a:r>
              <a:rPr lang="en"/>
              <a:t>Bibliography</a:t>
            </a:r>
            <a:endParaRPr/>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2544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77" name="Google Shape;77;p15"/>
          <p:cNvSpPr txBox="1"/>
          <p:nvPr>
            <p:ph idx="1" type="body"/>
          </p:nvPr>
        </p:nvSpPr>
        <p:spPr>
          <a:xfrm>
            <a:off x="235750" y="940525"/>
            <a:ext cx="8627400" cy="3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India ranks 89th in disaster management according to World Risk Index (WRI) 2020, even lower than Sri Lanka, Bhutan &amp; Maldives. </a:t>
            </a:r>
            <a:endParaRPr sz="1400"/>
          </a:p>
          <a:p>
            <a:pPr indent="0" lvl="0" marL="0" rtl="0" algn="l">
              <a:spcBef>
                <a:spcPts val="1600"/>
              </a:spcBef>
              <a:spcAft>
                <a:spcPts val="0"/>
              </a:spcAft>
              <a:buNone/>
            </a:pPr>
            <a:r>
              <a:rPr lang="en" sz="1400"/>
              <a:t>Search and Rescue Missions (SAR) missions in India is generally limited to Coast Guard or military operations only. (ISRO’s intervention in SAR missions has been a very recent trend, but mostly in case of high profile military operations like Indo-China border rescue missions etc.)</a:t>
            </a:r>
            <a:endParaRPr sz="1400"/>
          </a:p>
          <a:p>
            <a:pPr indent="0" lvl="0" marL="0" rtl="0" algn="l">
              <a:spcBef>
                <a:spcPts val="1600"/>
              </a:spcBef>
              <a:spcAft>
                <a:spcPts val="0"/>
              </a:spcAft>
              <a:buNone/>
            </a:pPr>
            <a:r>
              <a:rPr lang="en" sz="1400"/>
              <a:t>Local bodies(say Municipality) which has more statistics and information about the region has very limited resources and/or access to execute SAR missions during calamities or otherwise.</a:t>
            </a:r>
            <a:endParaRPr sz="1400"/>
          </a:p>
          <a:p>
            <a:pPr indent="0" lvl="0" marL="0" rtl="0" algn="l">
              <a:spcBef>
                <a:spcPts val="1600"/>
              </a:spcBef>
              <a:spcAft>
                <a:spcPts val="0"/>
              </a:spcAft>
              <a:buNone/>
            </a:pPr>
            <a:r>
              <a:rPr lang="en" sz="1400"/>
              <a:t>But all is not gloomy, as the procurement &amp; setup cost of UAVs has significantly decreased. </a:t>
            </a:r>
            <a:endParaRPr sz="1400"/>
          </a:p>
          <a:p>
            <a:pPr indent="0" lvl="0" marL="0" rtl="0" algn="l">
              <a:spcBef>
                <a:spcPts val="1600"/>
              </a:spcBef>
              <a:spcAft>
                <a:spcPts val="0"/>
              </a:spcAft>
              <a:buNone/>
            </a:pPr>
            <a:r>
              <a:rPr lang="en" sz="1400"/>
              <a:t>However, automation in this domain is more/less not explored(Indian context).</a:t>
            </a:r>
            <a:endParaRPr sz="1400"/>
          </a:p>
          <a:p>
            <a:pPr indent="0" lvl="0" marL="0" rtl="0" algn="l">
              <a:spcBef>
                <a:spcPts val="1600"/>
              </a:spcBef>
              <a:spcAft>
                <a:spcPts val="0"/>
              </a:spcAft>
              <a:buNone/>
            </a:pPr>
            <a:r>
              <a:rPr lang="en" sz="1400"/>
              <a:t>To start with, I want to detect persons in aerial images in imagery that has been captured  during calamity like scenario.</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Heridal Dataset</a:t>
            </a:r>
            <a:endParaRPr/>
          </a:p>
        </p:txBody>
      </p:sp>
      <p:sp>
        <p:nvSpPr>
          <p:cNvPr id="83" name="Google Shape;83;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Positive and Negative Samples</a:t>
            </a:r>
            <a:endParaRPr/>
          </a:p>
          <a:p>
            <a:pPr indent="-342900" lvl="0" marL="457200" rtl="0" algn="l">
              <a:spcBef>
                <a:spcPts val="0"/>
              </a:spcBef>
              <a:spcAft>
                <a:spcPts val="0"/>
              </a:spcAft>
              <a:buSzPts val="1800"/>
              <a:buChar char="●"/>
            </a:pPr>
            <a:r>
              <a:rPr lang="en"/>
              <a:t>Image Size : 81 * 81</a:t>
            </a:r>
            <a:endParaRPr/>
          </a:p>
          <a:p>
            <a:pPr indent="-342900" lvl="0" marL="457200" rtl="0" algn="l">
              <a:spcBef>
                <a:spcPts val="0"/>
              </a:spcBef>
              <a:spcAft>
                <a:spcPts val="0"/>
              </a:spcAft>
              <a:buSzPts val="1800"/>
              <a:buChar char="●"/>
            </a:pPr>
            <a:r>
              <a:rPr lang="en"/>
              <a:t>Channels : 3</a:t>
            </a:r>
            <a:endParaRPr/>
          </a:p>
          <a:p>
            <a:pPr indent="-342900" lvl="0" marL="457200" rtl="0" algn="l">
              <a:spcBef>
                <a:spcPts val="0"/>
              </a:spcBef>
              <a:spcAft>
                <a:spcPts val="0"/>
              </a:spcAft>
              <a:buSzPts val="1800"/>
              <a:buChar char="●"/>
            </a:pPr>
            <a:r>
              <a:rPr lang="en"/>
              <a:t>+ve Images : ~29,000</a:t>
            </a:r>
            <a:endParaRPr/>
          </a:p>
          <a:p>
            <a:pPr indent="-342900" lvl="0" marL="457200" rtl="0" algn="l">
              <a:spcBef>
                <a:spcPts val="0"/>
              </a:spcBef>
              <a:spcAft>
                <a:spcPts val="0"/>
              </a:spcAft>
              <a:buSzPts val="1800"/>
              <a:buChar char="●"/>
            </a:pPr>
            <a:r>
              <a:rPr lang="en"/>
              <a:t>-ve Images : ~32,000</a:t>
            </a:r>
            <a:endParaRPr/>
          </a:p>
          <a:p>
            <a:pPr indent="-342900" lvl="0" marL="457200" rtl="0" algn="l">
              <a:spcBef>
                <a:spcPts val="0"/>
              </a:spcBef>
              <a:spcAft>
                <a:spcPts val="0"/>
              </a:spcAft>
              <a:buSzPts val="1800"/>
              <a:buChar char="●"/>
            </a:pPr>
            <a:r>
              <a:rPr lang="en"/>
              <a:t>Images are taken with a high resolution camera on the DJI Phantom 3, vertically at a 50 m altitude with the selected</a:t>
            </a:r>
            <a:endParaRPr/>
          </a:p>
          <a:p>
            <a:pPr indent="-342900" lvl="0" marL="457200" rtl="0" algn="l">
              <a:spcBef>
                <a:spcPts val="0"/>
              </a:spcBef>
              <a:spcAft>
                <a:spcPts val="0"/>
              </a:spcAft>
              <a:buSzPts val="1800"/>
              <a:buChar char="●"/>
            </a:pPr>
            <a:r>
              <a:rPr lang="en"/>
              <a:t>Bigger Image Size : 3000*4000 (Used for feature matching)</a:t>
            </a:r>
            <a:endParaRPr/>
          </a:p>
        </p:txBody>
      </p:sp>
      <p:pic>
        <p:nvPicPr>
          <p:cNvPr id="84" name="Google Shape;84;p16"/>
          <p:cNvPicPr preferRelativeResize="0"/>
          <p:nvPr/>
        </p:nvPicPr>
        <p:blipFill>
          <a:blip r:embed="rId3">
            <a:alphaModFix/>
          </a:blip>
          <a:stretch>
            <a:fillRect/>
          </a:stretch>
        </p:blipFill>
        <p:spPr>
          <a:xfrm>
            <a:off x="152400" y="152400"/>
            <a:ext cx="1187050" cy="1187050"/>
          </a:xfrm>
          <a:prstGeom prst="rect">
            <a:avLst/>
          </a:prstGeom>
          <a:noFill/>
          <a:ln>
            <a:noFill/>
          </a:ln>
        </p:spPr>
      </p:pic>
      <p:pic>
        <p:nvPicPr>
          <p:cNvPr id="85" name="Google Shape;85;p16"/>
          <p:cNvPicPr preferRelativeResize="0"/>
          <p:nvPr/>
        </p:nvPicPr>
        <p:blipFill>
          <a:blip r:embed="rId4">
            <a:alphaModFix/>
          </a:blip>
          <a:stretch>
            <a:fillRect/>
          </a:stretch>
        </p:blipFill>
        <p:spPr>
          <a:xfrm>
            <a:off x="265500" y="4017225"/>
            <a:ext cx="1003125" cy="1003125"/>
          </a:xfrm>
          <a:prstGeom prst="rect">
            <a:avLst/>
          </a:prstGeom>
          <a:noFill/>
          <a:ln>
            <a:noFill/>
          </a:ln>
        </p:spPr>
      </p:pic>
      <p:pic>
        <p:nvPicPr>
          <p:cNvPr id="86" name="Google Shape;86;p16"/>
          <p:cNvPicPr preferRelativeResize="0"/>
          <p:nvPr/>
        </p:nvPicPr>
        <p:blipFill>
          <a:blip r:embed="rId5">
            <a:alphaModFix/>
          </a:blip>
          <a:stretch>
            <a:fillRect/>
          </a:stretch>
        </p:blipFill>
        <p:spPr>
          <a:xfrm>
            <a:off x="3200425" y="152400"/>
            <a:ext cx="1187050" cy="1187050"/>
          </a:xfrm>
          <a:prstGeom prst="rect">
            <a:avLst/>
          </a:prstGeom>
          <a:noFill/>
          <a:ln>
            <a:noFill/>
          </a:ln>
        </p:spPr>
      </p:pic>
      <p:pic>
        <p:nvPicPr>
          <p:cNvPr id="87" name="Google Shape;87;p16"/>
          <p:cNvPicPr preferRelativeResize="0"/>
          <p:nvPr/>
        </p:nvPicPr>
        <p:blipFill>
          <a:blip r:embed="rId6">
            <a:alphaModFix/>
          </a:blip>
          <a:stretch>
            <a:fillRect/>
          </a:stretch>
        </p:blipFill>
        <p:spPr>
          <a:xfrm>
            <a:off x="3307575" y="4017225"/>
            <a:ext cx="1003125" cy="1003125"/>
          </a:xfrm>
          <a:prstGeom prst="rect">
            <a:avLst/>
          </a:prstGeom>
          <a:noFill/>
          <a:ln>
            <a:noFill/>
          </a:ln>
        </p:spPr>
      </p:pic>
      <p:pic>
        <p:nvPicPr>
          <p:cNvPr id="88" name="Google Shape;88;p16"/>
          <p:cNvPicPr preferRelativeResize="0"/>
          <p:nvPr/>
        </p:nvPicPr>
        <p:blipFill>
          <a:blip r:embed="rId7">
            <a:alphaModFix/>
          </a:blip>
          <a:stretch>
            <a:fillRect/>
          </a:stretch>
        </p:blipFill>
        <p:spPr>
          <a:xfrm>
            <a:off x="1848779" y="4017225"/>
            <a:ext cx="1003125" cy="1003125"/>
          </a:xfrm>
          <a:prstGeom prst="rect">
            <a:avLst/>
          </a:prstGeom>
          <a:noFill/>
          <a:ln>
            <a:noFill/>
          </a:ln>
        </p:spPr>
      </p:pic>
      <p:pic>
        <p:nvPicPr>
          <p:cNvPr id="89" name="Google Shape;89;p16"/>
          <p:cNvPicPr preferRelativeResize="0"/>
          <p:nvPr/>
        </p:nvPicPr>
        <p:blipFill>
          <a:blip r:embed="rId8">
            <a:alphaModFix/>
          </a:blip>
          <a:stretch>
            <a:fillRect/>
          </a:stretch>
        </p:blipFill>
        <p:spPr>
          <a:xfrm>
            <a:off x="1644250" y="152400"/>
            <a:ext cx="1187050" cy="1187050"/>
          </a:xfrm>
          <a:prstGeom prst="rect">
            <a:avLst/>
          </a:prstGeom>
          <a:noFill/>
          <a:ln>
            <a:noFill/>
          </a:ln>
        </p:spPr>
      </p:pic>
      <p:sp>
        <p:nvSpPr>
          <p:cNvPr id="90" name="Google Shape;90;p16"/>
          <p:cNvSpPr txBox="1"/>
          <p:nvPr/>
        </p:nvSpPr>
        <p:spPr>
          <a:xfrm>
            <a:off x="385750" y="13027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91" name="Google Shape;91;p16"/>
          <p:cNvSpPr txBox="1"/>
          <p:nvPr/>
        </p:nvSpPr>
        <p:spPr>
          <a:xfrm>
            <a:off x="3624250" y="1314650"/>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92" name="Google Shape;92;p16"/>
          <p:cNvSpPr txBox="1"/>
          <p:nvPr/>
        </p:nvSpPr>
        <p:spPr>
          <a:xfrm>
            <a:off x="461950" y="3715850"/>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93" name="Google Shape;93;p16"/>
          <p:cNvSpPr txBox="1"/>
          <p:nvPr/>
        </p:nvSpPr>
        <p:spPr>
          <a:xfrm>
            <a:off x="3667800" y="36932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94" name="Google Shape;94;p16"/>
          <p:cNvSpPr txBox="1"/>
          <p:nvPr/>
        </p:nvSpPr>
        <p:spPr>
          <a:xfrm>
            <a:off x="2005000" y="13789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0</a:t>
            </a:r>
            <a:endParaRPr>
              <a:solidFill>
                <a:schemeClr val="dk1"/>
              </a:solidFill>
              <a:latin typeface="Roboto"/>
              <a:ea typeface="Roboto"/>
              <a:cs typeface="Roboto"/>
              <a:sym typeface="Roboto"/>
            </a:endParaRPr>
          </a:p>
        </p:txBody>
      </p:sp>
      <p:sp>
        <p:nvSpPr>
          <p:cNvPr id="95" name="Google Shape;95;p16"/>
          <p:cNvSpPr txBox="1"/>
          <p:nvPr/>
        </p:nvSpPr>
        <p:spPr>
          <a:xfrm>
            <a:off x="2064875" y="3617025"/>
            <a:ext cx="5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0</a:t>
            </a:r>
            <a:endParaRPr>
              <a:solidFill>
                <a:schemeClr val="dk1"/>
              </a:solidFill>
              <a:latin typeface="Roboto"/>
              <a:ea typeface="Roboto"/>
              <a:cs typeface="Roboto"/>
              <a:sym typeface="Roboto"/>
            </a:endParaRPr>
          </a:p>
        </p:txBody>
      </p:sp>
      <p:sp>
        <p:nvSpPr>
          <p:cNvPr id="96" name="Google Shape;96;p16"/>
          <p:cNvSpPr txBox="1"/>
          <p:nvPr/>
        </p:nvSpPr>
        <p:spPr>
          <a:xfrm>
            <a:off x="7930750" y="4692250"/>
            <a:ext cx="100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latin typeface="Roboto"/>
                <a:ea typeface="Roboto"/>
                <a:cs typeface="Roboto"/>
                <a:sym typeface="Roboto"/>
                <a:hlinkClick r:id="rId9"/>
              </a:rPr>
              <a:t>Source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arenR"/>
            </a:pPr>
            <a:r>
              <a:rPr b="1" lang="en"/>
              <a:t>Harris Corner Detection</a:t>
            </a:r>
            <a:br>
              <a:rPr b="1" lang="en"/>
            </a:br>
            <a:r>
              <a:rPr lang="en"/>
              <a:t>- Detects accurate corners [1]</a:t>
            </a:r>
            <a:br>
              <a:rPr lang="en"/>
            </a:br>
            <a:r>
              <a:rPr lang="en"/>
              <a:t>- Feature Extraction [1]</a:t>
            </a:r>
            <a:endParaRPr/>
          </a:p>
          <a:p>
            <a:pPr indent="-342900" lvl="0" marL="457200" rtl="0" algn="l">
              <a:spcBef>
                <a:spcPts val="0"/>
              </a:spcBef>
              <a:spcAft>
                <a:spcPts val="0"/>
              </a:spcAft>
              <a:buSzPts val="1800"/>
              <a:buAutoNum type="arabicParenR"/>
            </a:pPr>
            <a:r>
              <a:rPr b="1" lang="en"/>
              <a:t>Oriented FAST and Rotated BRIEF (ORB) </a:t>
            </a:r>
            <a:br>
              <a:rPr lang="en"/>
            </a:br>
            <a:r>
              <a:rPr lang="en"/>
              <a:t>- Feature Extraction</a:t>
            </a:r>
            <a:br>
              <a:rPr lang="en"/>
            </a:br>
            <a:r>
              <a:rPr lang="en"/>
              <a:t>- Keypoint matching (In horizontally flipped images)</a:t>
            </a:r>
            <a:br>
              <a:rPr lang="en"/>
            </a:br>
            <a:r>
              <a:rPr lang="en"/>
              <a:t>- Person Detection based on Keypoint matching [2]</a:t>
            </a:r>
            <a:endParaRPr/>
          </a:p>
        </p:txBody>
      </p:sp>
      <p:sp>
        <p:nvSpPr>
          <p:cNvPr id="102" name="Google Shape;102;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Traditional</a:t>
            </a:r>
            <a:r>
              <a:rPr lang="en"/>
              <a:t> Computer Vision Techniques</a:t>
            </a:r>
            <a:endParaRPr/>
          </a:p>
        </p:txBody>
      </p:sp>
      <p:sp>
        <p:nvSpPr>
          <p:cNvPr id="103" name="Google Shape;103;p17"/>
          <p:cNvSpPr txBox="1"/>
          <p:nvPr/>
        </p:nvSpPr>
        <p:spPr>
          <a:xfrm>
            <a:off x="42875" y="4168375"/>
            <a:ext cx="45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Experiments done with the aside mentioned methods</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291725" y="1282175"/>
            <a:ext cx="3458799" cy="2579145"/>
          </a:xfrm>
          <a:prstGeom prst="rect">
            <a:avLst/>
          </a:prstGeom>
          <a:noFill/>
          <a:ln>
            <a:noFill/>
          </a:ln>
        </p:spPr>
      </p:pic>
      <p:pic>
        <p:nvPicPr>
          <p:cNvPr id="109" name="Google Shape;109;p18"/>
          <p:cNvPicPr preferRelativeResize="0"/>
          <p:nvPr/>
        </p:nvPicPr>
        <p:blipFill>
          <a:blip r:embed="rId4">
            <a:alphaModFix/>
          </a:blip>
          <a:stretch>
            <a:fillRect/>
          </a:stretch>
        </p:blipFill>
        <p:spPr>
          <a:xfrm>
            <a:off x="3827374" y="457200"/>
            <a:ext cx="5066601" cy="2065371"/>
          </a:xfrm>
          <a:prstGeom prst="rect">
            <a:avLst/>
          </a:prstGeom>
          <a:noFill/>
          <a:ln>
            <a:noFill/>
          </a:ln>
        </p:spPr>
      </p:pic>
      <p:pic>
        <p:nvPicPr>
          <p:cNvPr id="110" name="Google Shape;110;p18"/>
          <p:cNvPicPr preferRelativeResize="0"/>
          <p:nvPr/>
        </p:nvPicPr>
        <p:blipFill>
          <a:blip r:embed="rId5">
            <a:alphaModFix/>
          </a:blip>
          <a:stretch>
            <a:fillRect/>
          </a:stretch>
        </p:blipFill>
        <p:spPr>
          <a:xfrm>
            <a:off x="3836175" y="3024553"/>
            <a:ext cx="5066601" cy="2065371"/>
          </a:xfrm>
          <a:prstGeom prst="rect">
            <a:avLst/>
          </a:prstGeom>
          <a:noFill/>
          <a:ln>
            <a:noFill/>
          </a:ln>
        </p:spPr>
      </p:pic>
      <p:sp>
        <p:nvSpPr>
          <p:cNvPr id="111" name="Google Shape;111;p18"/>
          <p:cNvSpPr txBox="1"/>
          <p:nvPr/>
        </p:nvSpPr>
        <p:spPr>
          <a:xfrm>
            <a:off x="792950" y="921550"/>
            <a:ext cx="217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Harris Corner Detection</a:t>
            </a:r>
            <a:endParaRPr b="1">
              <a:solidFill>
                <a:schemeClr val="dk1"/>
              </a:solidFill>
              <a:latin typeface="Roboto"/>
              <a:ea typeface="Roboto"/>
              <a:cs typeface="Roboto"/>
              <a:sym typeface="Roboto"/>
            </a:endParaRPr>
          </a:p>
        </p:txBody>
      </p:sp>
      <p:sp>
        <p:nvSpPr>
          <p:cNvPr id="112" name="Google Shape;112;p18"/>
          <p:cNvSpPr txBox="1"/>
          <p:nvPr/>
        </p:nvSpPr>
        <p:spPr>
          <a:xfrm>
            <a:off x="4489850" y="133200"/>
            <a:ext cx="42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Keypoint Matching of horizontally flipped images</a:t>
            </a:r>
            <a:endParaRPr b="1">
              <a:solidFill>
                <a:schemeClr val="dk1"/>
              </a:solidFill>
              <a:latin typeface="Roboto"/>
              <a:ea typeface="Roboto"/>
              <a:cs typeface="Roboto"/>
              <a:sym typeface="Roboto"/>
            </a:endParaRPr>
          </a:p>
        </p:txBody>
      </p:sp>
      <p:sp>
        <p:nvSpPr>
          <p:cNvPr id="113" name="Google Shape;113;p18"/>
          <p:cNvSpPr txBox="1"/>
          <p:nvPr/>
        </p:nvSpPr>
        <p:spPr>
          <a:xfrm>
            <a:off x="4438650" y="2495550"/>
            <a:ext cx="4221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Feature Extraction from original </a:t>
            </a:r>
            <a:r>
              <a:rPr b="1" lang="en">
                <a:solidFill>
                  <a:schemeClr val="dk1"/>
                </a:solidFill>
                <a:latin typeface="Roboto"/>
                <a:ea typeface="Roboto"/>
                <a:cs typeface="Roboto"/>
                <a:sym typeface="Roboto"/>
              </a:rPr>
              <a:t>images using keypoints of ORB Matcher</a:t>
            </a:r>
            <a:endParaRPr b="1">
              <a:solidFill>
                <a:schemeClr val="dk1"/>
              </a:solidFill>
              <a:latin typeface="Roboto"/>
              <a:ea typeface="Roboto"/>
              <a:cs typeface="Roboto"/>
              <a:sym typeface="Roboto"/>
            </a:endParaRPr>
          </a:p>
        </p:txBody>
      </p:sp>
      <p:sp>
        <p:nvSpPr>
          <p:cNvPr id="114" name="Google Shape;114;p18"/>
          <p:cNvSpPr txBox="1"/>
          <p:nvPr/>
        </p:nvSpPr>
        <p:spPr>
          <a:xfrm>
            <a:off x="728675" y="4575575"/>
            <a:ext cx="18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6"/>
              </a:rPr>
              <a:t>Source </a:t>
            </a:r>
            <a:r>
              <a:rPr lang="en">
                <a:latin typeface="Roboto"/>
                <a:ea typeface="Roboto"/>
                <a:cs typeface="Roboto"/>
                <a:sym typeface="Roboto"/>
              </a:rPr>
              <a:t>- [3]</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100" y="1391225"/>
            <a:ext cx="45720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Techniques</a:t>
            </a:r>
            <a:endParaRPr/>
          </a:p>
        </p:txBody>
      </p:sp>
      <p:sp>
        <p:nvSpPr>
          <p:cNvPr id="120" name="Google Shape;120;p19"/>
          <p:cNvSpPr txBox="1"/>
          <p:nvPr>
            <p:ph idx="1" type="subTitle"/>
          </p:nvPr>
        </p:nvSpPr>
        <p:spPr>
          <a:xfrm>
            <a:off x="2100" y="4157675"/>
            <a:ext cx="4572000" cy="42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rPr>
              <a:t>Experiments done with the aside mentioned methods</a:t>
            </a:r>
            <a:endParaRPr sz="1400">
              <a:solidFill>
                <a:schemeClr val="dk1"/>
              </a:solidFill>
            </a:endParaRPr>
          </a:p>
          <a:p>
            <a:pPr indent="0" lvl="0" marL="0" rtl="0" algn="ctr">
              <a:spcBef>
                <a:spcPts val="0"/>
              </a:spcBef>
              <a:spcAft>
                <a:spcPts val="0"/>
              </a:spcAft>
              <a:buNone/>
            </a:pPr>
            <a:r>
              <a:t/>
            </a:r>
            <a:endParaRPr/>
          </a:p>
        </p:txBody>
      </p:sp>
      <p:sp>
        <p:nvSpPr>
          <p:cNvPr id="121" name="Google Shape;121;p19"/>
          <p:cNvSpPr txBox="1"/>
          <p:nvPr>
            <p:ph idx="2" type="body"/>
          </p:nvPr>
        </p:nvSpPr>
        <p:spPr>
          <a:xfrm>
            <a:off x="4618425" y="724200"/>
            <a:ext cx="44577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SUPPORT VECTOR MACHINE</a:t>
            </a:r>
            <a:endParaRPr b="1"/>
          </a:p>
          <a:p>
            <a:pPr indent="-342900" lvl="0" marL="457200" rtl="0" algn="l">
              <a:spcBef>
                <a:spcPts val="1600"/>
              </a:spcBef>
              <a:spcAft>
                <a:spcPts val="0"/>
              </a:spcAft>
              <a:buSzPts val="1800"/>
              <a:buChar char="●"/>
            </a:pPr>
            <a:r>
              <a:rPr lang="en"/>
              <a:t>Linear Kernel [4]</a:t>
            </a:r>
            <a:endParaRPr/>
          </a:p>
          <a:p>
            <a:pPr indent="-342900" lvl="0" marL="457200" rtl="0" algn="l">
              <a:spcBef>
                <a:spcPts val="0"/>
              </a:spcBef>
              <a:spcAft>
                <a:spcPts val="0"/>
              </a:spcAft>
              <a:buSzPts val="1800"/>
              <a:buChar char="●"/>
            </a:pPr>
            <a:r>
              <a:rPr lang="en"/>
              <a:t>Radial Basis Function Kernel [5]</a:t>
            </a:r>
            <a:endParaRPr/>
          </a:p>
          <a:p>
            <a:pPr indent="-342900" lvl="0" marL="457200" rtl="0" algn="l">
              <a:spcBef>
                <a:spcPts val="0"/>
              </a:spcBef>
              <a:spcAft>
                <a:spcPts val="0"/>
              </a:spcAft>
              <a:buSzPts val="1800"/>
              <a:buChar char="●"/>
            </a:pPr>
            <a:r>
              <a:rPr lang="en"/>
              <a:t>Polynomial</a:t>
            </a:r>
            <a:r>
              <a:rPr lang="en"/>
              <a:t> Kernel [5]</a:t>
            </a:r>
            <a:endParaRPr/>
          </a:p>
        </p:txBody>
      </p:sp>
      <p:sp>
        <p:nvSpPr>
          <p:cNvPr id="122" name="Google Shape;122;p19"/>
          <p:cNvSpPr txBox="1"/>
          <p:nvPr/>
        </p:nvSpPr>
        <p:spPr>
          <a:xfrm>
            <a:off x="5347100" y="991025"/>
            <a:ext cx="264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Performed Classification</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801276" y="1443038"/>
            <a:ext cx="3608254" cy="2855511"/>
          </a:xfrm>
          <a:prstGeom prst="rect">
            <a:avLst/>
          </a:prstGeom>
          <a:noFill/>
          <a:ln>
            <a:noFill/>
          </a:ln>
        </p:spPr>
      </p:pic>
      <p:pic>
        <p:nvPicPr>
          <p:cNvPr id="128" name="Google Shape;128;p20"/>
          <p:cNvPicPr preferRelativeResize="0"/>
          <p:nvPr/>
        </p:nvPicPr>
        <p:blipFill>
          <a:blip r:embed="rId4">
            <a:alphaModFix/>
          </a:blip>
          <a:stretch>
            <a:fillRect/>
          </a:stretch>
        </p:blipFill>
        <p:spPr>
          <a:xfrm>
            <a:off x="4875593" y="1443038"/>
            <a:ext cx="3618333" cy="2867025"/>
          </a:xfrm>
          <a:prstGeom prst="rect">
            <a:avLst/>
          </a:prstGeom>
          <a:noFill/>
          <a:ln>
            <a:noFill/>
          </a:ln>
        </p:spPr>
      </p:pic>
      <p:sp>
        <p:nvSpPr>
          <p:cNvPr id="129" name="Google Shape;129;p20"/>
          <p:cNvSpPr txBox="1"/>
          <p:nvPr/>
        </p:nvSpPr>
        <p:spPr>
          <a:xfrm>
            <a:off x="1328750" y="990600"/>
            <a:ext cx="199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Linear SVM</a:t>
            </a:r>
            <a:endParaRPr b="1" sz="1600">
              <a:solidFill>
                <a:schemeClr val="dk1"/>
              </a:solidFill>
              <a:latin typeface="Roboto"/>
              <a:ea typeface="Roboto"/>
              <a:cs typeface="Roboto"/>
              <a:sym typeface="Roboto"/>
            </a:endParaRPr>
          </a:p>
        </p:txBody>
      </p:sp>
      <p:sp>
        <p:nvSpPr>
          <p:cNvPr id="130" name="Google Shape;130;p20"/>
          <p:cNvSpPr txBox="1"/>
          <p:nvPr/>
        </p:nvSpPr>
        <p:spPr>
          <a:xfrm>
            <a:off x="5553100" y="1011950"/>
            <a:ext cx="199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Polynomial </a:t>
            </a:r>
            <a:r>
              <a:rPr b="1" lang="en" sz="1600">
                <a:solidFill>
                  <a:schemeClr val="dk1"/>
                </a:solidFill>
                <a:latin typeface="Roboto"/>
                <a:ea typeface="Roboto"/>
                <a:cs typeface="Roboto"/>
                <a:sym typeface="Roboto"/>
              </a:rPr>
              <a:t>SVM</a:t>
            </a:r>
            <a:endParaRPr b="1" sz="1600">
              <a:solidFill>
                <a:schemeClr val="dk1"/>
              </a:solidFill>
              <a:latin typeface="Roboto"/>
              <a:ea typeface="Roboto"/>
              <a:cs typeface="Roboto"/>
              <a:sym typeface="Roboto"/>
            </a:endParaRPr>
          </a:p>
        </p:txBody>
      </p:sp>
      <p:sp>
        <p:nvSpPr>
          <p:cNvPr id="131" name="Google Shape;131;p20"/>
          <p:cNvSpPr txBox="1"/>
          <p:nvPr/>
        </p:nvSpPr>
        <p:spPr>
          <a:xfrm>
            <a:off x="64300" y="278600"/>
            <a:ext cx="90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Confusion Matrices</a:t>
            </a:r>
            <a:endParaRPr sz="2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Deep Learning Classifier</a:t>
            </a:r>
            <a:endParaRPr b="1"/>
          </a:p>
        </p:txBody>
      </p:sp>
      <p:sp>
        <p:nvSpPr>
          <p:cNvPr id="137" name="Google Shape;137;p21"/>
          <p:cNvSpPr txBox="1"/>
          <p:nvPr>
            <p:ph idx="1" type="subTitle"/>
          </p:nvPr>
        </p:nvSpPr>
        <p:spPr>
          <a:xfrm>
            <a:off x="132750" y="182175"/>
            <a:ext cx="4310700" cy="86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Model </a:t>
            </a:r>
            <a:r>
              <a:rPr lang="en" sz="1800">
                <a:solidFill>
                  <a:schemeClr val="dk1"/>
                </a:solidFill>
              </a:rPr>
              <a:t>Architecture</a:t>
            </a:r>
            <a:endParaRPr sz="1800">
              <a:solidFill>
                <a:schemeClr val="dk1"/>
              </a:solidFill>
            </a:endParaRPr>
          </a:p>
        </p:txBody>
      </p:sp>
      <p:pic>
        <p:nvPicPr>
          <p:cNvPr id="138" name="Google Shape;138;p21"/>
          <p:cNvPicPr preferRelativeResize="0"/>
          <p:nvPr/>
        </p:nvPicPr>
        <p:blipFill rotWithShape="1">
          <a:blip r:embed="rId3">
            <a:alphaModFix/>
          </a:blip>
          <a:srcRect b="22760" l="25375" r="27943" t="45464"/>
          <a:stretch/>
        </p:blipFill>
        <p:spPr>
          <a:xfrm rot="5400000">
            <a:off x="4272264" y="1510612"/>
            <a:ext cx="5039323" cy="2018099"/>
          </a:xfrm>
          <a:prstGeom prst="rect">
            <a:avLst/>
          </a:prstGeom>
          <a:noFill/>
          <a:ln>
            <a:noFill/>
          </a:ln>
        </p:spPr>
      </p:pic>
      <p:sp>
        <p:nvSpPr>
          <p:cNvPr id="139" name="Google Shape;139;p21"/>
          <p:cNvSpPr txBox="1"/>
          <p:nvPr/>
        </p:nvSpPr>
        <p:spPr>
          <a:xfrm>
            <a:off x="6740125" y="4114800"/>
            <a:ext cx="75000" cy="36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p21"/>
          <p:cNvSpPr txBox="1"/>
          <p:nvPr/>
        </p:nvSpPr>
        <p:spPr>
          <a:xfrm>
            <a:off x="428600" y="3130725"/>
            <a:ext cx="3504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Changed final Activation fn. To sigmoid instead of softmax</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Trainable params: 522,561</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Epochs = 20</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Batch Size = 32</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Loss Fn. = Binary Cross Entropy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Optimizer = Adam</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Used Dropout Layer - 0.5</a:t>
            </a:r>
            <a:endParaRPr>
              <a:solidFill>
                <a:schemeClr val="dk1"/>
              </a:solidFill>
              <a:latin typeface="Roboto"/>
              <a:ea typeface="Roboto"/>
              <a:cs typeface="Roboto"/>
              <a:sym typeface="Roboto"/>
            </a:endParaRPr>
          </a:p>
        </p:txBody>
      </p:sp>
      <p:cxnSp>
        <p:nvCxnSpPr>
          <p:cNvPr id="141" name="Google Shape;141;p21"/>
          <p:cNvCxnSpPr/>
          <p:nvPr/>
        </p:nvCxnSpPr>
        <p:spPr>
          <a:xfrm>
            <a:off x="3429000" y="396475"/>
            <a:ext cx="2239500" cy="0"/>
          </a:xfrm>
          <a:prstGeom prst="straightConnector1">
            <a:avLst/>
          </a:prstGeom>
          <a:noFill/>
          <a:ln cap="flat" cmpd="sng" w="9525">
            <a:solidFill>
              <a:schemeClr val="dk1"/>
            </a:solidFill>
            <a:prstDash val="solid"/>
            <a:round/>
            <a:headEnd len="med" w="med" type="none"/>
            <a:tailEnd len="med" w="med" type="triangle"/>
          </a:ln>
        </p:spPr>
      </p:cxnSp>
      <p:sp>
        <p:nvSpPr>
          <p:cNvPr id="142" name="Google Shape;142;p21"/>
          <p:cNvSpPr txBox="1"/>
          <p:nvPr/>
        </p:nvSpPr>
        <p:spPr>
          <a:xfrm>
            <a:off x="7953375" y="4479000"/>
            <a:ext cx="10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Source [6]</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