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oboto Slab"/>
      <p:regular r:id="rId27"/>
      <p:bold r:id="rId28"/>
    </p:embeddedFont>
    <p:embeddedFont>
      <p:font typeface="Roboto"/>
      <p:regular r:id="rId29"/>
      <p:bold r:id="rId30"/>
      <p:italic r:id="rId31"/>
      <p:boldItalic r:id="rId32"/>
    </p:embeddedFont>
    <p:embeddedFont>
      <p:font typeface="Old Standard TT"/>
      <p:regular r:id="rId33"/>
      <p:bold r:id="rId34"/>
      <p: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55E4407-4A95-43AC-B4B9-532F980AB996}">
  <a:tblStyle styleId="{755E4407-4A95-43AC-B4B9-532F980AB99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Slab-bold.fntdata"/><Relationship Id="rId27" Type="http://schemas.openxmlformats.org/officeDocument/2006/relationships/font" Target="fonts/RobotoSlab-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33" Type="http://schemas.openxmlformats.org/officeDocument/2006/relationships/font" Target="fonts/OldStandardTT-regular.fntdata"/><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35" Type="http://schemas.openxmlformats.org/officeDocument/2006/relationships/font" Target="fonts/OldStandardTT-italic.fntdata"/><Relationship Id="rId12" Type="http://schemas.openxmlformats.org/officeDocument/2006/relationships/slide" Target="slides/slide6.xml"/><Relationship Id="rId34" Type="http://schemas.openxmlformats.org/officeDocument/2006/relationships/font" Target="fonts/OldStandardTT-bold.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ed100f7e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ded100f7e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ded100f7e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ded100f7e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ed100f7ec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ded100f7ec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ed100f7ec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ded100f7ec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ed100f7ec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ded100f7ec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ed100f7ec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ded100f7ec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ed100f7ec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ded100f7ec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ed100f7ec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ed100f7ec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ded100f7ec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ded100f7ec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c6ea3b3a0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c6ea3b3a0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Old Standard TT"/>
              <a:buChar char="●"/>
            </a:pPr>
            <a:r>
              <a:t/>
            </a:r>
            <a:endParaRPr sz="1600">
              <a:latin typeface="Old Standard TT"/>
              <a:ea typeface="Old Standard TT"/>
              <a:cs typeface="Old Standard TT"/>
              <a:sym typeface="Old Standard TT"/>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c6ea3b3a06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c6ea3b3a06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5e65ca34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5e65ca34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c5e65ca34b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c5e65ca34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ded100f7e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ded100f7e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ded100f7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ded100f7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ed100f7e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ded100f7e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ed100f7e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ed100f7e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doi.org/10.3390/electronics9091459" TargetMode="External"/><Relationship Id="rId4" Type="http://schemas.openxmlformats.org/officeDocument/2006/relationships/hyperlink" Target="https://arxiv.org/abs/1708.0200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medium.com/@14prakash/the-intuition-behind-retinanet-eb636755607d" TargetMode="External"/><Relationship Id="rId4" Type="http://schemas.openxmlformats.org/officeDocument/2006/relationships/hyperlink" Target="https://towardsdatascience.com/pedestrian-detection-in-aerial-images-using-retinanet-9053e8a72c6" TargetMode="External"/><Relationship Id="rId5" Type="http://schemas.openxmlformats.org/officeDocument/2006/relationships/hyperlink" Target="https://doi.org/10.1007/s42979-020-00125-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8.jp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jpg"/><Relationship Id="rId4" Type="http://schemas.openxmlformats.org/officeDocument/2006/relationships/image" Target="../media/image4.jpg"/><Relationship Id="rId9" Type="http://schemas.openxmlformats.org/officeDocument/2006/relationships/hyperlink" Target="http://ipsar.fesb.unist.hr/HERIDAL%20database.html" TargetMode="External"/><Relationship Id="rId5" Type="http://schemas.openxmlformats.org/officeDocument/2006/relationships/image" Target="../media/image1.jpg"/><Relationship Id="rId6" Type="http://schemas.openxmlformats.org/officeDocument/2006/relationships/image" Target="../media/image17.jpg"/><Relationship Id="rId7" Type="http://schemas.openxmlformats.org/officeDocument/2006/relationships/image" Target="../media/image7.jpg"/><Relationship Id="rId8" Type="http://schemas.openxmlformats.org/officeDocument/2006/relationships/image" Target="../media/image1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225025" y="1740525"/>
            <a:ext cx="85938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Person Detection in Aerial Images</a:t>
            </a:r>
            <a:endParaRPr b="1"/>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Student Name: Pranav Deep. I</a:t>
            </a:r>
            <a:endParaRPr sz="1800"/>
          </a:p>
          <a:p>
            <a:pPr indent="0" lvl="0" marL="0" rtl="0" algn="l">
              <a:spcBef>
                <a:spcPts val="0"/>
              </a:spcBef>
              <a:spcAft>
                <a:spcPts val="0"/>
              </a:spcAft>
              <a:buNone/>
            </a:pPr>
            <a:r>
              <a:rPr lang="en" sz="1800"/>
              <a:t>Course Instructor: </a:t>
            </a:r>
            <a:r>
              <a:rPr lang="en" sz="1800"/>
              <a:t>Dr. Shiv Ram Dubey</a:t>
            </a:r>
            <a:endParaRPr sz="1800"/>
          </a:p>
        </p:txBody>
      </p:sp>
      <p:sp>
        <p:nvSpPr>
          <p:cNvPr id="61" name="Google Shape;61;p13"/>
          <p:cNvSpPr txBox="1"/>
          <p:nvPr/>
        </p:nvSpPr>
        <p:spPr>
          <a:xfrm>
            <a:off x="512700" y="528925"/>
            <a:ext cx="8354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Old Standard TT"/>
                <a:ea typeface="Old Standard TT"/>
                <a:cs typeface="Old Standard TT"/>
                <a:sym typeface="Old Standard TT"/>
              </a:rPr>
              <a:t>Deep Learning Project - Final Presentation</a:t>
            </a:r>
            <a:endParaRPr sz="1800">
              <a:latin typeface="Old Standard TT"/>
              <a:ea typeface="Old Standard TT"/>
              <a:cs typeface="Old Standard TT"/>
              <a:sym typeface="Old Standard TT"/>
            </a:endParaRPr>
          </a:p>
        </p:txBody>
      </p:sp>
      <p:pic>
        <p:nvPicPr>
          <p:cNvPr id="62" name="Google Shape;62;p13"/>
          <p:cNvPicPr preferRelativeResize="0"/>
          <p:nvPr/>
        </p:nvPicPr>
        <p:blipFill>
          <a:blip r:embed="rId3">
            <a:alphaModFix/>
          </a:blip>
          <a:stretch>
            <a:fillRect/>
          </a:stretch>
        </p:blipFill>
        <p:spPr>
          <a:xfrm>
            <a:off x="6094013" y="3296175"/>
            <a:ext cx="2657475" cy="17240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nvSpPr>
        <p:spPr>
          <a:xfrm>
            <a:off x="669625" y="882275"/>
            <a:ext cx="4045200" cy="1506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3800">
                <a:solidFill>
                  <a:srgbClr val="FFFFFF"/>
                </a:solidFill>
                <a:latin typeface="Roboto Slab"/>
                <a:ea typeface="Roboto Slab"/>
                <a:cs typeface="Roboto Slab"/>
                <a:sym typeface="Roboto Slab"/>
              </a:rPr>
              <a:t>Deep Learning Classifier</a:t>
            </a:r>
            <a:endParaRPr b="1" sz="3800">
              <a:solidFill>
                <a:srgbClr val="FFFFFF"/>
              </a:solidFill>
              <a:latin typeface="Roboto Slab"/>
              <a:ea typeface="Roboto Slab"/>
              <a:cs typeface="Roboto Slab"/>
              <a:sym typeface="Roboto Slab"/>
            </a:endParaRPr>
          </a:p>
        </p:txBody>
      </p:sp>
      <p:sp>
        <p:nvSpPr>
          <p:cNvPr id="138" name="Google Shape;138;p22"/>
          <p:cNvSpPr txBox="1"/>
          <p:nvPr/>
        </p:nvSpPr>
        <p:spPr>
          <a:xfrm>
            <a:off x="132750" y="182175"/>
            <a:ext cx="4310700" cy="86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 Architecture</a:t>
            </a:r>
            <a:endParaRPr sz="1800">
              <a:solidFill>
                <a:srgbClr val="FFFFFF"/>
              </a:solidFill>
              <a:latin typeface="Roboto"/>
              <a:ea typeface="Roboto"/>
              <a:cs typeface="Roboto"/>
              <a:sym typeface="Roboto"/>
            </a:endParaRPr>
          </a:p>
        </p:txBody>
      </p:sp>
      <p:pic>
        <p:nvPicPr>
          <p:cNvPr id="139" name="Google Shape;139;p22"/>
          <p:cNvPicPr preferRelativeResize="0"/>
          <p:nvPr/>
        </p:nvPicPr>
        <p:blipFill rotWithShape="1">
          <a:blip r:embed="rId3">
            <a:alphaModFix/>
          </a:blip>
          <a:srcRect b="22760" l="25375" r="27943" t="45464"/>
          <a:stretch/>
        </p:blipFill>
        <p:spPr>
          <a:xfrm rot="5400000">
            <a:off x="4272264" y="1510612"/>
            <a:ext cx="5039323" cy="2018099"/>
          </a:xfrm>
          <a:prstGeom prst="rect">
            <a:avLst/>
          </a:prstGeom>
          <a:noFill/>
          <a:ln>
            <a:noFill/>
          </a:ln>
        </p:spPr>
      </p:pic>
      <p:sp>
        <p:nvSpPr>
          <p:cNvPr id="140" name="Google Shape;140;p22"/>
          <p:cNvSpPr txBox="1"/>
          <p:nvPr/>
        </p:nvSpPr>
        <p:spPr>
          <a:xfrm>
            <a:off x="6740125" y="4114800"/>
            <a:ext cx="7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41" name="Google Shape;141;p22"/>
          <p:cNvSpPr txBox="1"/>
          <p:nvPr/>
        </p:nvSpPr>
        <p:spPr>
          <a:xfrm>
            <a:off x="1319525" y="2874375"/>
            <a:ext cx="39435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Changed final Activation fn. To sigmoid instead of softmax</a:t>
            </a:r>
            <a:endParaRPr>
              <a:solidFill>
                <a:srgbClr val="FFFFFF"/>
              </a:solidFill>
              <a:latin typeface="Roboto"/>
              <a:ea typeface="Roboto"/>
              <a:cs typeface="Roboto"/>
              <a:sym typeface="Roboto"/>
            </a:endParaRPr>
          </a:p>
          <a:p>
            <a:pPr indent="-317500" lvl="0" marL="457200" rtl="0" algn="l">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Trainable params: 522,561</a:t>
            </a:r>
            <a:endParaRPr>
              <a:solidFill>
                <a:srgbClr val="FFFFFF"/>
              </a:solidFill>
              <a:latin typeface="Roboto"/>
              <a:ea typeface="Roboto"/>
              <a:cs typeface="Roboto"/>
              <a:sym typeface="Roboto"/>
            </a:endParaRPr>
          </a:p>
          <a:p>
            <a:pPr indent="-317500" lvl="0" marL="457200" rtl="0" algn="l">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Epochs = 20</a:t>
            </a:r>
            <a:endParaRPr>
              <a:solidFill>
                <a:srgbClr val="FFFFFF"/>
              </a:solidFill>
              <a:latin typeface="Roboto"/>
              <a:ea typeface="Roboto"/>
              <a:cs typeface="Roboto"/>
              <a:sym typeface="Roboto"/>
            </a:endParaRPr>
          </a:p>
          <a:p>
            <a:pPr indent="-317500" lvl="0" marL="457200" rtl="0" algn="l">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Batch Size = 32</a:t>
            </a:r>
            <a:endParaRPr>
              <a:solidFill>
                <a:srgbClr val="FFFFFF"/>
              </a:solidFill>
              <a:latin typeface="Roboto"/>
              <a:ea typeface="Roboto"/>
              <a:cs typeface="Roboto"/>
              <a:sym typeface="Roboto"/>
            </a:endParaRPr>
          </a:p>
          <a:p>
            <a:pPr indent="-317500" lvl="0" marL="457200" rtl="0" algn="l">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Loss Fn. = Binary Cross Entropy</a:t>
            </a:r>
            <a:endParaRPr>
              <a:solidFill>
                <a:srgbClr val="FFFFFF"/>
              </a:solidFill>
              <a:latin typeface="Roboto"/>
              <a:ea typeface="Roboto"/>
              <a:cs typeface="Roboto"/>
              <a:sym typeface="Roboto"/>
            </a:endParaRPr>
          </a:p>
          <a:p>
            <a:pPr indent="-317500" lvl="0" marL="457200" rtl="0" algn="l">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Optimizer = Adam</a:t>
            </a:r>
            <a:endParaRPr>
              <a:solidFill>
                <a:srgbClr val="FFFFFF"/>
              </a:solidFill>
              <a:latin typeface="Roboto"/>
              <a:ea typeface="Roboto"/>
              <a:cs typeface="Roboto"/>
              <a:sym typeface="Roboto"/>
            </a:endParaRPr>
          </a:p>
          <a:p>
            <a:pPr indent="-317500" lvl="0" marL="457200" rtl="0" algn="l">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Used Dropout Layer - 0.5</a:t>
            </a:r>
            <a:endParaRPr>
              <a:solidFill>
                <a:srgbClr val="FFFFFF"/>
              </a:solidFill>
              <a:latin typeface="Roboto"/>
              <a:ea typeface="Roboto"/>
              <a:cs typeface="Roboto"/>
              <a:sym typeface="Roboto"/>
            </a:endParaRPr>
          </a:p>
        </p:txBody>
      </p:sp>
      <p:cxnSp>
        <p:nvCxnSpPr>
          <p:cNvPr id="142" name="Google Shape;142;p22"/>
          <p:cNvCxnSpPr/>
          <p:nvPr/>
        </p:nvCxnSpPr>
        <p:spPr>
          <a:xfrm>
            <a:off x="3429000" y="396475"/>
            <a:ext cx="2239500" cy="0"/>
          </a:xfrm>
          <a:prstGeom prst="straightConnector1">
            <a:avLst/>
          </a:prstGeom>
          <a:noFill/>
          <a:ln cap="flat" cmpd="sng" w="9525">
            <a:solidFill>
              <a:srgbClr val="FFFFFF"/>
            </a:solidFill>
            <a:prstDash val="solid"/>
            <a:round/>
            <a:headEnd len="med" w="med" type="none"/>
            <a:tailEnd len="med" w="med" type="triangle"/>
          </a:ln>
        </p:spPr>
      </p:cxnSp>
      <p:sp>
        <p:nvSpPr>
          <p:cNvPr id="143" name="Google Shape;143;p22"/>
          <p:cNvSpPr txBox="1"/>
          <p:nvPr/>
        </p:nvSpPr>
        <p:spPr>
          <a:xfrm>
            <a:off x="7953375" y="4479000"/>
            <a:ext cx="107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Source [6]</a:t>
            </a:r>
            <a:endParaRPr>
              <a:solidFill>
                <a:srgbClr val="FFFFFF"/>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3"/>
          <p:cNvPicPr preferRelativeResize="0"/>
          <p:nvPr/>
        </p:nvPicPr>
        <p:blipFill>
          <a:blip r:embed="rId3">
            <a:alphaModFix/>
          </a:blip>
          <a:stretch>
            <a:fillRect/>
          </a:stretch>
        </p:blipFill>
        <p:spPr>
          <a:xfrm>
            <a:off x="538150" y="1226325"/>
            <a:ext cx="3733800" cy="2647950"/>
          </a:xfrm>
          <a:prstGeom prst="rect">
            <a:avLst/>
          </a:prstGeom>
          <a:noFill/>
          <a:ln>
            <a:noFill/>
          </a:ln>
        </p:spPr>
      </p:pic>
      <p:pic>
        <p:nvPicPr>
          <p:cNvPr id="149" name="Google Shape;149;p23"/>
          <p:cNvPicPr preferRelativeResize="0"/>
          <p:nvPr/>
        </p:nvPicPr>
        <p:blipFill>
          <a:blip r:embed="rId4">
            <a:alphaModFix/>
          </a:blip>
          <a:stretch>
            <a:fillRect/>
          </a:stretch>
        </p:blipFill>
        <p:spPr>
          <a:xfrm>
            <a:off x="4739375" y="1150125"/>
            <a:ext cx="3908125" cy="2724150"/>
          </a:xfrm>
          <a:prstGeom prst="rect">
            <a:avLst/>
          </a:prstGeom>
          <a:noFill/>
          <a:ln>
            <a:noFill/>
          </a:ln>
        </p:spPr>
      </p:pic>
      <p:sp>
        <p:nvSpPr>
          <p:cNvPr id="150" name="Google Shape;150;p23"/>
          <p:cNvSpPr txBox="1"/>
          <p:nvPr/>
        </p:nvSpPr>
        <p:spPr>
          <a:xfrm>
            <a:off x="0" y="342900"/>
            <a:ext cx="9144000" cy="6465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lang="en" sz="3000">
                <a:solidFill>
                  <a:srgbClr val="FFFFFF"/>
                </a:solidFill>
                <a:latin typeface="Roboto"/>
                <a:ea typeface="Roboto"/>
                <a:cs typeface="Roboto"/>
                <a:sym typeface="Roboto"/>
              </a:rPr>
              <a:t>DL Model’s Accuracy and Loss plots</a:t>
            </a:r>
            <a:endParaRPr sz="3000">
              <a:solidFill>
                <a:srgbClr val="FFFFFF"/>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nvSpPr>
        <p:spPr>
          <a:xfrm>
            <a:off x="53575" y="192875"/>
            <a:ext cx="90903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000">
                <a:solidFill>
                  <a:srgbClr val="FFFFFF"/>
                </a:solidFill>
                <a:latin typeface="Roboto"/>
                <a:ea typeface="Roboto"/>
                <a:cs typeface="Roboto"/>
                <a:sym typeface="Roboto"/>
              </a:rPr>
              <a:t>Results</a:t>
            </a:r>
            <a:endParaRPr sz="4000">
              <a:solidFill>
                <a:srgbClr val="FFFFFF"/>
              </a:solidFill>
              <a:latin typeface="Roboto"/>
              <a:ea typeface="Roboto"/>
              <a:cs typeface="Roboto"/>
              <a:sym typeface="Roboto"/>
            </a:endParaRPr>
          </a:p>
        </p:txBody>
      </p:sp>
      <p:graphicFrame>
        <p:nvGraphicFramePr>
          <p:cNvPr id="156" name="Google Shape;156;p24"/>
          <p:cNvGraphicFramePr/>
          <p:nvPr/>
        </p:nvGraphicFramePr>
        <p:xfrm>
          <a:off x="494125" y="1640700"/>
          <a:ext cx="3000000" cy="3000000"/>
        </p:xfrm>
        <a:graphic>
          <a:graphicData uri="http://schemas.openxmlformats.org/drawingml/2006/table">
            <a:tbl>
              <a:tblPr>
                <a:noFill/>
                <a:tableStyleId>{755E4407-4A95-43AC-B4B9-532F980AB996}</a:tableStyleId>
              </a:tblPr>
              <a:tblGrid>
                <a:gridCol w="2017375"/>
                <a:gridCol w="2017375"/>
                <a:gridCol w="2017375"/>
                <a:gridCol w="2017375"/>
              </a:tblGrid>
              <a:tr h="629475">
                <a:tc>
                  <a:txBody>
                    <a:bodyPr/>
                    <a:lstStyle/>
                    <a:p>
                      <a:pPr indent="0" lvl="0" marL="0" rtl="0" algn="ctr">
                        <a:spcBef>
                          <a:spcPts val="0"/>
                        </a:spcBef>
                        <a:spcAft>
                          <a:spcPts val="0"/>
                        </a:spcAft>
                        <a:buNone/>
                      </a:pPr>
                      <a:r>
                        <a:rPr b="1" lang="en" sz="1500">
                          <a:solidFill>
                            <a:srgbClr val="FFFFFF"/>
                          </a:solidFill>
                        </a:rPr>
                        <a:t>Training Accuracy</a:t>
                      </a:r>
                      <a:endParaRPr b="1" sz="1500">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100%</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96.7 %</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98.769 %</a:t>
                      </a:r>
                      <a:endParaRPr>
                        <a:solidFill>
                          <a:srgbClr val="FFFFFF"/>
                        </a:solidFill>
                      </a:endParaRPr>
                    </a:p>
                  </a:txBody>
                  <a:tcPr marT="91425" marB="91425" marR="91425" marL="91425"/>
                </a:tc>
              </a:tr>
              <a:tr h="605300">
                <a:tc>
                  <a:txBody>
                    <a:bodyPr/>
                    <a:lstStyle/>
                    <a:p>
                      <a:pPr indent="0" lvl="0" marL="0" rtl="0" algn="ctr">
                        <a:spcBef>
                          <a:spcPts val="0"/>
                        </a:spcBef>
                        <a:spcAft>
                          <a:spcPts val="0"/>
                        </a:spcAft>
                        <a:buNone/>
                      </a:pPr>
                      <a:r>
                        <a:rPr b="1" lang="en" sz="1500">
                          <a:solidFill>
                            <a:srgbClr val="FFFFFF"/>
                          </a:solidFill>
                        </a:rPr>
                        <a:t>Validation Accuracy</a:t>
                      </a:r>
                      <a:endParaRPr b="1">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NA</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NA</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98.86 %</a:t>
                      </a:r>
                      <a:endParaRPr>
                        <a:solidFill>
                          <a:srgbClr val="FFFFFF"/>
                        </a:solidFill>
                      </a:endParaRPr>
                    </a:p>
                  </a:txBody>
                  <a:tcPr marT="91425" marB="91425" marR="91425" marL="91425"/>
                </a:tc>
              </a:tr>
              <a:tr h="605300">
                <a:tc>
                  <a:txBody>
                    <a:bodyPr/>
                    <a:lstStyle/>
                    <a:p>
                      <a:pPr indent="0" lvl="0" marL="0" rtl="0" algn="ctr">
                        <a:spcBef>
                          <a:spcPts val="0"/>
                        </a:spcBef>
                        <a:spcAft>
                          <a:spcPts val="0"/>
                        </a:spcAft>
                        <a:buNone/>
                      </a:pPr>
                      <a:r>
                        <a:rPr b="1" lang="en" sz="1500">
                          <a:solidFill>
                            <a:srgbClr val="FFFFFF"/>
                          </a:solidFill>
                        </a:rPr>
                        <a:t>Testing Accuracy</a:t>
                      </a:r>
                      <a:endParaRPr b="1">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76.35 %</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83.65 %</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98.7611 %</a:t>
                      </a:r>
                      <a:endParaRPr>
                        <a:solidFill>
                          <a:srgbClr val="FFFFFF"/>
                        </a:solidFill>
                      </a:endParaRPr>
                    </a:p>
                  </a:txBody>
                  <a:tcPr marT="91425" marB="91425" marR="91425" marL="91425"/>
                </a:tc>
              </a:tr>
              <a:tr h="605300">
                <a:tc>
                  <a:txBody>
                    <a:bodyPr/>
                    <a:lstStyle/>
                    <a:p>
                      <a:pPr indent="0" lvl="0" marL="0" rtl="0" algn="ctr">
                        <a:spcBef>
                          <a:spcPts val="0"/>
                        </a:spcBef>
                        <a:spcAft>
                          <a:spcPts val="0"/>
                        </a:spcAft>
                        <a:buNone/>
                      </a:pPr>
                      <a:r>
                        <a:rPr b="1" lang="en" sz="1500">
                          <a:solidFill>
                            <a:srgbClr val="FFFFFF"/>
                          </a:solidFill>
                        </a:rPr>
                        <a:t>Precision</a:t>
                      </a:r>
                      <a:endParaRPr b="1" sz="1500">
                        <a:solidFill>
                          <a:srgbClr val="FFFFFF"/>
                        </a:solidFill>
                      </a:endParaRPr>
                    </a:p>
                    <a:p>
                      <a:pPr indent="0" lvl="0" marL="0" rtl="0" algn="ctr">
                        <a:spcBef>
                          <a:spcPts val="0"/>
                        </a:spcBef>
                        <a:spcAft>
                          <a:spcPts val="0"/>
                        </a:spcAft>
                        <a:buNone/>
                      </a:pPr>
                      <a:r>
                        <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61.5 %</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77.9 %</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98.68 %</a:t>
                      </a:r>
                      <a:endParaRPr>
                        <a:solidFill>
                          <a:srgbClr val="FFFFFF"/>
                        </a:solidFill>
                      </a:endParaRPr>
                    </a:p>
                  </a:txBody>
                  <a:tcPr marT="91425" marB="91425" marR="91425" marL="91425"/>
                </a:tc>
              </a:tr>
              <a:tr h="605300">
                <a:tc>
                  <a:txBody>
                    <a:bodyPr/>
                    <a:lstStyle/>
                    <a:p>
                      <a:pPr indent="0" lvl="0" marL="0" rtl="0" algn="ctr">
                        <a:spcBef>
                          <a:spcPts val="0"/>
                        </a:spcBef>
                        <a:spcAft>
                          <a:spcPts val="0"/>
                        </a:spcAft>
                        <a:buNone/>
                      </a:pPr>
                      <a:r>
                        <a:rPr b="1" lang="en" sz="1500">
                          <a:solidFill>
                            <a:srgbClr val="FFFFFF"/>
                          </a:solidFill>
                        </a:rPr>
                        <a:t>Recall</a:t>
                      </a:r>
                      <a:endParaRPr b="1" sz="1500">
                        <a:solidFill>
                          <a:srgbClr val="FFFFFF"/>
                        </a:solidFill>
                      </a:endParaRPr>
                    </a:p>
                    <a:p>
                      <a:pPr indent="0" lvl="0" marL="0" rtl="0" algn="ctr">
                        <a:spcBef>
                          <a:spcPts val="0"/>
                        </a:spcBef>
                        <a:spcAft>
                          <a:spcPts val="0"/>
                        </a:spcAft>
                        <a:buNone/>
                      </a:pPr>
                      <a:r>
                        <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73.8%</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69.7 %</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97.36 %</a:t>
                      </a:r>
                      <a:endParaRPr>
                        <a:solidFill>
                          <a:srgbClr val="FFFFFF"/>
                        </a:solidFill>
                      </a:endParaRPr>
                    </a:p>
                  </a:txBody>
                  <a:tcPr marT="91425" marB="91425" marR="91425" marL="91425"/>
                </a:tc>
              </a:tr>
            </a:tbl>
          </a:graphicData>
        </a:graphic>
      </p:graphicFrame>
      <p:sp>
        <p:nvSpPr>
          <p:cNvPr id="157" name="Google Shape;157;p24"/>
          <p:cNvSpPr txBox="1"/>
          <p:nvPr/>
        </p:nvSpPr>
        <p:spPr>
          <a:xfrm>
            <a:off x="2937275" y="1134675"/>
            <a:ext cx="1403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FFFFF"/>
                </a:solidFill>
                <a:latin typeface="Roboto"/>
                <a:ea typeface="Roboto"/>
                <a:cs typeface="Roboto"/>
                <a:sym typeface="Roboto"/>
              </a:rPr>
              <a:t>Linear SVM</a:t>
            </a:r>
            <a:endParaRPr b="1" sz="1600">
              <a:solidFill>
                <a:srgbClr val="FFFFFF"/>
              </a:solidFill>
              <a:latin typeface="Roboto"/>
              <a:ea typeface="Roboto"/>
              <a:cs typeface="Roboto"/>
              <a:sym typeface="Roboto"/>
            </a:endParaRPr>
          </a:p>
        </p:txBody>
      </p:sp>
      <p:sp>
        <p:nvSpPr>
          <p:cNvPr id="158" name="Google Shape;158;p24"/>
          <p:cNvSpPr txBox="1"/>
          <p:nvPr/>
        </p:nvSpPr>
        <p:spPr>
          <a:xfrm>
            <a:off x="4793475" y="1134675"/>
            <a:ext cx="1752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FFFFF"/>
                </a:solidFill>
                <a:latin typeface="Roboto"/>
                <a:ea typeface="Roboto"/>
                <a:cs typeface="Roboto"/>
                <a:sym typeface="Roboto"/>
              </a:rPr>
              <a:t>Polynomial SVM</a:t>
            </a:r>
            <a:endParaRPr b="1" sz="1600">
              <a:solidFill>
                <a:srgbClr val="FFFFFF"/>
              </a:solidFill>
              <a:latin typeface="Roboto"/>
              <a:ea typeface="Roboto"/>
              <a:cs typeface="Roboto"/>
              <a:sym typeface="Roboto"/>
            </a:endParaRPr>
          </a:p>
        </p:txBody>
      </p:sp>
      <p:sp>
        <p:nvSpPr>
          <p:cNvPr id="159" name="Google Shape;159;p24"/>
          <p:cNvSpPr txBox="1"/>
          <p:nvPr/>
        </p:nvSpPr>
        <p:spPr>
          <a:xfrm>
            <a:off x="6692525" y="1134675"/>
            <a:ext cx="1593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FFFFF"/>
                </a:solidFill>
                <a:latin typeface="Roboto"/>
                <a:ea typeface="Roboto"/>
                <a:cs typeface="Roboto"/>
                <a:sym typeface="Roboto"/>
              </a:rPr>
              <a:t>DL Classifier</a:t>
            </a:r>
            <a:endParaRPr b="1" sz="1600">
              <a:solidFill>
                <a:srgbClr val="FFFFFF"/>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25"/>
          <p:cNvPicPr preferRelativeResize="0"/>
          <p:nvPr/>
        </p:nvPicPr>
        <p:blipFill>
          <a:blip r:embed="rId3">
            <a:alphaModFix/>
          </a:blip>
          <a:stretch>
            <a:fillRect/>
          </a:stretch>
        </p:blipFill>
        <p:spPr>
          <a:xfrm>
            <a:off x="59075" y="0"/>
            <a:ext cx="9002131" cy="50637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588900" y="302875"/>
            <a:ext cx="8118600" cy="750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400"/>
              <a:t>Hyperparameters</a:t>
            </a:r>
            <a:endParaRPr sz="4400"/>
          </a:p>
        </p:txBody>
      </p:sp>
      <p:graphicFrame>
        <p:nvGraphicFramePr>
          <p:cNvPr id="170" name="Google Shape;170;p26"/>
          <p:cNvGraphicFramePr/>
          <p:nvPr/>
        </p:nvGraphicFramePr>
        <p:xfrm>
          <a:off x="952500" y="1383125"/>
          <a:ext cx="3000000" cy="3000000"/>
        </p:xfrm>
        <a:graphic>
          <a:graphicData uri="http://schemas.openxmlformats.org/drawingml/2006/table">
            <a:tbl>
              <a:tblPr>
                <a:noFill/>
                <a:tableStyleId>{755E4407-4A95-43AC-B4B9-532F980AB996}</a:tableStyleId>
              </a:tblPr>
              <a:tblGrid>
                <a:gridCol w="3619500"/>
                <a:gridCol w="3619500"/>
              </a:tblGrid>
              <a:tr h="381000">
                <a:tc>
                  <a:txBody>
                    <a:bodyPr/>
                    <a:lstStyle/>
                    <a:p>
                      <a:pPr indent="0" lvl="0" marL="0" rtl="0" algn="ctr">
                        <a:spcBef>
                          <a:spcPts val="0"/>
                        </a:spcBef>
                        <a:spcAft>
                          <a:spcPts val="0"/>
                        </a:spcAft>
                        <a:buNone/>
                      </a:pPr>
                      <a:r>
                        <a:rPr lang="en">
                          <a:solidFill>
                            <a:schemeClr val="lt1"/>
                          </a:solidFill>
                        </a:rPr>
                        <a:t>Learning Rate</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0.01</a:t>
                      </a:r>
                      <a:endParaRPr>
                        <a:solidFill>
                          <a:schemeClr val="lt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lt1"/>
                          </a:solidFill>
                        </a:rPr>
                        <a:t>No. of Epochs</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 200</a:t>
                      </a:r>
                      <a:endParaRPr/>
                    </a:p>
                  </a:txBody>
                  <a:tcPr marT="91425" marB="91425" marR="91425" marL="91425"/>
                </a:tc>
              </a:tr>
              <a:tr h="381000">
                <a:tc>
                  <a:txBody>
                    <a:bodyPr/>
                    <a:lstStyle/>
                    <a:p>
                      <a:pPr indent="0" lvl="0" marL="0" rtl="0" algn="ctr">
                        <a:spcBef>
                          <a:spcPts val="0"/>
                        </a:spcBef>
                        <a:spcAft>
                          <a:spcPts val="0"/>
                        </a:spcAft>
                        <a:buNone/>
                      </a:pPr>
                      <a:r>
                        <a:rPr lang="en">
                          <a:solidFill>
                            <a:schemeClr val="lt1"/>
                          </a:solidFill>
                        </a:rPr>
                        <a:t>Batch_Size</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16</a:t>
                      </a:r>
                      <a:endParaRPr>
                        <a:solidFill>
                          <a:schemeClr val="lt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lt1"/>
                          </a:solidFill>
                        </a:rPr>
                        <a:t>Optimizer</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SGD (+Momentum)</a:t>
                      </a:r>
                      <a:endParaRPr>
                        <a:solidFill>
                          <a:schemeClr val="lt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lt1"/>
                          </a:solidFill>
                        </a:rPr>
                        <a:t>Momentum</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0.937</a:t>
                      </a:r>
                      <a:endParaRPr>
                        <a:solidFill>
                          <a:schemeClr val="lt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lt1"/>
                          </a:solidFill>
                        </a:rPr>
                        <a:t>Weight Decay</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0.0005</a:t>
                      </a:r>
                      <a:endParaRPr>
                        <a:solidFill>
                          <a:schemeClr val="lt1"/>
                        </a:solidFill>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512700" y="146875"/>
            <a:ext cx="8118600" cy="678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400"/>
              <a:t>Results</a:t>
            </a:r>
            <a:endParaRPr sz="4400"/>
          </a:p>
        </p:txBody>
      </p:sp>
      <p:pic>
        <p:nvPicPr>
          <p:cNvPr id="176" name="Google Shape;176;p27"/>
          <p:cNvPicPr preferRelativeResize="0"/>
          <p:nvPr/>
        </p:nvPicPr>
        <p:blipFill rotWithShape="1">
          <a:blip r:embed="rId3">
            <a:alphaModFix/>
          </a:blip>
          <a:srcRect b="50401" l="0" r="50428" t="0"/>
          <a:stretch/>
        </p:blipFill>
        <p:spPr>
          <a:xfrm>
            <a:off x="1530325" y="825175"/>
            <a:ext cx="5647075" cy="42262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512700" y="74275"/>
            <a:ext cx="8118600" cy="750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400"/>
              <a:t>Results</a:t>
            </a:r>
            <a:endParaRPr sz="4400"/>
          </a:p>
        </p:txBody>
      </p:sp>
      <p:pic>
        <p:nvPicPr>
          <p:cNvPr id="182" name="Google Shape;182;p28"/>
          <p:cNvPicPr preferRelativeResize="0"/>
          <p:nvPr/>
        </p:nvPicPr>
        <p:blipFill>
          <a:blip r:embed="rId3">
            <a:alphaModFix/>
          </a:blip>
          <a:stretch>
            <a:fillRect/>
          </a:stretch>
        </p:blipFill>
        <p:spPr>
          <a:xfrm>
            <a:off x="587925" y="825175"/>
            <a:ext cx="7749499" cy="415554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512700" y="105400"/>
            <a:ext cx="8118600" cy="720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400"/>
              <a:t>Results</a:t>
            </a:r>
            <a:endParaRPr sz="4400"/>
          </a:p>
        </p:txBody>
      </p:sp>
      <p:pic>
        <p:nvPicPr>
          <p:cNvPr id="188" name="Google Shape;188;p29"/>
          <p:cNvPicPr preferRelativeResize="0"/>
          <p:nvPr/>
        </p:nvPicPr>
        <p:blipFill>
          <a:blip r:embed="rId3">
            <a:alphaModFix/>
          </a:blip>
          <a:stretch>
            <a:fillRect/>
          </a:stretch>
        </p:blipFill>
        <p:spPr>
          <a:xfrm>
            <a:off x="304800" y="825400"/>
            <a:ext cx="8581965" cy="4165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512700" y="133350"/>
            <a:ext cx="8118600" cy="84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400"/>
              <a:t>Future Scope</a:t>
            </a:r>
            <a:endParaRPr sz="4400"/>
          </a:p>
        </p:txBody>
      </p:sp>
      <p:sp>
        <p:nvSpPr>
          <p:cNvPr id="194" name="Google Shape;194;p30"/>
          <p:cNvSpPr txBox="1"/>
          <p:nvPr/>
        </p:nvSpPr>
        <p:spPr>
          <a:xfrm>
            <a:off x="845000" y="1249125"/>
            <a:ext cx="72744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Old Standard TT"/>
              <a:buAutoNum type="arabicPeriod"/>
            </a:pPr>
            <a:r>
              <a:rPr lang="en">
                <a:solidFill>
                  <a:schemeClr val="lt1"/>
                </a:solidFill>
                <a:latin typeface="Old Standard TT"/>
                <a:ea typeface="Old Standard TT"/>
                <a:cs typeface="Old Standard TT"/>
                <a:sym typeface="Old Standard TT"/>
              </a:rPr>
              <a:t>Find a method to work around such large image (Eg : Dividing the </a:t>
            </a:r>
            <a:r>
              <a:rPr lang="en">
                <a:solidFill>
                  <a:schemeClr val="lt1"/>
                </a:solidFill>
                <a:latin typeface="Old Standard TT"/>
                <a:ea typeface="Old Standard TT"/>
                <a:cs typeface="Old Standard TT"/>
                <a:sym typeface="Old Standard TT"/>
              </a:rPr>
              <a:t>image</a:t>
            </a:r>
            <a:r>
              <a:rPr lang="en">
                <a:solidFill>
                  <a:schemeClr val="lt1"/>
                </a:solidFill>
                <a:latin typeface="Old Standard TT"/>
                <a:ea typeface="Old Standard TT"/>
                <a:cs typeface="Old Standard TT"/>
                <a:sym typeface="Old Standard TT"/>
              </a:rPr>
              <a:t> into 4 or 8 blocks) etc.</a:t>
            </a:r>
            <a:endParaRPr>
              <a:solidFill>
                <a:schemeClr val="lt1"/>
              </a:solidFill>
              <a:latin typeface="Old Standard TT"/>
              <a:ea typeface="Old Standard TT"/>
              <a:cs typeface="Old Standard TT"/>
              <a:sym typeface="Old Standard TT"/>
            </a:endParaRPr>
          </a:p>
          <a:p>
            <a:pPr indent="-317500" lvl="0" marL="457200" rtl="0" algn="l">
              <a:spcBef>
                <a:spcPts val="0"/>
              </a:spcBef>
              <a:spcAft>
                <a:spcPts val="0"/>
              </a:spcAft>
              <a:buClr>
                <a:schemeClr val="lt1"/>
              </a:buClr>
              <a:buSzPts val="1400"/>
              <a:buFont typeface="Old Standard TT"/>
              <a:buAutoNum type="arabicPeriod"/>
            </a:pPr>
            <a:r>
              <a:rPr lang="en">
                <a:solidFill>
                  <a:schemeClr val="lt1"/>
                </a:solidFill>
                <a:latin typeface="Old Standard TT"/>
                <a:ea typeface="Old Standard TT"/>
                <a:cs typeface="Old Standard TT"/>
                <a:sym typeface="Old Standard TT"/>
              </a:rPr>
              <a:t>Implement state of the art methods (Eg: RetinaNET etc.) to improve Precision/Recall</a:t>
            </a:r>
            <a:endParaRPr>
              <a:solidFill>
                <a:schemeClr val="lt1"/>
              </a:solidFill>
              <a:latin typeface="Old Standard TT"/>
              <a:ea typeface="Old Standard TT"/>
              <a:cs typeface="Old Standard TT"/>
              <a:sym typeface="Old Standard TT"/>
            </a:endParaRPr>
          </a:p>
          <a:p>
            <a:pPr indent="-317500" lvl="0" marL="457200" rtl="0" algn="l">
              <a:spcBef>
                <a:spcPts val="0"/>
              </a:spcBef>
              <a:spcAft>
                <a:spcPts val="0"/>
              </a:spcAft>
              <a:buClr>
                <a:schemeClr val="lt1"/>
              </a:buClr>
              <a:buSzPts val="1400"/>
              <a:buFont typeface="Old Standard TT"/>
              <a:buAutoNum type="arabicPeriod"/>
            </a:pPr>
            <a:r>
              <a:t/>
            </a:r>
            <a:endParaRPr>
              <a:solidFill>
                <a:schemeClr val="lt1"/>
              </a:solidFill>
              <a:latin typeface="Old Standard TT"/>
              <a:ea typeface="Old Standard TT"/>
              <a:cs typeface="Old Standard TT"/>
              <a:sym typeface="Old Standard T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446650" y="235300"/>
            <a:ext cx="8118600" cy="84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4400">
                <a:solidFill>
                  <a:srgbClr val="00FFFF"/>
                </a:solidFill>
              </a:rPr>
              <a:t>Bibliography(</a:t>
            </a:r>
            <a:r>
              <a:rPr b="1" lang="en" sz="4400">
                <a:solidFill>
                  <a:srgbClr val="00FFFF"/>
                </a:solidFill>
              </a:rPr>
              <a:t>1/2</a:t>
            </a:r>
            <a:r>
              <a:rPr b="1" lang="en" sz="4400">
                <a:solidFill>
                  <a:srgbClr val="00FFFF"/>
                </a:solidFill>
              </a:rPr>
              <a:t>)</a:t>
            </a:r>
            <a:endParaRPr b="1" sz="4400">
              <a:solidFill>
                <a:srgbClr val="00FFFF"/>
              </a:solidFill>
            </a:endParaRPr>
          </a:p>
        </p:txBody>
      </p:sp>
      <p:sp>
        <p:nvSpPr>
          <p:cNvPr id="200" name="Google Shape;200;p31"/>
          <p:cNvSpPr txBox="1"/>
          <p:nvPr/>
        </p:nvSpPr>
        <p:spPr>
          <a:xfrm>
            <a:off x="523800" y="1113100"/>
            <a:ext cx="8395500" cy="471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Old Standard TT"/>
                <a:ea typeface="Old Standard TT"/>
                <a:cs typeface="Old Standard TT"/>
                <a:sym typeface="Old Standard TT"/>
              </a:rPr>
              <a:t>[1] Kundid Vasić, M.; Papić, V. Multimodel Deep Learning for Person Detection in Aerial Images. Electronics 2020, 9, 1459. </a:t>
            </a:r>
            <a:r>
              <a:rPr lang="en" u="sng">
                <a:solidFill>
                  <a:schemeClr val="hlink"/>
                </a:solidFill>
                <a:highlight>
                  <a:srgbClr val="FFFFFF"/>
                </a:highlight>
                <a:latin typeface="Old Standard TT"/>
                <a:ea typeface="Old Standard TT"/>
                <a:cs typeface="Old Standard TT"/>
                <a:sym typeface="Old Standard TT"/>
                <a:hlinkClick r:id="rId3"/>
              </a:rPr>
              <a:t>https://doi.org/10.3390/electronics9091459</a:t>
            </a:r>
            <a:endParaRPr>
              <a:solidFill>
                <a:srgbClr val="FFFFFF"/>
              </a:solidFill>
              <a:highlight>
                <a:srgbClr val="FFFFFF"/>
              </a:highlight>
              <a:latin typeface="Old Standard TT"/>
              <a:ea typeface="Old Standard TT"/>
              <a:cs typeface="Old Standard TT"/>
              <a:sym typeface="Old Standard TT"/>
            </a:endParaRPr>
          </a:p>
          <a:p>
            <a:pPr indent="0" lvl="0" marL="0" rtl="0" algn="l">
              <a:spcBef>
                <a:spcPts val="0"/>
              </a:spcBef>
              <a:spcAft>
                <a:spcPts val="0"/>
              </a:spcAft>
              <a:buNone/>
            </a:pPr>
            <a:r>
              <a:t/>
            </a:r>
            <a:endParaRPr>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rPr lang="en">
                <a:solidFill>
                  <a:srgbClr val="FFFFFF"/>
                </a:solidFill>
                <a:latin typeface="Old Standard TT"/>
                <a:ea typeface="Old Standard TT"/>
                <a:cs typeface="Old Standard TT"/>
                <a:sym typeface="Old Standard TT"/>
              </a:rPr>
              <a:t>[2] 2017 ICCV] [RetinaNet] Tsung-Yi Lin, Priya Goyal, Ross Girshick, Kaiming He, Piotr Dollár </a:t>
            </a:r>
            <a:endParaRPr>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rPr lang="en">
                <a:solidFill>
                  <a:srgbClr val="FFFFFF"/>
                </a:solidFill>
                <a:latin typeface="Old Standard TT"/>
                <a:ea typeface="Old Standard TT"/>
                <a:cs typeface="Old Standard TT"/>
                <a:sym typeface="Old Standard TT"/>
              </a:rPr>
              <a:t>“Focal Loss for Dense Object Detection” - </a:t>
            </a:r>
            <a:r>
              <a:rPr lang="en" u="sng">
                <a:solidFill>
                  <a:srgbClr val="FFFFFF"/>
                </a:solidFill>
                <a:latin typeface="Old Standard TT"/>
                <a:ea typeface="Old Standard TT"/>
                <a:cs typeface="Old Standard TT"/>
                <a:sym typeface="Old Standard TT"/>
                <a:hlinkClick r:id="rId4">
                  <a:extLst>
                    <a:ext uri="{A12FA001-AC4F-418D-AE19-62706E023703}">
                      <ahyp:hlinkClr val="tx"/>
                    </a:ext>
                  </a:extLst>
                </a:hlinkClick>
              </a:rPr>
              <a:t>Link</a:t>
            </a:r>
            <a:endParaRPr>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t/>
            </a:r>
            <a:endParaRPr>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rPr lang="en">
                <a:solidFill>
                  <a:srgbClr val="FFFFFF"/>
                </a:solidFill>
                <a:latin typeface="Old Standard TT"/>
                <a:ea typeface="Old Standard TT"/>
                <a:cs typeface="Old Standard TT"/>
                <a:sym typeface="Old Standard TT"/>
              </a:rPr>
              <a:t>[5] Dunja Božić-Štulić, Željko Marušić, Sven Gotovac: Deep Learning Approach on Aerial Imagery in Supporting Land Search and Rescue Missions, International Journal of Computer Vision, 2019.</a:t>
            </a:r>
            <a:endParaRPr>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t/>
            </a:r>
            <a:endParaRPr>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rPr lang="en">
                <a:solidFill>
                  <a:srgbClr val="FFFFFF"/>
                </a:solidFill>
                <a:latin typeface="Old Standard TT"/>
                <a:ea typeface="Old Standard TT"/>
                <a:cs typeface="Old Standard TT"/>
                <a:sym typeface="Old Standard TT"/>
              </a:rPr>
              <a:t>[6] A. Robicquet, A. Sadeghian, A. Alahi, S. Savarese, Learning Social Etiquette: Human Trajectory Prediction In Crowded Scenes in European Conference on Computer Vision (ECCV), 2016.</a:t>
            </a:r>
            <a:endParaRPr>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t/>
            </a:r>
            <a:endParaRPr>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rPr lang="en">
                <a:solidFill>
                  <a:srgbClr val="FFFFFF"/>
                </a:solidFill>
                <a:latin typeface="Old Standard TT"/>
                <a:ea typeface="Old Standard TT"/>
                <a:cs typeface="Old Standard TT"/>
                <a:sym typeface="Old Standard TT"/>
              </a:rPr>
              <a:t>[7] Okutama-Action: An Aerial View Video Dataset for Concurrent Human Action Detection. M. Barekatain, M. Martí, H. Shih, S. Murray, K. Nakayama, Y. Matsuo, and H. Prendinger. The IEEE Conference on Computer Vision and Pattern Recognition (CVPR) Workshops, 2017, pp. 28-35</a:t>
            </a:r>
            <a:endParaRPr>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t/>
            </a:r>
            <a:endParaRPr>
              <a:solidFill>
                <a:srgbClr val="FFFFFF"/>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t/>
            </a:r>
            <a:endParaRPr>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t/>
            </a:r>
            <a:endParaRPr>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t/>
            </a:r>
            <a:endParaRPr>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t/>
            </a:r>
            <a:endParaRPr>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t/>
            </a:r>
            <a:endParaRPr>
              <a:solidFill>
                <a:srgbClr val="FFFFFF"/>
              </a:solidFill>
              <a:latin typeface="Old Standard TT"/>
              <a:ea typeface="Old Standard TT"/>
              <a:cs typeface="Old Standard TT"/>
              <a:sym typeface="Old Standard T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66" name="Shape 66"/>
        <p:cNvGrpSpPr/>
        <p:nvPr/>
      </p:nvGrpSpPr>
      <p:grpSpPr>
        <a:xfrm>
          <a:off x="0" y="0"/>
          <a:ext cx="0" cy="0"/>
          <a:chOff x="0" y="0"/>
          <a:chExt cx="0" cy="0"/>
        </a:xfrm>
      </p:grpSpPr>
      <p:sp>
        <p:nvSpPr>
          <p:cNvPr id="67" name="Google Shape;67;p14"/>
          <p:cNvSpPr txBox="1"/>
          <p:nvPr>
            <p:ph type="title"/>
          </p:nvPr>
        </p:nvSpPr>
        <p:spPr>
          <a:xfrm>
            <a:off x="466200" y="202150"/>
            <a:ext cx="8211600" cy="105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400">
                <a:solidFill>
                  <a:srgbClr val="00FFFF"/>
                </a:solidFill>
              </a:rPr>
              <a:t>What are Aerial Images?</a:t>
            </a:r>
            <a:endParaRPr b="1" sz="4400">
              <a:solidFill>
                <a:srgbClr val="00FFFF"/>
              </a:solidFill>
            </a:endParaRPr>
          </a:p>
        </p:txBody>
      </p:sp>
      <p:sp>
        <p:nvSpPr>
          <p:cNvPr id="68" name="Google Shape;68;p14"/>
          <p:cNvSpPr txBox="1"/>
          <p:nvPr/>
        </p:nvSpPr>
        <p:spPr>
          <a:xfrm>
            <a:off x="242625" y="1261450"/>
            <a:ext cx="8534400" cy="1416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FFFFFF"/>
              </a:buClr>
              <a:buSzPts val="1600"/>
              <a:buFont typeface="Old Standard TT"/>
              <a:buChar char="●"/>
            </a:pPr>
            <a:r>
              <a:rPr lang="en" sz="1600">
                <a:solidFill>
                  <a:srgbClr val="FFFFFF"/>
                </a:solidFill>
                <a:latin typeface="Old Standard TT"/>
                <a:ea typeface="Old Standard TT"/>
                <a:cs typeface="Old Standard TT"/>
                <a:sym typeface="Old Standard TT"/>
              </a:rPr>
              <a:t>The term aerial imagery refers to all imagery taken from an airborne craft which can include drones, balloons or airplanes.</a:t>
            </a:r>
            <a:endParaRPr sz="1600">
              <a:solidFill>
                <a:srgbClr val="FFFFFF"/>
              </a:solidFill>
              <a:latin typeface="Old Standard TT"/>
              <a:ea typeface="Old Standard TT"/>
              <a:cs typeface="Old Standard TT"/>
              <a:sym typeface="Old Standard TT"/>
            </a:endParaRPr>
          </a:p>
          <a:p>
            <a:pPr indent="-330200" lvl="0" marL="457200" rtl="0" algn="l">
              <a:spcBef>
                <a:spcPts val="0"/>
              </a:spcBef>
              <a:spcAft>
                <a:spcPts val="0"/>
              </a:spcAft>
              <a:buClr>
                <a:srgbClr val="FFFFFF"/>
              </a:buClr>
              <a:buSzPts val="1600"/>
              <a:buFont typeface="Old Standard TT"/>
              <a:buChar char="●"/>
            </a:pPr>
            <a:r>
              <a:rPr lang="en" sz="1600">
                <a:solidFill>
                  <a:srgbClr val="FFFFFF"/>
                </a:solidFill>
                <a:latin typeface="Old Standard TT"/>
                <a:ea typeface="Old Standard TT"/>
                <a:cs typeface="Old Standard TT"/>
                <a:sym typeface="Old Standard TT"/>
              </a:rPr>
              <a:t>In traditional photography, we get the </a:t>
            </a:r>
            <a:r>
              <a:rPr b="1" lang="en" sz="1600">
                <a:solidFill>
                  <a:srgbClr val="FFFFFF"/>
                </a:solidFill>
                <a:latin typeface="Old Standard TT"/>
                <a:ea typeface="Old Standard TT"/>
                <a:cs typeface="Old Standard TT"/>
                <a:sym typeface="Old Standard TT"/>
              </a:rPr>
              <a:t>FRONT VIEW </a:t>
            </a:r>
            <a:r>
              <a:rPr lang="en" sz="1600">
                <a:solidFill>
                  <a:srgbClr val="FFFFFF"/>
                </a:solidFill>
                <a:latin typeface="Old Standard TT"/>
                <a:ea typeface="Old Standard TT"/>
                <a:cs typeface="Old Standard TT"/>
                <a:sym typeface="Old Standard TT"/>
              </a:rPr>
              <a:t>of the object while in aerial imagery, we get the </a:t>
            </a:r>
            <a:r>
              <a:rPr b="1" lang="en" sz="1600">
                <a:solidFill>
                  <a:srgbClr val="FFFFFF"/>
                </a:solidFill>
                <a:latin typeface="Old Standard TT"/>
                <a:ea typeface="Old Standard TT"/>
                <a:cs typeface="Old Standard TT"/>
                <a:sym typeface="Old Standard TT"/>
              </a:rPr>
              <a:t>TOP VIEW</a:t>
            </a:r>
            <a:r>
              <a:rPr lang="en" sz="1600">
                <a:solidFill>
                  <a:srgbClr val="FFFFFF"/>
                </a:solidFill>
                <a:latin typeface="Old Standard TT"/>
                <a:ea typeface="Old Standard TT"/>
                <a:cs typeface="Old Standard TT"/>
                <a:sym typeface="Old Standard TT"/>
              </a:rPr>
              <a:t> of the object</a:t>
            </a:r>
            <a:endParaRPr sz="1600">
              <a:solidFill>
                <a:srgbClr val="FFFFFF"/>
              </a:solidFill>
              <a:latin typeface="Old Standard TT"/>
              <a:ea typeface="Old Standard TT"/>
              <a:cs typeface="Old Standard TT"/>
              <a:sym typeface="Old Standard TT"/>
            </a:endParaRPr>
          </a:p>
          <a:p>
            <a:pPr indent="0" lvl="0" marL="1828800" rtl="0" algn="l">
              <a:spcBef>
                <a:spcPts val="0"/>
              </a:spcBef>
              <a:spcAft>
                <a:spcPts val="0"/>
              </a:spcAft>
              <a:buNone/>
            </a:pPr>
            <a:r>
              <a:t/>
            </a:r>
            <a:endParaRPr sz="1600">
              <a:solidFill>
                <a:srgbClr val="292929"/>
              </a:solidFill>
              <a:latin typeface="Georgia"/>
              <a:ea typeface="Georgia"/>
              <a:cs typeface="Georgia"/>
              <a:sym typeface="Georgia"/>
            </a:endParaRPr>
          </a:p>
        </p:txBody>
      </p:sp>
      <p:pic>
        <p:nvPicPr>
          <p:cNvPr id="69" name="Google Shape;69;p14"/>
          <p:cNvPicPr preferRelativeResize="0"/>
          <p:nvPr/>
        </p:nvPicPr>
        <p:blipFill>
          <a:blip r:embed="rId3">
            <a:alphaModFix/>
          </a:blip>
          <a:stretch>
            <a:fillRect/>
          </a:stretch>
        </p:blipFill>
        <p:spPr>
          <a:xfrm>
            <a:off x="1155850" y="2410625"/>
            <a:ext cx="6247400" cy="2632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nvSpPr>
        <p:spPr>
          <a:xfrm>
            <a:off x="523800" y="1113100"/>
            <a:ext cx="83955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Old Standard TT"/>
                <a:ea typeface="Old Standard TT"/>
                <a:cs typeface="Old Standard TT"/>
                <a:sym typeface="Old Standard TT"/>
              </a:rPr>
              <a:t>Credits for intuition and overall problem statement:</a:t>
            </a:r>
            <a:endParaRPr>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t/>
            </a:r>
            <a:endParaRPr>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rPr lang="en">
                <a:solidFill>
                  <a:srgbClr val="FFFFFF"/>
                </a:solidFill>
                <a:latin typeface="Old Standard TT"/>
                <a:ea typeface="Old Standard TT"/>
                <a:cs typeface="Old Standard TT"/>
                <a:sym typeface="Old Standard TT"/>
              </a:rPr>
              <a:t>[3] Medium Blog : </a:t>
            </a:r>
            <a:r>
              <a:rPr lang="en" u="sng">
                <a:solidFill>
                  <a:srgbClr val="FFFFFF"/>
                </a:solidFill>
                <a:latin typeface="Old Standard TT"/>
                <a:ea typeface="Old Standard TT"/>
                <a:cs typeface="Old Standard TT"/>
                <a:sym typeface="Old Standard TT"/>
                <a:hlinkClick r:id="rId3">
                  <a:extLst>
                    <a:ext uri="{A12FA001-AC4F-418D-AE19-62706E023703}">
                      <ahyp:hlinkClr val="tx"/>
                    </a:ext>
                  </a:extLst>
                </a:hlinkClick>
              </a:rPr>
              <a:t>The intuition behind RetinaNet</a:t>
            </a:r>
            <a:r>
              <a:rPr lang="en">
                <a:solidFill>
                  <a:srgbClr val="FFFFFF"/>
                </a:solidFill>
                <a:latin typeface="Old Standard TT"/>
                <a:ea typeface="Old Standard TT"/>
                <a:cs typeface="Old Standard TT"/>
                <a:sym typeface="Old Standard TT"/>
              </a:rPr>
              <a:t> </a:t>
            </a:r>
            <a:endParaRPr>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rPr lang="en">
                <a:solidFill>
                  <a:srgbClr val="FFFFFF"/>
                </a:solidFill>
                <a:latin typeface="Old Standard TT"/>
                <a:ea typeface="Old Standard TT"/>
                <a:cs typeface="Old Standard TT"/>
                <a:sym typeface="Old Standard TT"/>
              </a:rPr>
              <a:t>[4] Medium Blog : Sampling Stanford drone dataset - </a:t>
            </a:r>
            <a:r>
              <a:rPr lang="en" u="sng">
                <a:solidFill>
                  <a:srgbClr val="FFFFFF"/>
                </a:solidFill>
                <a:latin typeface="Old Standard TT"/>
                <a:ea typeface="Old Standard TT"/>
                <a:cs typeface="Old Standard TT"/>
                <a:sym typeface="Old Standard TT"/>
                <a:hlinkClick r:id="rId4">
                  <a:extLst>
                    <a:ext uri="{A12FA001-AC4F-418D-AE19-62706E023703}">
                      <ahyp:hlinkClr val="tx"/>
                    </a:ext>
                  </a:extLst>
                </a:hlinkClick>
              </a:rPr>
              <a:t>Link</a:t>
            </a:r>
            <a:endParaRPr>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t/>
            </a:r>
            <a:endParaRPr>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rPr lang="en">
                <a:solidFill>
                  <a:srgbClr val="FFFFFF"/>
                </a:solidFill>
                <a:latin typeface="Old Standard TT"/>
                <a:ea typeface="Old Standard TT"/>
                <a:cs typeface="Old Standard TT"/>
                <a:sym typeface="Old Standard TT"/>
              </a:rPr>
              <a:t>[8] Chenfan Sun, Wei Zhan, Jinhui She, Yangyang Zhang, “Object Detection from the Video Taken by Drone via Convolutional Neural Networks”", Mathematical Problems in Engineering, vol. 2020, Article ID 4806359, 1 page, 2020.</a:t>
            </a:r>
            <a:endParaRPr>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t/>
            </a:r>
            <a:endParaRPr>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rPr lang="en">
                <a:solidFill>
                  <a:srgbClr val="FFFFFF"/>
                </a:solidFill>
                <a:latin typeface="Old Standard TT"/>
                <a:ea typeface="Old Standard TT"/>
                <a:cs typeface="Old Standard TT"/>
                <a:sym typeface="Old Standard TT"/>
              </a:rPr>
              <a:t>[9] Sambolek, Saša &amp; Ivašić-Kos, Marina. (2020). Person Detection in Drone Imagery. 1-6. 10.23919/SpliTech49282.2020.9243737. </a:t>
            </a:r>
            <a:endParaRPr>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t/>
            </a:r>
            <a:endParaRPr>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t/>
            </a:r>
            <a:endParaRPr>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rPr lang="en">
                <a:solidFill>
                  <a:srgbClr val="FFFFFF"/>
                </a:solidFill>
                <a:latin typeface="Old Standard TT"/>
                <a:ea typeface="Old Standard TT"/>
                <a:cs typeface="Old Standard TT"/>
                <a:sym typeface="Old Standard TT"/>
              </a:rPr>
              <a:t>[10] Hung, G.L., Sahimi, M.S.B., Samma, H. et al. Faster R-CNN Deep Learning Model for Pedestrian Detection from Drone Images. SN COMPUT. SCI. 1, 116 (2020). </a:t>
            </a:r>
            <a:r>
              <a:rPr lang="en" u="sng">
                <a:solidFill>
                  <a:srgbClr val="FFFFFF"/>
                </a:solidFill>
                <a:latin typeface="Old Standard TT"/>
                <a:ea typeface="Old Standard TT"/>
                <a:cs typeface="Old Standard TT"/>
                <a:sym typeface="Old Standard TT"/>
                <a:hlinkClick r:id="rId5">
                  <a:extLst>
                    <a:ext uri="{A12FA001-AC4F-418D-AE19-62706E023703}">
                      <ahyp:hlinkClr val="tx"/>
                    </a:ext>
                  </a:extLst>
                </a:hlinkClick>
              </a:rPr>
              <a:t>https://doi.org/10.1007/s42979-020-00125-y</a:t>
            </a:r>
            <a:r>
              <a:rPr lang="en">
                <a:solidFill>
                  <a:srgbClr val="FFFFFF"/>
                </a:solidFill>
                <a:latin typeface="Old Standard TT"/>
                <a:ea typeface="Old Standard TT"/>
                <a:cs typeface="Old Standard TT"/>
                <a:sym typeface="Old Standard TT"/>
              </a:rPr>
              <a:t>  </a:t>
            </a:r>
            <a:endParaRPr>
              <a:solidFill>
                <a:srgbClr val="FFFFFF"/>
              </a:solidFill>
              <a:latin typeface="Old Standard TT"/>
              <a:ea typeface="Old Standard TT"/>
              <a:cs typeface="Old Standard TT"/>
              <a:sym typeface="Old Standard TT"/>
            </a:endParaRPr>
          </a:p>
        </p:txBody>
      </p:sp>
      <p:sp>
        <p:nvSpPr>
          <p:cNvPr id="206" name="Google Shape;206;p32"/>
          <p:cNvSpPr txBox="1"/>
          <p:nvPr>
            <p:ph type="title"/>
          </p:nvPr>
        </p:nvSpPr>
        <p:spPr>
          <a:xfrm>
            <a:off x="446650" y="235300"/>
            <a:ext cx="8118600" cy="84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4400">
                <a:solidFill>
                  <a:srgbClr val="00FFFF"/>
                </a:solidFill>
              </a:rPr>
              <a:t>Bibliography(2/2)</a:t>
            </a:r>
            <a:endParaRPr b="1" sz="4400">
              <a:solidFill>
                <a:srgbClr val="00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73" name="Shape 73"/>
        <p:cNvGrpSpPr/>
        <p:nvPr/>
      </p:nvGrpSpPr>
      <p:grpSpPr>
        <a:xfrm>
          <a:off x="0" y="0"/>
          <a:ext cx="0" cy="0"/>
          <a:chOff x="0" y="0"/>
          <a:chExt cx="0" cy="0"/>
        </a:xfrm>
      </p:grpSpPr>
      <p:sp>
        <p:nvSpPr>
          <p:cNvPr id="74" name="Google Shape;74;p15"/>
          <p:cNvSpPr txBox="1"/>
          <p:nvPr>
            <p:ph type="title"/>
          </p:nvPr>
        </p:nvSpPr>
        <p:spPr>
          <a:xfrm>
            <a:off x="425400" y="205450"/>
            <a:ext cx="8293200" cy="83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400">
                <a:solidFill>
                  <a:srgbClr val="00FFFF"/>
                </a:solidFill>
              </a:rPr>
              <a:t>Motivation</a:t>
            </a:r>
            <a:endParaRPr b="1" sz="4400">
              <a:solidFill>
                <a:srgbClr val="00FFFF"/>
              </a:solidFill>
            </a:endParaRPr>
          </a:p>
        </p:txBody>
      </p:sp>
      <p:sp>
        <p:nvSpPr>
          <p:cNvPr id="75" name="Google Shape;75;p15"/>
          <p:cNvSpPr txBox="1"/>
          <p:nvPr/>
        </p:nvSpPr>
        <p:spPr>
          <a:xfrm>
            <a:off x="522600" y="1173550"/>
            <a:ext cx="7811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rgbClr val="FFFFFF"/>
              </a:solidFill>
              <a:latin typeface="Old Standard TT"/>
              <a:ea typeface="Old Standard TT"/>
              <a:cs typeface="Old Standard TT"/>
              <a:sym typeface="Old Standard TT"/>
            </a:endParaRPr>
          </a:p>
        </p:txBody>
      </p:sp>
      <p:sp>
        <p:nvSpPr>
          <p:cNvPr id="76" name="Google Shape;76;p15"/>
          <p:cNvSpPr txBox="1"/>
          <p:nvPr/>
        </p:nvSpPr>
        <p:spPr>
          <a:xfrm>
            <a:off x="160825" y="1316800"/>
            <a:ext cx="8775900" cy="27243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rgbClr val="FFFFFF"/>
              </a:buClr>
              <a:buSzPts val="1500"/>
              <a:buFont typeface="Old Standard TT"/>
              <a:buChar char="●"/>
            </a:pPr>
            <a:r>
              <a:rPr lang="en" sz="1500">
                <a:solidFill>
                  <a:schemeClr val="lt1"/>
                </a:solidFill>
                <a:latin typeface="Old Standard TT"/>
                <a:ea typeface="Old Standard TT"/>
                <a:cs typeface="Old Standard TT"/>
                <a:sym typeface="Old Standard TT"/>
              </a:rPr>
              <a:t>India ranks 89th in disaster management according to </a:t>
            </a:r>
            <a:r>
              <a:rPr lang="en" sz="1500">
                <a:solidFill>
                  <a:srgbClr val="00FFFF"/>
                </a:solidFill>
                <a:latin typeface="Old Standard TT"/>
                <a:ea typeface="Old Standard TT"/>
                <a:cs typeface="Old Standard TT"/>
                <a:sym typeface="Old Standard TT"/>
              </a:rPr>
              <a:t>World Risk Index (WRI) 2020, </a:t>
            </a:r>
            <a:r>
              <a:rPr lang="en" sz="1500">
                <a:solidFill>
                  <a:srgbClr val="FFFFFF"/>
                </a:solidFill>
                <a:latin typeface="Old Standard TT"/>
                <a:ea typeface="Old Standard TT"/>
                <a:cs typeface="Old Standard TT"/>
                <a:sym typeface="Old Standard TT"/>
              </a:rPr>
              <a:t>even lower than Sri Lanka, Bhutan &amp; Maldives. </a:t>
            </a:r>
            <a:endParaRPr sz="1500">
              <a:solidFill>
                <a:srgbClr val="FFFFFF"/>
              </a:solidFill>
              <a:latin typeface="Old Standard TT"/>
              <a:ea typeface="Old Standard TT"/>
              <a:cs typeface="Old Standard TT"/>
              <a:sym typeface="Old Standard TT"/>
            </a:endParaRPr>
          </a:p>
          <a:p>
            <a:pPr indent="-323850" lvl="0" marL="457200" rtl="0" algn="l">
              <a:spcBef>
                <a:spcPts val="0"/>
              </a:spcBef>
              <a:spcAft>
                <a:spcPts val="0"/>
              </a:spcAft>
              <a:buClr>
                <a:srgbClr val="FFFFFF"/>
              </a:buClr>
              <a:buSzPts val="1500"/>
              <a:buFont typeface="Old Standard TT"/>
              <a:buChar char="●"/>
            </a:pPr>
            <a:r>
              <a:rPr b="1" lang="en" sz="1500">
                <a:solidFill>
                  <a:srgbClr val="00FFFF"/>
                </a:solidFill>
                <a:latin typeface="Old Standard TT"/>
                <a:ea typeface="Old Standard TT"/>
                <a:cs typeface="Old Standard TT"/>
                <a:sym typeface="Old Standard TT"/>
              </a:rPr>
              <a:t>Search and Rescue Missions (SAR)</a:t>
            </a:r>
            <a:r>
              <a:rPr lang="en" sz="1500">
                <a:solidFill>
                  <a:srgbClr val="00FFFF"/>
                </a:solidFill>
                <a:latin typeface="Old Standard TT"/>
                <a:ea typeface="Old Standard TT"/>
                <a:cs typeface="Old Standard TT"/>
                <a:sym typeface="Old Standard TT"/>
              </a:rPr>
              <a:t> </a:t>
            </a:r>
            <a:r>
              <a:rPr lang="en" sz="1500">
                <a:solidFill>
                  <a:srgbClr val="FFFFFF"/>
                </a:solidFill>
                <a:latin typeface="Old Standard TT"/>
                <a:ea typeface="Old Standard TT"/>
                <a:cs typeface="Old Standard TT"/>
                <a:sym typeface="Old Standard TT"/>
              </a:rPr>
              <a:t>missions</a:t>
            </a:r>
            <a:r>
              <a:rPr lang="en" sz="1500">
                <a:solidFill>
                  <a:srgbClr val="FFFFFF"/>
                </a:solidFill>
                <a:latin typeface="Old Standard TT"/>
                <a:ea typeface="Old Standard TT"/>
                <a:cs typeface="Old Standard TT"/>
                <a:sym typeface="Old Standard TT"/>
              </a:rPr>
              <a:t> in India is generally limited to Coast Guard or military operations only. (ISRO’s intervention in SAR missions has been a very recent trend, but mostly in case of high profile military operations like Indo-China border rescue missions etc.)</a:t>
            </a:r>
            <a:endParaRPr sz="1500">
              <a:solidFill>
                <a:srgbClr val="FFFFFF"/>
              </a:solidFill>
              <a:latin typeface="Old Standard TT"/>
              <a:ea typeface="Old Standard TT"/>
              <a:cs typeface="Old Standard TT"/>
              <a:sym typeface="Old Standard TT"/>
            </a:endParaRPr>
          </a:p>
          <a:p>
            <a:pPr indent="-323850" lvl="0" marL="457200" rtl="0" algn="l">
              <a:spcBef>
                <a:spcPts val="0"/>
              </a:spcBef>
              <a:spcAft>
                <a:spcPts val="0"/>
              </a:spcAft>
              <a:buClr>
                <a:srgbClr val="FFFFFF"/>
              </a:buClr>
              <a:buSzPts val="1500"/>
              <a:buFont typeface="Old Standard TT"/>
              <a:buChar char="●"/>
            </a:pPr>
            <a:r>
              <a:rPr lang="en" sz="1500">
                <a:solidFill>
                  <a:srgbClr val="FFFFFF"/>
                </a:solidFill>
                <a:latin typeface="Old Standard TT"/>
                <a:ea typeface="Old Standard TT"/>
                <a:cs typeface="Old Standard TT"/>
                <a:sym typeface="Old Standard TT"/>
              </a:rPr>
              <a:t>Local bodies(say Municipality) which has more </a:t>
            </a:r>
            <a:r>
              <a:rPr lang="en" sz="1500">
                <a:solidFill>
                  <a:srgbClr val="FFFFFF"/>
                </a:solidFill>
                <a:latin typeface="Old Standard TT"/>
                <a:ea typeface="Old Standard TT"/>
                <a:cs typeface="Old Standard TT"/>
                <a:sym typeface="Old Standard TT"/>
              </a:rPr>
              <a:t>statistics</a:t>
            </a:r>
            <a:r>
              <a:rPr lang="en" sz="1500">
                <a:solidFill>
                  <a:srgbClr val="FFFFFF"/>
                </a:solidFill>
                <a:latin typeface="Old Standard TT"/>
                <a:ea typeface="Old Standard TT"/>
                <a:cs typeface="Old Standard TT"/>
                <a:sym typeface="Old Standard TT"/>
              </a:rPr>
              <a:t> and </a:t>
            </a:r>
            <a:r>
              <a:rPr lang="en" sz="1500">
                <a:solidFill>
                  <a:srgbClr val="FFFFFF"/>
                </a:solidFill>
                <a:latin typeface="Old Standard TT"/>
                <a:ea typeface="Old Standard TT"/>
                <a:cs typeface="Old Standard TT"/>
                <a:sym typeface="Old Standard TT"/>
              </a:rPr>
              <a:t>information</a:t>
            </a:r>
            <a:r>
              <a:rPr lang="en" sz="1500">
                <a:solidFill>
                  <a:srgbClr val="FFFFFF"/>
                </a:solidFill>
                <a:latin typeface="Old Standard TT"/>
                <a:ea typeface="Old Standard TT"/>
                <a:cs typeface="Old Standard TT"/>
                <a:sym typeface="Old Standard TT"/>
              </a:rPr>
              <a:t> about the region has very limited resources and/or access to execute SAR missions during calamities or otherwise.</a:t>
            </a:r>
            <a:endParaRPr sz="1500">
              <a:solidFill>
                <a:srgbClr val="FFFFFF"/>
              </a:solidFill>
              <a:latin typeface="Old Standard TT"/>
              <a:ea typeface="Old Standard TT"/>
              <a:cs typeface="Old Standard TT"/>
              <a:sym typeface="Old Standard TT"/>
            </a:endParaRPr>
          </a:p>
          <a:p>
            <a:pPr indent="-323850" lvl="0" marL="457200" rtl="0" algn="l">
              <a:spcBef>
                <a:spcPts val="0"/>
              </a:spcBef>
              <a:spcAft>
                <a:spcPts val="0"/>
              </a:spcAft>
              <a:buClr>
                <a:srgbClr val="FFFFFF"/>
              </a:buClr>
              <a:buSzPts val="1500"/>
              <a:buFont typeface="Old Standard TT"/>
              <a:buChar char="●"/>
            </a:pPr>
            <a:r>
              <a:rPr lang="en" sz="1500">
                <a:solidFill>
                  <a:srgbClr val="FFFFFF"/>
                </a:solidFill>
                <a:latin typeface="Old Standard TT"/>
                <a:ea typeface="Old Standard TT"/>
                <a:cs typeface="Old Standard TT"/>
                <a:sym typeface="Old Standard TT"/>
              </a:rPr>
              <a:t>But all is not gloomy, as the procurement &amp; setup cost of </a:t>
            </a:r>
            <a:r>
              <a:rPr lang="en" sz="1500">
                <a:solidFill>
                  <a:srgbClr val="FFFFFF"/>
                </a:solidFill>
                <a:latin typeface="Old Standard TT"/>
                <a:ea typeface="Old Standard TT"/>
                <a:cs typeface="Old Standard TT"/>
                <a:sym typeface="Old Standard TT"/>
              </a:rPr>
              <a:t>UAVs</a:t>
            </a:r>
            <a:r>
              <a:rPr lang="en" sz="1500">
                <a:solidFill>
                  <a:srgbClr val="FFFFFF"/>
                </a:solidFill>
                <a:latin typeface="Old Standard TT"/>
                <a:ea typeface="Old Standard TT"/>
                <a:cs typeface="Old Standard TT"/>
                <a:sym typeface="Old Standard TT"/>
              </a:rPr>
              <a:t> has significantly decreased. </a:t>
            </a:r>
            <a:endParaRPr sz="1500">
              <a:solidFill>
                <a:srgbClr val="FFFFFF"/>
              </a:solidFill>
              <a:latin typeface="Old Standard TT"/>
              <a:ea typeface="Old Standard TT"/>
              <a:cs typeface="Old Standard TT"/>
              <a:sym typeface="Old Standard TT"/>
            </a:endParaRPr>
          </a:p>
          <a:p>
            <a:pPr indent="-323850" lvl="0" marL="457200" rtl="0" algn="l">
              <a:spcBef>
                <a:spcPts val="0"/>
              </a:spcBef>
              <a:spcAft>
                <a:spcPts val="0"/>
              </a:spcAft>
              <a:buClr>
                <a:srgbClr val="FFFFFF"/>
              </a:buClr>
              <a:buSzPts val="1500"/>
              <a:buFont typeface="Old Standard TT"/>
              <a:buChar char="●"/>
            </a:pPr>
            <a:r>
              <a:rPr lang="en" sz="1500">
                <a:solidFill>
                  <a:srgbClr val="FFFFFF"/>
                </a:solidFill>
                <a:latin typeface="Old Standard TT"/>
                <a:ea typeface="Old Standard TT"/>
                <a:cs typeface="Old Standard TT"/>
                <a:sym typeface="Old Standard TT"/>
              </a:rPr>
              <a:t>However, automation in this domain is more/less not explored(Indian context).</a:t>
            </a:r>
            <a:endParaRPr sz="1500">
              <a:solidFill>
                <a:srgbClr val="FFFFFF"/>
              </a:solidFill>
              <a:latin typeface="Old Standard TT"/>
              <a:ea typeface="Old Standard TT"/>
              <a:cs typeface="Old Standard TT"/>
              <a:sym typeface="Old Standard TT"/>
            </a:endParaRPr>
          </a:p>
          <a:p>
            <a:pPr indent="-323850" lvl="0" marL="457200" rtl="0" algn="l">
              <a:spcBef>
                <a:spcPts val="0"/>
              </a:spcBef>
              <a:spcAft>
                <a:spcPts val="0"/>
              </a:spcAft>
              <a:buClr>
                <a:srgbClr val="FFFFFF"/>
              </a:buClr>
              <a:buSzPts val="1500"/>
              <a:buFont typeface="Old Standard TT"/>
              <a:buChar char="●"/>
            </a:pPr>
            <a:r>
              <a:rPr lang="en" sz="1500">
                <a:solidFill>
                  <a:srgbClr val="FFFFFF"/>
                </a:solidFill>
                <a:latin typeface="Old Standard TT"/>
                <a:ea typeface="Old Standard TT"/>
                <a:cs typeface="Old Standard TT"/>
                <a:sym typeface="Old Standard TT"/>
              </a:rPr>
              <a:t>To start with, I want to </a:t>
            </a:r>
            <a:r>
              <a:rPr b="1" lang="en" sz="1500">
                <a:solidFill>
                  <a:srgbClr val="00FFFF"/>
                </a:solidFill>
                <a:latin typeface="Old Standard TT"/>
                <a:ea typeface="Old Standard TT"/>
                <a:cs typeface="Old Standard TT"/>
                <a:sym typeface="Old Standard TT"/>
              </a:rPr>
              <a:t>detect persons in aerial images in imagery that has been captured  during calamity like scenario.</a:t>
            </a:r>
            <a:endParaRPr b="1" sz="1500">
              <a:solidFill>
                <a:srgbClr val="00FFFF"/>
              </a:solidFill>
              <a:latin typeface="Old Standard TT"/>
              <a:ea typeface="Old Standard TT"/>
              <a:cs typeface="Old Standard TT"/>
              <a:sym typeface="Old Standard T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545725" y="341175"/>
            <a:ext cx="8118600" cy="76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4400">
                <a:solidFill>
                  <a:srgbClr val="00FFFF"/>
                </a:solidFill>
              </a:rPr>
              <a:t>Challenges</a:t>
            </a:r>
            <a:endParaRPr b="1" sz="4400">
              <a:solidFill>
                <a:srgbClr val="00FFFF"/>
              </a:solidFill>
            </a:endParaRPr>
          </a:p>
        </p:txBody>
      </p:sp>
      <p:sp>
        <p:nvSpPr>
          <p:cNvPr id="82" name="Google Shape;82;p16"/>
          <p:cNvSpPr txBox="1"/>
          <p:nvPr/>
        </p:nvSpPr>
        <p:spPr>
          <a:xfrm>
            <a:off x="310750" y="1276700"/>
            <a:ext cx="85344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FFFF"/>
                </a:solidFill>
                <a:latin typeface="Old Standard TT"/>
                <a:ea typeface="Old Standard TT"/>
                <a:cs typeface="Old Standard TT"/>
                <a:sym typeface="Old Standard TT"/>
              </a:rPr>
              <a:t>There are many challenging aspects of aerial images:</a:t>
            </a:r>
            <a:endParaRPr sz="1600">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t/>
            </a:r>
            <a:endParaRPr sz="1600">
              <a:solidFill>
                <a:srgbClr val="FFFFFF"/>
              </a:solidFill>
              <a:latin typeface="Old Standard TT"/>
              <a:ea typeface="Old Standard TT"/>
              <a:cs typeface="Old Standard TT"/>
              <a:sym typeface="Old Standard TT"/>
            </a:endParaRPr>
          </a:p>
          <a:p>
            <a:pPr indent="-330200" lvl="0" marL="457200" rtl="0" algn="l">
              <a:spcBef>
                <a:spcPts val="0"/>
              </a:spcBef>
              <a:spcAft>
                <a:spcPts val="0"/>
              </a:spcAft>
              <a:buClr>
                <a:srgbClr val="FFFFFF"/>
              </a:buClr>
              <a:buSzPts val="1600"/>
              <a:buFont typeface="Old Standard TT"/>
              <a:buAutoNum type="arabicPeriod"/>
            </a:pPr>
            <a:r>
              <a:rPr lang="en" sz="1600">
                <a:solidFill>
                  <a:srgbClr val="FFFFFF"/>
                </a:solidFill>
                <a:latin typeface="Old Standard TT"/>
                <a:ea typeface="Old Standard TT"/>
                <a:cs typeface="Old Standard TT"/>
                <a:sym typeface="Old Standard TT"/>
              </a:rPr>
              <a:t>Huge Image size (4000 * 3000), making it complex to load</a:t>
            </a:r>
            <a:endParaRPr sz="1600">
              <a:solidFill>
                <a:srgbClr val="FFFFFF"/>
              </a:solidFill>
              <a:latin typeface="Old Standard TT"/>
              <a:ea typeface="Old Standard TT"/>
              <a:cs typeface="Old Standard TT"/>
              <a:sym typeface="Old Standard TT"/>
            </a:endParaRPr>
          </a:p>
          <a:p>
            <a:pPr indent="-330200" lvl="0" marL="457200" rtl="0" algn="l">
              <a:spcBef>
                <a:spcPts val="0"/>
              </a:spcBef>
              <a:spcAft>
                <a:spcPts val="0"/>
              </a:spcAft>
              <a:buClr>
                <a:srgbClr val="FFFFFF"/>
              </a:buClr>
              <a:buSzPts val="1600"/>
              <a:buFont typeface="Old Standard TT"/>
              <a:buAutoNum type="arabicPeriod"/>
            </a:pPr>
            <a:r>
              <a:rPr lang="en" sz="1600">
                <a:solidFill>
                  <a:srgbClr val="FFFFFF"/>
                </a:solidFill>
                <a:latin typeface="Old Standard TT"/>
                <a:ea typeface="Old Standard TT"/>
                <a:cs typeface="Old Standard TT"/>
                <a:sym typeface="Old Standard TT"/>
              </a:rPr>
              <a:t>Improper alignment of Label and Train images (Some images were missing in labels, some were missing in testing, improper naming, Length of characters of same set of images were different</a:t>
            </a:r>
            <a:endParaRPr sz="1600">
              <a:solidFill>
                <a:srgbClr val="FFFFFF"/>
              </a:solidFill>
              <a:latin typeface="Old Standard TT"/>
              <a:ea typeface="Old Standard TT"/>
              <a:cs typeface="Old Standard TT"/>
              <a:sym typeface="Old Standard TT"/>
            </a:endParaRPr>
          </a:p>
          <a:p>
            <a:pPr indent="-330200" lvl="0" marL="457200" rtl="0" algn="l">
              <a:spcBef>
                <a:spcPts val="0"/>
              </a:spcBef>
              <a:spcAft>
                <a:spcPts val="0"/>
              </a:spcAft>
              <a:buClr>
                <a:srgbClr val="FFFFFF"/>
              </a:buClr>
              <a:buSzPts val="1600"/>
              <a:buFont typeface="Old Standard TT"/>
              <a:buAutoNum type="arabicPeriod"/>
            </a:pPr>
            <a:r>
              <a:rPr lang="en" sz="1600">
                <a:solidFill>
                  <a:srgbClr val="FFFFFF"/>
                </a:solidFill>
                <a:latin typeface="Old Standard TT"/>
                <a:ea typeface="Old Standard TT"/>
                <a:cs typeface="Old Standard TT"/>
                <a:sym typeface="Old Standard TT"/>
              </a:rPr>
              <a:t>Too many Shadows, object intersection, mirages etc.</a:t>
            </a:r>
            <a:endParaRPr sz="1600">
              <a:solidFill>
                <a:srgbClr val="FFFFFF"/>
              </a:solidFill>
              <a:latin typeface="Old Standard TT"/>
              <a:ea typeface="Old Standard TT"/>
              <a:cs typeface="Old Standard TT"/>
              <a:sym typeface="Old Standard TT"/>
            </a:endParaRPr>
          </a:p>
          <a:p>
            <a:pPr indent="-330200" lvl="0" marL="457200" rtl="0" algn="l">
              <a:spcBef>
                <a:spcPts val="0"/>
              </a:spcBef>
              <a:spcAft>
                <a:spcPts val="0"/>
              </a:spcAft>
              <a:buClr>
                <a:srgbClr val="FFFFFF"/>
              </a:buClr>
              <a:buSzPts val="1600"/>
              <a:buFont typeface="Old Standard TT"/>
              <a:buAutoNum type="arabicPeriod"/>
            </a:pPr>
            <a:r>
              <a:rPr lang="en" sz="1600">
                <a:solidFill>
                  <a:srgbClr val="FFFFFF"/>
                </a:solidFill>
                <a:latin typeface="Old Standard TT"/>
                <a:ea typeface="Old Standard TT"/>
                <a:cs typeface="Old Standard TT"/>
                <a:sym typeface="Old Standard TT"/>
              </a:rPr>
              <a:t>Needed a lot of data preparation time</a:t>
            </a:r>
            <a:endParaRPr sz="1600">
              <a:solidFill>
                <a:srgbClr val="FFFFFF"/>
              </a:solidFill>
              <a:latin typeface="Old Standard TT"/>
              <a:ea typeface="Old Standard TT"/>
              <a:cs typeface="Old Standard TT"/>
              <a:sym typeface="Old Standard T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181200" y="4289775"/>
            <a:ext cx="8118600" cy="76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4400">
                <a:solidFill>
                  <a:srgbClr val="00FFFF"/>
                </a:solidFill>
              </a:rPr>
              <a:t>Heridal Dataset</a:t>
            </a:r>
            <a:r>
              <a:rPr b="1" baseline="-25000" lang="en" sz="4400">
                <a:solidFill>
                  <a:srgbClr val="00FFFF"/>
                </a:solidFill>
              </a:rPr>
              <a:t>[5]</a:t>
            </a:r>
            <a:endParaRPr b="1" baseline="-25000" sz="4400">
              <a:solidFill>
                <a:srgbClr val="00FFFF"/>
              </a:solidFill>
            </a:endParaRPr>
          </a:p>
        </p:txBody>
      </p:sp>
      <p:sp>
        <p:nvSpPr>
          <p:cNvPr id="88" name="Google Shape;88;p17"/>
          <p:cNvSpPr txBox="1"/>
          <p:nvPr/>
        </p:nvSpPr>
        <p:spPr>
          <a:xfrm>
            <a:off x="247750" y="405075"/>
            <a:ext cx="830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ld Standard TT"/>
              <a:ea typeface="Old Standard TT"/>
              <a:cs typeface="Old Standard TT"/>
              <a:sym typeface="Old Standard TT"/>
            </a:endParaRPr>
          </a:p>
        </p:txBody>
      </p:sp>
      <p:pic>
        <p:nvPicPr>
          <p:cNvPr id="89" name="Google Shape;89;p17"/>
          <p:cNvPicPr preferRelativeResize="0"/>
          <p:nvPr/>
        </p:nvPicPr>
        <p:blipFill>
          <a:blip r:embed="rId3">
            <a:alphaModFix/>
          </a:blip>
          <a:stretch>
            <a:fillRect/>
          </a:stretch>
        </p:blipFill>
        <p:spPr>
          <a:xfrm>
            <a:off x="4556075" y="278875"/>
            <a:ext cx="4160476" cy="3120349"/>
          </a:xfrm>
          <a:prstGeom prst="rect">
            <a:avLst/>
          </a:prstGeom>
          <a:noFill/>
          <a:ln>
            <a:noFill/>
          </a:ln>
        </p:spPr>
      </p:pic>
      <p:pic>
        <p:nvPicPr>
          <p:cNvPr id="90" name="Google Shape;90;p17"/>
          <p:cNvPicPr preferRelativeResize="0"/>
          <p:nvPr/>
        </p:nvPicPr>
        <p:blipFill rotWithShape="1">
          <a:blip r:embed="rId4">
            <a:alphaModFix/>
          </a:blip>
          <a:srcRect b="37897" l="54500" r="29127" t="34976"/>
          <a:stretch/>
        </p:blipFill>
        <p:spPr>
          <a:xfrm>
            <a:off x="435375" y="451475"/>
            <a:ext cx="3307488" cy="25925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nvSpPr>
        <p:spPr>
          <a:xfrm>
            <a:off x="265500" y="1818600"/>
            <a:ext cx="4045200" cy="150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800">
                <a:solidFill>
                  <a:srgbClr val="FFFFFF"/>
                </a:solidFill>
                <a:latin typeface="Roboto Slab"/>
                <a:ea typeface="Roboto Slab"/>
                <a:cs typeface="Roboto Slab"/>
                <a:sym typeface="Roboto Slab"/>
              </a:rPr>
              <a:t>Heridal Dataset</a:t>
            </a:r>
            <a:endParaRPr sz="3800">
              <a:solidFill>
                <a:srgbClr val="FFFFFF"/>
              </a:solidFill>
              <a:latin typeface="Roboto Slab"/>
              <a:ea typeface="Roboto Slab"/>
              <a:cs typeface="Roboto Slab"/>
              <a:sym typeface="Roboto Slab"/>
            </a:endParaRPr>
          </a:p>
        </p:txBody>
      </p:sp>
      <p:sp>
        <p:nvSpPr>
          <p:cNvPr id="96" name="Google Shape;96;p18"/>
          <p:cNvSpPr txBox="1"/>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Positive and Negative Samples</a:t>
            </a:r>
            <a:endParaRPr sz="1800">
              <a:solidFill>
                <a:srgbClr val="FFFFFF"/>
              </a:solidFill>
              <a:latin typeface="Roboto"/>
              <a:ea typeface="Roboto"/>
              <a:cs typeface="Roboto"/>
              <a:sym typeface="Roboto"/>
            </a:endParaRPr>
          </a:p>
          <a:p>
            <a:pPr indent="-342900" lvl="0" marL="457200" rtl="0" algn="l">
              <a:lnSpc>
                <a:spcPct val="115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Image Size : 81 * 81</a:t>
            </a:r>
            <a:endParaRPr sz="1800">
              <a:solidFill>
                <a:srgbClr val="FFFFFF"/>
              </a:solidFill>
              <a:latin typeface="Roboto"/>
              <a:ea typeface="Roboto"/>
              <a:cs typeface="Roboto"/>
              <a:sym typeface="Roboto"/>
            </a:endParaRPr>
          </a:p>
          <a:p>
            <a:pPr indent="-342900" lvl="0" marL="457200" rtl="0" algn="l">
              <a:lnSpc>
                <a:spcPct val="115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Channels : 3</a:t>
            </a:r>
            <a:endParaRPr sz="1800">
              <a:solidFill>
                <a:srgbClr val="FFFFFF"/>
              </a:solidFill>
              <a:latin typeface="Roboto"/>
              <a:ea typeface="Roboto"/>
              <a:cs typeface="Roboto"/>
              <a:sym typeface="Roboto"/>
            </a:endParaRPr>
          </a:p>
          <a:p>
            <a:pPr indent="-342900" lvl="0" marL="457200" rtl="0" algn="l">
              <a:lnSpc>
                <a:spcPct val="115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+ve Images : ~29,000</a:t>
            </a:r>
            <a:endParaRPr sz="1800">
              <a:solidFill>
                <a:srgbClr val="FFFFFF"/>
              </a:solidFill>
              <a:latin typeface="Roboto"/>
              <a:ea typeface="Roboto"/>
              <a:cs typeface="Roboto"/>
              <a:sym typeface="Roboto"/>
            </a:endParaRPr>
          </a:p>
          <a:p>
            <a:pPr indent="-342900" lvl="0" marL="457200" rtl="0" algn="l">
              <a:lnSpc>
                <a:spcPct val="115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-ve Images : ~32,000</a:t>
            </a:r>
            <a:endParaRPr sz="1800">
              <a:solidFill>
                <a:srgbClr val="FFFFFF"/>
              </a:solidFill>
              <a:latin typeface="Roboto"/>
              <a:ea typeface="Roboto"/>
              <a:cs typeface="Roboto"/>
              <a:sym typeface="Roboto"/>
            </a:endParaRPr>
          </a:p>
          <a:p>
            <a:pPr indent="-342900" lvl="0" marL="457200" rtl="0" algn="l">
              <a:lnSpc>
                <a:spcPct val="115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Images are taken with a high resolution camera on the DJI Phantom 3, vertically at a 50 m altitude with the selected</a:t>
            </a:r>
            <a:endParaRPr sz="1800">
              <a:solidFill>
                <a:srgbClr val="FFFFFF"/>
              </a:solidFill>
              <a:latin typeface="Roboto"/>
              <a:ea typeface="Roboto"/>
              <a:cs typeface="Roboto"/>
              <a:sym typeface="Roboto"/>
            </a:endParaRPr>
          </a:p>
          <a:p>
            <a:pPr indent="-342900" lvl="0" marL="457200" rtl="0" algn="l">
              <a:lnSpc>
                <a:spcPct val="115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Bigger Image Size : 3000*4000 (Used for feature matching)</a:t>
            </a:r>
            <a:endParaRPr sz="1800">
              <a:solidFill>
                <a:srgbClr val="FFFFFF"/>
              </a:solidFill>
              <a:latin typeface="Roboto"/>
              <a:ea typeface="Roboto"/>
              <a:cs typeface="Roboto"/>
              <a:sym typeface="Roboto"/>
            </a:endParaRPr>
          </a:p>
        </p:txBody>
      </p:sp>
      <p:pic>
        <p:nvPicPr>
          <p:cNvPr id="97" name="Google Shape;97;p18"/>
          <p:cNvPicPr preferRelativeResize="0"/>
          <p:nvPr/>
        </p:nvPicPr>
        <p:blipFill>
          <a:blip r:embed="rId3">
            <a:alphaModFix/>
          </a:blip>
          <a:stretch>
            <a:fillRect/>
          </a:stretch>
        </p:blipFill>
        <p:spPr>
          <a:xfrm>
            <a:off x="152400" y="152400"/>
            <a:ext cx="1187050" cy="1187050"/>
          </a:xfrm>
          <a:prstGeom prst="rect">
            <a:avLst/>
          </a:prstGeom>
          <a:noFill/>
          <a:ln>
            <a:noFill/>
          </a:ln>
        </p:spPr>
      </p:pic>
      <p:pic>
        <p:nvPicPr>
          <p:cNvPr id="98" name="Google Shape;98;p18"/>
          <p:cNvPicPr preferRelativeResize="0"/>
          <p:nvPr/>
        </p:nvPicPr>
        <p:blipFill>
          <a:blip r:embed="rId4">
            <a:alphaModFix/>
          </a:blip>
          <a:stretch>
            <a:fillRect/>
          </a:stretch>
        </p:blipFill>
        <p:spPr>
          <a:xfrm>
            <a:off x="265500" y="4017225"/>
            <a:ext cx="1003125" cy="1003125"/>
          </a:xfrm>
          <a:prstGeom prst="rect">
            <a:avLst/>
          </a:prstGeom>
          <a:noFill/>
          <a:ln>
            <a:noFill/>
          </a:ln>
        </p:spPr>
      </p:pic>
      <p:pic>
        <p:nvPicPr>
          <p:cNvPr id="99" name="Google Shape;99;p18"/>
          <p:cNvPicPr preferRelativeResize="0"/>
          <p:nvPr/>
        </p:nvPicPr>
        <p:blipFill>
          <a:blip r:embed="rId5">
            <a:alphaModFix/>
          </a:blip>
          <a:stretch>
            <a:fillRect/>
          </a:stretch>
        </p:blipFill>
        <p:spPr>
          <a:xfrm>
            <a:off x="3200425" y="152400"/>
            <a:ext cx="1187050" cy="1187050"/>
          </a:xfrm>
          <a:prstGeom prst="rect">
            <a:avLst/>
          </a:prstGeom>
          <a:noFill/>
          <a:ln>
            <a:noFill/>
          </a:ln>
        </p:spPr>
      </p:pic>
      <p:pic>
        <p:nvPicPr>
          <p:cNvPr id="100" name="Google Shape;100;p18"/>
          <p:cNvPicPr preferRelativeResize="0"/>
          <p:nvPr/>
        </p:nvPicPr>
        <p:blipFill>
          <a:blip r:embed="rId6">
            <a:alphaModFix/>
          </a:blip>
          <a:stretch>
            <a:fillRect/>
          </a:stretch>
        </p:blipFill>
        <p:spPr>
          <a:xfrm>
            <a:off x="3307575" y="4017225"/>
            <a:ext cx="1003125" cy="1003125"/>
          </a:xfrm>
          <a:prstGeom prst="rect">
            <a:avLst/>
          </a:prstGeom>
          <a:noFill/>
          <a:ln>
            <a:noFill/>
          </a:ln>
        </p:spPr>
      </p:pic>
      <p:pic>
        <p:nvPicPr>
          <p:cNvPr id="101" name="Google Shape;101;p18"/>
          <p:cNvPicPr preferRelativeResize="0"/>
          <p:nvPr/>
        </p:nvPicPr>
        <p:blipFill>
          <a:blip r:embed="rId7">
            <a:alphaModFix/>
          </a:blip>
          <a:stretch>
            <a:fillRect/>
          </a:stretch>
        </p:blipFill>
        <p:spPr>
          <a:xfrm>
            <a:off x="1848779" y="4017225"/>
            <a:ext cx="1003125" cy="1003125"/>
          </a:xfrm>
          <a:prstGeom prst="rect">
            <a:avLst/>
          </a:prstGeom>
          <a:noFill/>
          <a:ln>
            <a:noFill/>
          </a:ln>
        </p:spPr>
      </p:pic>
      <p:pic>
        <p:nvPicPr>
          <p:cNvPr id="102" name="Google Shape;102;p18"/>
          <p:cNvPicPr preferRelativeResize="0"/>
          <p:nvPr/>
        </p:nvPicPr>
        <p:blipFill>
          <a:blip r:embed="rId8">
            <a:alphaModFix/>
          </a:blip>
          <a:stretch>
            <a:fillRect/>
          </a:stretch>
        </p:blipFill>
        <p:spPr>
          <a:xfrm>
            <a:off x="1644250" y="152400"/>
            <a:ext cx="1187050" cy="1187050"/>
          </a:xfrm>
          <a:prstGeom prst="rect">
            <a:avLst/>
          </a:prstGeom>
          <a:noFill/>
          <a:ln>
            <a:noFill/>
          </a:ln>
        </p:spPr>
      </p:pic>
      <p:sp>
        <p:nvSpPr>
          <p:cNvPr id="103" name="Google Shape;103;p18"/>
          <p:cNvSpPr txBox="1"/>
          <p:nvPr/>
        </p:nvSpPr>
        <p:spPr>
          <a:xfrm>
            <a:off x="385750" y="1302725"/>
            <a:ext cx="55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Roboto"/>
                <a:ea typeface="Roboto"/>
                <a:cs typeface="Roboto"/>
                <a:sym typeface="Roboto"/>
              </a:rPr>
              <a:t>+1</a:t>
            </a:r>
            <a:endParaRPr>
              <a:solidFill>
                <a:srgbClr val="FFFFFF"/>
              </a:solidFill>
              <a:latin typeface="Roboto"/>
              <a:ea typeface="Roboto"/>
              <a:cs typeface="Roboto"/>
              <a:sym typeface="Roboto"/>
            </a:endParaRPr>
          </a:p>
        </p:txBody>
      </p:sp>
      <p:sp>
        <p:nvSpPr>
          <p:cNvPr id="104" name="Google Shape;104;p18"/>
          <p:cNvSpPr txBox="1"/>
          <p:nvPr/>
        </p:nvSpPr>
        <p:spPr>
          <a:xfrm>
            <a:off x="3624250" y="1314650"/>
            <a:ext cx="55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Roboto"/>
                <a:ea typeface="Roboto"/>
                <a:cs typeface="Roboto"/>
                <a:sym typeface="Roboto"/>
              </a:rPr>
              <a:t>+1</a:t>
            </a:r>
            <a:endParaRPr>
              <a:solidFill>
                <a:srgbClr val="FFFFFF"/>
              </a:solidFill>
              <a:latin typeface="Roboto"/>
              <a:ea typeface="Roboto"/>
              <a:cs typeface="Roboto"/>
              <a:sym typeface="Roboto"/>
            </a:endParaRPr>
          </a:p>
        </p:txBody>
      </p:sp>
      <p:sp>
        <p:nvSpPr>
          <p:cNvPr id="105" name="Google Shape;105;p18"/>
          <p:cNvSpPr txBox="1"/>
          <p:nvPr/>
        </p:nvSpPr>
        <p:spPr>
          <a:xfrm>
            <a:off x="461950" y="3715850"/>
            <a:ext cx="55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Roboto"/>
                <a:ea typeface="Roboto"/>
                <a:cs typeface="Roboto"/>
                <a:sym typeface="Roboto"/>
              </a:rPr>
              <a:t>+1</a:t>
            </a:r>
            <a:endParaRPr>
              <a:solidFill>
                <a:srgbClr val="FFFFFF"/>
              </a:solidFill>
              <a:latin typeface="Roboto"/>
              <a:ea typeface="Roboto"/>
              <a:cs typeface="Roboto"/>
              <a:sym typeface="Roboto"/>
            </a:endParaRPr>
          </a:p>
        </p:txBody>
      </p:sp>
      <p:sp>
        <p:nvSpPr>
          <p:cNvPr id="106" name="Google Shape;106;p18"/>
          <p:cNvSpPr txBox="1"/>
          <p:nvPr/>
        </p:nvSpPr>
        <p:spPr>
          <a:xfrm>
            <a:off x="3667800" y="3693225"/>
            <a:ext cx="55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Roboto"/>
                <a:ea typeface="Roboto"/>
                <a:cs typeface="Roboto"/>
                <a:sym typeface="Roboto"/>
              </a:rPr>
              <a:t>+1</a:t>
            </a:r>
            <a:endParaRPr>
              <a:solidFill>
                <a:srgbClr val="FFFFFF"/>
              </a:solidFill>
              <a:latin typeface="Roboto"/>
              <a:ea typeface="Roboto"/>
              <a:cs typeface="Roboto"/>
              <a:sym typeface="Roboto"/>
            </a:endParaRPr>
          </a:p>
        </p:txBody>
      </p:sp>
      <p:sp>
        <p:nvSpPr>
          <p:cNvPr id="107" name="Google Shape;107;p18"/>
          <p:cNvSpPr txBox="1"/>
          <p:nvPr/>
        </p:nvSpPr>
        <p:spPr>
          <a:xfrm>
            <a:off x="2005000" y="1378925"/>
            <a:ext cx="55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Roboto"/>
                <a:ea typeface="Roboto"/>
                <a:cs typeface="Roboto"/>
                <a:sym typeface="Roboto"/>
              </a:rPr>
              <a:t>0</a:t>
            </a:r>
            <a:endParaRPr>
              <a:solidFill>
                <a:srgbClr val="FFFFFF"/>
              </a:solidFill>
              <a:latin typeface="Roboto"/>
              <a:ea typeface="Roboto"/>
              <a:cs typeface="Roboto"/>
              <a:sym typeface="Roboto"/>
            </a:endParaRPr>
          </a:p>
        </p:txBody>
      </p:sp>
      <p:sp>
        <p:nvSpPr>
          <p:cNvPr id="108" name="Google Shape;108;p18"/>
          <p:cNvSpPr txBox="1"/>
          <p:nvPr/>
        </p:nvSpPr>
        <p:spPr>
          <a:xfrm>
            <a:off x="2064875" y="3617025"/>
            <a:ext cx="55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Roboto"/>
                <a:ea typeface="Roboto"/>
                <a:cs typeface="Roboto"/>
                <a:sym typeface="Roboto"/>
              </a:rPr>
              <a:t>0</a:t>
            </a:r>
            <a:endParaRPr>
              <a:solidFill>
                <a:srgbClr val="FFFFFF"/>
              </a:solidFill>
              <a:latin typeface="Roboto"/>
              <a:ea typeface="Roboto"/>
              <a:cs typeface="Roboto"/>
              <a:sym typeface="Roboto"/>
            </a:endParaRPr>
          </a:p>
        </p:txBody>
      </p:sp>
      <p:sp>
        <p:nvSpPr>
          <p:cNvPr id="109" name="Google Shape;109;p18"/>
          <p:cNvSpPr txBox="1"/>
          <p:nvPr/>
        </p:nvSpPr>
        <p:spPr>
          <a:xfrm>
            <a:off x="7930750" y="4692250"/>
            <a:ext cx="1003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u="sng">
                <a:solidFill>
                  <a:srgbClr val="8BC34A"/>
                </a:solidFill>
                <a:latin typeface="Roboto"/>
                <a:ea typeface="Roboto"/>
                <a:cs typeface="Roboto"/>
                <a:sym typeface="Roboto"/>
                <a:hlinkClick r:id="rId9">
                  <a:extLst>
                    <a:ext uri="{A12FA001-AC4F-418D-AE19-62706E023703}">
                      <ahyp:hlinkClr val="tx"/>
                    </a:ext>
                  </a:extLst>
                </a:hlinkClick>
              </a:rPr>
              <a:t>Source</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512700" y="221650"/>
            <a:ext cx="8118600" cy="770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800"/>
              <a:t>My Experiments</a:t>
            </a:r>
            <a:endParaRPr sz="3800"/>
          </a:p>
        </p:txBody>
      </p:sp>
      <p:sp>
        <p:nvSpPr>
          <p:cNvPr id="115" name="Google Shape;115;p19"/>
          <p:cNvSpPr txBox="1"/>
          <p:nvPr/>
        </p:nvSpPr>
        <p:spPr>
          <a:xfrm>
            <a:off x="724650" y="1370250"/>
            <a:ext cx="8118600" cy="25350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rgbClr val="FFFFFF"/>
              </a:buClr>
              <a:buSzPts val="1800"/>
              <a:buFont typeface="Roboto"/>
              <a:buAutoNum type="arabicParenR"/>
            </a:pPr>
            <a:r>
              <a:rPr b="1" lang="en" sz="1800">
                <a:solidFill>
                  <a:srgbClr val="FFFFFF"/>
                </a:solidFill>
                <a:latin typeface="Roboto"/>
                <a:ea typeface="Roboto"/>
                <a:cs typeface="Roboto"/>
                <a:sym typeface="Roboto"/>
              </a:rPr>
              <a:t>Data Preprocessing (</a:t>
            </a:r>
            <a:r>
              <a:rPr lang="en" sz="1800">
                <a:solidFill>
                  <a:srgbClr val="FFFFFF"/>
                </a:solidFill>
                <a:latin typeface="Roboto"/>
                <a:ea typeface="Roboto"/>
                <a:cs typeface="Roboto"/>
                <a:sym typeface="Roboto"/>
              </a:rPr>
              <a:t>Cropping, Resizing, Matching Labels and Images etc, Dataset preparation according to each model)</a:t>
            </a:r>
            <a:endParaRPr sz="1800">
              <a:solidFill>
                <a:srgbClr val="FFFFFF"/>
              </a:solidFill>
              <a:latin typeface="Roboto"/>
              <a:ea typeface="Roboto"/>
              <a:cs typeface="Roboto"/>
              <a:sym typeface="Roboto"/>
            </a:endParaRPr>
          </a:p>
          <a:p>
            <a:pPr indent="-342900" lvl="0" marL="457200" rtl="0" algn="l">
              <a:lnSpc>
                <a:spcPct val="115000"/>
              </a:lnSpc>
              <a:spcBef>
                <a:spcPts val="0"/>
              </a:spcBef>
              <a:spcAft>
                <a:spcPts val="0"/>
              </a:spcAft>
              <a:buClr>
                <a:srgbClr val="FFFFFF"/>
              </a:buClr>
              <a:buSzPts val="1800"/>
              <a:buFont typeface="Roboto"/>
              <a:buAutoNum type="arabicParenR"/>
            </a:pPr>
            <a:r>
              <a:rPr b="1" lang="en" sz="1800">
                <a:solidFill>
                  <a:srgbClr val="FFFFFF"/>
                </a:solidFill>
                <a:latin typeface="Roboto"/>
                <a:ea typeface="Roboto"/>
                <a:cs typeface="Roboto"/>
                <a:sym typeface="Roboto"/>
              </a:rPr>
              <a:t>Classification </a:t>
            </a:r>
            <a:r>
              <a:rPr lang="en" sz="1800">
                <a:solidFill>
                  <a:srgbClr val="FFFFFF"/>
                </a:solidFill>
                <a:latin typeface="Roboto"/>
                <a:ea typeface="Roboto"/>
                <a:cs typeface="Roboto"/>
                <a:sym typeface="Roboto"/>
              </a:rPr>
              <a:t>(using Patch Data)</a:t>
            </a:r>
            <a:br>
              <a:rPr lang="en" sz="1800">
                <a:solidFill>
                  <a:srgbClr val="FFFFFF"/>
                </a:solidFill>
                <a:latin typeface="Roboto"/>
                <a:ea typeface="Roboto"/>
                <a:cs typeface="Roboto"/>
                <a:sym typeface="Roboto"/>
              </a:rPr>
            </a:br>
            <a:r>
              <a:rPr lang="en" sz="1800">
                <a:solidFill>
                  <a:srgbClr val="FFFFFF"/>
                </a:solidFill>
                <a:latin typeface="Roboto"/>
                <a:ea typeface="Roboto"/>
                <a:cs typeface="Roboto"/>
                <a:sym typeface="Roboto"/>
              </a:rPr>
              <a:t>a) Machine Learning - SVM</a:t>
            </a:r>
            <a:br>
              <a:rPr lang="en" sz="1800">
                <a:solidFill>
                  <a:srgbClr val="FFFFFF"/>
                </a:solidFill>
                <a:latin typeface="Roboto"/>
                <a:ea typeface="Roboto"/>
                <a:cs typeface="Roboto"/>
                <a:sym typeface="Roboto"/>
              </a:rPr>
            </a:br>
            <a:r>
              <a:rPr lang="en" sz="1800">
                <a:solidFill>
                  <a:srgbClr val="FFFFFF"/>
                </a:solidFill>
                <a:latin typeface="Roboto"/>
                <a:ea typeface="Roboto"/>
                <a:cs typeface="Roboto"/>
                <a:sym typeface="Roboto"/>
              </a:rPr>
              <a:t>b) Deep Learning - Custom Network</a:t>
            </a:r>
            <a:endParaRPr sz="1800">
              <a:solidFill>
                <a:srgbClr val="FFFFFF"/>
              </a:solidFill>
              <a:latin typeface="Roboto"/>
              <a:ea typeface="Roboto"/>
              <a:cs typeface="Roboto"/>
              <a:sym typeface="Roboto"/>
            </a:endParaRPr>
          </a:p>
          <a:p>
            <a:pPr indent="-342900" lvl="0" marL="457200" rtl="0" algn="l">
              <a:lnSpc>
                <a:spcPct val="115000"/>
              </a:lnSpc>
              <a:spcBef>
                <a:spcPts val="0"/>
              </a:spcBef>
              <a:spcAft>
                <a:spcPts val="0"/>
              </a:spcAft>
              <a:buClr>
                <a:srgbClr val="FFFFFF"/>
              </a:buClr>
              <a:buSzPts val="1800"/>
              <a:buFont typeface="Roboto"/>
              <a:buAutoNum type="arabicParenR"/>
            </a:pPr>
            <a:r>
              <a:rPr b="1" lang="en" sz="1800">
                <a:solidFill>
                  <a:srgbClr val="FFFFFF"/>
                </a:solidFill>
                <a:latin typeface="Roboto"/>
                <a:ea typeface="Roboto"/>
                <a:cs typeface="Roboto"/>
                <a:sym typeface="Roboto"/>
              </a:rPr>
              <a:t>Detection</a:t>
            </a:r>
            <a:br>
              <a:rPr b="1" lang="en" sz="1800">
                <a:solidFill>
                  <a:srgbClr val="FFFFFF"/>
                </a:solidFill>
                <a:latin typeface="Roboto"/>
                <a:ea typeface="Roboto"/>
                <a:cs typeface="Roboto"/>
                <a:sym typeface="Roboto"/>
              </a:rPr>
            </a:br>
            <a:r>
              <a:rPr lang="en" sz="1800">
                <a:solidFill>
                  <a:srgbClr val="FFFFFF"/>
                </a:solidFill>
                <a:latin typeface="Roboto"/>
                <a:ea typeface="Roboto"/>
                <a:cs typeface="Roboto"/>
                <a:sym typeface="Roboto"/>
              </a:rPr>
              <a:t>a) YOLO v5 </a:t>
            </a:r>
            <a:endParaRPr sz="1800">
              <a:solidFill>
                <a:srgbClr val="FFFFFF"/>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nvSpPr>
        <p:spPr>
          <a:xfrm>
            <a:off x="2100" y="1391225"/>
            <a:ext cx="4572000" cy="1506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800">
                <a:solidFill>
                  <a:srgbClr val="FFFFFF"/>
                </a:solidFill>
                <a:latin typeface="Roboto Slab"/>
                <a:ea typeface="Roboto Slab"/>
                <a:cs typeface="Roboto Slab"/>
                <a:sym typeface="Roboto Slab"/>
              </a:rPr>
              <a:t>Machine Learning Techniques</a:t>
            </a:r>
            <a:endParaRPr sz="3800">
              <a:solidFill>
                <a:srgbClr val="FFFFFF"/>
              </a:solidFill>
              <a:latin typeface="Roboto Slab"/>
              <a:ea typeface="Roboto Slab"/>
              <a:cs typeface="Roboto Slab"/>
              <a:sym typeface="Roboto Slab"/>
            </a:endParaRPr>
          </a:p>
        </p:txBody>
      </p:sp>
      <p:sp>
        <p:nvSpPr>
          <p:cNvPr id="121" name="Google Shape;121;p20"/>
          <p:cNvSpPr txBox="1"/>
          <p:nvPr/>
        </p:nvSpPr>
        <p:spPr>
          <a:xfrm>
            <a:off x="2100" y="4157675"/>
            <a:ext cx="4572000" cy="42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Experiments done with the aside mentioned methods</a:t>
            </a:r>
            <a:endParaRPr>
              <a:solidFill>
                <a:srgbClr val="FFFFFF"/>
              </a:solidFill>
              <a:latin typeface="Roboto"/>
              <a:ea typeface="Roboto"/>
              <a:cs typeface="Roboto"/>
              <a:sym typeface="Roboto"/>
            </a:endParaRPr>
          </a:p>
          <a:p>
            <a:pPr indent="0" lvl="0" marL="0" rtl="0" algn="ctr">
              <a:spcBef>
                <a:spcPts val="0"/>
              </a:spcBef>
              <a:spcAft>
                <a:spcPts val="0"/>
              </a:spcAft>
              <a:buNone/>
            </a:pPr>
            <a:r>
              <a:t/>
            </a:r>
            <a:endParaRPr sz="2100">
              <a:solidFill>
                <a:srgbClr val="8BC34A"/>
              </a:solidFill>
              <a:latin typeface="Roboto"/>
              <a:ea typeface="Roboto"/>
              <a:cs typeface="Roboto"/>
              <a:sym typeface="Roboto"/>
            </a:endParaRPr>
          </a:p>
        </p:txBody>
      </p:sp>
      <p:sp>
        <p:nvSpPr>
          <p:cNvPr id="122" name="Google Shape;122;p20"/>
          <p:cNvSpPr txBox="1"/>
          <p:nvPr/>
        </p:nvSpPr>
        <p:spPr>
          <a:xfrm>
            <a:off x="4618425" y="724200"/>
            <a:ext cx="4457700" cy="36951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b="1" lang="en" sz="1800">
                <a:solidFill>
                  <a:srgbClr val="FFFFFF"/>
                </a:solidFill>
                <a:latin typeface="Roboto"/>
                <a:ea typeface="Roboto"/>
                <a:cs typeface="Roboto"/>
                <a:sym typeface="Roboto"/>
              </a:rPr>
              <a:t>SUPPORT VECTOR MACHINE</a:t>
            </a:r>
            <a:endParaRPr b="1" sz="1800">
              <a:solidFill>
                <a:srgbClr val="FFFFFF"/>
              </a:solidFill>
              <a:latin typeface="Roboto"/>
              <a:ea typeface="Roboto"/>
              <a:cs typeface="Roboto"/>
              <a:sym typeface="Roboto"/>
            </a:endParaRPr>
          </a:p>
          <a:p>
            <a:pPr indent="-342900" lvl="0" marL="457200" rtl="0" algn="l">
              <a:lnSpc>
                <a:spcPct val="115000"/>
              </a:lnSpc>
              <a:spcBef>
                <a:spcPts val="160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Linear Kernel [4]</a:t>
            </a:r>
            <a:endParaRPr sz="1800">
              <a:solidFill>
                <a:srgbClr val="FFFFFF"/>
              </a:solidFill>
              <a:latin typeface="Roboto"/>
              <a:ea typeface="Roboto"/>
              <a:cs typeface="Roboto"/>
              <a:sym typeface="Roboto"/>
            </a:endParaRPr>
          </a:p>
          <a:p>
            <a:pPr indent="-342900" lvl="0" marL="457200" rtl="0" algn="l">
              <a:lnSpc>
                <a:spcPct val="115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Radial Basis Function Kernel [5]</a:t>
            </a:r>
            <a:endParaRPr sz="1800">
              <a:solidFill>
                <a:srgbClr val="FFFFFF"/>
              </a:solidFill>
              <a:latin typeface="Roboto"/>
              <a:ea typeface="Roboto"/>
              <a:cs typeface="Roboto"/>
              <a:sym typeface="Roboto"/>
            </a:endParaRPr>
          </a:p>
          <a:p>
            <a:pPr indent="-342900" lvl="0" marL="457200" rtl="0" algn="l">
              <a:lnSpc>
                <a:spcPct val="115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Polynomial Kernel [5]</a:t>
            </a:r>
            <a:endParaRPr sz="1800">
              <a:solidFill>
                <a:srgbClr val="FFFFFF"/>
              </a:solidFill>
              <a:latin typeface="Roboto"/>
              <a:ea typeface="Roboto"/>
              <a:cs typeface="Roboto"/>
              <a:sym typeface="Roboto"/>
            </a:endParaRPr>
          </a:p>
        </p:txBody>
      </p:sp>
      <p:sp>
        <p:nvSpPr>
          <p:cNvPr id="123" name="Google Shape;123;p20"/>
          <p:cNvSpPr txBox="1"/>
          <p:nvPr/>
        </p:nvSpPr>
        <p:spPr>
          <a:xfrm>
            <a:off x="5347100" y="991025"/>
            <a:ext cx="2646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Performed Classification</a:t>
            </a:r>
            <a:endParaRPr>
              <a:solidFill>
                <a:srgbClr val="FFFFFF"/>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1"/>
          <p:cNvPicPr preferRelativeResize="0"/>
          <p:nvPr/>
        </p:nvPicPr>
        <p:blipFill>
          <a:blip r:embed="rId3">
            <a:alphaModFix/>
          </a:blip>
          <a:stretch>
            <a:fillRect/>
          </a:stretch>
        </p:blipFill>
        <p:spPr>
          <a:xfrm>
            <a:off x="801276" y="1443038"/>
            <a:ext cx="3608254" cy="2855511"/>
          </a:xfrm>
          <a:prstGeom prst="rect">
            <a:avLst/>
          </a:prstGeom>
          <a:noFill/>
          <a:ln>
            <a:noFill/>
          </a:ln>
        </p:spPr>
      </p:pic>
      <p:pic>
        <p:nvPicPr>
          <p:cNvPr id="129" name="Google Shape;129;p21"/>
          <p:cNvPicPr preferRelativeResize="0"/>
          <p:nvPr/>
        </p:nvPicPr>
        <p:blipFill>
          <a:blip r:embed="rId4">
            <a:alphaModFix/>
          </a:blip>
          <a:stretch>
            <a:fillRect/>
          </a:stretch>
        </p:blipFill>
        <p:spPr>
          <a:xfrm>
            <a:off x="4875593" y="1443038"/>
            <a:ext cx="3618333" cy="2867025"/>
          </a:xfrm>
          <a:prstGeom prst="rect">
            <a:avLst/>
          </a:prstGeom>
          <a:noFill/>
          <a:ln>
            <a:noFill/>
          </a:ln>
        </p:spPr>
      </p:pic>
      <p:sp>
        <p:nvSpPr>
          <p:cNvPr id="130" name="Google Shape;130;p21"/>
          <p:cNvSpPr txBox="1"/>
          <p:nvPr/>
        </p:nvSpPr>
        <p:spPr>
          <a:xfrm>
            <a:off x="1328750" y="990600"/>
            <a:ext cx="1993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Linear SVM</a:t>
            </a:r>
            <a:endParaRPr b="1" sz="1600">
              <a:solidFill>
                <a:srgbClr val="FFFFFF"/>
              </a:solidFill>
              <a:latin typeface="Roboto"/>
              <a:ea typeface="Roboto"/>
              <a:cs typeface="Roboto"/>
              <a:sym typeface="Roboto"/>
            </a:endParaRPr>
          </a:p>
        </p:txBody>
      </p:sp>
      <p:sp>
        <p:nvSpPr>
          <p:cNvPr id="131" name="Google Shape;131;p21"/>
          <p:cNvSpPr txBox="1"/>
          <p:nvPr/>
        </p:nvSpPr>
        <p:spPr>
          <a:xfrm>
            <a:off x="5553100" y="1011950"/>
            <a:ext cx="1993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Polynomial SVM</a:t>
            </a:r>
            <a:endParaRPr b="1" sz="1600">
              <a:solidFill>
                <a:srgbClr val="FFFFFF"/>
              </a:solidFill>
              <a:latin typeface="Roboto"/>
              <a:ea typeface="Roboto"/>
              <a:cs typeface="Roboto"/>
              <a:sym typeface="Roboto"/>
            </a:endParaRPr>
          </a:p>
        </p:txBody>
      </p:sp>
      <p:sp>
        <p:nvSpPr>
          <p:cNvPr id="132" name="Google Shape;132;p21"/>
          <p:cNvSpPr txBox="1"/>
          <p:nvPr/>
        </p:nvSpPr>
        <p:spPr>
          <a:xfrm>
            <a:off x="64300" y="278600"/>
            <a:ext cx="9011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rgbClr val="FFFFFF"/>
                </a:solidFill>
                <a:latin typeface="Roboto"/>
                <a:ea typeface="Roboto"/>
                <a:cs typeface="Roboto"/>
                <a:sym typeface="Roboto"/>
              </a:rPr>
              <a:t>Confusion Matrices</a:t>
            </a:r>
            <a:endParaRPr sz="2000">
              <a:solidFill>
                <a:srgbClr val="FFFFFF"/>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