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
      <p:font typeface="Old Standard TT"/>
      <p:regular r:id="rId36"/>
      <p:bold r:id="rId37"/>
      <p: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A224E1-0A70-4614-BE76-7FDFC47DAFCE}">
  <a:tblStyle styleId="{2EA224E1-0A70-4614-BE76-7FDFC47DAF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ldStandardTT-bold.fntdata"/><Relationship Id="rId14" Type="http://schemas.openxmlformats.org/officeDocument/2006/relationships/slide" Target="slides/slide8.xml"/><Relationship Id="rId36" Type="http://schemas.openxmlformats.org/officeDocument/2006/relationships/font" Target="fonts/OldStandardTT-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ldStandardT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e143c9b3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e143c9b3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e143c9b3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e143c9b3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e143c9b3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e143c9b3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e143c9b3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e143c9b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e143c9b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e143c9b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b6a398aa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b6a398aa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b6a398aa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b6a398aa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b6a398aa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b6a398aa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b6a398aa9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b6a398aa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b6a398aa9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b6a398aa9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b6a398aa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b6a398aa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b6a398aa9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b6a398aa9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b6a398aa9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b6a398a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Old Standard TT"/>
              <a:buChar char="●"/>
            </a:pPr>
            <a:r>
              <a:t/>
            </a:r>
            <a:endParaRPr sz="1600">
              <a:latin typeface="Old Standard TT"/>
              <a:ea typeface="Old Standard TT"/>
              <a:cs typeface="Old Standard TT"/>
              <a:sym typeface="Old Standard T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b6a398aa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b6a398a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b6a398aa9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b6a398aa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b6a398aa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b6a398aa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hyperlink" Target="https://medium.com/data-breach/introduction-to-orb-oriented-fast-and-rotated-brief-4220e8ec40c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i.org/10.3390/electronics9091459" TargetMode="External"/><Relationship Id="rId4" Type="http://schemas.openxmlformats.org/officeDocument/2006/relationships/hyperlink" Target="https://arxiv.org/abs/1708.0200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medium.com/@14prakash/the-intuition-behind-retinanet-eb636755607d" TargetMode="External"/><Relationship Id="rId4" Type="http://schemas.openxmlformats.org/officeDocument/2006/relationships/hyperlink" Target="https://towardsdatascience.com/pedestrian-detection-in-aerial-images-using-retinanet-9053e8a72c6" TargetMode="External"/><Relationship Id="rId5" Type="http://schemas.openxmlformats.org/officeDocument/2006/relationships/hyperlink" Target="https://doi.org/10.1007/s42979-020-00125-y" TargetMode="External"/><Relationship Id="rId6" Type="http://schemas.openxmlformats.org/officeDocument/2006/relationships/hyperlink" Target="https://www.atlantis-press.com/proceedings/iccse-15/25866" TargetMode="External"/><Relationship Id="rId7" Type="http://schemas.openxmlformats.org/officeDocument/2006/relationships/hyperlink" Target="https://ieeexplore.ieee.org/document/612654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jpg"/><Relationship Id="rId9" Type="http://schemas.openxmlformats.org/officeDocument/2006/relationships/hyperlink" Target="http://ipsar.fesb.unist.hr/HERIDAL%20database.html" TargetMode="External"/><Relationship Id="rId5" Type="http://schemas.openxmlformats.org/officeDocument/2006/relationships/image" Target="../media/image5.jpg"/><Relationship Id="rId6" Type="http://schemas.openxmlformats.org/officeDocument/2006/relationships/image" Target="../media/image2.jpg"/><Relationship Id="rId7" Type="http://schemas.openxmlformats.org/officeDocument/2006/relationships/image" Target="../media/image4.jpg"/><Relationship Id="rId8"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Pedestrian</a:t>
            </a:r>
            <a:r>
              <a:rPr lang="en"/>
              <a:t> Detection in Aerial Images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By: Pranav Deep . I</a:t>
            </a:r>
            <a:endParaRPr/>
          </a:p>
          <a:p>
            <a:pPr indent="0" lvl="0" marL="0" rtl="0" algn="r">
              <a:spcBef>
                <a:spcPts val="0"/>
              </a:spcBef>
              <a:spcAft>
                <a:spcPts val="0"/>
              </a:spcAft>
              <a:buNone/>
            </a:pPr>
            <a:r>
              <a:t/>
            </a:r>
            <a:endParaRPr/>
          </a:p>
        </p:txBody>
      </p:sp>
      <p:sp>
        <p:nvSpPr>
          <p:cNvPr id="65" name="Google Shape;65;p13"/>
          <p:cNvSpPr txBox="1"/>
          <p:nvPr/>
        </p:nvSpPr>
        <p:spPr>
          <a:xfrm>
            <a:off x="-50" y="23575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Project Report</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291725" y="1282175"/>
            <a:ext cx="3458799" cy="2579145"/>
          </a:xfrm>
          <a:prstGeom prst="rect">
            <a:avLst/>
          </a:prstGeom>
          <a:noFill/>
          <a:ln>
            <a:noFill/>
          </a:ln>
        </p:spPr>
      </p:pic>
      <p:pic>
        <p:nvPicPr>
          <p:cNvPr id="136" name="Google Shape;136;p22"/>
          <p:cNvPicPr preferRelativeResize="0"/>
          <p:nvPr/>
        </p:nvPicPr>
        <p:blipFill>
          <a:blip r:embed="rId4">
            <a:alphaModFix/>
          </a:blip>
          <a:stretch>
            <a:fillRect/>
          </a:stretch>
        </p:blipFill>
        <p:spPr>
          <a:xfrm>
            <a:off x="3827374" y="457200"/>
            <a:ext cx="5066601" cy="2065371"/>
          </a:xfrm>
          <a:prstGeom prst="rect">
            <a:avLst/>
          </a:prstGeom>
          <a:noFill/>
          <a:ln>
            <a:noFill/>
          </a:ln>
        </p:spPr>
      </p:pic>
      <p:pic>
        <p:nvPicPr>
          <p:cNvPr id="137" name="Google Shape;137;p22"/>
          <p:cNvPicPr preferRelativeResize="0"/>
          <p:nvPr/>
        </p:nvPicPr>
        <p:blipFill>
          <a:blip r:embed="rId5">
            <a:alphaModFix/>
          </a:blip>
          <a:stretch>
            <a:fillRect/>
          </a:stretch>
        </p:blipFill>
        <p:spPr>
          <a:xfrm>
            <a:off x="3836175" y="3024553"/>
            <a:ext cx="5066601" cy="2065371"/>
          </a:xfrm>
          <a:prstGeom prst="rect">
            <a:avLst/>
          </a:prstGeom>
          <a:noFill/>
          <a:ln>
            <a:noFill/>
          </a:ln>
        </p:spPr>
      </p:pic>
      <p:sp>
        <p:nvSpPr>
          <p:cNvPr id="138" name="Google Shape;138;p22"/>
          <p:cNvSpPr txBox="1"/>
          <p:nvPr/>
        </p:nvSpPr>
        <p:spPr>
          <a:xfrm>
            <a:off x="792950" y="921550"/>
            <a:ext cx="217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Harris Corner Detection</a:t>
            </a:r>
            <a:endParaRPr b="1">
              <a:solidFill>
                <a:schemeClr val="dk1"/>
              </a:solidFill>
              <a:latin typeface="Roboto"/>
              <a:ea typeface="Roboto"/>
              <a:cs typeface="Roboto"/>
              <a:sym typeface="Roboto"/>
            </a:endParaRPr>
          </a:p>
        </p:txBody>
      </p:sp>
      <p:sp>
        <p:nvSpPr>
          <p:cNvPr id="139" name="Google Shape;139;p22"/>
          <p:cNvSpPr txBox="1"/>
          <p:nvPr/>
        </p:nvSpPr>
        <p:spPr>
          <a:xfrm>
            <a:off x="4489850" y="133200"/>
            <a:ext cx="422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Keypoint Matching of horizontally flipped images</a:t>
            </a:r>
            <a:endParaRPr b="1">
              <a:solidFill>
                <a:schemeClr val="dk1"/>
              </a:solidFill>
              <a:latin typeface="Roboto"/>
              <a:ea typeface="Roboto"/>
              <a:cs typeface="Roboto"/>
              <a:sym typeface="Roboto"/>
            </a:endParaRPr>
          </a:p>
        </p:txBody>
      </p:sp>
      <p:sp>
        <p:nvSpPr>
          <p:cNvPr id="140" name="Google Shape;140;p22"/>
          <p:cNvSpPr txBox="1"/>
          <p:nvPr/>
        </p:nvSpPr>
        <p:spPr>
          <a:xfrm>
            <a:off x="4438650" y="2495550"/>
            <a:ext cx="4221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Feature Extraction from original </a:t>
            </a:r>
            <a:r>
              <a:rPr b="1" lang="en">
                <a:solidFill>
                  <a:schemeClr val="dk1"/>
                </a:solidFill>
                <a:latin typeface="Roboto"/>
                <a:ea typeface="Roboto"/>
                <a:cs typeface="Roboto"/>
                <a:sym typeface="Roboto"/>
              </a:rPr>
              <a:t>images using keypoints of ORB Matcher</a:t>
            </a:r>
            <a:endParaRPr b="1">
              <a:solidFill>
                <a:schemeClr val="dk1"/>
              </a:solidFill>
              <a:latin typeface="Roboto"/>
              <a:ea typeface="Roboto"/>
              <a:cs typeface="Roboto"/>
              <a:sym typeface="Roboto"/>
            </a:endParaRPr>
          </a:p>
        </p:txBody>
      </p:sp>
      <p:sp>
        <p:nvSpPr>
          <p:cNvPr id="141" name="Google Shape;141;p22"/>
          <p:cNvSpPr txBox="1"/>
          <p:nvPr/>
        </p:nvSpPr>
        <p:spPr>
          <a:xfrm>
            <a:off x="728675" y="4575575"/>
            <a:ext cx="18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6"/>
              </a:rPr>
              <a:t>Source </a:t>
            </a:r>
            <a:r>
              <a:rPr lang="en">
                <a:latin typeface="Roboto"/>
                <a:ea typeface="Roboto"/>
                <a:cs typeface="Roboto"/>
                <a:sym typeface="Roboto"/>
              </a:rPr>
              <a:t>- [3]</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2100" y="1391225"/>
            <a:ext cx="45720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Techniques</a:t>
            </a:r>
            <a:endParaRPr/>
          </a:p>
        </p:txBody>
      </p:sp>
      <p:sp>
        <p:nvSpPr>
          <p:cNvPr id="147" name="Google Shape;147;p23"/>
          <p:cNvSpPr txBox="1"/>
          <p:nvPr>
            <p:ph idx="1" type="subTitle"/>
          </p:nvPr>
        </p:nvSpPr>
        <p:spPr>
          <a:xfrm>
            <a:off x="2100" y="4157675"/>
            <a:ext cx="4572000" cy="42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dk1"/>
                </a:solidFill>
              </a:rPr>
              <a:t>Experiments done with the aside mentioned methods</a:t>
            </a:r>
            <a:endParaRPr sz="1400">
              <a:solidFill>
                <a:schemeClr val="dk1"/>
              </a:solidFill>
            </a:endParaRPr>
          </a:p>
          <a:p>
            <a:pPr indent="0" lvl="0" marL="0" rtl="0" algn="ctr">
              <a:spcBef>
                <a:spcPts val="0"/>
              </a:spcBef>
              <a:spcAft>
                <a:spcPts val="0"/>
              </a:spcAft>
              <a:buNone/>
            </a:pPr>
            <a:r>
              <a:t/>
            </a:r>
            <a:endParaRPr/>
          </a:p>
        </p:txBody>
      </p:sp>
      <p:sp>
        <p:nvSpPr>
          <p:cNvPr id="148" name="Google Shape;148;p23"/>
          <p:cNvSpPr txBox="1"/>
          <p:nvPr>
            <p:ph idx="2" type="body"/>
          </p:nvPr>
        </p:nvSpPr>
        <p:spPr>
          <a:xfrm>
            <a:off x="4618425" y="724200"/>
            <a:ext cx="44577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a:t>SUPPORT VECTOR MACHINE</a:t>
            </a:r>
            <a:endParaRPr b="1"/>
          </a:p>
          <a:p>
            <a:pPr indent="-342900" lvl="0" marL="457200" rtl="0" algn="l">
              <a:spcBef>
                <a:spcPts val="1600"/>
              </a:spcBef>
              <a:spcAft>
                <a:spcPts val="0"/>
              </a:spcAft>
              <a:buSzPts val="1800"/>
              <a:buChar char="●"/>
            </a:pPr>
            <a:r>
              <a:rPr lang="en"/>
              <a:t>Linear Kernel [4]</a:t>
            </a:r>
            <a:endParaRPr/>
          </a:p>
          <a:p>
            <a:pPr indent="-342900" lvl="0" marL="457200" rtl="0" algn="l">
              <a:spcBef>
                <a:spcPts val="0"/>
              </a:spcBef>
              <a:spcAft>
                <a:spcPts val="0"/>
              </a:spcAft>
              <a:buSzPts val="1800"/>
              <a:buChar char="●"/>
            </a:pPr>
            <a:r>
              <a:rPr lang="en"/>
              <a:t>Radial Basis Function Kernel [5]</a:t>
            </a:r>
            <a:endParaRPr/>
          </a:p>
          <a:p>
            <a:pPr indent="-342900" lvl="0" marL="457200" rtl="0" algn="l">
              <a:spcBef>
                <a:spcPts val="0"/>
              </a:spcBef>
              <a:spcAft>
                <a:spcPts val="0"/>
              </a:spcAft>
              <a:buSzPts val="1800"/>
              <a:buChar char="●"/>
            </a:pPr>
            <a:r>
              <a:rPr lang="en"/>
              <a:t>Polynomial</a:t>
            </a:r>
            <a:r>
              <a:rPr lang="en"/>
              <a:t> Kernel [5]</a:t>
            </a:r>
            <a:endParaRPr/>
          </a:p>
        </p:txBody>
      </p:sp>
      <p:sp>
        <p:nvSpPr>
          <p:cNvPr id="149" name="Google Shape;149;p23"/>
          <p:cNvSpPr txBox="1"/>
          <p:nvPr/>
        </p:nvSpPr>
        <p:spPr>
          <a:xfrm>
            <a:off x="5347100" y="991025"/>
            <a:ext cx="264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Performed Classification</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4"/>
          <p:cNvPicPr preferRelativeResize="0"/>
          <p:nvPr/>
        </p:nvPicPr>
        <p:blipFill>
          <a:blip r:embed="rId3">
            <a:alphaModFix/>
          </a:blip>
          <a:stretch>
            <a:fillRect/>
          </a:stretch>
        </p:blipFill>
        <p:spPr>
          <a:xfrm>
            <a:off x="801276" y="1443038"/>
            <a:ext cx="3608254" cy="2855511"/>
          </a:xfrm>
          <a:prstGeom prst="rect">
            <a:avLst/>
          </a:prstGeom>
          <a:noFill/>
          <a:ln>
            <a:noFill/>
          </a:ln>
        </p:spPr>
      </p:pic>
      <p:pic>
        <p:nvPicPr>
          <p:cNvPr id="155" name="Google Shape;155;p24"/>
          <p:cNvPicPr preferRelativeResize="0"/>
          <p:nvPr/>
        </p:nvPicPr>
        <p:blipFill>
          <a:blip r:embed="rId4">
            <a:alphaModFix/>
          </a:blip>
          <a:stretch>
            <a:fillRect/>
          </a:stretch>
        </p:blipFill>
        <p:spPr>
          <a:xfrm>
            <a:off x="4875593" y="1443038"/>
            <a:ext cx="3618333" cy="2867025"/>
          </a:xfrm>
          <a:prstGeom prst="rect">
            <a:avLst/>
          </a:prstGeom>
          <a:noFill/>
          <a:ln>
            <a:noFill/>
          </a:ln>
        </p:spPr>
      </p:pic>
      <p:sp>
        <p:nvSpPr>
          <p:cNvPr id="156" name="Google Shape;156;p24"/>
          <p:cNvSpPr txBox="1"/>
          <p:nvPr/>
        </p:nvSpPr>
        <p:spPr>
          <a:xfrm>
            <a:off x="1328750" y="990600"/>
            <a:ext cx="199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Linear SVM</a:t>
            </a:r>
            <a:endParaRPr b="1" sz="1600">
              <a:solidFill>
                <a:schemeClr val="dk1"/>
              </a:solidFill>
              <a:latin typeface="Roboto"/>
              <a:ea typeface="Roboto"/>
              <a:cs typeface="Roboto"/>
              <a:sym typeface="Roboto"/>
            </a:endParaRPr>
          </a:p>
        </p:txBody>
      </p:sp>
      <p:sp>
        <p:nvSpPr>
          <p:cNvPr id="157" name="Google Shape;157;p24"/>
          <p:cNvSpPr txBox="1"/>
          <p:nvPr/>
        </p:nvSpPr>
        <p:spPr>
          <a:xfrm>
            <a:off x="5553100" y="1011950"/>
            <a:ext cx="199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Polynomial </a:t>
            </a:r>
            <a:r>
              <a:rPr b="1" lang="en" sz="1600">
                <a:solidFill>
                  <a:schemeClr val="dk1"/>
                </a:solidFill>
                <a:latin typeface="Roboto"/>
                <a:ea typeface="Roboto"/>
                <a:cs typeface="Roboto"/>
                <a:sym typeface="Roboto"/>
              </a:rPr>
              <a:t>SVM</a:t>
            </a:r>
            <a:endParaRPr b="1" sz="1600">
              <a:solidFill>
                <a:schemeClr val="dk1"/>
              </a:solidFill>
              <a:latin typeface="Roboto"/>
              <a:ea typeface="Roboto"/>
              <a:cs typeface="Roboto"/>
              <a:sym typeface="Roboto"/>
            </a:endParaRPr>
          </a:p>
        </p:txBody>
      </p:sp>
      <p:sp>
        <p:nvSpPr>
          <p:cNvPr id="158" name="Google Shape;158;p24"/>
          <p:cNvSpPr txBox="1"/>
          <p:nvPr/>
        </p:nvSpPr>
        <p:spPr>
          <a:xfrm>
            <a:off x="64300" y="278600"/>
            <a:ext cx="9011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Confusion Matrices</a:t>
            </a:r>
            <a:endParaRPr sz="20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Deep Learning Classifier</a:t>
            </a:r>
            <a:endParaRPr b="1"/>
          </a:p>
        </p:txBody>
      </p:sp>
      <p:sp>
        <p:nvSpPr>
          <p:cNvPr id="164" name="Google Shape;164;p25"/>
          <p:cNvSpPr txBox="1"/>
          <p:nvPr>
            <p:ph idx="1" type="subTitle"/>
          </p:nvPr>
        </p:nvSpPr>
        <p:spPr>
          <a:xfrm>
            <a:off x="132750" y="182175"/>
            <a:ext cx="4310700" cy="86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Model </a:t>
            </a:r>
            <a:r>
              <a:rPr lang="en" sz="1800">
                <a:solidFill>
                  <a:schemeClr val="dk1"/>
                </a:solidFill>
              </a:rPr>
              <a:t>Architecture</a:t>
            </a:r>
            <a:endParaRPr sz="1800">
              <a:solidFill>
                <a:schemeClr val="dk1"/>
              </a:solidFill>
            </a:endParaRPr>
          </a:p>
        </p:txBody>
      </p:sp>
      <p:pic>
        <p:nvPicPr>
          <p:cNvPr id="165" name="Google Shape;165;p25"/>
          <p:cNvPicPr preferRelativeResize="0"/>
          <p:nvPr/>
        </p:nvPicPr>
        <p:blipFill rotWithShape="1">
          <a:blip r:embed="rId3">
            <a:alphaModFix/>
          </a:blip>
          <a:srcRect b="22760" l="25375" r="27943" t="45464"/>
          <a:stretch/>
        </p:blipFill>
        <p:spPr>
          <a:xfrm rot="5400000">
            <a:off x="4272264" y="1510612"/>
            <a:ext cx="5039323" cy="2018099"/>
          </a:xfrm>
          <a:prstGeom prst="rect">
            <a:avLst/>
          </a:prstGeom>
          <a:noFill/>
          <a:ln>
            <a:noFill/>
          </a:ln>
        </p:spPr>
      </p:pic>
      <p:sp>
        <p:nvSpPr>
          <p:cNvPr id="166" name="Google Shape;166;p25"/>
          <p:cNvSpPr txBox="1"/>
          <p:nvPr/>
        </p:nvSpPr>
        <p:spPr>
          <a:xfrm>
            <a:off x="6740125" y="4114800"/>
            <a:ext cx="75000" cy="36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7" name="Google Shape;167;p25"/>
          <p:cNvSpPr txBox="1"/>
          <p:nvPr/>
        </p:nvSpPr>
        <p:spPr>
          <a:xfrm>
            <a:off x="428600" y="3130725"/>
            <a:ext cx="3504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Changed final Activation fn. To sigmoid instead of softmax</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Trainable params: 522,561</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Epochs = 20</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Batch Size = 32</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Loss Fn. = Binary Cross Entropy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Optimizer = Adam</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Used Dropout Layer - 0.5</a:t>
            </a:r>
            <a:endParaRPr>
              <a:solidFill>
                <a:schemeClr val="dk1"/>
              </a:solidFill>
              <a:latin typeface="Roboto"/>
              <a:ea typeface="Roboto"/>
              <a:cs typeface="Roboto"/>
              <a:sym typeface="Roboto"/>
            </a:endParaRPr>
          </a:p>
        </p:txBody>
      </p:sp>
      <p:cxnSp>
        <p:nvCxnSpPr>
          <p:cNvPr id="168" name="Google Shape;168;p25"/>
          <p:cNvCxnSpPr/>
          <p:nvPr/>
        </p:nvCxnSpPr>
        <p:spPr>
          <a:xfrm>
            <a:off x="3429000" y="396475"/>
            <a:ext cx="2239500" cy="0"/>
          </a:xfrm>
          <a:prstGeom prst="straightConnector1">
            <a:avLst/>
          </a:prstGeom>
          <a:noFill/>
          <a:ln cap="flat" cmpd="sng" w="9525">
            <a:solidFill>
              <a:schemeClr val="dk1"/>
            </a:solidFill>
            <a:prstDash val="solid"/>
            <a:round/>
            <a:headEnd len="med" w="med" type="none"/>
            <a:tailEnd len="med" w="med" type="triangle"/>
          </a:ln>
        </p:spPr>
      </p:cxnSp>
      <p:sp>
        <p:nvSpPr>
          <p:cNvPr id="169" name="Google Shape;169;p25"/>
          <p:cNvSpPr txBox="1"/>
          <p:nvPr/>
        </p:nvSpPr>
        <p:spPr>
          <a:xfrm>
            <a:off x="7953375" y="4479000"/>
            <a:ext cx="10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Source [1]</a:t>
            </a:r>
            <a:endParaRPr>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6"/>
          <p:cNvPicPr preferRelativeResize="0"/>
          <p:nvPr/>
        </p:nvPicPr>
        <p:blipFill>
          <a:blip r:embed="rId3">
            <a:alphaModFix/>
          </a:blip>
          <a:stretch>
            <a:fillRect/>
          </a:stretch>
        </p:blipFill>
        <p:spPr>
          <a:xfrm>
            <a:off x="538150" y="1073925"/>
            <a:ext cx="3733800" cy="2647950"/>
          </a:xfrm>
          <a:prstGeom prst="rect">
            <a:avLst/>
          </a:prstGeom>
          <a:noFill/>
          <a:ln>
            <a:noFill/>
          </a:ln>
        </p:spPr>
      </p:pic>
      <p:pic>
        <p:nvPicPr>
          <p:cNvPr id="175" name="Google Shape;175;p26"/>
          <p:cNvPicPr preferRelativeResize="0"/>
          <p:nvPr/>
        </p:nvPicPr>
        <p:blipFill>
          <a:blip r:embed="rId4">
            <a:alphaModFix/>
          </a:blip>
          <a:stretch>
            <a:fillRect/>
          </a:stretch>
        </p:blipFill>
        <p:spPr>
          <a:xfrm>
            <a:off x="4970850" y="1073925"/>
            <a:ext cx="3676650" cy="2647950"/>
          </a:xfrm>
          <a:prstGeom prst="rect">
            <a:avLst/>
          </a:prstGeom>
          <a:noFill/>
          <a:ln>
            <a:noFill/>
          </a:ln>
        </p:spPr>
      </p:pic>
      <p:sp>
        <p:nvSpPr>
          <p:cNvPr id="176" name="Google Shape;176;p26"/>
          <p:cNvSpPr txBox="1"/>
          <p:nvPr/>
        </p:nvSpPr>
        <p:spPr>
          <a:xfrm>
            <a:off x="0" y="342900"/>
            <a:ext cx="9144000" cy="6465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sz="3000">
                <a:solidFill>
                  <a:schemeClr val="dk1"/>
                </a:solidFill>
                <a:latin typeface="Roboto"/>
                <a:ea typeface="Roboto"/>
                <a:cs typeface="Roboto"/>
                <a:sym typeface="Roboto"/>
              </a:rPr>
              <a:t>DL Model’s Accuracy and Loss plots</a:t>
            </a:r>
            <a:endParaRPr sz="30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nvSpPr>
        <p:spPr>
          <a:xfrm>
            <a:off x="53575" y="192875"/>
            <a:ext cx="9090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dk1"/>
                </a:solidFill>
                <a:latin typeface="Roboto"/>
                <a:ea typeface="Roboto"/>
                <a:cs typeface="Roboto"/>
                <a:sym typeface="Roboto"/>
              </a:rPr>
              <a:t>Results</a:t>
            </a:r>
            <a:endParaRPr sz="4000">
              <a:solidFill>
                <a:schemeClr val="dk1"/>
              </a:solidFill>
              <a:latin typeface="Roboto"/>
              <a:ea typeface="Roboto"/>
              <a:cs typeface="Roboto"/>
              <a:sym typeface="Roboto"/>
            </a:endParaRPr>
          </a:p>
        </p:txBody>
      </p:sp>
      <p:graphicFrame>
        <p:nvGraphicFramePr>
          <p:cNvPr id="182" name="Google Shape;182;p27"/>
          <p:cNvGraphicFramePr/>
          <p:nvPr/>
        </p:nvGraphicFramePr>
        <p:xfrm>
          <a:off x="494125" y="1640700"/>
          <a:ext cx="3000000" cy="3000000"/>
        </p:xfrm>
        <a:graphic>
          <a:graphicData uri="http://schemas.openxmlformats.org/drawingml/2006/table">
            <a:tbl>
              <a:tblPr>
                <a:noFill/>
                <a:tableStyleId>{2EA224E1-0A70-4614-BE76-7FDFC47DAFCE}</a:tableStyleId>
              </a:tblPr>
              <a:tblGrid>
                <a:gridCol w="2017375"/>
                <a:gridCol w="2017375"/>
                <a:gridCol w="2017375"/>
                <a:gridCol w="2017375"/>
              </a:tblGrid>
              <a:tr h="629475">
                <a:tc>
                  <a:txBody>
                    <a:bodyPr/>
                    <a:lstStyle/>
                    <a:p>
                      <a:pPr indent="0" lvl="0" marL="0" rtl="0" algn="ctr">
                        <a:spcBef>
                          <a:spcPts val="0"/>
                        </a:spcBef>
                        <a:spcAft>
                          <a:spcPts val="0"/>
                        </a:spcAft>
                        <a:buNone/>
                      </a:pPr>
                      <a:r>
                        <a:rPr b="1" lang="en" sz="1500">
                          <a:solidFill>
                            <a:schemeClr val="dk1"/>
                          </a:solidFill>
                        </a:rPr>
                        <a:t>Training Accuracy</a:t>
                      </a:r>
                      <a:endParaRPr b="1" sz="1500">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96.7 %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98.769 %</a:t>
                      </a:r>
                      <a:endParaRPr>
                        <a:solidFill>
                          <a:schemeClr val="dk1"/>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chemeClr val="dk1"/>
                          </a:solidFill>
                        </a:rPr>
                        <a:t>Validation </a:t>
                      </a:r>
                      <a:r>
                        <a:rPr b="1" lang="en" sz="1500">
                          <a:solidFill>
                            <a:schemeClr val="dk1"/>
                          </a:solidFill>
                        </a:rPr>
                        <a:t>Accuracy</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NA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NA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98.86 %</a:t>
                      </a:r>
                      <a:endParaRPr>
                        <a:solidFill>
                          <a:schemeClr val="dk1"/>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chemeClr val="dk1"/>
                          </a:solidFill>
                        </a:rPr>
                        <a:t>Testing </a:t>
                      </a:r>
                      <a:r>
                        <a:rPr b="1" lang="en" sz="1500">
                          <a:solidFill>
                            <a:schemeClr val="dk1"/>
                          </a:solidFill>
                        </a:rPr>
                        <a:t>Accuracy</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76.35 %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83.65 %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98.7611 %</a:t>
                      </a:r>
                      <a:endParaRPr>
                        <a:solidFill>
                          <a:schemeClr val="dk1"/>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chemeClr val="dk1"/>
                          </a:solidFill>
                        </a:rPr>
                        <a:t>Precision</a:t>
                      </a:r>
                      <a:endParaRPr b="1" sz="1500">
                        <a:solidFill>
                          <a:schemeClr val="dk1"/>
                        </a:solidFill>
                      </a:endParaRPr>
                    </a:p>
                    <a:p>
                      <a:pPr indent="0" lvl="0" marL="0" rtl="0" algn="ctr">
                        <a:spcBef>
                          <a:spcPts val="0"/>
                        </a:spcBef>
                        <a:spcAft>
                          <a:spcPts val="0"/>
                        </a:spcAft>
                        <a:buNone/>
                      </a:pPr>
                      <a:r>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61.5 %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77.9 %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98.68 %</a:t>
                      </a:r>
                      <a:endParaRPr>
                        <a:solidFill>
                          <a:schemeClr val="dk1"/>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chemeClr val="dk1"/>
                          </a:solidFill>
                        </a:rPr>
                        <a:t>Recall</a:t>
                      </a:r>
                      <a:endParaRPr b="1" sz="1500">
                        <a:solidFill>
                          <a:schemeClr val="dk1"/>
                        </a:solidFill>
                      </a:endParaRPr>
                    </a:p>
                    <a:p>
                      <a:pPr indent="0" lvl="0" marL="0" rtl="0" algn="ctr">
                        <a:spcBef>
                          <a:spcPts val="0"/>
                        </a:spcBef>
                        <a:spcAft>
                          <a:spcPts val="0"/>
                        </a:spcAft>
                        <a:buNone/>
                      </a:pPr>
                      <a:r>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73.8%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69.7 %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97.36 %</a:t>
                      </a:r>
                      <a:endParaRPr>
                        <a:solidFill>
                          <a:schemeClr val="dk1"/>
                        </a:solidFill>
                      </a:endParaRPr>
                    </a:p>
                  </a:txBody>
                  <a:tcPr marT="91425" marB="91425" marR="91425" marL="91425"/>
                </a:tc>
              </a:tr>
            </a:tbl>
          </a:graphicData>
        </a:graphic>
      </p:graphicFrame>
      <p:sp>
        <p:nvSpPr>
          <p:cNvPr id="183" name="Google Shape;183;p27"/>
          <p:cNvSpPr txBox="1"/>
          <p:nvPr/>
        </p:nvSpPr>
        <p:spPr>
          <a:xfrm>
            <a:off x="2937275" y="1134675"/>
            <a:ext cx="140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Linear SVM</a:t>
            </a:r>
            <a:endParaRPr b="1" sz="1600">
              <a:solidFill>
                <a:schemeClr val="dk1"/>
              </a:solidFill>
              <a:latin typeface="Roboto"/>
              <a:ea typeface="Roboto"/>
              <a:cs typeface="Roboto"/>
              <a:sym typeface="Roboto"/>
            </a:endParaRPr>
          </a:p>
        </p:txBody>
      </p:sp>
      <p:sp>
        <p:nvSpPr>
          <p:cNvPr id="184" name="Google Shape;184;p27"/>
          <p:cNvSpPr txBox="1"/>
          <p:nvPr/>
        </p:nvSpPr>
        <p:spPr>
          <a:xfrm>
            <a:off x="4793475" y="1134675"/>
            <a:ext cx="175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Polynomial SVM</a:t>
            </a:r>
            <a:endParaRPr b="1" sz="1600">
              <a:solidFill>
                <a:schemeClr val="dk1"/>
              </a:solidFill>
              <a:latin typeface="Roboto"/>
              <a:ea typeface="Roboto"/>
              <a:cs typeface="Roboto"/>
              <a:sym typeface="Roboto"/>
            </a:endParaRPr>
          </a:p>
        </p:txBody>
      </p:sp>
      <p:sp>
        <p:nvSpPr>
          <p:cNvPr id="185" name="Google Shape;185;p27"/>
          <p:cNvSpPr txBox="1"/>
          <p:nvPr/>
        </p:nvSpPr>
        <p:spPr>
          <a:xfrm>
            <a:off x="6692525" y="1134675"/>
            <a:ext cx="159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DL Classifier</a:t>
            </a:r>
            <a:endParaRPr b="1" sz="16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8"/>
          <p:cNvPicPr preferRelativeResize="0"/>
          <p:nvPr/>
        </p:nvPicPr>
        <p:blipFill>
          <a:blip r:embed="rId3">
            <a:alphaModFix/>
          </a:blip>
          <a:stretch>
            <a:fillRect/>
          </a:stretch>
        </p:blipFill>
        <p:spPr>
          <a:xfrm>
            <a:off x="59075" y="0"/>
            <a:ext cx="9002131" cy="5063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588900" y="302875"/>
            <a:ext cx="8118600" cy="75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Hyperparameters</a:t>
            </a:r>
            <a:endParaRPr sz="4400"/>
          </a:p>
        </p:txBody>
      </p:sp>
      <p:graphicFrame>
        <p:nvGraphicFramePr>
          <p:cNvPr id="196" name="Google Shape;196;p29"/>
          <p:cNvGraphicFramePr/>
          <p:nvPr/>
        </p:nvGraphicFramePr>
        <p:xfrm>
          <a:off x="952500" y="1383125"/>
          <a:ext cx="3000000" cy="3000000"/>
        </p:xfrm>
        <a:graphic>
          <a:graphicData uri="http://schemas.openxmlformats.org/drawingml/2006/table">
            <a:tbl>
              <a:tblPr>
                <a:noFill/>
                <a:tableStyleId>{2EA224E1-0A70-4614-BE76-7FDFC47DAFCE}</a:tableStyleId>
              </a:tblPr>
              <a:tblGrid>
                <a:gridCol w="3619500"/>
                <a:gridCol w="3619500"/>
              </a:tblGrid>
              <a:tr h="381000">
                <a:tc>
                  <a:txBody>
                    <a:bodyPr/>
                    <a:lstStyle/>
                    <a:p>
                      <a:pPr indent="0" lvl="0" marL="0" rtl="0" algn="ctr">
                        <a:spcBef>
                          <a:spcPts val="0"/>
                        </a:spcBef>
                        <a:spcAft>
                          <a:spcPts val="0"/>
                        </a:spcAft>
                        <a:buNone/>
                      </a:pPr>
                      <a:r>
                        <a:rPr lang="en">
                          <a:solidFill>
                            <a:schemeClr val="dk1"/>
                          </a:solidFill>
                        </a:rPr>
                        <a:t>Learning Rate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0.01</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No. of Epochs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 200</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Batch_Size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16</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Optimizer</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SGD (+Momentum)</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Momentum</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0.937</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Weight Decay</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0.0005</a:t>
                      </a:r>
                      <a:endParaRPr>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512700" y="146875"/>
            <a:ext cx="8118600" cy="67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Results</a:t>
            </a:r>
            <a:endParaRPr sz="4400"/>
          </a:p>
        </p:txBody>
      </p:sp>
      <p:pic>
        <p:nvPicPr>
          <p:cNvPr id="202" name="Google Shape;202;p30"/>
          <p:cNvPicPr preferRelativeResize="0"/>
          <p:nvPr/>
        </p:nvPicPr>
        <p:blipFill rotWithShape="1">
          <a:blip r:embed="rId3">
            <a:alphaModFix/>
          </a:blip>
          <a:srcRect b="50401" l="0" r="50428" t="0"/>
          <a:stretch/>
        </p:blipFill>
        <p:spPr>
          <a:xfrm>
            <a:off x="1530325" y="825175"/>
            <a:ext cx="5647075" cy="4226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512700" y="105400"/>
            <a:ext cx="8118600" cy="72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Results</a:t>
            </a:r>
            <a:endParaRPr sz="4400"/>
          </a:p>
        </p:txBody>
      </p:sp>
      <p:pic>
        <p:nvPicPr>
          <p:cNvPr id="208" name="Google Shape;208;p31"/>
          <p:cNvPicPr preferRelativeResize="0"/>
          <p:nvPr/>
        </p:nvPicPr>
        <p:blipFill>
          <a:blip r:embed="rId3">
            <a:alphaModFix/>
          </a:blip>
          <a:stretch>
            <a:fillRect/>
          </a:stretch>
        </p:blipFill>
        <p:spPr>
          <a:xfrm>
            <a:off x="304800" y="825400"/>
            <a:ext cx="8581965" cy="416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2" type="body"/>
          </p:nvPr>
        </p:nvSpPr>
        <p:spPr>
          <a:xfrm>
            <a:off x="4731300" y="234550"/>
            <a:ext cx="4184100" cy="4586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Motivation</a:t>
            </a:r>
            <a:endParaRPr/>
          </a:p>
          <a:p>
            <a:pPr indent="-342900" lvl="0" marL="457200" rtl="0" algn="l">
              <a:spcBef>
                <a:spcPts val="0"/>
              </a:spcBef>
              <a:spcAft>
                <a:spcPts val="0"/>
              </a:spcAft>
              <a:buSzPts val="1800"/>
              <a:buAutoNum type="arabicPeriod"/>
            </a:pPr>
            <a:r>
              <a:rPr lang="en"/>
              <a:t>About Data Set</a:t>
            </a:r>
            <a:br>
              <a:rPr lang="en"/>
            </a:br>
            <a:endParaRPr/>
          </a:p>
          <a:p>
            <a:pPr indent="-342900" lvl="0" marL="457200" rtl="0" algn="l">
              <a:spcBef>
                <a:spcPts val="0"/>
              </a:spcBef>
              <a:spcAft>
                <a:spcPts val="0"/>
              </a:spcAft>
              <a:buSzPts val="1800"/>
              <a:buAutoNum type="arabicPeriod"/>
            </a:pPr>
            <a:r>
              <a:rPr b="1" lang="en"/>
              <a:t>Traditional CV</a:t>
            </a:r>
            <a:r>
              <a:rPr lang="en"/>
              <a:t> </a:t>
            </a:r>
            <a:endParaRPr/>
          </a:p>
          <a:p>
            <a:pPr indent="-342900" lvl="0" marL="457200" rtl="0" algn="l">
              <a:spcBef>
                <a:spcPts val="0"/>
              </a:spcBef>
              <a:spcAft>
                <a:spcPts val="0"/>
              </a:spcAft>
              <a:buSzPts val="1800"/>
              <a:buAutoNum type="alphaLcParenR"/>
            </a:pPr>
            <a:r>
              <a:rPr lang="en"/>
              <a:t> Harris Corner Detection</a:t>
            </a:r>
            <a:endParaRPr/>
          </a:p>
          <a:p>
            <a:pPr indent="-342900" lvl="0" marL="457200" rtl="0" algn="l">
              <a:spcBef>
                <a:spcPts val="0"/>
              </a:spcBef>
              <a:spcAft>
                <a:spcPts val="0"/>
              </a:spcAft>
              <a:buSzPts val="1800"/>
              <a:buAutoNum type="alphaLcParenR"/>
            </a:pPr>
            <a:r>
              <a:rPr lang="en"/>
              <a:t> ORB</a:t>
            </a:r>
            <a:endParaRPr/>
          </a:p>
          <a:p>
            <a:pPr indent="-342900" lvl="0" marL="457200" rtl="0" algn="l">
              <a:spcBef>
                <a:spcPts val="0"/>
              </a:spcBef>
              <a:spcAft>
                <a:spcPts val="0"/>
              </a:spcAft>
              <a:buSzPts val="1800"/>
              <a:buAutoNum type="alphaLcParenR"/>
            </a:pPr>
            <a:r>
              <a:rPr lang="en"/>
              <a:t> </a:t>
            </a:r>
            <a:r>
              <a:rPr lang="en"/>
              <a:t>Keypoint</a:t>
            </a:r>
            <a:r>
              <a:rPr lang="en"/>
              <a:t> Matching</a:t>
            </a:r>
            <a:br>
              <a:rPr lang="en"/>
            </a:br>
            <a:endParaRPr/>
          </a:p>
          <a:p>
            <a:pPr indent="-342900" lvl="0" marL="457200" rtl="0" algn="l">
              <a:spcBef>
                <a:spcPts val="0"/>
              </a:spcBef>
              <a:spcAft>
                <a:spcPts val="0"/>
              </a:spcAft>
              <a:buSzPts val="1800"/>
              <a:buAutoNum type="arabicPeriod"/>
            </a:pPr>
            <a:r>
              <a:rPr b="1" lang="en"/>
              <a:t>Machine Learning</a:t>
            </a:r>
            <a:r>
              <a:rPr lang="en"/>
              <a:t> - SVM</a:t>
            </a:r>
            <a:endParaRPr/>
          </a:p>
          <a:p>
            <a:pPr indent="-342900" lvl="0" marL="457200" rtl="0" algn="l">
              <a:spcBef>
                <a:spcPts val="0"/>
              </a:spcBef>
              <a:spcAft>
                <a:spcPts val="0"/>
              </a:spcAft>
              <a:buSzPts val="1800"/>
              <a:buAutoNum type="arabicPeriod"/>
            </a:pPr>
            <a:r>
              <a:rPr b="1" lang="en"/>
              <a:t>Deep Learning</a:t>
            </a:r>
            <a:r>
              <a:rPr lang="en"/>
              <a:t> - Custom model</a:t>
            </a:r>
            <a:br>
              <a:rPr lang="en"/>
            </a:br>
            <a:endParaRPr/>
          </a:p>
          <a:p>
            <a:pPr indent="-342900" lvl="0" marL="457200" rtl="0" algn="l">
              <a:spcBef>
                <a:spcPts val="0"/>
              </a:spcBef>
              <a:spcAft>
                <a:spcPts val="0"/>
              </a:spcAft>
              <a:buSzPts val="1800"/>
              <a:buAutoNum type="arabicPeriod"/>
            </a:pPr>
            <a:r>
              <a:rPr lang="en"/>
              <a:t>Experiments &amp; Results</a:t>
            </a:r>
            <a:endParaRPr/>
          </a:p>
          <a:p>
            <a:pPr indent="-342900" lvl="0" marL="457200" rtl="0" algn="l">
              <a:spcBef>
                <a:spcPts val="0"/>
              </a:spcBef>
              <a:spcAft>
                <a:spcPts val="0"/>
              </a:spcAft>
              <a:buSzPts val="1800"/>
              <a:buAutoNum type="arabicPeriod"/>
            </a:pPr>
            <a:r>
              <a:rPr lang="en"/>
              <a:t>Bibliography</a:t>
            </a:r>
            <a:endParaRPr/>
          </a:p>
        </p:txBody>
      </p:sp>
      <p:sp>
        <p:nvSpPr>
          <p:cNvPr id="71" name="Google Shape;71;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512700" y="133350"/>
            <a:ext cx="8118600" cy="84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Future Scope</a:t>
            </a:r>
            <a:endParaRPr sz="4400"/>
          </a:p>
        </p:txBody>
      </p:sp>
      <p:sp>
        <p:nvSpPr>
          <p:cNvPr id="214" name="Google Shape;214;p32"/>
          <p:cNvSpPr txBox="1"/>
          <p:nvPr/>
        </p:nvSpPr>
        <p:spPr>
          <a:xfrm>
            <a:off x="845000" y="1249125"/>
            <a:ext cx="7274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Find a method to work around such large image (Eg : Dividing the image into 4 or 8 blocks) etc.</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Implement state of the art methods (Eg: RetinaNET etc.) to improve Precision/Recall</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446650" y="235300"/>
            <a:ext cx="8118600" cy="84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400">
                <a:solidFill>
                  <a:srgbClr val="00FFFF"/>
                </a:solidFill>
              </a:rPr>
              <a:t>Bibliography(1/2)</a:t>
            </a:r>
            <a:endParaRPr b="1" sz="4400">
              <a:solidFill>
                <a:srgbClr val="00FFFF"/>
              </a:solidFill>
            </a:endParaRPr>
          </a:p>
        </p:txBody>
      </p:sp>
      <p:sp>
        <p:nvSpPr>
          <p:cNvPr id="220" name="Google Shape;220;p33"/>
          <p:cNvSpPr txBox="1"/>
          <p:nvPr/>
        </p:nvSpPr>
        <p:spPr>
          <a:xfrm>
            <a:off x="523800" y="1113100"/>
            <a:ext cx="8395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[1] Kundid Vasić, M.; Papić, V. Multimodel Deep Learning for Person Detection in Aerial Images. Electronics 2020, 9, 1459. </a:t>
            </a:r>
            <a:r>
              <a:rPr lang="en" u="sng">
                <a:solidFill>
                  <a:schemeClr val="hlink"/>
                </a:solidFill>
                <a:highlight>
                  <a:srgbClr val="FFFFFF"/>
                </a:highlight>
                <a:latin typeface="Old Standard TT"/>
                <a:ea typeface="Old Standard TT"/>
                <a:cs typeface="Old Standard TT"/>
                <a:sym typeface="Old Standard TT"/>
                <a:hlinkClick r:id="rId3"/>
              </a:rPr>
              <a:t>https://doi.org/10.3390/electronics9091459</a:t>
            </a:r>
            <a:endParaRPr>
              <a:solidFill>
                <a:srgbClr val="FFFFFF"/>
              </a:solidFill>
              <a:highlight>
                <a:srgbClr val="FFFFFF"/>
              </a:highlight>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[2] 2017 ICCV] [RetinaNet] Tsung-Yi Lin, Priya Goyal, Ross Girshick, Kaiming He, Piotr Dollár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“Focal Loss for Dense Object Detection” - </a:t>
            </a:r>
            <a:r>
              <a:rPr lang="en" u="sng">
                <a:solidFill>
                  <a:srgbClr val="FFFFFF"/>
                </a:solidFill>
                <a:latin typeface="Old Standard TT"/>
                <a:ea typeface="Old Standard TT"/>
                <a:cs typeface="Old Standard TT"/>
                <a:sym typeface="Old Standard TT"/>
                <a:hlinkClick r:id="rId4">
                  <a:extLst>
                    <a:ext uri="{A12FA001-AC4F-418D-AE19-62706E023703}">
                      <ahyp:hlinkClr val="tx"/>
                    </a:ext>
                  </a:extLst>
                </a:hlinkClick>
              </a:rPr>
              <a:t>Link</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[5] Dunja Božić-Štulić, Željko Marušić, Sven Gotovac: Deep Learning Approach on Aerial Imagery in Supporting Land Search and Rescue Missions, International Journal of Computer Vision, 2019.</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[6] A. Robicquet, A. Sadeghian, A. Alahi, S. Savarese, Learning Social Etiquette: Human Trajectory Prediction In Crowded Scenes in European Conference on Computer Vision (ECCV), 2016.</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[7] Okutama-Action: An Aerial View Video Dataset for Concurrent Human Action Detection. M. Barekatain, M. Martí, H. Shih, S. Murray, K. Nakayama, Y. Matsuo, and H. Prendinger. The IEEE Conference on Computer Vision and Pattern Recognition (CVPR) Workshops, 2017, pp. 28-35</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nvSpPr>
        <p:spPr>
          <a:xfrm>
            <a:off x="271000" y="673600"/>
            <a:ext cx="8753100" cy="478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F"/>
                </a:solidFill>
                <a:latin typeface="Old Standard TT"/>
                <a:ea typeface="Old Standard TT"/>
                <a:cs typeface="Old Standard TT"/>
                <a:sym typeface="Old Standard TT"/>
              </a:rPr>
              <a:t>Credits for intuition and overall problem statement:</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300">
                <a:solidFill>
                  <a:srgbClr val="FFFFFF"/>
                </a:solidFill>
                <a:latin typeface="Old Standard TT"/>
                <a:ea typeface="Old Standard TT"/>
                <a:cs typeface="Old Standard TT"/>
                <a:sym typeface="Old Standard TT"/>
              </a:rPr>
              <a:t>[3] Medium Blog : </a:t>
            </a:r>
            <a:r>
              <a:rPr lang="en" sz="1300" u="sng">
                <a:solidFill>
                  <a:srgbClr val="FFFFFF"/>
                </a:solidFill>
                <a:latin typeface="Old Standard TT"/>
                <a:ea typeface="Old Standard TT"/>
                <a:cs typeface="Old Standard TT"/>
                <a:sym typeface="Old Standard TT"/>
                <a:hlinkClick r:id="rId3">
                  <a:extLst>
                    <a:ext uri="{A12FA001-AC4F-418D-AE19-62706E023703}">
                      <ahyp:hlinkClr val="tx"/>
                    </a:ext>
                  </a:extLst>
                </a:hlinkClick>
              </a:rPr>
              <a:t>The intuition behind RetinaNet</a:t>
            </a:r>
            <a:r>
              <a:rPr lang="en" sz="1300">
                <a:solidFill>
                  <a:srgbClr val="FFFFFF"/>
                </a:solidFill>
                <a:latin typeface="Old Standard TT"/>
                <a:ea typeface="Old Standard TT"/>
                <a:cs typeface="Old Standard TT"/>
                <a:sym typeface="Old Standard TT"/>
              </a:rPr>
              <a:t> </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300">
                <a:solidFill>
                  <a:srgbClr val="FFFFFF"/>
                </a:solidFill>
                <a:latin typeface="Old Standard TT"/>
                <a:ea typeface="Old Standard TT"/>
                <a:cs typeface="Old Standard TT"/>
                <a:sym typeface="Old Standard TT"/>
              </a:rPr>
              <a:t>[4] Medium Blog : Sampling Stanford drone dataset - </a:t>
            </a:r>
            <a:r>
              <a:rPr lang="en" sz="1300" u="sng">
                <a:solidFill>
                  <a:srgbClr val="FFFFFF"/>
                </a:solidFill>
                <a:latin typeface="Old Standard TT"/>
                <a:ea typeface="Old Standard TT"/>
                <a:cs typeface="Old Standard TT"/>
                <a:sym typeface="Old Standard TT"/>
                <a:hlinkClick r:id="rId4">
                  <a:extLst>
                    <a:ext uri="{A12FA001-AC4F-418D-AE19-62706E023703}">
                      <ahyp:hlinkClr val="tx"/>
                    </a:ext>
                  </a:extLst>
                </a:hlinkClick>
              </a:rPr>
              <a:t>Link</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300">
                <a:solidFill>
                  <a:srgbClr val="FFFFFF"/>
                </a:solidFill>
                <a:latin typeface="Old Standard TT"/>
                <a:ea typeface="Old Standard TT"/>
                <a:cs typeface="Old Standard TT"/>
                <a:sym typeface="Old Standard TT"/>
              </a:rPr>
              <a:t>[8] Chenfan Sun, Wei Zhan, Jinhui She, Yangyang Zhang, “Object Detection from the Video Taken by Drone via Convolutional Neural Networks”", Mathematical Problems in Engineering, vol. 2020, Article ID 4806359, 1 page, 2020.</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300">
                <a:solidFill>
                  <a:srgbClr val="FFFFFF"/>
                </a:solidFill>
                <a:latin typeface="Old Standard TT"/>
                <a:ea typeface="Old Standard TT"/>
                <a:cs typeface="Old Standard TT"/>
                <a:sym typeface="Old Standard TT"/>
              </a:rPr>
              <a:t>[9] Sambolek, Saša &amp; Ivašić-Kos, Marina. (2020). Person Detection in Drone Imagery. 1-6. 10.23919/SpliTech49282.2020.9243737. </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300">
                <a:solidFill>
                  <a:srgbClr val="FFFFFF"/>
                </a:solidFill>
                <a:latin typeface="Old Standard TT"/>
                <a:ea typeface="Old Standard TT"/>
                <a:cs typeface="Old Standard TT"/>
                <a:sym typeface="Old Standard TT"/>
              </a:rPr>
              <a:t>[10] Hung, G.L., Sahimi, M.S.B., Samma, H. et al. Faster R-CNN Deep Learning Model for Pedestrian Detection from Drone Images. SN COMPUT. SCI. 1, 116 (2020). - </a:t>
            </a:r>
            <a:r>
              <a:rPr lang="en" sz="1300" u="sng">
                <a:solidFill>
                  <a:schemeClr val="hlink"/>
                </a:solidFill>
                <a:latin typeface="Old Standard TT"/>
                <a:ea typeface="Old Standard TT"/>
                <a:cs typeface="Old Standard TT"/>
                <a:sym typeface="Old Standard TT"/>
                <a:hlinkClick r:id="rId5"/>
              </a:rPr>
              <a:t>Link</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300">
                <a:solidFill>
                  <a:srgbClr val="FFFFFF"/>
                </a:solidFill>
                <a:latin typeface="Old Standard TT"/>
                <a:ea typeface="Old Standard TT"/>
                <a:cs typeface="Old Standard TT"/>
                <a:sym typeface="Old Standard TT"/>
              </a:rPr>
              <a:t>[11] Han, Yuanfeng &amp; Chen, Peijiang &amp; Meng, Tian. (2015). Harris Corner Detection Algorithm at Sub-pixel Level and Its Application. 10.2991/iccse-15.2015.23. - </a:t>
            </a:r>
            <a:r>
              <a:rPr lang="en" sz="1300" u="sng">
                <a:solidFill>
                  <a:schemeClr val="hlink"/>
                </a:solidFill>
                <a:latin typeface="Old Standard TT"/>
                <a:ea typeface="Old Standard TT"/>
                <a:cs typeface="Old Standard TT"/>
                <a:sym typeface="Old Standard TT"/>
                <a:hlinkClick r:id="rId6"/>
              </a:rPr>
              <a:t>Link</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300">
                <a:solidFill>
                  <a:srgbClr val="FFFFFF"/>
                </a:solidFill>
                <a:latin typeface="Old Standard TT"/>
                <a:ea typeface="Old Standard TT"/>
                <a:cs typeface="Old Standard TT"/>
                <a:sym typeface="Old Standard TT"/>
              </a:rPr>
              <a:t>[12] Rublee, Ethan &amp; Rabaud, Vincent &amp; Konolige, Kurt &amp; Bradski, Gary. (2011). ORB: an efficient alternative to SIFT or SURF. Proceedings of the IEEE International Conference on Computer Vision. </a:t>
            </a:r>
            <a:r>
              <a:rPr lang="en" sz="1300">
                <a:solidFill>
                  <a:srgbClr val="FFFFFF"/>
                </a:solidFill>
                <a:latin typeface="Old Standard TT"/>
                <a:ea typeface="Old Standard TT"/>
                <a:cs typeface="Old Standard TT"/>
                <a:sym typeface="Old Standard TT"/>
              </a:rPr>
              <a:t>2564-</a:t>
            </a:r>
            <a:r>
              <a:rPr lang="en" sz="1300">
                <a:solidFill>
                  <a:srgbClr val="FFFFFF"/>
                </a:solidFill>
                <a:latin typeface="Old Standard TT"/>
                <a:ea typeface="Old Standard TT"/>
                <a:cs typeface="Old Standard TT"/>
                <a:sym typeface="Old Standard TT"/>
              </a:rPr>
              <a:t>2571. 10.1109/ICCV.2011.6126544. - </a:t>
            </a:r>
            <a:r>
              <a:rPr lang="en" sz="1300" u="sng">
                <a:solidFill>
                  <a:schemeClr val="hlink"/>
                </a:solidFill>
                <a:latin typeface="Old Standard TT"/>
                <a:ea typeface="Old Standard TT"/>
                <a:cs typeface="Old Standard TT"/>
                <a:sym typeface="Old Standard TT"/>
                <a:hlinkClick r:id="rId7"/>
              </a:rPr>
              <a:t>Link</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300">
              <a:solidFill>
                <a:srgbClr val="FFFFFF"/>
              </a:solidFill>
              <a:latin typeface="Old Standard TT"/>
              <a:ea typeface="Old Standard TT"/>
              <a:cs typeface="Old Standard TT"/>
              <a:sym typeface="Old Standard TT"/>
            </a:endParaRPr>
          </a:p>
        </p:txBody>
      </p:sp>
      <p:sp>
        <p:nvSpPr>
          <p:cNvPr id="226" name="Google Shape;226;p34"/>
          <p:cNvSpPr txBox="1"/>
          <p:nvPr>
            <p:ph type="title"/>
          </p:nvPr>
        </p:nvSpPr>
        <p:spPr>
          <a:xfrm>
            <a:off x="446650" y="159100"/>
            <a:ext cx="8118600" cy="59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400">
                <a:solidFill>
                  <a:srgbClr val="00FFFF"/>
                </a:solidFill>
              </a:rPr>
              <a:t>Bibliography(2/2)</a:t>
            </a:r>
            <a:endParaRPr b="1" sz="4400">
              <a:solidFill>
                <a:srgbClr val="00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Review</a:t>
            </a:r>
            <a:endParaRPr>
              <a:solidFill>
                <a:schemeClr val="accent1"/>
              </a:solidFill>
            </a:endParaRPr>
          </a:p>
        </p:txBody>
      </p:sp>
      <p:grpSp>
        <p:nvGrpSpPr>
          <p:cNvPr id="233" name="Google Shape;233;p35"/>
          <p:cNvGrpSpPr/>
          <p:nvPr/>
        </p:nvGrpSpPr>
        <p:grpSpPr>
          <a:xfrm>
            <a:off x="1211307" y="1705030"/>
            <a:ext cx="1233485" cy="1233485"/>
            <a:chOff x="1700550" y="1498632"/>
            <a:chExt cx="1053900" cy="1053900"/>
          </a:xfrm>
        </p:grpSpPr>
        <p:sp>
          <p:nvSpPr>
            <p:cNvPr id="234" name="Google Shape;234;p35"/>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5"/>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35"/>
          <p:cNvGrpSpPr/>
          <p:nvPr/>
        </p:nvGrpSpPr>
        <p:grpSpPr>
          <a:xfrm>
            <a:off x="2583323" y="1705030"/>
            <a:ext cx="1233485" cy="1233485"/>
            <a:chOff x="2872812" y="1498619"/>
            <a:chExt cx="1053900" cy="1053900"/>
          </a:xfrm>
        </p:grpSpPr>
        <p:sp>
          <p:nvSpPr>
            <p:cNvPr id="237" name="Google Shape;237;p35"/>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5"/>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35"/>
          <p:cNvGrpSpPr/>
          <p:nvPr/>
        </p:nvGrpSpPr>
        <p:grpSpPr>
          <a:xfrm>
            <a:off x="3955309" y="1705030"/>
            <a:ext cx="1233485" cy="1233485"/>
            <a:chOff x="4045050" y="1484544"/>
            <a:chExt cx="1053900" cy="1053900"/>
          </a:xfrm>
        </p:grpSpPr>
        <p:sp>
          <p:nvSpPr>
            <p:cNvPr id="240" name="Google Shape;240;p35"/>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35"/>
          <p:cNvGrpSpPr/>
          <p:nvPr/>
        </p:nvGrpSpPr>
        <p:grpSpPr>
          <a:xfrm>
            <a:off x="5327311" y="1705030"/>
            <a:ext cx="1233485" cy="1233485"/>
            <a:chOff x="5217300" y="1498632"/>
            <a:chExt cx="1053900" cy="1053900"/>
          </a:xfrm>
        </p:grpSpPr>
        <p:sp>
          <p:nvSpPr>
            <p:cNvPr id="243" name="Google Shape;243;p35"/>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35"/>
          <p:cNvGrpSpPr/>
          <p:nvPr/>
        </p:nvGrpSpPr>
        <p:grpSpPr>
          <a:xfrm>
            <a:off x="6699312" y="1705030"/>
            <a:ext cx="1233485" cy="1233485"/>
            <a:chOff x="6389550" y="1498632"/>
            <a:chExt cx="1053900" cy="1053900"/>
          </a:xfrm>
        </p:grpSpPr>
        <p:sp>
          <p:nvSpPr>
            <p:cNvPr id="246" name="Google Shape;246;p35"/>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35"/>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Please let me know how I can improve my coding, presentation and report writing skills or any other feedback?</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466200" y="202150"/>
            <a:ext cx="8211600" cy="105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400">
                <a:solidFill>
                  <a:srgbClr val="00FFFF"/>
                </a:solidFill>
              </a:rPr>
              <a:t>What are Aerial Images?</a:t>
            </a:r>
            <a:endParaRPr b="1" sz="4400">
              <a:solidFill>
                <a:srgbClr val="00FFFF"/>
              </a:solidFill>
            </a:endParaRPr>
          </a:p>
        </p:txBody>
      </p:sp>
      <p:sp>
        <p:nvSpPr>
          <p:cNvPr id="77" name="Google Shape;77;p15"/>
          <p:cNvSpPr txBox="1"/>
          <p:nvPr/>
        </p:nvSpPr>
        <p:spPr>
          <a:xfrm>
            <a:off x="242625" y="1261450"/>
            <a:ext cx="85344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FFFFF"/>
              </a:buClr>
              <a:buSzPts val="1600"/>
              <a:buFont typeface="Old Standard TT"/>
              <a:buChar char="●"/>
            </a:pPr>
            <a:r>
              <a:rPr lang="en" sz="1600">
                <a:solidFill>
                  <a:srgbClr val="FFFFFF"/>
                </a:solidFill>
                <a:latin typeface="Old Standard TT"/>
                <a:ea typeface="Old Standard TT"/>
                <a:cs typeface="Old Standard TT"/>
                <a:sym typeface="Old Standard TT"/>
              </a:rPr>
              <a:t>The term aerial imagery refers to all imagery taken from an airborne craft which can include drones, balloons or airplanes.</a:t>
            </a:r>
            <a:endParaRPr sz="1600">
              <a:solidFill>
                <a:srgbClr val="FFFFFF"/>
              </a:solidFill>
              <a:latin typeface="Old Standard TT"/>
              <a:ea typeface="Old Standard TT"/>
              <a:cs typeface="Old Standard TT"/>
              <a:sym typeface="Old Standard TT"/>
            </a:endParaRPr>
          </a:p>
          <a:p>
            <a:pPr indent="-330200" lvl="0" marL="457200" rtl="0" algn="l">
              <a:spcBef>
                <a:spcPts val="0"/>
              </a:spcBef>
              <a:spcAft>
                <a:spcPts val="0"/>
              </a:spcAft>
              <a:buClr>
                <a:srgbClr val="FFFFFF"/>
              </a:buClr>
              <a:buSzPts val="1600"/>
              <a:buFont typeface="Old Standard TT"/>
              <a:buChar char="●"/>
            </a:pPr>
            <a:r>
              <a:rPr lang="en" sz="1600">
                <a:solidFill>
                  <a:srgbClr val="FFFFFF"/>
                </a:solidFill>
                <a:latin typeface="Old Standard TT"/>
                <a:ea typeface="Old Standard TT"/>
                <a:cs typeface="Old Standard TT"/>
                <a:sym typeface="Old Standard TT"/>
              </a:rPr>
              <a:t>In traditional photography, we get the </a:t>
            </a:r>
            <a:r>
              <a:rPr b="1" lang="en" sz="1600">
                <a:solidFill>
                  <a:srgbClr val="FFFFFF"/>
                </a:solidFill>
                <a:latin typeface="Old Standard TT"/>
                <a:ea typeface="Old Standard TT"/>
                <a:cs typeface="Old Standard TT"/>
                <a:sym typeface="Old Standard TT"/>
              </a:rPr>
              <a:t>FRONT VIEW </a:t>
            </a:r>
            <a:r>
              <a:rPr lang="en" sz="1600">
                <a:solidFill>
                  <a:srgbClr val="FFFFFF"/>
                </a:solidFill>
                <a:latin typeface="Old Standard TT"/>
                <a:ea typeface="Old Standard TT"/>
                <a:cs typeface="Old Standard TT"/>
                <a:sym typeface="Old Standard TT"/>
              </a:rPr>
              <a:t>of the object while in aerial imagery, we get the </a:t>
            </a:r>
            <a:r>
              <a:rPr b="1" lang="en" sz="1600">
                <a:solidFill>
                  <a:srgbClr val="FFFFFF"/>
                </a:solidFill>
                <a:latin typeface="Old Standard TT"/>
                <a:ea typeface="Old Standard TT"/>
                <a:cs typeface="Old Standard TT"/>
                <a:sym typeface="Old Standard TT"/>
              </a:rPr>
              <a:t>TOP VIEW</a:t>
            </a:r>
            <a:r>
              <a:rPr lang="en" sz="1600">
                <a:solidFill>
                  <a:srgbClr val="FFFFFF"/>
                </a:solidFill>
                <a:latin typeface="Old Standard TT"/>
                <a:ea typeface="Old Standard TT"/>
                <a:cs typeface="Old Standard TT"/>
                <a:sym typeface="Old Standard TT"/>
              </a:rPr>
              <a:t> of the object</a:t>
            </a:r>
            <a:endParaRPr sz="1600">
              <a:solidFill>
                <a:srgbClr val="FFFFFF"/>
              </a:solidFill>
              <a:latin typeface="Old Standard TT"/>
              <a:ea typeface="Old Standard TT"/>
              <a:cs typeface="Old Standard TT"/>
              <a:sym typeface="Old Standard TT"/>
            </a:endParaRPr>
          </a:p>
          <a:p>
            <a:pPr indent="0" lvl="0" marL="1828800" rtl="0" algn="l">
              <a:spcBef>
                <a:spcPts val="0"/>
              </a:spcBef>
              <a:spcAft>
                <a:spcPts val="0"/>
              </a:spcAft>
              <a:buNone/>
            </a:pPr>
            <a:r>
              <a:t/>
            </a:r>
            <a:endParaRPr sz="1600">
              <a:solidFill>
                <a:srgbClr val="292929"/>
              </a:solidFill>
              <a:latin typeface="Georgia"/>
              <a:ea typeface="Georgia"/>
              <a:cs typeface="Georgia"/>
              <a:sym typeface="Georgia"/>
            </a:endParaRPr>
          </a:p>
        </p:txBody>
      </p:sp>
      <p:pic>
        <p:nvPicPr>
          <p:cNvPr id="78" name="Google Shape;78;p15"/>
          <p:cNvPicPr preferRelativeResize="0"/>
          <p:nvPr/>
        </p:nvPicPr>
        <p:blipFill>
          <a:blip r:embed="rId3">
            <a:alphaModFix/>
          </a:blip>
          <a:stretch>
            <a:fillRect/>
          </a:stretch>
        </p:blipFill>
        <p:spPr>
          <a:xfrm>
            <a:off x="1155850" y="2410625"/>
            <a:ext cx="6247400" cy="263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2544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84" name="Google Shape;84;p16"/>
          <p:cNvSpPr txBox="1"/>
          <p:nvPr>
            <p:ph idx="1" type="body"/>
          </p:nvPr>
        </p:nvSpPr>
        <p:spPr>
          <a:xfrm>
            <a:off x="235750" y="940525"/>
            <a:ext cx="8627400" cy="39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India ranks 89th in disaster management according to World Risk Index (WRI) 2020, even lower than Sri Lanka, Bhutan &amp; Maldives. </a:t>
            </a:r>
            <a:endParaRPr sz="1400"/>
          </a:p>
          <a:p>
            <a:pPr indent="0" lvl="0" marL="0" rtl="0" algn="l">
              <a:spcBef>
                <a:spcPts val="1600"/>
              </a:spcBef>
              <a:spcAft>
                <a:spcPts val="0"/>
              </a:spcAft>
              <a:buNone/>
            </a:pPr>
            <a:r>
              <a:rPr lang="en" sz="1400"/>
              <a:t>Search and Rescue Missions (SAR) missions in India is generally limited to Coast Guard or military operations only. (ISRO’s intervention in SAR missions has been a very recent trend, but mostly in case of high profile military operations like Indo-China border rescue missions etc.)</a:t>
            </a:r>
            <a:endParaRPr sz="1400"/>
          </a:p>
          <a:p>
            <a:pPr indent="0" lvl="0" marL="0" rtl="0" algn="l">
              <a:spcBef>
                <a:spcPts val="1600"/>
              </a:spcBef>
              <a:spcAft>
                <a:spcPts val="0"/>
              </a:spcAft>
              <a:buNone/>
            </a:pPr>
            <a:r>
              <a:rPr lang="en" sz="1400"/>
              <a:t>Local bodies(say Municipality) which has more statistics and information about the region has very limited resources and/or access to execute SAR missions during calamities or otherwise.</a:t>
            </a:r>
            <a:endParaRPr sz="1400"/>
          </a:p>
          <a:p>
            <a:pPr indent="0" lvl="0" marL="0" rtl="0" algn="l">
              <a:spcBef>
                <a:spcPts val="1600"/>
              </a:spcBef>
              <a:spcAft>
                <a:spcPts val="0"/>
              </a:spcAft>
              <a:buNone/>
            </a:pPr>
            <a:r>
              <a:rPr lang="en" sz="1400"/>
              <a:t>But all is not gloomy, as the procurement &amp; setup cost of UAVs has significantly decreased. </a:t>
            </a:r>
            <a:endParaRPr sz="1400"/>
          </a:p>
          <a:p>
            <a:pPr indent="0" lvl="0" marL="0" rtl="0" algn="l">
              <a:spcBef>
                <a:spcPts val="1600"/>
              </a:spcBef>
              <a:spcAft>
                <a:spcPts val="0"/>
              </a:spcAft>
              <a:buNone/>
            </a:pPr>
            <a:r>
              <a:rPr lang="en" sz="1400"/>
              <a:t>However, automation in this domain is more/less not explored(Indian context).</a:t>
            </a:r>
            <a:endParaRPr sz="1400"/>
          </a:p>
          <a:p>
            <a:pPr indent="0" lvl="0" marL="0" rtl="0" algn="l">
              <a:spcBef>
                <a:spcPts val="1600"/>
              </a:spcBef>
              <a:spcAft>
                <a:spcPts val="0"/>
              </a:spcAft>
              <a:buNone/>
            </a:pPr>
            <a:r>
              <a:rPr lang="en" sz="1400"/>
              <a:t>To start with, I want to detect persons in aerial images in imagery that has been captured  during calamity like scenario.</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545725" y="341175"/>
            <a:ext cx="8118600" cy="76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400">
                <a:solidFill>
                  <a:srgbClr val="00FFFF"/>
                </a:solidFill>
              </a:rPr>
              <a:t>Challenges</a:t>
            </a:r>
            <a:endParaRPr b="1" sz="4400">
              <a:solidFill>
                <a:srgbClr val="00FFFF"/>
              </a:solidFill>
            </a:endParaRPr>
          </a:p>
        </p:txBody>
      </p:sp>
      <p:sp>
        <p:nvSpPr>
          <p:cNvPr id="90" name="Google Shape;90;p17"/>
          <p:cNvSpPr txBox="1"/>
          <p:nvPr/>
        </p:nvSpPr>
        <p:spPr>
          <a:xfrm>
            <a:off x="310750" y="1276700"/>
            <a:ext cx="8534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Old Standard TT"/>
                <a:ea typeface="Old Standard TT"/>
                <a:cs typeface="Old Standard TT"/>
                <a:sym typeface="Old Standard TT"/>
              </a:rPr>
              <a:t>There are many challenging aspects of aerial images:</a:t>
            </a:r>
            <a:endParaRPr sz="16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600">
              <a:solidFill>
                <a:srgbClr val="FFFFFF"/>
              </a:solidFill>
              <a:latin typeface="Old Standard TT"/>
              <a:ea typeface="Old Standard TT"/>
              <a:cs typeface="Old Standard TT"/>
              <a:sym typeface="Old Standard TT"/>
            </a:endParaRPr>
          </a:p>
          <a:p>
            <a:pPr indent="-330200" lvl="0" marL="457200" rtl="0" algn="l">
              <a:spcBef>
                <a:spcPts val="0"/>
              </a:spcBef>
              <a:spcAft>
                <a:spcPts val="0"/>
              </a:spcAft>
              <a:buClr>
                <a:srgbClr val="FFFFFF"/>
              </a:buClr>
              <a:buSzPts val="1600"/>
              <a:buFont typeface="Old Standard TT"/>
              <a:buAutoNum type="arabicPeriod"/>
            </a:pPr>
            <a:r>
              <a:rPr lang="en" sz="1600">
                <a:solidFill>
                  <a:srgbClr val="FFFFFF"/>
                </a:solidFill>
                <a:latin typeface="Old Standard TT"/>
                <a:ea typeface="Old Standard TT"/>
                <a:cs typeface="Old Standard TT"/>
                <a:sym typeface="Old Standard TT"/>
              </a:rPr>
              <a:t>Huge Image size (4000 * 3000), making it complex to load</a:t>
            </a:r>
            <a:endParaRPr sz="1600">
              <a:solidFill>
                <a:srgbClr val="FFFFFF"/>
              </a:solidFill>
              <a:latin typeface="Old Standard TT"/>
              <a:ea typeface="Old Standard TT"/>
              <a:cs typeface="Old Standard TT"/>
              <a:sym typeface="Old Standard TT"/>
            </a:endParaRPr>
          </a:p>
          <a:p>
            <a:pPr indent="-330200" lvl="0" marL="457200" rtl="0" algn="l">
              <a:spcBef>
                <a:spcPts val="0"/>
              </a:spcBef>
              <a:spcAft>
                <a:spcPts val="0"/>
              </a:spcAft>
              <a:buClr>
                <a:srgbClr val="FFFFFF"/>
              </a:buClr>
              <a:buSzPts val="1600"/>
              <a:buFont typeface="Old Standard TT"/>
              <a:buAutoNum type="arabicPeriod"/>
            </a:pPr>
            <a:r>
              <a:rPr lang="en" sz="1600">
                <a:solidFill>
                  <a:srgbClr val="FFFFFF"/>
                </a:solidFill>
                <a:latin typeface="Old Standard TT"/>
                <a:ea typeface="Old Standard TT"/>
                <a:cs typeface="Old Standard TT"/>
                <a:sym typeface="Old Standard TT"/>
              </a:rPr>
              <a:t>Improper alignment of Label and Train images (Some images were missing in labels, some were missing in testing, improper naming, Length of characters of same set of images were different</a:t>
            </a:r>
            <a:endParaRPr sz="1600">
              <a:solidFill>
                <a:srgbClr val="FFFFFF"/>
              </a:solidFill>
              <a:latin typeface="Old Standard TT"/>
              <a:ea typeface="Old Standard TT"/>
              <a:cs typeface="Old Standard TT"/>
              <a:sym typeface="Old Standard TT"/>
            </a:endParaRPr>
          </a:p>
          <a:p>
            <a:pPr indent="-330200" lvl="0" marL="457200" rtl="0" algn="l">
              <a:spcBef>
                <a:spcPts val="0"/>
              </a:spcBef>
              <a:spcAft>
                <a:spcPts val="0"/>
              </a:spcAft>
              <a:buClr>
                <a:srgbClr val="FFFFFF"/>
              </a:buClr>
              <a:buSzPts val="1600"/>
              <a:buFont typeface="Old Standard TT"/>
              <a:buAutoNum type="arabicPeriod"/>
            </a:pPr>
            <a:r>
              <a:rPr lang="en" sz="1600">
                <a:solidFill>
                  <a:srgbClr val="FFFFFF"/>
                </a:solidFill>
                <a:latin typeface="Old Standard TT"/>
                <a:ea typeface="Old Standard TT"/>
                <a:cs typeface="Old Standard TT"/>
                <a:sym typeface="Old Standard TT"/>
              </a:rPr>
              <a:t>Too many Shadows, object intersection, mirages etc.</a:t>
            </a:r>
            <a:endParaRPr sz="1600">
              <a:solidFill>
                <a:srgbClr val="FFFFFF"/>
              </a:solidFill>
              <a:latin typeface="Old Standard TT"/>
              <a:ea typeface="Old Standard TT"/>
              <a:cs typeface="Old Standard TT"/>
              <a:sym typeface="Old Standard TT"/>
            </a:endParaRPr>
          </a:p>
          <a:p>
            <a:pPr indent="-330200" lvl="0" marL="457200" rtl="0" algn="l">
              <a:spcBef>
                <a:spcPts val="0"/>
              </a:spcBef>
              <a:spcAft>
                <a:spcPts val="0"/>
              </a:spcAft>
              <a:buClr>
                <a:srgbClr val="FFFFFF"/>
              </a:buClr>
              <a:buSzPts val="1600"/>
              <a:buFont typeface="Old Standard TT"/>
              <a:buAutoNum type="arabicPeriod"/>
            </a:pPr>
            <a:r>
              <a:rPr lang="en" sz="1600">
                <a:solidFill>
                  <a:srgbClr val="FFFFFF"/>
                </a:solidFill>
                <a:latin typeface="Old Standard TT"/>
                <a:ea typeface="Old Standard TT"/>
                <a:cs typeface="Old Standard TT"/>
                <a:sym typeface="Old Standard TT"/>
              </a:rPr>
              <a:t>Needed a lot of data preparation time</a:t>
            </a:r>
            <a:endParaRPr sz="1600">
              <a:solidFill>
                <a:srgbClr val="FFFFFF"/>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Heridal Dataset</a:t>
            </a:r>
            <a:endParaRPr/>
          </a:p>
        </p:txBody>
      </p:sp>
      <p:sp>
        <p:nvSpPr>
          <p:cNvPr id="96" name="Google Shape;96;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Positive and Negative Samples</a:t>
            </a:r>
            <a:endParaRPr/>
          </a:p>
          <a:p>
            <a:pPr indent="-342900" lvl="0" marL="457200" rtl="0" algn="l">
              <a:spcBef>
                <a:spcPts val="0"/>
              </a:spcBef>
              <a:spcAft>
                <a:spcPts val="0"/>
              </a:spcAft>
              <a:buSzPts val="1800"/>
              <a:buChar char="●"/>
            </a:pPr>
            <a:r>
              <a:rPr lang="en"/>
              <a:t>Image Size : 81 * 81</a:t>
            </a:r>
            <a:endParaRPr/>
          </a:p>
          <a:p>
            <a:pPr indent="-342900" lvl="0" marL="457200" rtl="0" algn="l">
              <a:spcBef>
                <a:spcPts val="0"/>
              </a:spcBef>
              <a:spcAft>
                <a:spcPts val="0"/>
              </a:spcAft>
              <a:buSzPts val="1800"/>
              <a:buChar char="●"/>
            </a:pPr>
            <a:r>
              <a:rPr lang="en"/>
              <a:t>Channels : 3</a:t>
            </a:r>
            <a:endParaRPr/>
          </a:p>
          <a:p>
            <a:pPr indent="-342900" lvl="0" marL="457200" rtl="0" algn="l">
              <a:spcBef>
                <a:spcPts val="0"/>
              </a:spcBef>
              <a:spcAft>
                <a:spcPts val="0"/>
              </a:spcAft>
              <a:buSzPts val="1800"/>
              <a:buChar char="●"/>
            </a:pPr>
            <a:r>
              <a:rPr lang="en"/>
              <a:t>+ve Images : ~29,000</a:t>
            </a:r>
            <a:endParaRPr/>
          </a:p>
          <a:p>
            <a:pPr indent="-342900" lvl="0" marL="457200" rtl="0" algn="l">
              <a:spcBef>
                <a:spcPts val="0"/>
              </a:spcBef>
              <a:spcAft>
                <a:spcPts val="0"/>
              </a:spcAft>
              <a:buSzPts val="1800"/>
              <a:buChar char="●"/>
            </a:pPr>
            <a:r>
              <a:rPr lang="en"/>
              <a:t>-ve Images : ~32,000</a:t>
            </a:r>
            <a:endParaRPr/>
          </a:p>
          <a:p>
            <a:pPr indent="-342900" lvl="0" marL="457200" rtl="0" algn="l">
              <a:spcBef>
                <a:spcPts val="0"/>
              </a:spcBef>
              <a:spcAft>
                <a:spcPts val="0"/>
              </a:spcAft>
              <a:buSzPts val="1800"/>
              <a:buChar char="●"/>
            </a:pPr>
            <a:r>
              <a:rPr lang="en"/>
              <a:t>Images are taken with a high resolution camera on the DJI Phantom 3, vertically at a 50 m altitude with the selected</a:t>
            </a:r>
            <a:endParaRPr/>
          </a:p>
          <a:p>
            <a:pPr indent="-342900" lvl="0" marL="457200" rtl="0" algn="l">
              <a:spcBef>
                <a:spcPts val="0"/>
              </a:spcBef>
              <a:spcAft>
                <a:spcPts val="0"/>
              </a:spcAft>
              <a:buSzPts val="1800"/>
              <a:buChar char="●"/>
            </a:pPr>
            <a:r>
              <a:rPr lang="en"/>
              <a:t>Bigger Image Size : 3000*4000 (Used for feature matching)</a:t>
            </a:r>
            <a:endParaRPr/>
          </a:p>
        </p:txBody>
      </p:sp>
      <p:pic>
        <p:nvPicPr>
          <p:cNvPr id="97" name="Google Shape;97;p18"/>
          <p:cNvPicPr preferRelativeResize="0"/>
          <p:nvPr/>
        </p:nvPicPr>
        <p:blipFill>
          <a:blip r:embed="rId3">
            <a:alphaModFix/>
          </a:blip>
          <a:stretch>
            <a:fillRect/>
          </a:stretch>
        </p:blipFill>
        <p:spPr>
          <a:xfrm>
            <a:off x="152400" y="152400"/>
            <a:ext cx="1187050" cy="1187050"/>
          </a:xfrm>
          <a:prstGeom prst="rect">
            <a:avLst/>
          </a:prstGeom>
          <a:noFill/>
          <a:ln>
            <a:noFill/>
          </a:ln>
        </p:spPr>
      </p:pic>
      <p:pic>
        <p:nvPicPr>
          <p:cNvPr id="98" name="Google Shape;98;p18"/>
          <p:cNvPicPr preferRelativeResize="0"/>
          <p:nvPr/>
        </p:nvPicPr>
        <p:blipFill>
          <a:blip r:embed="rId4">
            <a:alphaModFix/>
          </a:blip>
          <a:stretch>
            <a:fillRect/>
          </a:stretch>
        </p:blipFill>
        <p:spPr>
          <a:xfrm>
            <a:off x="265500" y="4017225"/>
            <a:ext cx="1003125" cy="1003125"/>
          </a:xfrm>
          <a:prstGeom prst="rect">
            <a:avLst/>
          </a:prstGeom>
          <a:noFill/>
          <a:ln>
            <a:noFill/>
          </a:ln>
        </p:spPr>
      </p:pic>
      <p:pic>
        <p:nvPicPr>
          <p:cNvPr id="99" name="Google Shape;99;p18"/>
          <p:cNvPicPr preferRelativeResize="0"/>
          <p:nvPr/>
        </p:nvPicPr>
        <p:blipFill>
          <a:blip r:embed="rId5">
            <a:alphaModFix/>
          </a:blip>
          <a:stretch>
            <a:fillRect/>
          </a:stretch>
        </p:blipFill>
        <p:spPr>
          <a:xfrm>
            <a:off x="3200425" y="152400"/>
            <a:ext cx="1187050" cy="1187050"/>
          </a:xfrm>
          <a:prstGeom prst="rect">
            <a:avLst/>
          </a:prstGeom>
          <a:noFill/>
          <a:ln>
            <a:noFill/>
          </a:ln>
        </p:spPr>
      </p:pic>
      <p:pic>
        <p:nvPicPr>
          <p:cNvPr id="100" name="Google Shape;100;p18"/>
          <p:cNvPicPr preferRelativeResize="0"/>
          <p:nvPr/>
        </p:nvPicPr>
        <p:blipFill>
          <a:blip r:embed="rId6">
            <a:alphaModFix/>
          </a:blip>
          <a:stretch>
            <a:fillRect/>
          </a:stretch>
        </p:blipFill>
        <p:spPr>
          <a:xfrm>
            <a:off x="3307575" y="4017225"/>
            <a:ext cx="1003125" cy="1003125"/>
          </a:xfrm>
          <a:prstGeom prst="rect">
            <a:avLst/>
          </a:prstGeom>
          <a:noFill/>
          <a:ln>
            <a:noFill/>
          </a:ln>
        </p:spPr>
      </p:pic>
      <p:pic>
        <p:nvPicPr>
          <p:cNvPr id="101" name="Google Shape;101;p18"/>
          <p:cNvPicPr preferRelativeResize="0"/>
          <p:nvPr/>
        </p:nvPicPr>
        <p:blipFill>
          <a:blip r:embed="rId7">
            <a:alphaModFix/>
          </a:blip>
          <a:stretch>
            <a:fillRect/>
          </a:stretch>
        </p:blipFill>
        <p:spPr>
          <a:xfrm>
            <a:off x="1848779" y="4017225"/>
            <a:ext cx="1003125" cy="1003125"/>
          </a:xfrm>
          <a:prstGeom prst="rect">
            <a:avLst/>
          </a:prstGeom>
          <a:noFill/>
          <a:ln>
            <a:noFill/>
          </a:ln>
        </p:spPr>
      </p:pic>
      <p:pic>
        <p:nvPicPr>
          <p:cNvPr id="102" name="Google Shape;102;p18"/>
          <p:cNvPicPr preferRelativeResize="0"/>
          <p:nvPr/>
        </p:nvPicPr>
        <p:blipFill>
          <a:blip r:embed="rId8">
            <a:alphaModFix/>
          </a:blip>
          <a:stretch>
            <a:fillRect/>
          </a:stretch>
        </p:blipFill>
        <p:spPr>
          <a:xfrm>
            <a:off x="1644250" y="152400"/>
            <a:ext cx="1187050" cy="1187050"/>
          </a:xfrm>
          <a:prstGeom prst="rect">
            <a:avLst/>
          </a:prstGeom>
          <a:noFill/>
          <a:ln>
            <a:noFill/>
          </a:ln>
        </p:spPr>
      </p:pic>
      <p:sp>
        <p:nvSpPr>
          <p:cNvPr id="103" name="Google Shape;103;p18"/>
          <p:cNvSpPr txBox="1"/>
          <p:nvPr/>
        </p:nvSpPr>
        <p:spPr>
          <a:xfrm>
            <a:off x="385750" y="13027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104" name="Google Shape;104;p18"/>
          <p:cNvSpPr txBox="1"/>
          <p:nvPr/>
        </p:nvSpPr>
        <p:spPr>
          <a:xfrm>
            <a:off x="3624250" y="1314650"/>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105" name="Google Shape;105;p18"/>
          <p:cNvSpPr txBox="1"/>
          <p:nvPr/>
        </p:nvSpPr>
        <p:spPr>
          <a:xfrm>
            <a:off x="461950" y="3715850"/>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106" name="Google Shape;106;p18"/>
          <p:cNvSpPr txBox="1"/>
          <p:nvPr/>
        </p:nvSpPr>
        <p:spPr>
          <a:xfrm>
            <a:off x="3667800" y="36932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107" name="Google Shape;107;p18"/>
          <p:cNvSpPr txBox="1"/>
          <p:nvPr/>
        </p:nvSpPr>
        <p:spPr>
          <a:xfrm>
            <a:off x="2005000" y="13789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0</a:t>
            </a:r>
            <a:endParaRPr>
              <a:solidFill>
                <a:schemeClr val="dk1"/>
              </a:solidFill>
              <a:latin typeface="Roboto"/>
              <a:ea typeface="Roboto"/>
              <a:cs typeface="Roboto"/>
              <a:sym typeface="Roboto"/>
            </a:endParaRPr>
          </a:p>
        </p:txBody>
      </p:sp>
      <p:sp>
        <p:nvSpPr>
          <p:cNvPr id="108" name="Google Shape;108;p18"/>
          <p:cNvSpPr txBox="1"/>
          <p:nvPr/>
        </p:nvSpPr>
        <p:spPr>
          <a:xfrm>
            <a:off x="2064875" y="36170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0</a:t>
            </a:r>
            <a:endParaRPr>
              <a:solidFill>
                <a:schemeClr val="dk1"/>
              </a:solidFill>
              <a:latin typeface="Roboto"/>
              <a:ea typeface="Roboto"/>
              <a:cs typeface="Roboto"/>
              <a:sym typeface="Roboto"/>
            </a:endParaRPr>
          </a:p>
        </p:txBody>
      </p:sp>
      <p:sp>
        <p:nvSpPr>
          <p:cNvPr id="109" name="Google Shape;109;p18"/>
          <p:cNvSpPr txBox="1"/>
          <p:nvPr/>
        </p:nvSpPr>
        <p:spPr>
          <a:xfrm>
            <a:off x="7930750" y="4692250"/>
            <a:ext cx="100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latin typeface="Roboto"/>
                <a:ea typeface="Roboto"/>
                <a:cs typeface="Roboto"/>
                <a:sym typeface="Roboto"/>
                <a:hlinkClick r:id="rId9"/>
              </a:rPr>
              <a:t>Source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181200" y="4289775"/>
            <a:ext cx="8118600" cy="76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400">
                <a:solidFill>
                  <a:srgbClr val="00FFFF"/>
                </a:solidFill>
              </a:rPr>
              <a:t>Heridal Dataset</a:t>
            </a:r>
            <a:r>
              <a:rPr b="1" baseline="-25000" lang="en" sz="4400">
                <a:solidFill>
                  <a:srgbClr val="00FFFF"/>
                </a:solidFill>
              </a:rPr>
              <a:t>[5]</a:t>
            </a:r>
            <a:endParaRPr b="1" baseline="-25000" sz="4400">
              <a:solidFill>
                <a:srgbClr val="00FFFF"/>
              </a:solidFill>
            </a:endParaRPr>
          </a:p>
        </p:txBody>
      </p:sp>
      <p:sp>
        <p:nvSpPr>
          <p:cNvPr id="115" name="Google Shape;115;p19"/>
          <p:cNvSpPr txBox="1"/>
          <p:nvPr/>
        </p:nvSpPr>
        <p:spPr>
          <a:xfrm>
            <a:off x="247750" y="405075"/>
            <a:ext cx="83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16" name="Google Shape;116;p19"/>
          <p:cNvPicPr preferRelativeResize="0"/>
          <p:nvPr/>
        </p:nvPicPr>
        <p:blipFill>
          <a:blip r:embed="rId3">
            <a:alphaModFix/>
          </a:blip>
          <a:stretch>
            <a:fillRect/>
          </a:stretch>
        </p:blipFill>
        <p:spPr>
          <a:xfrm>
            <a:off x="4556075" y="278875"/>
            <a:ext cx="4160476" cy="3120349"/>
          </a:xfrm>
          <a:prstGeom prst="rect">
            <a:avLst/>
          </a:prstGeom>
          <a:noFill/>
          <a:ln>
            <a:noFill/>
          </a:ln>
        </p:spPr>
      </p:pic>
      <p:pic>
        <p:nvPicPr>
          <p:cNvPr id="117" name="Google Shape;117;p19"/>
          <p:cNvPicPr preferRelativeResize="0"/>
          <p:nvPr/>
        </p:nvPicPr>
        <p:blipFill rotWithShape="1">
          <a:blip r:embed="rId4">
            <a:alphaModFix/>
          </a:blip>
          <a:srcRect b="37897" l="54500" r="29127" t="34976"/>
          <a:stretch/>
        </p:blipFill>
        <p:spPr>
          <a:xfrm>
            <a:off x="435375" y="451475"/>
            <a:ext cx="3307488" cy="2592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512700" y="221650"/>
            <a:ext cx="8118600" cy="77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My Experiments</a:t>
            </a:r>
            <a:endParaRPr sz="3800"/>
          </a:p>
        </p:txBody>
      </p:sp>
      <p:sp>
        <p:nvSpPr>
          <p:cNvPr id="123" name="Google Shape;123;p20"/>
          <p:cNvSpPr txBox="1"/>
          <p:nvPr/>
        </p:nvSpPr>
        <p:spPr>
          <a:xfrm>
            <a:off x="724650" y="1370250"/>
            <a:ext cx="8118600" cy="2535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Roboto"/>
              <a:buAutoNum type="arabicParenR"/>
            </a:pPr>
            <a:r>
              <a:rPr b="1" lang="en" sz="1800">
                <a:solidFill>
                  <a:srgbClr val="FFFFFF"/>
                </a:solidFill>
                <a:latin typeface="Roboto"/>
                <a:ea typeface="Roboto"/>
                <a:cs typeface="Roboto"/>
                <a:sym typeface="Roboto"/>
              </a:rPr>
              <a:t>Data Preprocessing (</a:t>
            </a:r>
            <a:r>
              <a:rPr lang="en" sz="1800">
                <a:solidFill>
                  <a:srgbClr val="FFFFFF"/>
                </a:solidFill>
                <a:latin typeface="Roboto"/>
                <a:ea typeface="Roboto"/>
                <a:cs typeface="Roboto"/>
                <a:sym typeface="Roboto"/>
              </a:rPr>
              <a:t>Cropping, Resizing, Matching Labels and Images etc, Dataset preparation according to each model)</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AutoNum type="arabicParenR"/>
            </a:pPr>
            <a:r>
              <a:rPr lang="en" sz="1800">
                <a:solidFill>
                  <a:srgbClr val="FFFFFF"/>
                </a:solidFill>
                <a:latin typeface="Roboto"/>
                <a:ea typeface="Roboto"/>
                <a:cs typeface="Roboto"/>
                <a:sym typeface="Roboto"/>
              </a:rPr>
              <a:t>Traditional Computer Vision Techniques</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AutoNum type="arabicParenR"/>
            </a:pPr>
            <a:r>
              <a:rPr b="1" lang="en" sz="1800">
                <a:solidFill>
                  <a:srgbClr val="FFFFFF"/>
                </a:solidFill>
                <a:latin typeface="Roboto"/>
                <a:ea typeface="Roboto"/>
                <a:cs typeface="Roboto"/>
                <a:sym typeface="Roboto"/>
              </a:rPr>
              <a:t>Classification </a:t>
            </a:r>
            <a:r>
              <a:rPr lang="en" sz="1800">
                <a:solidFill>
                  <a:srgbClr val="FFFFFF"/>
                </a:solidFill>
                <a:latin typeface="Roboto"/>
                <a:ea typeface="Roboto"/>
                <a:cs typeface="Roboto"/>
                <a:sym typeface="Roboto"/>
              </a:rPr>
              <a:t>(using Patch Data)</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a) Machine Learning - SVM</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b) Deep Learning - Custom Network</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AutoNum type="arabicParenR"/>
            </a:pPr>
            <a:r>
              <a:rPr b="1" lang="en" sz="1800">
                <a:solidFill>
                  <a:srgbClr val="FFFFFF"/>
                </a:solidFill>
                <a:latin typeface="Roboto"/>
                <a:ea typeface="Roboto"/>
                <a:cs typeface="Roboto"/>
                <a:sym typeface="Roboto"/>
              </a:rPr>
              <a:t>Detection</a:t>
            </a:r>
            <a:br>
              <a:rPr b="1"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a) Faster RCNN</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b) YOLO v5 </a:t>
            </a:r>
            <a:endParaRPr sz="18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arenR"/>
            </a:pPr>
            <a:r>
              <a:rPr b="1" lang="en"/>
              <a:t>Harris Corner Detection</a:t>
            </a:r>
            <a:br>
              <a:rPr b="1" lang="en"/>
            </a:br>
            <a:r>
              <a:rPr lang="en"/>
              <a:t>- Detects accurate corners [11]</a:t>
            </a:r>
            <a:br>
              <a:rPr lang="en"/>
            </a:br>
            <a:r>
              <a:rPr lang="en"/>
              <a:t>- Feature Extraction [11]</a:t>
            </a:r>
            <a:endParaRPr/>
          </a:p>
          <a:p>
            <a:pPr indent="-342900" lvl="0" marL="457200" rtl="0" algn="l">
              <a:spcBef>
                <a:spcPts val="0"/>
              </a:spcBef>
              <a:spcAft>
                <a:spcPts val="0"/>
              </a:spcAft>
              <a:buSzPts val="1800"/>
              <a:buAutoNum type="arabicParenR"/>
            </a:pPr>
            <a:r>
              <a:rPr b="1" lang="en"/>
              <a:t>Oriented FAST and Rotated BRIEF (ORB) </a:t>
            </a:r>
            <a:br>
              <a:rPr lang="en"/>
            </a:br>
            <a:r>
              <a:rPr lang="en"/>
              <a:t>- Feature Extraction</a:t>
            </a:r>
            <a:br>
              <a:rPr lang="en"/>
            </a:br>
            <a:r>
              <a:rPr lang="en"/>
              <a:t>- Keypoint matching (In horizontally flipped images)</a:t>
            </a:r>
            <a:br>
              <a:rPr lang="en"/>
            </a:br>
            <a:r>
              <a:rPr lang="en"/>
              <a:t>- Person Detection based on Keypoint matching [12]</a:t>
            </a:r>
            <a:endParaRPr/>
          </a:p>
        </p:txBody>
      </p:sp>
      <p:sp>
        <p:nvSpPr>
          <p:cNvPr id="129" name="Google Shape;129;p2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Traditional</a:t>
            </a:r>
            <a:r>
              <a:rPr lang="en"/>
              <a:t> Computer Vision Techniques</a:t>
            </a:r>
            <a:endParaRPr/>
          </a:p>
        </p:txBody>
      </p:sp>
      <p:sp>
        <p:nvSpPr>
          <p:cNvPr id="130" name="Google Shape;130;p21"/>
          <p:cNvSpPr txBox="1"/>
          <p:nvPr/>
        </p:nvSpPr>
        <p:spPr>
          <a:xfrm>
            <a:off x="42875" y="4168375"/>
            <a:ext cx="45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Experiments done with the aside mentioned methods</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