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DCBB821-443C-47D7-A551-E5CA51FE602B}">
  <a:tblStyle styleId="{EDCBB821-443C-47D7-A551-E5CA51FE602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5.xml"/><Relationship Id="rId22" Type="http://schemas.openxmlformats.org/officeDocument/2006/relationships/font" Target="fonts/Roboto-italic.fntdata"/><Relationship Id="rId10" Type="http://schemas.openxmlformats.org/officeDocument/2006/relationships/slide" Target="slides/slide4.xml"/><Relationship Id="rId21" Type="http://schemas.openxmlformats.org/officeDocument/2006/relationships/font" Target="fonts/Roboto-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aff2aa6ef0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aff2aa6ef0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aff2aa6ef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aff2aa6ef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aff2aa6ef0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aff2aa6ef0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aff2aa6ef0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aff2aa6ef0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ff2aa6ef0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ff2aa6ef0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aff2aa6ef0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aff2aa6ef0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aff2aa6ef0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aff2aa6ef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aff2aa6ef0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aff2aa6ef0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medium.com/axum-labs/logistic-regression-vs-support-vector-machines-svm-c335610a3d16" TargetMode="External"/><Relationship Id="rId4" Type="http://schemas.openxmlformats.org/officeDocument/2006/relationships/hyperlink" Target="https://machinelearningmastery.com/types-of-classification-in-machine-learning/#:~:text=In%20machine%20learning%2C%20classification%20refers,one%20of%20the%20known%20characters." TargetMode="External"/><Relationship Id="rId5" Type="http://schemas.openxmlformats.org/officeDocument/2006/relationships/hyperlink" Target="https://www.researchgate.net/post/Why-Support-Vector-MachineSVM-Best-Classifier" TargetMode="External"/><Relationship Id="rId6" Type="http://schemas.openxmlformats.org/officeDocument/2006/relationships/hyperlink" Target="https://scikit-learn.org/stable/modules/generated/sklearn.svm.SVC.html" TargetMode="External"/><Relationship Id="rId7" Type="http://schemas.openxmlformats.org/officeDocument/2006/relationships/hyperlink" Target="https://www.tensorflow.org/tutorials/images/cn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5.jpg"/><Relationship Id="rId4" Type="http://schemas.openxmlformats.org/officeDocument/2006/relationships/image" Target="../media/image2.jpg"/><Relationship Id="rId11" Type="http://schemas.openxmlformats.org/officeDocument/2006/relationships/image" Target="../media/image3.jpg"/><Relationship Id="rId10" Type="http://schemas.openxmlformats.org/officeDocument/2006/relationships/image" Target="../media/image4.jpg"/><Relationship Id="rId9" Type="http://schemas.openxmlformats.org/officeDocument/2006/relationships/image" Target="../media/image1.jpg"/><Relationship Id="rId5" Type="http://schemas.openxmlformats.org/officeDocument/2006/relationships/image" Target="../media/image9.jpg"/><Relationship Id="rId6" Type="http://schemas.openxmlformats.org/officeDocument/2006/relationships/image" Target="../media/image10.jpg"/><Relationship Id="rId7" Type="http://schemas.openxmlformats.org/officeDocument/2006/relationships/image" Target="../media/image8.jpg"/><Relationship Id="rId8"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1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182247"/>
            <a:ext cx="8222100" cy="83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t>Scene Recognition</a:t>
            </a:r>
            <a:endParaRPr b="1"/>
          </a:p>
        </p:txBody>
      </p:sp>
      <p:sp>
        <p:nvSpPr>
          <p:cNvPr id="86" name="Google Shape;86;p13"/>
          <p:cNvSpPr txBox="1"/>
          <p:nvPr>
            <p:ph idx="1" type="subTitle"/>
          </p:nvPr>
        </p:nvSpPr>
        <p:spPr>
          <a:xfrm>
            <a:off x="598088" y="30207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Arial"/>
                <a:ea typeface="Arial"/>
                <a:cs typeface="Arial"/>
                <a:sym typeface="Arial"/>
              </a:rPr>
              <a:t>Machine Learning Mini Project</a:t>
            </a:r>
            <a:endParaRPr sz="1400">
              <a:latin typeface="Arial"/>
              <a:ea typeface="Arial"/>
              <a:cs typeface="Arial"/>
              <a:sym typeface="Arial"/>
            </a:endParaRPr>
          </a:p>
          <a:p>
            <a:pPr indent="0" lvl="0" marL="0" rtl="0" algn="l">
              <a:spcBef>
                <a:spcPts val="0"/>
              </a:spcBef>
              <a:spcAft>
                <a:spcPts val="0"/>
              </a:spcAft>
              <a:buNone/>
            </a:pPr>
            <a:r>
              <a:rPr lang="en" sz="1400">
                <a:latin typeface="Arial"/>
                <a:ea typeface="Arial"/>
                <a:cs typeface="Arial"/>
                <a:sym typeface="Arial"/>
              </a:rPr>
              <a:t>Course Instructor : Dr P Viswanath</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457200" lvl="0" marL="6400800" rtl="0" algn="ctr">
              <a:spcBef>
                <a:spcPts val="0"/>
              </a:spcBef>
              <a:spcAft>
                <a:spcPts val="0"/>
              </a:spcAft>
              <a:buNone/>
            </a:pPr>
            <a:r>
              <a:rPr lang="en" sz="1400">
                <a:latin typeface="Arial"/>
                <a:ea typeface="Arial"/>
                <a:cs typeface="Arial"/>
                <a:sym typeface="Arial"/>
              </a:rPr>
              <a:t>By</a:t>
            </a:r>
            <a:endParaRPr sz="1400">
              <a:latin typeface="Arial"/>
              <a:ea typeface="Arial"/>
              <a:cs typeface="Arial"/>
              <a:sym typeface="Arial"/>
            </a:endParaRPr>
          </a:p>
          <a:p>
            <a:pPr indent="0" lvl="0" marL="0" rtl="0" algn="r">
              <a:spcBef>
                <a:spcPts val="0"/>
              </a:spcBef>
              <a:spcAft>
                <a:spcPts val="0"/>
              </a:spcAft>
              <a:buNone/>
            </a:pPr>
            <a:r>
              <a:rPr lang="en" sz="1400">
                <a:latin typeface="Arial"/>
                <a:ea typeface="Arial"/>
                <a:cs typeface="Arial"/>
                <a:sym typeface="Arial"/>
              </a:rPr>
              <a:t>Pranav Deep. I</a:t>
            </a:r>
            <a:endParaRPr sz="1400">
              <a:latin typeface="Arial"/>
              <a:ea typeface="Arial"/>
              <a:cs typeface="Arial"/>
              <a:sym typeface="Arial"/>
            </a:endParaRPr>
          </a:p>
          <a:p>
            <a:pPr indent="0" lvl="0" marL="0" rtl="0" algn="r">
              <a:spcBef>
                <a:spcPts val="0"/>
              </a:spcBef>
              <a:spcAft>
                <a:spcPts val="0"/>
              </a:spcAft>
              <a:buNone/>
            </a:pPr>
            <a:r>
              <a:rPr lang="en" sz="1400">
                <a:latin typeface="Arial"/>
                <a:ea typeface="Arial"/>
                <a:cs typeface="Arial"/>
                <a:sym typeface="Arial"/>
              </a:rPr>
              <a:t>S20201010007</a:t>
            </a:r>
            <a:endParaRPr sz="1400">
              <a:latin typeface="Arial"/>
              <a:ea typeface="Arial"/>
              <a:cs typeface="Arial"/>
              <a:sym typeface="Arial"/>
            </a:endParaRPr>
          </a:p>
        </p:txBody>
      </p:sp>
      <p:sp>
        <p:nvSpPr>
          <p:cNvPr id="87" name="Google Shape;87;p13"/>
          <p:cNvSpPr txBox="1"/>
          <p:nvPr/>
        </p:nvSpPr>
        <p:spPr>
          <a:xfrm>
            <a:off x="5118025" y="1882975"/>
            <a:ext cx="364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Comparison of classification techniques</a:t>
            </a:r>
            <a:endParaRPr>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2"/>
          <p:cNvSpPr txBox="1"/>
          <p:nvPr>
            <p:ph type="title"/>
          </p:nvPr>
        </p:nvSpPr>
        <p:spPr>
          <a:xfrm>
            <a:off x="465575" y="266925"/>
            <a:ext cx="8378400" cy="83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SVM vs Logistic Regression</a:t>
            </a:r>
            <a:endParaRPr/>
          </a:p>
        </p:txBody>
      </p:sp>
      <p:sp>
        <p:nvSpPr>
          <p:cNvPr id="170" name="Google Shape;170;p22"/>
          <p:cNvSpPr txBox="1"/>
          <p:nvPr/>
        </p:nvSpPr>
        <p:spPr>
          <a:xfrm>
            <a:off x="544450" y="1207500"/>
            <a:ext cx="8299500" cy="2555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Roboto"/>
              <a:buAutoNum type="arabicParenR"/>
            </a:pPr>
            <a:r>
              <a:rPr lang="en">
                <a:solidFill>
                  <a:schemeClr val="lt1"/>
                </a:solidFill>
                <a:latin typeface="Roboto"/>
                <a:ea typeface="Roboto"/>
                <a:cs typeface="Roboto"/>
                <a:sym typeface="Roboto"/>
              </a:rPr>
              <a:t>SVM tries to finds the “best” margin (distance between the line and the support vectors) that separates the classes and this reduces the risk of error on the data, while logistic regression does not, instead it can have different decision boundaries with different weights that are near the optimal point.</a:t>
            </a:r>
            <a:br>
              <a:rPr lang="en">
                <a:solidFill>
                  <a:schemeClr val="lt1"/>
                </a:solidFill>
                <a:latin typeface="Roboto"/>
                <a:ea typeface="Roboto"/>
                <a:cs typeface="Roboto"/>
                <a:sym typeface="Roboto"/>
              </a:rPr>
            </a:b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AutoNum type="arabicParenR"/>
            </a:pPr>
            <a:r>
              <a:rPr lang="en">
                <a:solidFill>
                  <a:schemeClr val="lt1"/>
                </a:solidFill>
                <a:latin typeface="Roboto"/>
                <a:ea typeface="Roboto"/>
                <a:cs typeface="Roboto"/>
                <a:sym typeface="Roboto"/>
              </a:rPr>
              <a:t>The risk of overfitting is less in SVM, while Logistic regression is vulnerable to overfitting.</a:t>
            </a:r>
            <a:br>
              <a:rPr lang="en">
                <a:solidFill>
                  <a:schemeClr val="lt1"/>
                </a:solidFill>
                <a:latin typeface="Roboto"/>
                <a:ea typeface="Roboto"/>
                <a:cs typeface="Roboto"/>
                <a:sym typeface="Roboto"/>
              </a:rPr>
            </a:b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AutoNum type="arabicParenR"/>
            </a:pPr>
            <a:r>
              <a:rPr lang="en">
                <a:solidFill>
                  <a:schemeClr val="lt1"/>
                </a:solidFill>
                <a:latin typeface="Roboto"/>
                <a:ea typeface="Roboto"/>
                <a:cs typeface="Roboto"/>
                <a:sym typeface="Roboto"/>
              </a:rPr>
              <a:t>SVM works well with unstructured, semi structured while logistic regression works with already identified independent variables.</a:t>
            </a:r>
            <a:br>
              <a:rPr lang="en">
                <a:solidFill>
                  <a:schemeClr val="lt1"/>
                </a:solidFill>
                <a:latin typeface="Roboto"/>
                <a:ea typeface="Roboto"/>
                <a:cs typeface="Roboto"/>
                <a:sym typeface="Roboto"/>
              </a:rPr>
            </a:b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AutoNum type="arabicParenR"/>
            </a:pPr>
            <a:r>
              <a:rPr lang="en">
                <a:solidFill>
                  <a:schemeClr val="lt1"/>
                </a:solidFill>
                <a:latin typeface="Roboto"/>
                <a:ea typeface="Roboto"/>
                <a:cs typeface="Roboto"/>
                <a:sym typeface="Roboto"/>
              </a:rPr>
              <a:t>Logistic Regression can be considered as a single perceptron Neural Network</a:t>
            </a:r>
            <a:endParaRPr>
              <a:solidFill>
                <a:schemeClr val="lt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3"/>
          <p:cNvSpPr txBox="1"/>
          <p:nvPr>
            <p:ph type="title"/>
          </p:nvPr>
        </p:nvSpPr>
        <p:spPr>
          <a:xfrm>
            <a:off x="460950" y="357297"/>
            <a:ext cx="8222100" cy="83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Results</a:t>
            </a:r>
            <a:endParaRPr/>
          </a:p>
        </p:txBody>
      </p:sp>
      <p:graphicFrame>
        <p:nvGraphicFramePr>
          <p:cNvPr id="176" name="Google Shape;176;p23"/>
          <p:cNvGraphicFramePr/>
          <p:nvPr/>
        </p:nvGraphicFramePr>
        <p:xfrm>
          <a:off x="503725" y="1707475"/>
          <a:ext cx="3000000" cy="3000000"/>
        </p:xfrm>
        <a:graphic>
          <a:graphicData uri="http://schemas.openxmlformats.org/drawingml/2006/table">
            <a:tbl>
              <a:tblPr>
                <a:noFill/>
                <a:tableStyleId>{EDCBB821-443C-47D7-A551-E5CA51FE602B}</a:tableStyleId>
              </a:tblPr>
              <a:tblGrid>
                <a:gridCol w="923175"/>
                <a:gridCol w="1217575"/>
                <a:gridCol w="1127225"/>
                <a:gridCol w="791050"/>
                <a:gridCol w="970225"/>
                <a:gridCol w="1546775"/>
                <a:gridCol w="1426875"/>
              </a:tblGrid>
              <a:tr h="919350">
                <a:tc>
                  <a:txBody>
                    <a:bodyPr/>
                    <a:lstStyle/>
                    <a:p>
                      <a:pPr indent="0" lvl="0" marL="0" rtl="0" algn="ctr">
                        <a:spcBef>
                          <a:spcPts val="0"/>
                        </a:spcBef>
                        <a:spcAft>
                          <a:spcPts val="0"/>
                        </a:spcAft>
                        <a:buNone/>
                      </a:pPr>
                      <a:r>
                        <a:rPr b="1" lang="en" sz="1200">
                          <a:solidFill>
                            <a:schemeClr val="lt1"/>
                          </a:solidFill>
                        </a:rPr>
                        <a:t>Data Set</a:t>
                      </a:r>
                      <a:endParaRPr b="1" sz="1200">
                        <a:solidFill>
                          <a:schemeClr val="lt1"/>
                        </a:solidFill>
                      </a:endParaRPr>
                    </a:p>
                  </a:txBody>
                  <a:tcPr marT="91425" marB="91425" marR="91425" marL="91425"/>
                </a:tc>
                <a:tc>
                  <a:txBody>
                    <a:bodyPr/>
                    <a:lstStyle/>
                    <a:p>
                      <a:pPr indent="0" lvl="0" marL="0" rtl="0" algn="ctr">
                        <a:spcBef>
                          <a:spcPts val="0"/>
                        </a:spcBef>
                        <a:spcAft>
                          <a:spcPts val="0"/>
                        </a:spcAft>
                        <a:buNone/>
                      </a:pPr>
                      <a:r>
                        <a:rPr b="1" lang="en" sz="1200">
                          <a:solidFill>
                            <a:schemeClr val="lt1"/>
                          </a:solidFill>
                        </a:rPr>
                        <a:t>Multinomial </a:t>
                      </a:r>
                      <a:r>
                        <a:rPr b="1" lang="en" sz="1200">
                          <a:solidFill>
                            <a:schemeClr val="lt1"/>
                          </a:solidFill>
                        </a:rPr>
                        <a:t>Logistic Regression</a:t>
                      </a:r>
                      <a:endParaRPr b="1" sz="1200">
                        <a:solidFill>
                          <a:schemeClr val="lt1"/>
                        </a:solidFill>
                      </a:endParaRPr>
                    </a:p>
                    <a:p>
                      <a:pPr indent="0" lvl="0" marL="0" rtl="0" algn="ctr">
                        <a:spcBef>
                          <a:spcPts val="0"/>
                        </a:spcBef>
                        <a:spcAft>
                          <a:spcPts val="0"/>
                        </a:spcAft>
                        <a:buNone/>
                      </a:pPr>
                      <a:r>
                        <a:rPr b="1" lang="en" sz="1200">
                          <a:solidFill>
                            <a:schemeClr val="lt1"/>
                          </a:solidFill>
                        </a:rPr>
                        <a:t>(With PCA)</a:t>
                      </a:r>
                      <a:endParaRPr b="1" sz="1200">
                        <a:solidFill>
                          <a:schemeClr val="lt1"/>
                        </a:solidFill>
                      </a:endParaRPr>
                    </a:p>
                  </a:txBody>
                  <a:tcPr marT="91425" marB="91425" marR="91425" marL="91425"/>
                </a:tc>
                <a:tc>
                  <a:txBody>
                    <a:bodyPr/>
                    <a:lstStyle/>
                    <a:p>
                      <a:pPr indent="0" lvl="0" marL="0" rtl="0" algn="ctr">
                        <a:spcBef>
                          <a:spcPts val="0"/>
                        </a:spcBef>
                        <a:spcAft>
                          <a:spcPts val="0"/>
                        </a:spcAft>
                        <a:buNone/>
                      </a:pPr>
                      <a:r>
                        <a:rPr b="1" lang="en" sz="1200">
                          <a:solidFill>
                            <a:schemeClr val="lt1"/>
                          </a:solidFill>
                        </a:rPr>
                        <a:t>Multinomial Logistic Regression</a:t>
                      </a:r>
                      <a:endParaRPr b="1" sz="1200">
                        <a:solidFill>
                          <a:schemeClr val="lt1"/>
                        </a:solidFill>
                      </a:endParaRPr>
                    </a:p>
                    <a:p>
                      <a:pPr indent="0" lvl="0" marL="0" rtl="0" algn="ctr">
                        <a:spcBef>
                          <a:spcPts val="0"/>
                        </a:spcBef>
                        <a:spcAft>
                          <a:spcPts val="0"/>
                        </a:spcAft>
                        <a:buNone/>
                      </a:pPr>
                      <a:r>
                        <a:rPr b="1" lang="en" sz="1200">
                          <a:solidFill>
                            <a:schemeClr val="lt1"/>
                          </a:solidFill>
                        </a:rPr>
                        <a:t>(w/o PCA)</a:t>
                      </a:r>
                      <a:endParaRPr b="1" sz="1200">
                        <a:solidFill>
                          <a:schemeClr val="lt1"/>
                        </a:solidFill>
                      </a:endParaRPr>
                    </a:p>
                  </a:txBody>
                  <a:tcPr marT="91425" marB="91425" marR="91425" marL="91425"/>
                </a:tc>
                <a:tc>
                  <a:txBody>
                    <a:bodyPr/>
                    <a:lstStyle/>
                    <a:p>
                      <a:pPr indent="0" lvl="0" marL="0" rtl="0" algn="ctr">
                        <a:spcBef>
                          <a:spcPts val="0"/>
                        </a:spcBef>
                        <a:spcAft>
                          <a:spcPts val="0"/>
                        </a:spcAft>
                        <a:buNone/>
                      </a:pPr>
                      <a:r>
                        <a:rPr b="1" lang="en" sz="1200">
                          <a:solidFill>
                            <a:schemeClr val="lt1"/>
                          </a:solidFill>
                        </a:rPr>
                        <a:t>SVM</a:t>
                      </a:r>
                      <a:endParaRPr b="1" sz="1200">
                        <a:solidFill>
                          <a:schemeClr val="lt1"/>
                        </a:solidFill>
                      </a:endParaRPr>
                    </a:p>
                    <a:p>
                      <a:pPr indent="0" lvl="0" marL="0" rtl="0" algn="ctr">
                        <a:spcBef>
                          <a:spcPts val="0"/>
                        </a:spcBef>
                        <a:spcAft>
                          <a:spcPts val="0"/>
                        </a:spcAft>
                        <a:buNone/>
                      </a:pPr>
                      <a:r>
                        <a:rPr b="1" lang="en" sz="1200">
                          <a:solidFill>
                            <a:schemeClr val="lt1"/>
                          </a:solidFill>
                        </a:rPr>
                        <a:t>(with PCA)</a:t>
                      </a:r>
                      <a:endParaRPr b="1" sz="1200">
                        <a:solidFill>
                          <a:schemeClr val="lt1"/>
                        </a:solidFill>
                      </a:endParaRPr>
                    </a:p>
                  </a:txBody>
                  <a:tcPr marT="91425" marB="91425" marR="91425" marL="91425"/>
                </a:tc>
                <a:tc>
                  <a:txBody>
                    <a:bodyPr/>
                    <a:lstStyle/>
                    <a:p>
                      <a:pPr indent="0" lvl="0" marL="0" rtl="0" algn="ctr">
                        <a:spcBef>
                          <a:spcPts val="0"/>
                        </a:spcBef>
                        <a:spcAft>
                          <a:spcPts val="0"/>
                        </a:spcAft>
                        <a:buNone/>
                      </a:pPr>
                      <a:r>
                        <a:rPr b="1" lang="en" sz="1200">
                          <a:solidFill>
                            <a:schemeClr val="lt1"/>
                          </a:solidFill>
                        </a:rPr>
                        <a:t>SVM</a:t>
                      </a:r>
                      <a:endParaRPr b="1" sz="1200">
                        <a:solidFill>
                          <a:schemeClr val="lt1"/>
                        </a:solidFill>
                      </a:endParaRPr>
                    </a:p>
                    <a:p>
                      <a:pPr indent="0" lvl="0" marL="0" rtl="0" algn="ctr">
                        <a:spcBef>
                          <a:spcPts val="0"/>
                        </a:spcBef>
                        <a:spcAft>
                          <a:spcPts val="0"/>
                        </a:spcAft>
                        <a:buNone/>
                      </a:pPr>
                      <a:r>
                        <a:rPr b="1" lang="en" sz="1200">
                          <a:solidFill>
                            <a:schemeClr val="lt1"/>
                          </a:solidFill>
                        </a:rPr>
                        <a:t>(w/o PCA)</a:t>
                      </a:r>
                      <a:endParaRPr b="1" sz="1200">
                        <a:solidFill>
                          <a:schemeClr val="lt1"/>
                        </a:solidFill>
                      </a:endParaRPr>
                    </a:p>
                  </a:txBody>
                  <a:tcPr marT="91425" marB="91425" marR="91425" marL="91425"/>
                </a:tc>
                <a:tc>
                  <a:txBody>
                    <a:bodyPr/>
                    <a:lstStyle/>
                    <a:p>
                      <a:pPr indent="0" lvl="0" marL="0" rtl="0" algn="ctr">
                        <a:spcBef>
                          <a:spcPts val="0"/>
                        </a:spcBef>
                        <a:spcAft>
                          <a:spcPts val="0"/>
                        </a:spcAft>
                        <a:buNone/>
                      </a:pPr>
                      <a:r>
                        <a:rPr b="1" lang="en" sz="1200">
                          <a:solidFill>
                            <a:schemeClr val="lt1"/>
                          </a:solidFill>
                        </a:rPr>
                        <a:t>Neural Network</a:t>
                      </a:r>
                      <a:endParaRPr b="1" sz="1200">
                        <a:solidFill>
                          <a:schemeClr val="lt1"/>
                        </a:solidFill>
                      </a:endParaRPr>
                    </a:p>
                    <a:p>
                      <a:pPr indent="0" lvl="0" marL="0" rtl="0" algn="ctr">
                        <a:spcBef>
                          <a:spcPts val="0"/>
                        </a:spcBef>
                        <a:spcAft>
                          <a:spcPts val="0"/>
                        </a:spcAft>
                        <a:buNone/>
                      </a:pPr>
                      <a:r>
                        <a:rPr b="1" lang="en" sz="1200">
                          <a:solidFill>
                            <a:schemeClr val="lt1"/>
                          </a:solidFill>
                        </a:rPr>
                        <a:t>(ANN)</a:t>
                      </a:r>
                      <a:endParaRPr b="1" sz="1200">
                        <a:solidFill>
                          <a:schemeClr val="lt1"/>
                        </a:solidFill>
                      </a:endParaRPr>
                    </a:p>
                  </a:txBody>
                  <a:tcPr marT="91425" marB="91425" marR="91425" marL="91425"/>
                </a:tc>
                <a:tc>
                  <a:txBody>
                    <a:bodyPr/>
                    <a:lstStyle/>
                    <a:p>
                      <a:pPr indent="0" lvl="0" marL="0" rtl="0" algn="ctr">
                        <a:spcBef>
                          <a:spcPts val="0"/>
                        </a:spcBef>
                        <a:spcAft>
                          <a:spcPts val="0"/>
                        </a:spcAft>
                        <a:buNone/>
                      </a:pPr>
                      <a:r>
                        <a:rPr b="1" lang="en" sz="1200">
                          <a:solidFill>
                            <a:schemeClr val="lt1"/>
                          </a:solidFill>
                        </a:rPr>
                        <a:t>CNN</a:t>
                      </a:r>
                      <a:endParaRPr b="1" sz="1200">
                        <a:solidFill>
                          <a:schemeClr val="lt1"/>
                        </a:solidFill>
                      </a:endParaRPr>
                    </a:p>
                  </a:txBody>
                  <a:tcPr marT="91425" marB="91425" marR="91425" marL="91425"/>
                </a:tc>
              </a:tr>
              <a:tr h="659375">
                <a:tc>
                  <a:txBody>
                    <a:bodyPr/>
                    <a:lstStyle/>
                    <a:p>
                      <a:pPr indent="0" lvl="0" marL="0" rtl="0" algn="ctr">
                        <a:spcBef>
                          <a:spcPts val="0"/>
                        </a:spcBef>
                        <a:spcAft>
                          <a:spcPts val="0"/>
                        </a:spcAft>
                        <a:buNone/>
                      </a:pPr>
                      <a:r>
                        <a:rPr lang="en" sz="1200">
                          <a:solidFill>
                            <a:schemeClr val="lt1"/>
                          </a:solidFill>
                        </a:rPr>
                        <a:t>Scene - 15</a:t>
                      </a:r>
                      <a:endParaRPr sz="1200">
                        <a:solidFill>
                          <a:schemeClr val="lt1"/>
                        </a:solidFill>
                      </a:endParaRPr>
                    </a:p>
                  </a:txBody>
                  <a:tcPr marT="91425" marB="91425" marR="91425" marL="91425"/>
                </a:tc>
                <a:tc>
                  <a:txBody>
                    <a:bodyPr/>
                    <a:lstStyle/>
                    <a:p>
                      <a:pPr indent="0" lvl="0" marL="0" rtl="0" algn="ctr">
                        <a:spcBef>
                          <a:spcPts val="0"/>
                        </a:spcBef>
                        <a:spcAft>
                          <a:spcPts val="0"/>
                        </a:spcAft>
                        <a:buNone/>
                      </a:pPr>
                      <a:r>
                        <a:rPr lang="en" sz="1200">
                          <a:solidFill>
                            <a:schemeClr val="lt1"/>
                          </a:solidFill>
                        </a:rPr>
                        <a:t>50.32%</a:t>
                      </a:r>
                      <a:endParaRPr sz="1200">
                        <a:solidFill>
                          <a:schemeClr val="lt1"/>
                        </a:solidFill>
                      </a:endParaRPr>
                    </a:p>
                  </a:txBody>
                  <a:tcPr marT="91425" marB="91425" marR="91425" marL="91425"/>
                </a:tc>
                <a:tc>
                  <a:txBody>
                    <a:bodyPr/>
                    <a:lstStyle/>
                    <a:p>
                      <a:pPr indent="0" lvl="0" marL="0" rtl="0" algn="ctr">
                        <a:spcBef>
                          <a:spcPts val="0"/>
                        </a:spcBef>
                        <a:spcAft>
                          <a:spcPts val="0"/>
                        </a:spcAft>
                        <a:buNone/>
                      </a:pPr>
                      <a:r>
                        <a:rPr lang="en" sz="1200">
                          <a:solidFill>
                            <a:schemeClr val="lt1"/>
                          </a:solidFill>
                        </a:rPr>
                        <a:t>53%</a:t>
                      </a:r>
                      <a:endParaRPr sz="1200">
                        <a:solidFill>
                          <a:schemeClr val="lt1"/>
                        </a:solidFill>
                      </a:endParaRPr>
                    </a:p>
                  </a:txBody>
                  <a:tcPr marT="91425" marB="91425" marR="91425" marL="91425"/>
                </a:tc>
                <a:tc>
                  <a:txBody>
                    <a:bodyPr/>
                    <a:lstStyle/>
                    <a:p>
                      <a:pPr indent="0" lvl="0" marL="0" rtl="0" algn="ctr">
                        <a:spcBef>
                          <a:spcPts val="0"/>
                        </a:spcBef>
                        <a:spcAft>
                          <a:spcPts val="0"/>
                        </a:spcAft>
                        <a:buNone/>
                      </a:pPr>
                      <a:r>
                        <a:rPr lang="en" sz="1200">
                          <a:solidFill>
                            <a:schemeClr val="lt1"/>
                          </a:solidFill>
                        </a:rPr>
                        <a:t>31%</a:t>
                      </a:r>
                      <a:endParaRPr sz="1200">
                        <a:solidFill>
                          <a:schemeClr val="lt1"/>
                        </a:solidFill>
                      </a:endParaRPr>
                    </a:p>
                  </a:txBody>
                  <a:tcPr marT="91425" marB="91425" marR="91425" marL="91425"/>
                </a:tc>
                <a:tc>
                  <a:txBody>
                    <a:bodyPr/>
                    <a:lstStyle/>
                    <a:p>
                      <a:pPr indent="0" lvl="0" marL="0" rtl="0" algn="ctr">
                        <a:spcBef>
                          <a:spcPts val="0"/>
                        </a:spcBef>
                        <a:spcAft>
                          <a:spcPts val="0"/>
                        </a:spcAft>
                        <a:buNone/>
                      </a:pPr>
                      <a:r>
                        <a:rPr lang="en" sz="1200">
                          <a:solidFill>
                            <a:schemeClr val="lt1"/>
                          </a:solidFill>
                        </a:rPr>
                        <a:t>36%</a:t>
                      </a:r>
                      <a:endParaRPr sz="1200">
                        <a:solidFill>
                          <a:schemeClr val="lt1"/>
                        </a:solidFill>
                      </a:endParaRPr>
                    </a:p>
                  </a:txBody>
                  <a:tcPr marT="91425" marB="91425" marR="91425" marL="91425"/>
                </a:tc>
                <a:tc>
                  <a:txBody>
                    <a:bodyPr/>
                    <a:lstStyle/>
                    <a:p>
                      <a:pPr indent="0" lvl="0" marL="0" rtl="0" algn="ctr">
                        <a:spcBef>
                          <a:spcPts val="0"/>
                        </a:spcBef>
                        <a:spcAft>
                          <a:spcPts val="0"/>
                        </a:spcAft>
                        <a:buNone/>
                      </a:pPr>
                      <a:r>
                        <a:rPr lang="en" sz="1200">
                          <a:solidFill>
                            <a:schemeClr val="lt1"/>
                          </a:solidFill>
                        </a:rPr>
                        <a:t>47%</a:t>
                      </a:r>
                      <a:endParaRPr sz="1200">
                        <a:solidFill>
                          <a:schemeClr val="lt1"/>
                        </a:solidFill>
                      </a:endParaRPr>
                    </a:p>
                  </a:txBody>
                  <a:tcPr marT="91425" marB="91425" marR="91425" marL="91425"/>
                </a:tc>
                <a:tc>
                  <a:txBody>
                    <a:bodyPr/>
                    <a:lstStyle/>
                    <a:p>
                      <a:pPr indent="0" lvl="0" marL="0" rtl="0" algn="ctr">
                        <a:spcBef>
                          <a:spcPts val="0"/>
                        </a:spcBef>
                        <a:spcAft>
                          <a:spcPts val="0"/>
                        </a:spcAft>
                        <a:buNone/>
                      </a:pPr>
                      <a:r>
                        <a:rPr lang="en" sz="1200">
                          <a:solidFill>
                            <a:schemeClr val="lt1"/>
                          </a:solidFill>
                        </a:rPr>
                        <a:t>86%</a:t>
                      </a:r>
                      <a:endParaRPr sz="1200">
                        <a:solidFill>
                          <a:schemeClr val="lt1"/>
                        </a:solidFill>
                      </a:endParaRPr>
                    </a:p>
                  </a:txBody>
                  <a:tcPr marT="91425" marB="91425" marR="91425" marL="91425"/>
                </a:tc>
              </a:tr>
              <a:tr h="659375">
                <a:tc>
                  <a:txBody>
                    <a:bodyPr/>
                    <a:lstStyle/>
                    <a:p>
                      <a:pPr indent="0" lvl="0" marL="0" rtl="0" algn="ctr">
                        <a:spcBef>
                          <a:spcPts val="0"/>
                        </a:spcBef>
                        <a:spcAft>
                          <a:spcPts val="0"/>
                        </a:spcAft>
                        <a:buNone/>
                      </a:pPr>
                      <a:r>
                        <a:rPr lang="en" sz="1200">
                          <a:solidFill>
                            <a:schemeClr val="lt1"/>
                          </a:solidFill>
                        </a:rPr>
                        <a:t>Fashion</a:t>
                      </a:r>
                      <a:endParaRPr sz="1200">
                        <a:solidFill>
                          <a:schemeClr val="lt1"/>
                        </a:solidFill>
                      </a:endParaRPr>
                    </a:p>
                    <a:p>
                      <a:pPr indent="0" lvl="0" marL="0" rtl="0" algn="ctr">
                        <a:spcBef>
                          <a:spcPts val="0"/>
                        </a:spcBef>
                        <a:spcAft>
                          <a:spcPts val="0"/>
                        </a:spcAft>
                        <a:buNone/>
                      </a:pPr>
                      <a:r>
                        <a:rPr lang="en" sz="1200">
                          <a:solidFill>
                            <a:schemeClr val="lt1"/>
                          </a:solidFill>
                        </a:rPr>
                        <a:t>(MNIST)</a:t>
                      </a:r>
                      <a:endParaRPr sz="1200">
                        <a:solidFill>
                          <a:schemeClr val="lt1"/>
                        </a:solidFill>
                      </a:endParaRPr>
                    </a:p>
                  </a:txBody>
                  <a:tcPr marT="91425" marB="91425" marR="91425" marL="91425"/>
                </a:tc>
                <a:tc>
                  <a:txBody>
                    <a:bodyPr/>
                    <a:lstStyle/>
                    <a:p>
                      <a:pPr indent="0" lvl="0" marL="0" rtl="0" algn="ctr">
                        <a:spcBef>
                          <a:spcPts val="0"/>
                        </a:spcBef>
                        <a:spcAft>
                          <a:spcPts val="0"/>
                        </a:spcAft>
                        <a:buNone/>
                      </a:pPr>
                      <a:r>
                        <a:rPr lang="en" sz="1200">
                          <a:solidFill>
                            <a:schemeClr val="lt1"/>
                          </a:solidFill>
                        </a:rPr>
                        <a:t>67%</a:t>
                      </a:r>
                      <a:endParaRPr sz="1200">
                        <a:solidFill>
                          <a:schemeClr val="lt1"/>
                        </a:solidFill>
                      </a:endParaRPr>
                    </a:p>
                  </a:txBody>
                  <a:tcPr marT="91425" marB="91425" marR="91425" marL="91425"/>
                </a:tc>
                <a:tc>
                  <a:txBody>
                    <a:bodyPr/>
                    <a:lstStyle/>
                    <a:p>
                      <a:pPr indent="0" lvl="0" marL="0" rtl="0" algn="ctr">
                        <a:spcBef>
                          <a:spcPts val="0"/>
                        </a:spcBef>
                        <a:spcAft>
                          <a:spcPts val="0"/>
                        </a:spcAft>
                        <a:buNone/>
                      </a:pPr>
                      <a:r>
                        <a:rPr lang="en" sz="1200">
                          <a:solidFill>
                            <a:schemeClr val="lt1"/>
                          </a:solidFill>
                        </a:rPr>
                        <a:t>69.3%</a:t>
                      </a:r>
                      <a:endParaRPr sz="1200">
                        <a:solidFill>
                          <a:schemeClr val="lt1"/>
                        </a:solidFill>
                      </a:endParaRPr>
                    </a:p>
                  </a:txBody>
                  <a:tcPr marT="91425" marB="91425" marR="91425" marL="91425"/>
                </a:tc>
                <a:tc>
                  <a:txBody>
                    <a:bodyPr/>
                    <a:lstStyle/>
                    <a:p>
                      <a:pPr indent="0" lvl="0" marL="0" rtl="0" algn="ctr">
                        <a:spcBef>
                          <a:spcPts val="0"/>
                        </a:spcBef>
                        <a:spcAft>
                          <a:spcPts val="0"/>
                        </a:spcAft>
                        <a:buNone/>
                      </a:pPr>
                      <a:r>
                        <a:rPr lang="en" sz="1200">
                          <a:solidFill>
                            <a:schemeClr val="lt1"/>
                          </a:solidFill>
                        </a:rPr>
                        <a:t>71%</a:t>
                      </a:r>
                      <a:endParaRPr sz="1200">
                        <a:solidFill>
                          <a:schemeClr val="lt1"/>
                        </a:solidFill>
                      </a:endParaRPr>
                    </a:p>
                  </a:txBody>
                  <a:tcPr marT="91425" marB="91425" marR="91425" marL="91425"/>
                </a:tc>
                <a:tc>
                  <a:txBody>
                    <a:bodyPr/>
                    <a:lstStyle/>
                    <a:p>
                      <a:pPr indent="0" lvl="0" marL="0" rtl="0" algn="ctr">
                        <a:spcBef>
                          <a:spcPts val="0"/>
                        </a:spcBef>
                        <a:spcAft>
                          <a:spcPts val="0"/>
                        </a:spcAft>
                        <a:buNone/>
                      </a:pPr>
                      <a:r>
                        <a:rPr lang="en" sz="1200">
                          <a:solidFill>
                            <a:schemeClr val="lt1"/>
                          </a:solidFill>
                        </a:rPr>
                        <a:t>68.7%</a:t>
                      </a:r>
                      <a:endParaRPr sz="1200">
                        <a:solidFill>
                          <a:schemeClr val="lt1"/>
                        </a:solidFill>
                      </a:endParaRPr>
                    </a:p>
                  </a:txBody>
                  <a:tcPr marT="91425" marB="91425" marR="91425" marL="91425"/>
                </a:tc>
                <a:tc>
                  <a:txBody>
                    <a:bodyPr/>
                    <a:lstStyle/>
                    <a:p>
                      <a:pPr indent="0" lvl="0" marL="0" rtl="0" algn="ctr">
                        <a:spcBef>
                          <a:spcPts val="0"/>
                        </a:spcBef>
                        <a:spcAft>
                          <a:spcPts val="0"/>
                        </a:spcAft>
                        <a:buNone/>
                      </a:pPr>
                      <a:r>
                        <a:rPr lang="en" sz="1200">
                          <a:solidFill>
                            <a:schemeClr val="lt1"/>
                          </a:solidFill>
                        </a:rPr>
                        <a:t>89%</a:t>
                      </a:r>
                      <a:endParaRPr sz="1200">
                        <a:solidFill>
                          <a:schemeClr val="lt1"/>
                        </a:solidFill>
                      </a:endParaRPr>
                    </a:p>
                  </a:txBody>
                  <a:tcPr marT="91425" marB="91425" marR="91425" marL="91425"/>
                </a:tc>
                <a:tc>
                  <a:txBody>
                    <a:bodyPr/>
                    <a:lstStyle/>
                    <a:p>
                      <a:pPr indent="0" lvl="0" marL="0" rtl="0" algn="ctr">
                        <a:spcBef>
                          <a:spcPts val="0"/>
                        </a:spcBef>
                        <a:spcAft>
                          <a:spcPts val="0"/>
                        </a:spcAft>
                        <a:buNone/>
                      </a:pPr>
                      <a:r>
                        <a:rPr lang="en" sz="1200">
                          <a:solidFill>
                            <a:schemeClr val="lt1"/>
                          </a:solidFill>
                        </a:rPr>
                        <a:t>-</a:t>
                      </a:r>
                      <a:endParaRPr sz="1200">
                        <a:solidFill>
                          <a:schemeClr val="lt1"/>
                        </a:solidFill>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4"/>
          <p:cNvSpPr txBox="1"/>
          <p:nvPr>
            <p:ph type="title"/>
          </p:nvPr>
        </p:nvSpPr>
        <p:spPr>
          <a:xfrm>
            <a:off x="589450" y="417722"/>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Inference</a:t>
            </a:r>
            <a:endParaRPr/>
          </a:p>
        </p:txBody>
      </p:sp>
      <p:sp>
        <p:nvSpPr>
          <p:cNvPr id="182" name="Google Shape;182;p24"/>
          <p:cNvSpPr txBox="1"/>
          <p:nvPr/>
        </p:nvSpPr>
        <p:spPr>
          <a:xfrm>
            <a:off x="750950" y="1450400"/>
            <a:ext cx="78966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Whether to choose Logistic or SVM completely depends on the size of n</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If n is sufficiently large(~10,000): Logistic Regression will do better</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If n is moderate(~1000) , SVM will do far better than other algorithms</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In </a:t>
            </a:r>
            <a:r>
              <a:rPr lang="en">
                <a:solidFill>
                  <a:schemeClr val="lt1"/>
                </a:solidFill>
                <a:latin typeface="Roboto"/>
                <a:ea typeface="Roboto"/>
                <a:cs typeface="Roboto"/>
                <a:sym typeface="Roboto"/>
              </a:rPr>
              <a:t>comparison</a:t>
            </a:r>
            <a:r>
              <a:rPr lang="en">
                <a:solidFill>
                  <a:schemeClr val="lt1"/>
                </a:solidFill>
                <a:latin typeface="Roboto"/>
                <a:ea typeface="Roboto"/>
                <a:cs typeface="Roboto"/>
                <a:sym typeface="Roboto"/>
              </a:rPr>
              <a:t>, logistic regression lesser expensive computationally &amp; lesser time consuming</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SVM is lesser expensive computationally compared to N.Networks but takes lot more time</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A.Neural Networks are most expensive computationally, but takes lesser time than SVM</a:t>
            </a:r>
            <a:endParaRPr>
              <a:solidFill>
                <a:schemeClr val="lt1"/>
              </a:solidFill>
              <a:latin typeface="Roboto"/>
              <a:ea typeface="Roboto"/>
              <a:cs typeface="Roboto"/>
              <a:sym typeface="Roboto"/>
            </a:endParaRPr>
          </a:p>
          <a:p>
            <a:pPr indent="0" lvl="0" marL="914400" rtl="0" algn="l">
              <a:spcBef>
                <a:spcPts val="0"/>
              </a:spcBef>
              <a:spcAft>
                <a:spcPts val="0"/>
              </a:spcAft>
              <a:buNone/>
            </a:pPr>
            <a:r>
              <a:t/>
            </a:r>
            <a:endParaRPr>
              <a:solidFill>
                <a:schemeClr val="lt1"/>
              </a:solidFill>
              <a:latin typeface="Roboto"/>
              <a:ea typeface="Roboto"/>
              <a:cs typeface="Roboto"/>
              <a:sym typeface="Roboto"/>
            </a:endParaRPr>
          </a:p>
        </p:txBody>
      </p:sp>
      <p:sp>
        <p:nvSpPr>
          <p:cNvPr id="183" name="Google Shape;183;p24"/>
          <p:cNvSpPr txBox="1"/>
          <p:nvPr/>
        </p:nvSpPr>
        <p:spPr>
          <a:xfrm>
            <a:off x="868850" y="2690975"/>
            <a:ext cx="7896600" cy="400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a:solidFill>
                <a:schemeClr val="lt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5"/>
          <p:cNvSpPr txBox="1"/>
          <p:nvPr>
            <p:ph type="title"/>
          </p:nvPr>
        </p:nvSpPr>
        <p:spPr>
          <a:xfrm>
            <a:off x="507375" y="41969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Help Taken from:</a:t>
            </a:r>
            <a:endParaRPr/>
          </a:p>
        </p:txBody>
      </p:sp>
      <p:sp>
        <p:nvSpPr>
          <p:cNvPr id="189" name="Google Shape;189;p25"/>
          <p:cNvSpPr txBox="1"/>
          <p:nvPr/>
        </p:nvSpPr>
        <p:spPr>
          <a:xfrm>
            <a:off x="780225" y="1479225"/>
            <a:ext cx="78648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Roboto"/>
              <a:buAutoNum type="arabicParenR"/>
            </a:pPr>
            <a:r>
              <a:rPr lang="en" u="sng">
                <a:solidFill>
                  <a:schemeClr val="lt1"/>
                </a:solidFill>
                <a:hlinkClick r:id="rId3">
                  <a:extLst>
                    <a:ext uri="{A12FA001-AC4F-418D-AE19-62706E023703}">
                      <ahyp:hlinkClr val="tx"/>
                    </a:ext>
                  </a:extLst>
                </a:hlinkClick>
              </a:rPr>
              <a:t>Medium Website’s blog</a:t>
            </a:r>
            <a:r>
              <a:rPr lang="en">
                <a:solidFill>
                  <a:schemeClr val="lt1"/>
                </a:solidFill>
              </a:rPr>
              <a:t> </a:t>
            </a:r>
            <a:br>
              <a:rPr lang="en">
                <a:solidFill>
                  <a:schemeClr val="lt1"/>
                </a:solidFill>
              </a:rPr>
            </a:b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AutoNum type="arabicParenR"/>
            </a:pPr>
            <a:r>
              <a:rPr lang="en" u="sng">
                <a:solidFill>
                  <a:schemeClr val="lt1"/>
                </a:solidFill>
                <a:latin typeface="Roboto"/>
                <a:ea typeface="Roboto"/>
                <a:cs typeface="Roboto"/>
                <a:sym typeface="Roboto"/>
                <a:hlinkClick r:id="rId4">
                  <a:extLst>
                    <a:ext uri="{A12FA001-AC4F-418D-AE19-62706E023703}">
                      <ahyp:hlinkClr val="tx"/>
                    </a:ext>
                  </a:extLst>
                </a:hlinkClick>
              </a:rPr>
              <a:t>Machine Learning Master Blog</a:t>
            </a:r>
            <a:br>
              <a:rPr lang="en">
                <a:solidFill>
                  <a:schemeClr val="lt1"/>
                </a:solidFill>
                <a:latin typeface="Roboto"/>
                <a:ea typeface="Roboto"/>
                <a:cs typeface="Roboto"/>
                <a:sym typeface="Roboto"/>
              </a:rPr>
            </a:b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AutoNum type="arabicParenR"/>
            </a:pPr>
            <a:r>
              <a:rPr lang="en" u="sng">
                <a:solidFill>
                  <a:schemeClr val="lt1"/>
                </a:solidFill>
                <a:latin typeface="Roboto"/>
                <a:ea typeface="Roboto"/>
                <a:cs typeface="Roboto"/>
                <a:sym typeface="Roboto"/>
                <a:hlinkClick r:id="rId5">
                  <a:extLst>
                    <a:ext uri="{A12FA001-AC4F-418D-AE19-62706E023703}">
                      <ahyp:hlinkClr val="tx"/>
                    </a:ext>
                  </a:extLst>
                </a:hlinkClick>
              </a:rPr>
              <a:t>Research Gate forum</a:t>
            </a:r>
            <a:br>
              <a:rPr lang="en">
                <a:solidFill>
                  <a:schemeClr val="lt1"/>
                </a:solidFill>
                <a:latin typeface="Roboto"/>
                <a:ea typeface="Roboto"/>
                <a:cs typeface="Roboto"/>
                <a:sym typeface="Roboto"/>
              </a:rPr>
            </a:b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AutoNum type="arabicParenR"/>
            </a:pPr>
            <a:r>
              <a:rPr lang="en" u="sng">
                <a:solidFill>
                  <a:schemeClr val="lt1"/>
                </a:solidFill>
                <a:latin typeface="Roboto"/>
                <a:ea typeface="Roboto"/>
                <a:cs typeface="Roboto"/>
                <a:sym typeface="Roboto"/>
                <a:hlinkClick r:id="rId6">
                  <a:extLst>
                    <a:ext uri="{A12FA001-AC4F-418D-AE19-62706E023703}">
                      <ahyp:hlinkClr val="tx"/>
                    </a:ext>
                  </a:extLst>
                </a:hlinkClick>
              </a:rPr>
              <a:t>Scikit Learn Documentation page</a:t>
            </a:r>
            <a:br>
              <a:rPr lang="en">
                <a:solidFill>
                  <a:schemeClr val="lt1"/>
                </a:solidFill>
                <a:latin typeface="Roboto"/>
                <a:ea typeface="Roboto"/>
                <a:cs typeface="Roboto"/>
                <a:sym typeface="Roboto"/>
              </a:rPr>
            </a:b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AutoNum type="arabicParenR"/>
            </a:pPr>
            <a:r>
              <a:rPr lang="en" u="sng">
                <a:solidFill>
                  <a:schemeClr val="lt1"/>
                </a:solidFill>
                <a:latin typeface="Roboto"/>
                <a:ea typeface="Roboto"/>
                <a:cs typeface="Roboto"/>
                <a:sym typeface="Roboto"/>
                <a:hlinkClick r:id="rId7">
                  <a:extLst>
                    <a:ext uri="{A12FA001-AC4F-418D-AE19-62706E023703}">
                      <ahyp:hlinkClr val="tx"/>
                    </a:ext>
                  </a:extLst>
                </a:hlinkClick>
              </a:rPr>
              <a:t>Tensor Flow CNN Example</a:t>
            </a:r>
            <a:endParaRPr>
              <a:solidFill>
                <a:schemeClr val="lt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ctrTitle"/>
          </p:nvPr>
        </p:nvSpPr>
        <p:spPr>
          <a:xfrm>
            <a:off x="356475" y="213197"/>
            <a:ext cx="8222100" cy="83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Classification Techniques</a:t>
            </a:r>
            <a:endParaRPr/>
          </a:p>
        </p:txBody>
      </p:sp>
      <p:sp>
        <p:nvSpPr>
          <p:cNvPr id="93" name="Google Shape;93;p14"/>
          <p:cNvSpPr txBox="1"/>
          <p:nvPr/>
        </p:nvSpPr>
        <p:spPr>
          <a:xfrm>
            <a:off x="561100" y="1191500"/>
            <a:ext cx="7033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Roboto"/>
                <a:ea typeface="Roboto"/>
                <a:cs typeface="Roboto"/>
                <a:sym typeface="Roboto"/>
              </a:rPr>
              <a:t>What is Classification?</a:t>
            </a:r>
            <a:endParaRPr sz="1800">
              <a:solidFill>
                <a:schemeClr val="lt1"/>
              </a:solidFill>
              <a:latin typeface="Roboto"/>
              <a:ea typeface="Roboto"/>
              <a:cs typeface="Roboto"/>
              <a:sym typeface="Roboto"/>
            </a:endParaRPr>
          </a:p>
        </p:txBody>
      </p:sp>
      <p:sp>
        <p:nvSpPr>
          <p:cNvPr id="94" name="Google Shape;94;p14"/>
          <p:cNvSpPr txBox="1"/>
          <p:nvPr/>
        </p:nvSpPr>
        <p:spPr>
          <a:xfrm>
            <a:off x="739275" y="1735225"/>
            <a:ext cx="7456500" cy="26475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Classification refers to a predictive modeling problem where a class label is predicted for a given example of input data.</a:t>
            </a:r>
            <a:endParaRPr sz="1600">
              <a:solidFill>
                <a:schemeClr val="lt1"/>
              </a:solidFill>
              <a:latin typeface="Roboto"/>
              <a:ea typeface="Roboto"/>
              <a:cs typeface="Roboto"/>
              <a:sym typeface="Roboto"/>
            </a:endParaRPr>
          </a:p>
          <a:p>
            <a:pPr indent="-330200" lvl="0" marL="457200" rtl="0" algn="l">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Predicts the output as a discrete value(usually called class label)</a:t>
            </a:r>
            <a:endParaRPr sz="1600">
              <a:solidFill>
                <a:schemeClr val="lt1"/>
              </a:solidFill>
              <a:latin typeface="Roboto"/>
              <a:ea typeface="Roboto"/>
              <a:cs typeface="Roboto"/>
              <a:sym typeface="Roboto"/>
            </a:endParaRPr>
          </a:p>
          <a:p>
            <a:pPr indent="0" lvl="0" marL="0" rtl="0" algn="l">
              <a:spcBef>
                <a:spcPts val="0"/>
              </a:spcBef>
              <a:spcAft>
                <a:spcPts val="0"/>
              </a:spcAft>
              <a:buNone/>
            </a:pPr>
            <a:r>
              <a:t/>
            </a:r>
            <a:endParaRPr sz="1600">
              <a:solidFill>
                <a:schemeClr val="lt1"/>
              </a:solidFill>
              <a:latin typeface="Roboto"/>
              <a:ea typeface="Roboto"/>
              <a:cs typeface="Roboto"/>
              <a:sym typeface="Roboto"/>
            </a:endParaRPr>
          </a:p>
          <a:p>
            <a:pPr indent="0" lvl="0" marL="457200" rtl="0" algn="l">
              <a:spcBef>
                <a:spcPts val="0"/>
              </a:spcBef>
              <a:spcAft>
                <a:spcPts val="0"/>
              </a:spcAft>
              <a:buNone/>
            </a:pPr>
            <a:r>
              <a:rPr lang="en" sz="1600">
                <a:solidFill>
                  <a:schemeClr val="lt1"/>
                </a:solidFill>
                <a:latin typeface="Roboto"/>
                <a:ea typeface="Roboto"/>
                <a:cs typeface="Roboto"/>
                <a:sym typeface="Roboto"/>
              </a:rPr>
              <a:t>Popular Examples :</a:t>
            </a:r>
            <a:endParaRPr sz="1600">
              <a:solidFill>
                <a:schemeClr val="lt1"/>
              </a:solidFill>
              <a:latin typeface="Roboto"/>
              <a:ea typeface="Roboto"/>
              <a:cs typeface="Roboto"/>
              <a:sym typeface="Roboto"/>
            </a:endParaRPr>
          </a:p>
          <a:p>
            <a:pPr indent="-330200" lvl="0" marL="457200" rtl="0" algn="l">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 Logistic Regression</a:t>
            </a:r>
            <a:endParaRPr sz="1600">
              <a:solidFill>
                <a:schemeClr val="lt1"/>
              </a:solidFill>
              <a:latin typeface="Roboto"/>
              <a:ea typeface="Roboto"/>
              <a:cs typeface="Roboto"/>
              <a:sym typeface="Roboto"/>
            </a:endParaRPr>
          </a:p>
          <a:p>
            <a:pPr indent="-330200" lvl="0" marL="457200" rtl="0" algn="l">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k-Nearest Neighbors</a:t>
            </a:r>
            <a:endParaRPr sz="1600">
              <a:solidFill>
                <a:schemeClr val="lt1"/>
              </a:solidFill>
              <a:latin typeface="Roboto"/>
              <a:ea typeface="Roboto"/>
              <a:cs typeface="Roboto"/>
              <a:sym typeface="Roboto"/>
            </a:endParaRPr>
          </a:p>
          <a:p>
            <a:pPr indent="-330200" lvl="0" marL="457200" rtl="0" algn="l">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Decision Trees</a:t>
            </a:r>
            <a:endParaRPr sz="1600">
              <a:solidFill>
                <a:schemeClr val="lt1"/>
              </a:solidFill>
              <a:latin typeface="Roboto"/>
              <a:ea typeface="Roboto"/>
              <a:cs typeface="Roboto"/>
              <a:sym typeface="Roboto"/>
            </a:endParaRPr>
          </a:p>
          <a:p>
            <a:pPr indent="-330200" lvl="0" marL="457200" rtl="0" algn="l">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Support Vector Machine</a:t>
            </a:r>
            <a:endParaRPr sz="1600">
              <a:solidFill>
                <a:schemeClr val="lt1"/>
              </a:solidFill>
              <a:latin typeface="Roboto"/>
              <a:ea typeface="Roboto"/>
              <a:cs typeface="Roboto"/>
              <a:sym typeface="Roboto"/>
            </a:endParaRPr>
          </a:p>
          <a:p>
            <a:pPr indent="-330200" lvl="0" marL="457200" rtl="0" algn="l">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Naive Bayes</a:t>
            </a:r>
            <a:endParaRPr sz="1600">
              <a:solidFill>
                <a:schemeClr val="lt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ctrTitle"/>
          </p:nvPr>
        </p:nvSpPr>
        <p:spPr>
          <a:xfrm>
            <a:off x="598100" y="325372"/>
            <a:ext cx="8222100" cy="83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Classification Techniques</a:t>
            </a:r>
            <a:endParaRPr/>
          </a:p>
        </p:txBody>
      </p:sp>
      <p:sp>
        <p:nvSpPr>
          <p:cNvPr id="100" name="Google Shape;100;p15"/>
          <p:cNvSpPr txBox="1"/>
          <p:nvPr>
            <p:ph idx="1" type="subTitle"/>
          </p:nvPr>
        </p:nvSpPr>
        <p:spPr>
          <a:xfrm>
            <a:off x="460938" y="112796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Classification Techniques:</a:t>
            </a:r>
            <a:endParaRPr/>
          </a:p>
          <a:p>
            <a:pPr indent="0" lvl="0" marL="0" rtl="0" algn="l">
              <a:spcBef>
                <a:spcPts val="0"/>
              </a:spcBef>
              <a:spcAft>
                <a:spcPts val="0"/>
              </a:spcAft>
              <a:buNone/>
            </a:pPr>
            <a:r>
              <a:t/>
            </a:r>
            <a:endParaRPr/>
          </a:p>
        </p:txBody>
      </p:sp>
      <p:sp>
        <p:nvSpPr>
          <p:cNvPr id="101" name="Google Shape;101;p15"/>
          <p:cNvSpPr txBox="1"/>
          <p:nvPr/>
        </p:nvSpPr>
        <p:spPr>
          <a:xfrm>
            <a:off x="598100" y="1735200"/>
            <a:ext cx="7482300" cy="28938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lt1"/>
              </a:buClr>
              <a:buSzPts val="1600"/>
              <a:buFont typeface="Roboto"/>
              <a:buAutoNum type="arabicParenR"/>
            </a:pPr>
            <a:r>
              <a:rPr b="1" lang="en" sz="1600">
                <a:solidFill>
                  <a:schemeClr val="lt1"/>
                </a:solidFill>
                <a:latin typeface="Roboto"/>
                <a:ea typeface="Roboto"/>
                <a:cs typeface="Roboto"/>
                <a:sym typeface="Roboto"/>
              </a:rPr>
              <a:t>Binary Classification : </a:t>
            </a:r>
            <a:r>
              <a:rPr lang="en" sz="1600">
                <a:solidFill>
                  <a:schemeClr val="lt1"/>
                </a:solidFill>
                <a:latin typeface="Roboto"/>
                <a:ea typeface="Roboto"/>
                <a:cs typeface="Roboto"/>
                <a:sym typeface="Roboto"/>
              </a:rPr>
              <a:t>Prediction o/p : 0 or 1 only</a:t>
            </a:r>
            <a:br>
              <a:rPr lang="en" sz="1600">
                <a:solidFill>
                  <a:schemeClr val="lt1"/>
                </a:solidFill>
                <a:latin typeface="Roboto"/>
                <a:ea typeface="Roboto"/>
                <a:cs typeface="Roboto"/>
                <a:sym typeface="Roboto"/>
              </a:rPr>
            </a:br>
            <a:endParaRPr sz="1600">
              <a:solidFill>
                <a:schemeClr val="lt1"/>
              </a:solidFill>
              <a:latin typeface="Roboto"/>
              <a:ea typeface="Roboto"/>
              <a:cs typeface="Roboto"/>
              <a:sym typeface="Roboto"/>
            </a:endParaRPr>
          </a:p>
          <a:p>
            <a:pPr indent="-330200" lvl="0" marL="457200" rtl="0" algn="l">
              <a:spcBef>
                <a:spcPts val="0"/>
              </a:spcBef>
              <a:spcAft>
                <a:spcPts val="0"/>
              </a:spcAft>
              <a:buClr>
                <a:schemeClr val="lt1"/>
              </a:buClr>
              <a:buSzPts val="1600"/>
              <a:buFont typeface="Roboto"/>
              <a:buAutoNum type="arabicParenR"/>
            </a:pPr>
            <a:r>
              <a:rPr b="1" lang="en" sz="1600">
                <a:solidFill>
                  <a:schemeClr val="lt1"/>
                </a:solidFill>
                <a:latin typeface="Roboto"/>
                <a:ea typeface="Roboto"/>
                <a:cs typeface="Roboto"/>
                <a:sym typeface="Roboto"/>
              </a:rPr>
              <a:t>Multi-Class Classification</a:t>
            </a:r>
            <a:r>
              <a:rPr lang="en" sz="1600">
                <a:solidFill>
                  <a:schemeClr val="lt1"/>
                </a:solidFill>
                <a:latin typeface="Roboto"/>
                <a:ea typeface="Roboto"/>
                <a:cs typeface="Roboto"/>
                <a:sym typeface="Roboto"/>
              </a:rPr>
              <a:t> : Prediction o/p varies from 0 to k where k is the no. of class labels</a:t>
            </a:r>
            <a:br>
              <a:rPr lang="en" sz="1600">
                <a:solidFill>
                  <a:schemeClr val="lt1"/>
                </a:solidFill>
                <a:latin typeface="Roboto"/>
                <a:ea typeface="Roboto"/>
                <a:cs typeface="Roboto"/>
                <a:sym typeface="Roboto"/>
              </a:rPr>
            </a:br>
            <a:endParaRPr sz="1600">
              <a:solidFill>
                <a:schemeClr val="lt1"/>
              </a:solidFill>
              <a:latin typeface="Roboto"/>
              <a:ea typeface="Roboto"/>
              <a:cs typeface="Roboto"/>
              <a:sym typeface="Roboto"/>
            </a:endParaRPr>
          </a:p>
          <a:p>
            <a:pPr indent="-330200" lvl="0" marL="457200" rtl="0" algn="l">
              <a:spcBef>
                <a:spcPts val="0"/>
              </a:spcBef>
              <a:spcAft>
                <a:spcPts val="0"/>
              </a:spcAft>
              <a:buClr>
                <a:schemeClr val="lt1"/>
              </a:buClr>
              <a:buSzPts val="1600"/>
              <a:buFont typeface="Roboto"/>
              <a:buAutoNum type="arabicParenR"/>
            </a:pPr>
            <a:r>
              <a:rPr b="1" lang="en" sz="1600">
                <a:solidFill>
                  <a:schemeClr val="lt1"/>
                </a:solidFill>
                <a:latin typeface="Roboto"/>
                <a:ea typeface="Roboto"/>
                <a:cs typeface="Roboto"/>
                <a:sym typeface="Roboto"/>
              </a:rPr>
              <a:t>Multi-Label Classification</a:t>
            </a:r>
            <a:r>
              <a:rPr lang="en" sz="1600">
                <a:solidFill>
                  <a:schemeClr val="lt1"/>
                </a:solidFill>
                <a:latin typeface="Roboto"/>
                <a:ea typeface="Roboto"/>
                <a:cs typeface="Roboto"/>
                <a:sym typeface="Roboto"/>
              </a:rPr>
              <a:t> : Each data sample can be predicted in more than one ways</a:t>
            </a:r>
            <a:br>
              <a:rPr lang="en" sz="1600">
                <a:solidFill>
                  <a:schemeClr val="lt1"/>
                </a:solidFill>
                <a:latin typeface="Roboto"/>
                <a:ea typeface="Roboto"/>
                <a:cs typeface="Roboto"/>
                <a:sym typeface="Roboto"/>
              </a:rPr>
            </a:br>
            <a:endParaRPr sz="1600">
              <a:solidFill>
                <a:schemeClr val="lt1"/>
              </a:solidFill>
              <a:latin typeface="Roboto"/>
              <a:ea typeface="Roboto"/>
              <a:cs typeface="Roboto"/>
              <a:sym typeface="Roboto"/>
            </a:endParaRPr>
          </a:p>
          <a:p>
            <a:pPr indent="-330200" lvl="0" marL="457200" rtl="0" algn="l">
              <a:spcBef>
                <a:spcPts val="0"/>
              </a:spcBef>
              <a:spcAft>
                <a:spcPts val="0"/>
              </a:spcAft>
              <a:buClr>
                <a:schemeClr val="lt1"/>
              </a:buClr>
              <a:buSzPts val="1600"/>
              <a:buFont typeface="Roboto"/>
              <a:buAutoNum type="arabicParenR"/>
            </a:pPr>
            <a:r>
              <a:rPr b="1" lang="en" sz="1600">
                <a:solidFill>
                  <a:schemeClr val="lt1"/>
                </a:solidFill>
                <a:latin typeface="Roboto"/>
                <a:ea typeface="Roboto"/>
                <a:cs typeface="Roboto"/>
                <a:sym typeface="Roboto"/>
              </a:rPr>
              <a:t>Imbalanced Classification : </a:t>
            </a:r>
            <a:r>
              <a:rPr lang="en" sz="1600">
                <a:solidFill>
                  <a:schemeClr val="lt1"/>
                </a:solidFill>
                <a:latin typeface="Roboto"/>
                <a:ea typeface="Roboto"/>
                <a:cs typeface="Roboto"/>
                <a:sym typeface="Roboto"/>
              </a:rPr>
              <a:t>Typical case of binary classification technique where most of the samples belong to only 1 data set</a:t>
            </a:r>
            <a:endParaRPr sz="1600">
              <a:solidFill>
                <a:schemeClr val="lt1"/>
              </a:solidFill>
              <a:latin typeface="Roboto"/>
              <a:ea typeface="Roboto"/>
              <a:cs typeface="Roboto"/>
              <a:sym typeface="Roboto"/>
            </a:endParaRPr>
          </a:p>
          <a:p>
            <a:pPr indent="0" lvl="0" marL="0" rtl="0" algn="l">
              <a:spcBef>
                <a:spcPts val="0"/>
              </a:spcBef>
              <a:spcAft>
                <a:spcPts val="0"/>
              </a:spcAft>
              <a:buNone/>
            </a:pPr>
            <a:r>
              <a:rPr lang="en" sz="1600">
                <a:solidFill>
                  <a:schemeClr val="lt1"/>
                </a:solidFill>
                <a:latin typeface="Roboto"/>
                <a:ea typeface="Roboto"/>
                <a:cs typeface="Roboto"/>
                <a:sym typeface="Roboto"/>
              </a:rPr>
              <a:t>	Eg : Fraud detection, Spam Detection, Medical Diagnosis etc</a:t>
            </a:r>
            <a:endParaRPr sz="1600">
              <a:solidFill>
                <a:schemeClr val="lt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Classification Techniques Used:</a:t>
            </a:r>
            <a:endParaRPr/>
          </a:p>
        </p:txBody>
      </p:sp>
      <p:sp>
        <p:nvSpPr>
          <p:cNvPr id="107" name="Google Shape;107;p16"/>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08" name="Google Shape;108;p16"/>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Logistic Regression</a:t>
            </a:r>
            <a:endParaRPr>
              <a:solidFill>
                <a:schemeClr val="lt1"/>
              </a:solidFill>
            </a:endParaRPr>
          </a:p>
        </p:txBody>
      </p:sp>
      <p:sp>
        <p:nvSpPr>
          <p:cNvPr id="109" name="Google Shape;109;p16"/>
          <p:cNvSpPr txBox="1"/>
          <p:nvPr>
            <p:ph idx="4294967295" type="body"/>
          </p:nvPr>
        </p:nvSpPr>
        <p:spPr>
          <a:xfrm>
            <a:off x="432350" y="2070575"/>
            <a:ext cx="2471700" cy="2650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Supervised Learning </a:t>
            </a:r>
            <a:endParaRPr sz="1200"/>
          </a:p>
          <a:p>
            <a:pPr indent="-304800" lvl="0" marL="457200" rtl="0" algn="l">
              <a:spcBef>
                <a:spcPts val="0"/>
              </a:spcBef>
              <a:spcAft>
                <a:spcPts val="0"/>
              </a:spcAft>
              <a:buSzPts val="1200"/>
              <a:buChar char="●"/>
            </a:pPr>
            <a:r>
              <a:rPr lang="en" sz="1200"/>
              <a:t>Classification algorithm</a:t>
            </a:r>
            <a:endParaRPr sz="1200"/>
          </a:p>
          <a:p>
            <a:pPr indent="-304800" lvl="0" marL="457200" rtl="0" algn="l">
              <a:spcBef>
                <a:spcPts val="0"/>
              </a:spcBef>
              <a:spcAft>
                <a:spcPts val="0"/>
              </a:spcAft>
              <a:buSzPts val="1200"/>
              <a:buChar char="●"/>
            </a:pPr>
            <a:r>
              <a:rPr lang="en" sz="1200"/>
              <a:t>Works well with linearly </a:t>
            </a:r>
            <a:r>
              <a:rPr lang="en" sz="1200"/>
              <a:t>separable</a:t>
            </a:r>
            <a:r>
              <a:rPr lang="en" sz="1200"/>
              <a:t> data</a:t>
            </a:r>
            <a:endParaRPr sz="1200"/>
          </a:p>
          <a:p>
            <a:pPr indent="-304800" lvl="0" marL="457200" rtl="0" algn="l">
              <a:spcBef>
                <a:spcPts val="0"/>
              </a:spcBef>
              <a:spcAft>
                <a:spcPts val="0"/>
              </a:spcAft>
              <a:buSzPts val="1200"/>
              <a:buChar char="●"/>
            </a:pPr>
            <a:r>
              <a:rPr lang="en" sz="1200"/>
              <a:t>Uses sigmoid function to classify into a class</a:t>
            </a:r>
            <a:endParaRPr sz="1200"/>
          </a:p>
          <a:p>
            <a:pPr indent="-304800" lvl="0" marL="457200" rtl="0" algn="l">
              <a:spcBef>
                <a:spcPts val="0"/>
              </a:spcBef>
              <a:spcAft>
                <a:spcPts val="0"/>
              </a:spcAft>
              <a:buSzPts val="1200"/>
              <a:buChar char="●"/>
            </a:pPr>
            <a:r>
              <a:rPr lang="en" sz="1200"/>
              <a:t>Uses Linear Regression Technique to find </a:t>
            </a:r>
            <a:r>
              <a:rPr lang="en" sz="1200"/>
              <a:t>regression</a:t>
            </a:r>
            <a:r>
              <a:rPr lang="en" sz="1200"/>
              <a:t> line</a:t>
            </a:r>
            <a:endParaRPr sz="1200"/>
          </a:p>
          <a:p>
            <a:pPr indent="0" lvl="0" marL="457200" rtl="0" algn="l">
              <a:spcBef>
                <a:spcPts val="800"/>
              </a:spcBef>
              <a:spcAft>
                <a:spcPts val="800"/>
              </a:spcAft>
              <a:buNone/>
            </a:pPr>
            <a:r>
              <a:t/>
            </a:r>
            <a:endParaRPr b="1" sz="1200"/>
          </a:p>
        </p:txBody>
      </p:sp>
      <p:sp>
        <p:nvSpPr>
          <p:cNvPr id="110" name="Google Shape;110;p16"/>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1" name="Google Shape;111;p16"/>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rPr>
              <a:t>Support Vector Machine</a:t>
            </a:r>
            <a:endParaRPr>
              <a:solidFill>
                <a:schemeClr val="lt1"/>
              </a:solidFill>
            </a:endParaRPr>
          </a:p>
        </p:txBody>
      </p:sp>
      <p:sp>
        <p:nvSpPr>
          <p:cNvPr id="112" name="Google Shape;112;p16"/>
          <p:cNvSpPr txBox="1"/>
          <p:nvPr>
            <p:ph idx="4294967295" type="body"/>
          </p:nvPr>
        </p:nvSpPr>
        <p:spPr>
          <a:xfrm>
            <a:off x="3336146" y="2070575"/>
            <a:ext cx="2471700" cy="2650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Supervised Learning</a:t>
            </a:r>
            <a:endParaRPr sz="1200"/>
          </a:p>
          <a:p>
            <a:pPr indent="-304800" lvl="0" marL="457200" rtl="0" algn="l">
              <a:spcBef>
                <a:spcPts val="0"/>
              </a:spcBef>
              <a:spcAft>
                <a:spcPts val="0"/>
              </a:spcAft>
              <a:buSzPts val="1200"/>
              <a:buChar char="●"/>
            </a:pPr>
            <a:r>
              <a:rPr lang="en" sz="1200"/>
              <a:t>Classification algorithm</a:t>
            </a:r>
            <a:endParaRPr sz="1200"/>
          </a:p>
          <a:p>
            <a:pPr indent="-304800" lvl="0" marL="457200" rtl="0" algn="l">
              <a:spcBef>
                <a:spcPts val="0"/>
              </a:spcBef>
              <a:spcAft>
                <a:spcPts val="0"/>
              </a:spcAft>
              <a:buSzPts val="1200"/>
              <a:buChar char="●"/>
            </a:pPr>
            <a:r>
              <a:rPr lang="en" sz="1200"/>
              <a:t>Uses support vectors to find the best </a:t>
            </a:r>
            <a:r>
              <a:rPr lang="en" sz="1200"/>
              <a:t>separation</a:t>
            </a:r>
            <a:r>
              <a:rPr lang="en" sz="1200"/>
              <a:t> b/w classes</a:t>
            </a:r>
            <a:endParaRPr sz="1200"/>
          </a:p>
          <a:p>
            <a:pPr indent="-304800" lvl="0" marL="457200" rtl="0" algn="l">
              <a:spcBef>
                <a:spcPts val="0"/>
              </a:spcBef>
              <a:spcAft>
                <a:spcPts val="0"/>
              </a:spcAft>
              <a:buSzPts val="1200"/>
              <a:buChar char="●"/>
            </a:pPr>
            <a:r>
              <a:rPr lang="en" sz="1200"/>
              <a:t>Uses the concept of “Maximum Margin” to find this </a:t>
            </a:r>
            <a:r>
              <a:rPr lang="en" sz="1200"/>
              <a:t>separation</a:t>
            </a:r>
            <a:endParaRPr sz="1200"/>
          </a:p>
          <a:p>
            <a:pPr indent="-304800" lvl="0" marL="457200" rtl="0" algn="l">
              <a:spcBef>
                <a:spcPts val="0"/>
              </a:spcBef>
              <a:spcAft>
                <a:spcPts val="0"/>
              </a:spcAft>
              <a:buSzPts val="1200"/>
              <a:buChar char="●"/>
            </a:pPr>
            <a:r>
              <a:rPr lang="en" sz="1200"/>
              <a:t>Linear Classifier technique</a:t>
            </a:r>
            <a:endParaRPr sz="1200"/>
          </a:p>
        </p:txBody>
      </p:sp>
      <p:sp>
        <p:nvSpPr>
          <p:cNvPr id="113" name="Google Shape;113;p16"/>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4" name="Google Shape;114;p16"/>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Neural Networks</a:t>
            </a:r>
            <a:endParaRPr>
              <a:solidFill>
                <a:schemeClr val="lt1"/>
              </a:solidFill>
            </a:endParaRPr>
          </a:p>
        </p:txBody>
      </p:sp>
      <p:sp>
        <p:nvSpPr>
          <p:cNvPr id="115" name="Google Shape;115;p16"/>
          <p:cNvSpPr txBox="1"/>
          <p:nvPr>
            <p:ph idx="4294967295" type="body"/>
          </p:nvPr>
        </p:nvSpPr>
        <p:spPr>
          <a:xfrm>
            <a:off x="6254226" y="2070575"/>
            <a:ext cx="2471700" cy="2650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Feed forward Artificial Neural network</a:t>
            </a:r>
            <a:endParaRPr sz="1200"/>
          </a:p>
          <a:p>
            <a:pPr indent="-304800" lvl="0" marL="457200" rtl="0" algn="l">
              <a:spcBef>
                <a:spcPts val="0"/>
              </a:spcBef>
              <a:spcAft>
                <a:spcPts val="0"/>
              </a:spcAft>
              <a:buSzPts val="1200"/>
              <a:buChar char="●"/>
            </a:pPr>
            <a:r>
              <a:rPr lang="en" sz="1200"/>
              <a:t>Uses multiple layers of perceptron with hidden layers to build a model</a:t>
            </a:r>
            <a:endParaRPr sz="1200"/>
          </a:p>
          <a:p>
            <a:pPr indent="-304800" lvl="0" marL="457200" rtl="0" algn="l">
              <a:spcBef>
                <a:spcPts val="0"/>
              </a:spcBef>
              <a:spcAft>
                <a:spcPts val="0"/>
              </a:spcAft>
              <a:buSzPts val="1200"/>
              <a:buChar char="●"/>
            </a:pPr>
            <a:r>
              <a:rPr lang="en" sz="1200"/>
              <a:t>Can distinguish data that is non-linearly </a:t>
            </a:r>
            <a:r>
              <a:rPr lang="en" sz="1200"/>
              <a:t>separable</a:t>
            </a:r>
            <a:endParaRPr sz="1200"/>
          </a:p>
          <a:p>
            <a:pPr indent="-304800" lvl="0" marL="457200" rtl="0" algn="l">
              <a:spcBef>
                <a:spcPts val="0"/>
              </a:spcBef>
              <a:spcAft>
                <a:spcPts val="0"/>
              </a:spcAft>
              <a:buSzPts val="1200"/>
              <a:buChar char="●"/>
            </a:pPr>
            <a:r>
              <a:rPr lang="en" sz="1200"/>
              <a:t>Uses the concept of activate function to determine each neuron’s o/p.</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7"/>
          <p:cNvSpPr txBox="1"/>
          <p:nvPr>
            <p:ph type="title"/>
          </p:nvPr>
        </p:nvSpPr>
        <p:spPr>
          <a:xfrm>
            <a:off x="311700" y="2805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Sets Used</a:t>
            </a:r>
            <a:endParaRPr/>
          </a:p>
        </p:txBody>
      </p:sp>
      <p:grpSp>
        <p:nvGrpSpPr>
          <p:cNvPr id="121" name="Google Shape;121;p17"/>
          <p:cNvGrpSpPr/>
          <p:nvPr/>
        </p:nvGrpSpPr>
        <p:grpSpPr>
          <a:xfrm>
            <a:off x="508124" y="1076320"/>
            <a:ext cx="3086621" cy="3602594"/>
            <a:chOff x="431925" y="1304875"/>
            <a:chExt cx="2628925" cy="3416400"/>
          </a:xfrm>
        </p:grpSpPr>
        <p:sp>
          <p:nvSpPr>
            <p:cNvPr id="122" name="Google Shape;122;p17"/>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7"/>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 name="Google Shape;124;p17"/>
          <p:cNvSpPr txBox="1"/>
          <p:nvPr>
            <p:ph idx="4294967295" type="body"/>
          </p:nvPr>
        </p:nvSpPr>
        <p:spPr>
          <a:xfrm>
            <a:off x="708850" y="1085138"/>
            <a:ext cx="2494500" cy="46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Scene -15</a:t>
            </a:r>
            <a:endParaRPr>
              <a:solidFill>
                <a:schemeClr val="lt1"/>
              </a:solidFill>
            </a:endParaRPr>
          </a:p>
        </p:txBody>
      </p:sp>
      <p:sp>
        <p:nvSpPr>
          <p:cNvPr id="125" name="Google Shape;125;p17"/>
          <p:cNvSpPr txBox="1"/>
          <p:nvPr>
            <p:ph idx="4294967295" type="body"/>
          </p:nvPr>
        </p:nvSpPr>
        <p:spPr>
          <a:xfrm>
            <a:off x="590575" y="1690075"/>
            <a:ext cx="2838600" cy="287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latin typeface="Arial"/>
                <a:ea typeface="Arial"/>
                <a:cs typeface="Arial"/>
                <a:sym typeface="Arial"/>
              </a:rPr>
              <a:t>Collection of 15 Scene Images like bedroom, factory, beach, buildings, roads etc.</a:t>
            </a:r>
            <a:endParaRPr sz="1150">
              <a:latin typeface="Arial"/>
              <a:ea typeface="Arial"/>
              <a:cs typeface="Arial"/>
              <a:sym typeface="Arial"/>
            </a:endParaRPr>
          </a:p>
          <a:p>
            <a:pPr indent="0" lvl="0" marL="0" rtl="0" algn="l">
              <a:spcBef>
                <a:spcPts val="1600"/>
              </a:spcBef>
              <a:spcAft>
                <a:spcPts val="0"/>
              </a:spcAft>
              <a:buNone/>
            </a:pPr>
            <a:r>
              <a:rPr lang="en" sz="1150">
                <a:latin typeface="Arial"/>
                <a:ea typeface="Arial"/>
                <a:cs typeface="Arial"/>
                <a:sym typeface="Arial"/>
              </a:rPr>
              <a:t>Also contains a few objects in the data that can be helpful in object detection</a:t>
            </a:r>
            <a:endParaRPr sz="1150">
              <a:latin typeface="Arial"/>
              <a:ea typeface="Arial"/>
              <a:cs typeface="Arial"/>
              <a:sym typeface="Arial"/>
            </a:endParaRPr>
          </a:p>
          <a:p>
            <a:pPr indent="0" lvl="0" marL="0" rtl="0" algn="l">
              <a:spcBef>
                <a:spcPts val="1600"/>
              </a:spcBef>
              <a:spcAft>
                <a:spcPts val="1600"/>
              </a:spcAft>
              <a:buNone/>
            </a:pPr>
            <a:r>
              <a:rPr lang="en" sz="1150">
                <a:latin typeface="Arial"/>
                <a:ea typeface="Arial"/>
                <a:cs typeface="Arial"/>
                <a:sym typeface="Arial"/>
              </a:rPr>
              <a:t>Total size = 4485</a:t>
            </a:r>
            <a:br>
              <a:rPr lang="en" sz="1150">
                <a:latin typeface="Arial"/>
                <a:ea typeface="Arial"/>
                <a:cs typeface="Arial"/>
                <a:sym typeface="Arial"/>
              </a:rPr>
            </a:br>
            <a:r>
              <a:rPr lang="en" sz="1150">
                <a:latin typeface="Arial"/>
                <a:ea typeface="Arial"/>
                <a:cs typeface="Arial"/>
                <a:sym typeface="Arial"/>
              </a:rPr>
              <a:t>Training set = 4023</a:t>
            </a:r>
            <a:br>
              <a:rPr lang="en" sz="1150">
                <a:latin typeface="Arial"/>
                <a:ea typeface="Arial"/>
                <a:cs typeface="Arial"/>
                <a:sym typeface="Arial"/>
              </a:rPr>
            </a:br>
            <a:r>
              <a:rPr lang="en" sz="1150">
                <a:latin typeface="Arial"/>
                <a:ea typeface="Arial"/>
                <a:cs typeface="Arial"/>
                <a:sym typeface="Arial"/>
              </a:rPr>
              <a:t>Testing set = 462</a:t>
            </a:r>
            <a:br>
              <a:rPr lang="en" sz="1150">
                <a:latin typeface="Arial"/>
                <a:ea typeface="Arial"/>
                <a:cs typeface="Arial"/>
                <a:sym typeface="Arial"/>
              </a:rPr>
            </a:br>
            <a:r>
              <a:rPr lang="en" sz="1150">
                <a:latin typeface="Arial"/>
                <a:ea typeface="Arial"/>
                <a:cs typeface="Arial"/>
                <a:sym typeface="Arial"/>
              </a:rPr>
              <a:t>Size resized to (224,224)</a:t>
            </a:r>
            <a:br>
              <a:rPr lang="en" sz="1150">
                <a:latin typeface="Arial"/>
                <a:ea typeface="Arial"/>
                <a:cs typeface="Arial"/>
                <a:sym typeface="Arial"/>
              </a:rPr>
            </a:br>
            <a:endParaRPr sz="1150">
              <a:latin typeface="Arial"/>
              <a:ea typeface="Arial"/>
              <a:cs typeface="Arial"/>
              <a:sym typeface="Arial"/>
            </a:endParaRPr>
          </a:p>
        </p:txBody>
      </p:sp>
      <p:grpSp>
        <p:nvGrpSpPr>
          <p:cNvPr id="126" name="Google Shape;126;p17"/>
          <p:cNvGrpSpPr/>
          <p:nvPr/>
        </p:nvGrpSpPr>
        <p:grpSpPr>
          <a:xfrm>
            <a:off x="5225450" y="1152475"/>
            <a:ext cx="2632500" cy="3416400"/>
            <a:chOff x="3320450" y="1304875"/>
            <a:chExt cx="2632500" cy="3416400"/>
          </a:xfrm>
        </p:grpSpPr>
        <p:sp>
          <p:nvSpPr>
            <p:cNvPr id="127" name="Google Shape;127;p17"/>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7"/>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17"/>
          <p:cNvSpPr txBox="1"/>
          <p:nvPr>
            <p:ph idx="4294967295" type="body"/>
          </p:nvPr>
        </p:nvSpPr>
        <p:spPr>
          <a:xfrm>
            <a:off x="5294450" y="1152475"/>
            <a:ext cx="2494500" cy="46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MNIST Fashion</a:t>
            </a:r>
            <a:endParaRPr>
              <a:solidFill>
                <a:schemeClr val="lt1"/>
              </a:solidFill>
            </a:endParaRPr>
          </a:p>
        </p:txBody>
      </p:sp>
      <p:sp>
        <p:nvSpPr>
          <p:cNvPr id="130" name="Google Shape;130;p17"/>
          <p:cNvSpPr txBox="1"/>
          <p:nvPr>
            <p:ph idx="4294967295" type="body"/>
          </p:nvPr>
        </p:nvSpPr>
        <p:spPr>
          <a:xfrm>
            <a:off x="5301775" y="16979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212529"/>
                </a:solidFill>
                <a:highlight>
                  <a:srgbClr val="FFFFFF"/>
                </a:highlight>
                <a:latin typeface="Arial"/>
                <a:ea typeface="Arial"/>
                <a:cs typeface="Arial"/>
                <a:sym typeface="Arial"/>
              </a:rPr>
              <a:t>Dataset :</a:t>
            </a:r>
            <a:br>
              <a:rPr lang="en" sz="1150">
                <a:solidFill>
                  <a:srgbClr val="212529"/>
                </a:solidFill>
                <a:highlight>
                  <a:srgbClr val="FFFFFF"/>
                </a:highlight>
                <a:latin typeface="Arial"/>
                <a:ea typeface="Arial"/>
                <a:cs typeface="Arial"/>
                <a:sym typeface="Arial"/>
              </a:rPr>
            </a:br>
            <a:r>
              <a:rPr lang="en" sz="1150">
                <a:solidFill>
                  <a:srgbClr val="212529"/>
                </a:solidFill>
                <a:highlight>
                  <a:srgbClr val="FFFFFF"/>
                </a:highlight>
                <a:latin typeface="Arial"/>
                <a:ea typeface="Arial"/>
                <a:cs typeface="Arial"/>
                <a:sym typeface="Arial"/>
              </a:rPr>
              <a:t>Total Size: 60,000</a:t>
            </a:r>
            <a:br>
              <a:rPr lang="en" sz="1150">
                <a:solidFill>
                  <a:srgbClr val="212529"/>
                </a:solidFill>
                <a:highlight>
                  <a:srgbClr val="FFFFFF"/>
                </a:highlight>
                <a:latin typeface="Arial"/>
                <a:ea typeface="Arial"/>
                <a:cs typeface="Arial"/>
                <a:sym typeface="Arial"/>
              </a:rPr>
            </a:br>
            <a:r>
              <a:rPr lang="en" sz="1150">
                <a:solidFill>
                  <a:srgbClr val="212529"/>
                </a:solidFill>
                <a:highlight>
                  <a:srgbClr val="FFFFFF"/>
                </a:highlight>
                <a:latin typeface="Arial"/>
                <a:ea typeface="Arial"/>
                <a:cs typeface="Arial"/>
                <a:sym typeface="Arial"/>
              </a:rPr>
              <a:t>Test size : 10,000</a:t>
            </a:r>
            <a:br>
              <a:rPr lang="en" sz="1150">
                <a:solidFill>
                  <a:srgbClr val="212529"/>
                </a:solidFill>
                <a:highlight>
                  <a:srgbClr val="FFFFFF"/>
                </a:highlight>
                <a:latin typeface="Arial"/>
                <a:ea typeface="Arial"/>
                <a:cs typeface="Arial"/>
                <a:sym typeface="Arial"/>
              </a:rPr>
            </a:br>
            <a:r>
              <a:rPr lang="en" sz="1150">
                <a:solidFill>
                  <a:srgbClr val="212529"/>
                </a:solidFill>
                <a:highlight>
                  <a:srgbClr val="FFFFFF"/>
                </a:highlight>
                <a:latin typeface="Arial"/>
                <a:ea typeface="Arial"/>
                <a:cs typeface="Arial"/>
                <a:sym typeface="Arial"/>
              </a:rPr>
              <a:t>Size: 28x28 (grayscale images) </a:t>
            </a:r>
            <a:br>
              <a:rPr lang="en" sz="1150">
                <a:solidFill>
                  <a:srgbClr val="212529"/>
                </a:solidFill>
                <a:highlight>
                  <a:srgbClr val="FFFFFF"/>
                </a:highlight>
                <a:latin typeface="Arial"/>
                <a:ea typeface="Arial"/>
                <a:cs typeface="Arial"/>
                <a:sym typeface="Arial"/>
              </a:rPr>
            </a:br>
            <a:r>
              <a:rPr lang="en" sz="1150">
                <a:solidFill>
                  <a:srgbClr val="212529"/>
                </a:solidFill>
                <a:highlight>
                  <a:srgbClr val="FFFFFF"/>
                </a:highlight>
                <a:latin typeface="Arial"/>
                <a:ea typeface="Arial"/>
                <a:cs typeface="Arial"/>
                <a:sym typeface="Arial"/>
              </a:rPr>
              <a:t>Classes: 10</a:t>
            </a:r>
            <a:br>
              <a:rPr lang="en" sz="1150">
                <a:solidFill>
                  <a:srgbClr val="212529"/>
                </a:solidFill>
                <a:highlight>
                  <a:srgbClr val="FFFFFF"/>
                </a:highlight>
                <a:latin typeface="Arial"/>
                <a:ea typeface="Arial"/>
                <a:cs typeface="Arial"/>
                <a:sym typeface="Arial"/>
              </a:rPr>
            </a:br>
            <a:br>
              <a:rPr lang="en" sz="1150">
                <a:solidFill>
                  <a:srgbClr val="212529"/>
                </a:solidFill>
                <a:highlight>
                  <a:srgbClr val="FFFFFF"/>
                </a:highlight>
                <a:latin typeface="Arial"/>
                <a:ea typeface="Arial"/>
                <a:cs typeface="Arial"/>
                <a:sym typeface="Arial"/>
              </a:rPr>
            </a:br>
            <a:r>
              <a:rPr lang="en" sz="1150">
                <a:solidFill>
                  <a:srgbClr val="212529"/>
                </a:solidFill>
                <a:highlight>
                  <a:srgbClr val="FFFFFF"/>
                </a:highlight>
                <a:latin typeface="Arial"/>
                <a:ea typeface="Arial"/>
                <a:cs typeface="Arial"/>
                <a:sym typeface="Arial"/>
              </a:rPr>
              <a:t>Labels </a:t>
            </a:r>
            <a:r>
              <a:rPr lang="en" sz="1150">
                <a:solidFill>
                  <a:srgbClr val="212529"/>
                </a:solidFill>
                <a:highlight>
                  <a:srgbClr val="FFFFFF"/>
                </a:highlight>
                <a:latin typeface="Arial"/>
                <a:ea typeface="Arial"/>
                <a:cs typeface="Arial"/>
                <a:sym typeface="Arial"/>
              </a:rPr>
              <a:t>include</a:t>
            </a:r>
            <a:r>
              <a:rPr lang="en" sz="1150">
                <a:solidFill>
                  <a:srgbClr val="212529"/>
                </a:solidFill>
                <a:highlight>
                  <a:srgbClr val="FFFFFF"/>
                </a:highlight>
                <a:latin typeface="Arial"/>
                <a:ea typeface="Arial"/>
                <a:cs typeface="Arial"/>
                <a:sym typeface="Arial"/>
              </a:rPr>
              <a:t>: T-shirt/top, trouser, pullover, dress, coat, sandal, shirt etc</a:t>
            </a:r>
            <a:endParaRPr sz="1150">
              <a:solidFill>
                <a:srgbClr val="212529"/>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150">
              <a:solidFill>
                <a:srgbClr val="212529"/>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sz="1150">
              <a:solidFill>
                <a:srgbClr val="212529"/>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8"/>
          <p:cNvSpPr txBox="1"/>
          <p:nvPr>
            <p:ph type="title"/>
          </p:nvPr>
        </p:nvSpPr>
        <p:spPr>
          <a:xfrm>
            <a:off x="46990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lt1"/>
                </a:solidFill>
              </a:rPr>
              <a:t>Data Samples</a:t>
            </a:r>
            <a:endParaRPr>
              <a:solidFill>
                <a:schemeClr val="lt1"/>
              </a:solidFill>
            </a:endParaRPr>
          </a:p>
        </p:txBody>
      </p:sp>
      <p:sp>
        <p:nvSpPr>
          <p:cNvPr id="136" name="Google Shape;136;p18"/>
          <p:cNvSpPr txBox="1"/>
          <p:nvPr/>
        </p:nvSpPr>
        <p:spPr>
          <a:xfrm>
            <a:off x="5127850" y="2990375"/>
            <a:ext cx="3053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Roboto"/>
                <a:ea typeface="Roboto"/>
                <a:cs typeface="Roboto"/>
                <a:sym typeface="Roboto"/>
              </a:rPr>
              <a:t>Scene-15 Data set</a:t>
            </a:r>
            <a:endParaRPr>
              <a:solidFill>
                <a:schemeClr val="lt1"/>
              </a:solidFill>
              <a:latin typeface="Roboto"/>
              <a:ea typeface="Roboto"/>
              <a:cs typeface="Roboto"/>
              <a:sym typeface="Roboto"/>
            </a:endParaRPr>
          </a:p>
        </p:txBody>
      </p:sp>
      <p:pic>
        <p:nvPicPr>
          <p:cNvPr id="137" name="Google Shape;137;p18"/>
          <p:cNvPicPr preferRelativeResize="0"/>
          <p:nvPr/>
        </p:nvPicPr>
        <p:blipFill>
          <a:blip r:embed="rId3">
            <a:alphaModFix/>
          </a:blip>
          <a:stretch>
            <a:fillRect/>
          </a:stretch>
        </p:blipFill>
        <p:spPr>
          <a:xfrm>
            <a:off x="1435900" y="394100"/>
            <a:ext cx="1273675" cy="1268025"/>
          </a:xfrm>
          <a:prstGeom prst="rect">
            <a:avLst/>
          </a:prstGeom>
          <a:noFill/>
          <a:ln>
            <a:noFill/>
          </a:ln>
        </p:spPr>
      </p:pic>
      <p:pic>
        <p:nvPicPr>
          <p:cNvPr id="138" name="Google Shape;138;p18"/>
          <p:cNvPicPr preferRelativeResize="0"/>
          <p:nvPr/>
        </p:nvPicPr>
        <p:blipFill>
          <a:blip r:embed="rId4">
            <a:alphaModFix/>
          </a:blip>
          <a:stretch>
            <a:fillRect/>
          </a:stretch>
        </p:blipFill>
        <p:spPr>
          <a:xfrm>
            <a:off x="76200" y="394100"/>
            <a:ext cx="1273675" cy="1301600"/>
          </a:xfrm>
          <a:prstGeom prst="rect">
            <a:avLst/>
          </a:prstGeom>
          <a:noFill/>
          <a:ln>
            <a:noFill/>
          </a:ln>
        </p:spPr>
      </p:pic>
      <p:pic>
        <p:nvPicPr>
          <p:cNvPr id="139" name="Google Shape;139;p18"/>
          <p:cNvPicPr preferRelativeResize="0"/>
          <p:nvPr/>
        </p:nvPicPr>
        <p:blipFill>
          <a:blip r:embed="rId5">
            <a:alphaModFix/>
          </a:blip>
          <a:stretch>
            <a:fillRect/>
          </a:stretch>
        </p:blipFill>
        <p:spPr>
          <a:xfrm>
            <a:off x="76200" y="1939725"/>
            <a:ext cx="1359700" cy="1268025"/>
          </a:xfrm>
          <a:prstGeom prst="rect">
            <a:avLst/>
          </a:prstGeom>
          <a:noFill/>
          <a:ln>
            <a:noFill/>
          </a:ln>
        </p:spPr>
      </p:pic>
      <p:pic>
        <p:nvPicPr>
          <p:cNvPr id="140" name="Google Shape;140;p18"/>
          <p:cNvPicPr preferRelativeResize="0"/>
          <p:nvPr/>
        </p:nvPicPr>
        <p:blipFill>
          <a:blip r:embed="rId6">
            <a:alphaModFix/>
          </a:blip>
          <a:stretch>
            <a:fillRect/>
          </a:stretch>
        </p:blipFill>
        <p:spPr>
          <a:xfrm>
            <a:off x="2784663" y="394100"/>
            <a:ext cx="1554288" cy="1301597"/>
          </a:xfrm>
          <a:prstGeom prst="rect">
            <a:avLst/>
          </a:prstGeom>
          <a:noFill/>
          <a:ln>
            <a:noFill/>
          </a:ln>
        </p:spPr>
      </p:pic>
      <p:pic>
        <p:nvPicPr>
          <p:cNvPr id="141" name="Google Shape;141;p18"/>
          <p:cNvPicPr preferRelativeResize="0"/>
          <p:nvPr/>
        </p:nvPicPr>
        <p:blipFill>
          <a:blip r:embed="rId7">
            <a:alphaModFix/>
          </a:blip>
          <a:stretch>
            <a:fillRect/>
          </a:stretch>
        </p:blipFill>
        <p:spPr>
          <a:xfrm>
            <a:off x="109675" y="3429275"/>
            <a:ext cx="1301600" cy="1301600"/>
          </a:xfrm>
          <a:prstGeom prst="rect">
            <a:avLst/>
          </a:prstGeom>
          <a:noFill/>
          <a:ln>
            <a:noFill/>
          </a:ln>
        </p:spPr>
      </p:pic>
      <p:pic>
        <p:nvPicPr>
          <p:cNvPr id="142" name="Google Shape;142;p18"/>
          <p:cNvPicPr preferRelativeResize="0"/>
          <p:nvPr/>
        </p:nvPicPr>
        <p:blipFill>
          <a:blip r:embed="rId8">
            <a:alphaModFix/>
          </a:blip>
          <a:stretch>
            <a:fillRect/>
          </a:stretch>
        </p:blipFill>
        <p:spPr>
          <a:xfrm>
            <a:off x="3026325" y="1939725"/>
            <a:ext cx="1403950" cy="1268025"/>
          </a:xfrm>
          <a:prstGeom prst="rect">
            <a:avLst/>
          </a:prstGeom>
          <a:noFill/>
          <a:ln>
            <a:noFill/>
          </a:ln>
        </p:spPr>
      </p:pic>
      <p:pic>
        <p:nvPicPr>
          <p:cNvPr id="143" name="Google Shape;143;p18"/>
          <p:cNvPicPr preferRelativeResize="0"/>
          <p:nvPr/>
        </p:nvPicPr>
        <p:blipFill>
          <a:blip r:embed="rId9">
            <a:alphaModFix/>
          </a:blip>
          <a:stretch>
            <a:fillRect/>
          </a:stretch>
        </p:blipFill>
        <p:spPr>
          <a:xfrm>
            <a:off x="1487475" y="3429275"/>
            <a:ext cx="1449870" cy="1357325"/>
          </a:xfrm>
          <a:prstGeom prst="rect">
            <a:avLst/>
          </a:prstGeom>
          <a:noFill/>
          <a:ln>
            <a:noFill/>
          </a:ln>
        </p:spPr>
      </p:pic>
      <p:pic>
        <p:nvPicPr>
          <p:cNvPr id="144" name="Google Shape;144;p18"/>
          <p:cNvPicPr preferRelativeResize="0"/>
          <p:nvPr/>
        </p:nvPicPr>
        <p:blipFill>
          <a:blip r:embed="rId10">
            <a:alphaModFix/>
          </a:blip>
          <a:stretch>
            <a:fillRect/>
          </a:stretch>
        </p:blipFill>
        <p:spPr>
          <a:xfrm>
            <a:off x="1487475" y="1894825"/>
            <a:ext cx="1449875" cy="1357325"/>
          </a:xfrm>
          <a:prstGeom prst="rect">
            <a:avLst/>
          </a:prstGeom>
          <a:noFill/>
          <a:ln>
            <a:noFill/>
          </a:ln>
        </p:spPr>
      </p:pic>
      <p:pic>
        <p:nvPicPr>
          <p:cNvPr id="145" name="Google Shape;145;p18"/>
          <p:cNvPicPr preferRelativeResize="0"/>
          <p:nvPr/>
        </p:nvPicPr>
        <p:blipFill>
          <a:blip r:embed="rId11">
            <a:alphaModFix/>
          </a:blip>
          <a:stretch>
            <a:fillRect/>
          </a:stretch>
        </p:blipFill>
        <p:spPr>
          <a:xfrm>
            <a:off x="3013550" y="3375575"/>
            <a:ext cx="1449875" cy="1402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9"/>
          <p:cNvSpPr txBox="1"/>
          <p:nvPr>
            <p:ph type="title"/>
          </p:nvPr>
        </p:nvSpPr>
        <p:spPr>
          <a:xfrm>
            <a:off x="46990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lt1"/>
                </a:solidFill>
              </a:rPr>
              <a:t>Data Samples</a:t>
            </a:r>
            <a:endParaRPr>
              <a:solidFill>
                <a:schemeClr val="lt1"/>
              </a:solidFill>
            </a:endParaRPr>
          </a:p>
        </p:txBody>
      </p:sp>
      <p:sp>
        <p:nvSpPr>
          <p:cNvPr id="151" name="Google Shape;151;p19"/>
          <p:cNvSpPr txBox="1"/>
          <p:nvPr/>
        </p:nvSpPr>
        <p:spPr>
          <a:xfrm>
            <a:off x="5127850" y="2990375"/>
            <a:ext cx="3053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Roboto"/>
                <a:ea typeface="Roboto"/>
                <a:cs typeface="Roboto"/>
                <a:sym typeface="Roboto"/>
              </a:rPr>
              <a:t>MNIST Fashion Data Set</a:t>
            </a:r>
            <a:endParaRPr>
              <a:solidFill>
                <a:schemeClr val="lt1"/>
              </a:solidFill>
              <a:latin typeface="Roboto"/>
              <a:ea typeface="Roboto"/>
              <a:cs typeface="Roboto"/>
              <a:sym typeface="Roboto"/>
            </a:endParaRPr>
          </a:p>
        </p:txBody>
      </p:sp>
      <p:pic>
        <p:nvPicPr>
          <p:cNvPr id="152" name="Google Shape;152;p19"/>
          <p:cNvPicPr preferRelativeResize="0"/>
          <p:nvPr/>
        </p:nvPicPr>
        <p:blipFill>
          <a:blip r:embed="rId3">
            <a:alphaModFix/>
          </a:blip>
          <a:stretch>
            <a:fillRect/>
          </a:stretch>
        </p:blipFill>
        <p:spPr>
          <a:xfrm>
            <a:off x="276300" y="276300"/>
            <a:ext cx="4168324" cy="4295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0"/>
          <p:cNvSpPr txBox="1"/>
          <p:nvPr>
            <p:ph type="title"/>
          </p:nvPr>
        </p:nvSpPr>
        <p:spPr>
          <a:xfrm>
            <a:off x="546325" y="279647"/>
            <a:ext cx="8222100" cy="83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Experiments</a:t>
            </a:r>
            <a:endParaRPr/>
          </a:p>
        </p:txBody>
      </p:sp>
      <p:sp>
        <p:nvSpPr>
          <p:cNvPr id="158" name="Google Shape;158;p20"/>
          <p:cNvSpPr txBox="1"/>
          <p:nvPr/>
        </p:nvSpPr>
        <p:spPr>
          <a:xfrm>
            <a:off x="423025" y="1165625"/>
            <a:ext cx="8094900" cy="2555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My </a:t>
            </a:r>
            <a:r>
              <a:rPr lang="en">
                <a:solidFill>
                  <a:schemeClr val="lt1"/>
                </a:solidFill>
                <a:latin typeface="Roboto"/>
                <a:ea typeface="Roboto"/>
                <a:cs typeface="Roboto"/>
                <a:sym typeface="Roboto"/>
              </a:rPr>
              <a:t>experiments</a:t>
            </a:r>
            <a:r>
              <a:rPr lang="en">
                <a:solidFill>
                  <a:schemeClr val="lt1"/>
                </a:solidFill>
                <a:latin typeface="Roboto"/>
                <a:ea typeface="Roboto"/>
                <a:cs typeface="Roboto"/>
                <a:sym typeface="Roboto"/>
              </a:rPr>
              <a:t> started with PCA as each of my data sample is sized (224,224)</a:t>
            </a:r>
            <a:endParaRPr>
              <a:solidFill>
                <a:schemeClr val="lt1"/>
              </a:solidFill>
              <a:latin typeface="Roboto"/>
              <a:ea typeface="Roboto"/>
              <a:cs typeface="Roboto"/>
              <a:sym typeface="Roboto"/>
            </a:endParaRPr>
          </a:p>
          <a:p>
            <a:pPr indent="0" lvl="0" marL="457200" rtl="0" algn="l">
              <a:spcBef>
                <a:spcPts val="0"/>
              </a:spcBef>
              <a:spcAft>
                <a:spcPts val="0"/>
              </a:spcAft>
              <a:buNone/>
            </a:pPr>
            <a:r>
              <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b="1" lang="en">
                <a:solidFill>
                  <a:schemeClr val="lt1"/>
                </a:solidFill>
                <a:latin typeface="Roboto"/>
                <a:ea typeface="Roboto"/>
                <a:cs typeface="Roboto"/>
                <a:sym typeface="Roboto"/>
              </a:rPr>
              <a:t>PCA</a:t>
            </a:r>
            <a:r>
              <a:rPr lang="en">
                <a:solidFill>
                  <a:schemeClr val="lt1"/>
                </a:solidFill>
                <a:latin typeface="Roboto"/>
                <a:ea typeface="Roboto"/>
                <a:cs typeface="Roboto"/>
                <a:sym typeface="Roboto"/>
              </a:rPr>
              <a:t>:</a:t>
            </a:r>
            <a:endParaRPr>
              <a:solidFill>
                <a:schemeClr val="lt1"/>
              </a:solidFill>
              <a:latin typeface="Roboto"/>
              <a:ea typeface="Roboto"/>
              <a:cs typeface="Roboto"/>
              <a:sym typeface="Roboto"/>
            </a:endParaRPr>
          </a:p>
          <a:p>
            <a:pPr indent="0" lvl="0" marL="457200" rtl="0" algn="l">
              <a:spcBef>
                <a:spcPts val="0"/>
              </a:spcBef>
              <a:spcAft>
                <a:spcPts val="0"/>
              </a:spcAft>
              <a:buNone/>
            </a:pPr>
            <a:r>
              <a:rPr lang="en">
                <a:solidFill>
                  <a:schemeClr val="lt1"/>
                </a:solidFill>
                <a:latin typeface="Roboto"/>
                <a:ea typeface="Roboto"/>
                <a:cs typeface="Roboto"/>
                <a:sym typeface="Roboto"/>
              </a:rPr>
              <a:t>PCA is a dimensionality-reduction method that is often used to reduce the dimensionality of  large data sets.</a:t>
            </a:r>
            <a:endParaRPr>
              <a:solidFill>
                <a:schemeClr val="lt1"/>
              </a:solidFill>
              <a:latin typeface="Roboto"/>
              <a:ea typeface="Roboto"/>
              <a:cs typeface="Roboto"/>
              <a:sym typeface="Roboto"/>
            </a:endParaRPr>
          </a:p>
          <a:p>
            <a:pPr indent="0" lvl="0" marL="457200" rtl="0" algn="l">
              <a:spcBef>
                <a:spcPts val="0"/>
              </a:spcBef>
              <a:spcAft>
                <a:spcPts val="0"/>
              </a:spcAft>
              <a:buNone/>
            </a:pPr>
            <a:r>
              <a:t/>
            </a:r>
            <a:endParaRPr>
              <a:solidFill>
                <a:schemeClr val="lt1"/>
              </a:solidFill>
              <a:latin typeface="Roboto"/>
              <a:ea typeface="Roboto"/>
              <a:cs typeface="Roboto"/>
              <a:sym typeface="Roboto"/>
            </a:endParaRPr>
          </a:p>
          <a:p>
            <a:pPr indent="0" lvl="0" marL="457200" rtl="0" algn="l">
              <a:spcBef>
                <a:spcPts val="0"/>
              </a:spcBef>
              <a:spcAft>
                <a:spcPts val="0"/>
              </a:spcAft>
              <a:buNone/>
            </a:pPr>
            <a:r>
              <a:rPr lang="en">
                <a:solidFill>
                  <a:schemeClr val="lt1"/>
                </a:solidFill>
                <a:latin typeface="Roboto"/>
                <a:ea typeface="Roboto"/>
                <a:cs typeface="Roboto"/>
                <a:sym typeface="Roboto"/>
              </a:rPr>
              <a:t>Steps:</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AutoNum type="alphaLcParenR"/>
            </a:pPr>
            <a:r>
              <a:rPr lang="en">
                <a:solidFill>
                  <a:schemeClr val="lt1"/>
                </a:solidFill>
                <a:latin typeface="Roboto"/>
                <a:ea typeface="Roboto"/>
                <a:cs typeface="Roboto"/>
                <a:sym typeface="Roboto"/>
              </a:rPr>
              <a:t>Mean Subtraction</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AutoNum type="alphaLcParenR"/>
            </a:pPr>
            <a:r>
              <a:rPr lang="en">
                <a:solidFill>
                  <a:schemeClr val="lt1"/>
                </a:solidFill>
                <a:latin typeface="Roboto"/>
                <a:ea typeface="Roboto"/>
                <a:cs typeface="Roboto"/>
                <a:sym typeface="Roboto"/>
              </a:rPr>
              <a:t>Covariance Matrix computation</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AutoNum type="alphaLcParenR"/>
            </a:pPr>
            <a:r>
              <a:rPr lang="en">
                <a:solidFill>
                  <a:schemeClr val="lt1"/>
                </a:solidFill>
                <a:latin typeface="Roboto"/>
                <a:ea typeface="Roboto"/>
                <a:cs typeface="Roboto"/>
                <a:sym typeface="Roboto"/>
              </a:rPr>
              <a:t>Computation of </a:t>
            </a:r>
            <a:r>
              <a:rPr lang="en">
                <a:solidFill>
                  <a:schemeClr val="lt1"/>
                </a:solidFill>
                <a:latin typeface="Roboto"/>
                <a:ea typeface="Roboto"/>
                <a:cs typeface="Roboto"/>
                <a:sym typeface="Roboto"/>
              </a:rPr>
              <a:t>Eigenvalues</a:t>
            </a:r>
            <a:r>
              <a:rPr lang="en">
                <a:solidFill>
                  <a:schemeClr val="lt1"/>
                </a:solidFill>
                <a:latin typeface="Roboto"/>
                <a:ea typeface="Roboto"/>
                <a:cs typeface="Roboto"/>
                <a:sym typeface="Roboto"/>
              </a:rPr>
              <a:t>, Vectors</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AutoNum type="alphaLcParenR"/>
            </a:pPr>
            <a:r>
              <a:rPr lang="en">
                <a:solidFill>
                  <a:schemeClr val="lt1"/>
                </a:solidFill>
                <a:latin typeface="Roboto"/>
                <a:ea typeface="Roboto"/>
                <a:cs typeface="Roboto"/>
                <a:sym typeface="Roboto"/>
              </a:rPr>
              <a:t>Reconstruct with x no. of principal components </a:t>
            </a:r>
            <a:endParaRPr>
              <a:solidFill>
                <a:schemeClr val="lt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1"/>
          <p:cNvSpPr txBox="1"/>
          <p:nvPr>
            <p:ph type="title"/>
          </p:nvPr>
        </p:nvSpPr>
        <p:spPr>
          <a:xfrm>
            <a:off x="460950" y="184697"/>
            <a:ext cx="8222100" cy="83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SVM vs Logistic Regression</a:t>
            </a:r>
            <a:endParaRPr/>
          </a:p>
        </p:txBody>
      </p:sp>
      <p:pic>
        <p:nvPicPr>
          <p:cNvPr id="164" name="Google Shape;164;p21"/>
          <p:cNvPicPr preferRelativeResize="0"/>
          <p:nvPr/>
        </p:nvPicPr>
        <p:blipFill>
          <a:blip r:embed="rId3">
            <a:alphaModFix/>
          </a:blip>
          <a:stretch>
            <a:fillRect/>
          </a:stretch>
        </p:blipFill>
        <p:spPr>
          <a:xfrm>
            <a:off x="1164250" y="1251925"/>
            <a:ext cx="7054125" cy="3219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