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T Sans Narrow"/>
      <p:regular r:id="rId30"/>
      <p:bold r:id="rId31"/>
    </p:embeddedFont>
    <p:embeddedFont>
      <p:font typeface="Open Sans SemiBold"/>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OpenSansSemiBold-bold.fntdata"/><Relationship Id="rId10" Type="http://schemas.openxmlformats.org/officeDocument/2006/relationships/slide" Target="slides/slide5.xml"/><Relationship Id="rId32" Type="http://schemas.openxmlformats.org/officeDocument/2006/relationships/font" Target="fonts/OpenSansSemiBold-regular.fntdata"/><Relationship Id="rId13" Type="http://schemas.openxmlformats.org/officeDocument/2006/relationships/slide" Target="slides/slide8.xml"/><Relationship Id="rId35" Type="http://schemas.openxmlformats.org/officeDocument/2006/relationships/font" Target="fonts/OpenSansSemiBold-boldItalic.fntdata"/><Relationship Id="rId12" Type="http://schemas.openxmlformats.org/officeDocument/2006/relationships/slide" Target="slides/slide7.xml"/><Relationship Id="rId34" Type="http://schemas.openxmlformats.org/officeDocument/2006/relationships/font" Target="fonts/OpenSansSemiBold-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b8818cc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b8818cc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c1e7b6a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c1e7b6a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c1e7b6a8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c1e7b6a8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c1e7b6a8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c1e7b6a8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the similarity between observations as a function of the time lag between them.</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1e7b6a8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c1e7b6a8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1e7b6a8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1e7b6a8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c1e7b6a8e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c1e7b6a8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12d4fa0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12d4fa0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12d4fa0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12d4fa0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12d4fa0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12d4fa0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12d4fa0c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12d4fa0c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b8818ccc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b8818ccc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12d4fa0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12d4fa0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12d4fa0c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12d4fa0c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12d4fa0c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12d4fa0c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12d4fa0c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12d4fa0c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12d4fa0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12d4fa0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b8818ccc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b8818ccc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b8818ccc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b8818ccc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12d4fa0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12d4fa0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12d4fa0c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12d4fa0c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c1e7b6a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c1e7b6a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1e7b6a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1e7b6a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c1e7b6a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c1e7b6a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jpg"/><Relationship Id="rId4" Type="http://schemas.openxmlformats.org/officeDocument/2006/relationships/image" Target="../media/image23.png"/><Relationship Id="rId5"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6.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298725" y="211675"/>
            <a:ext cx="8533500" cy="7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Global Radiation Prediction Model (U.G. Project)</a:t>
            </a:r>
            <a:endParaRPr sz="3800"/>
          </a:p>
        </p:txBody>
      </p:sp>
      <p:pic>
        <p:nvPicPr>
          <p:cNvPr id="67" name="Google Shape;67;p13"/>
          <p:cNvPicPr preferRelativeResize="0"/>
          <p:nvPr/>
        </p:nvPicPr>
        <p:blipFill>
          <a:blip r:embed="rId3">
            <a:alphaModFix/>
          </a:blip>
          <a:stretch>
            <a:fillRect/>
          </a:stretch>
        </p:blipFill>
        <p:spPr>
          <a:xfrm>
            <a:off x="3579650" y="1176463"/>
            <a:ext cx="2241900" cy="2296025"/>
          </a:xfrm>
          <a:prstGeom prst="rect">
            <a:avLst/>
          </a:prstGeom>
          <a:noFill/>
          <a:ln>
            <a:noFill/>
          </a:ln>
        </p:spPr>
      </p:pic>
      <p:sp>
        <p:nvSpPr>
          <p:cNvPr id="68" name="Google Shape;68;p13"/>
          <p:cNvSpPr txBox="1"/>
          <p:nvPr/>
        </p:nvSpPr>
        <p:spPr>
          <a:xfrm>
            <a:off x="6362125" y="3723075"/>
            <a:ext cx="260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Submitted by:</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Mr. Pranav Dev</a:t>
            </a:r>
            <a:endParaRPr b="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20124037</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Mathematics and Computing</a:t>
            </a:r>
            <a:endParaRPr>
              <a:latin typeface="Open Sans"/>
              <a:ea typeface="Open Sans"/>
              <a:cs typeface="Open Sans"/>
              <a:sym typeface="Open Sans"/>
            </a:endParaRPr>
          </a:p>
        </p:txBody>
      </p:sp>
      <p:sp>
        <p:nvSpPr>
          <p:cNvPr id="69" name="Google Shape;69;p13"/>
          <p:cNvSpPr txBox="1"/>
          <p:nvPr/>
        </p:nvSpPr>
        <p:spPr>
          <a:xfrm>
            <a:off x="130575" y="4046325"/>
            <a:ext cx="2413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Under the guidance of:</a:t>
            </a:r>
            <a:endParaRPr>
              <a:latin typeface="Open Sans"/>
              <a:ea typeface="Open Sans"/>
              <a:cs typeface="Open Sans"/>
              <a:sym typeface="Open Sans"/>
            </a:endParaRPr>
          </a:p>
          <a:p>
            <a:pPr indent="0" lvl="0" marL="0" rtl="0" algn="l">
              <a:spcBef>
                <a:spcPts val="0"/>
              </a:spcBef>
              <a:spcAft>
                <a:spcPts val="0"/>
              </a:spcAft>
              <a:buNone/>
            </a:pPr>
            <a:r>
              <a:rPr b="1" lang="en" sz="1500">
                <a:latin typeface="Open Sans"/>
                <a:ea typeface="Open Sans"/>
                <a:cs typeface="Open Sans"/>
                <a:sym typeface="Open Sans"/>
              </a:rPr>
              <a:t>Dr. S.K. Pandey</a:t>
            </a:r>
            <a:endParaRPr b="1" sz="15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GATED RECURRENT UNIT (GRU)</a:t>
            </a:r>
            <a:endParaRPr b="1" sz="2800">
              <a:latin typeface="Open Sans"/>
              <a:ea typeface="Open Sans"/>
              <a:cs typeface="Open Sans"/>
              <a:sym typeface="Open Sans"/>
            </a:endParaRPr>
          </a:p>
        </p:txBody>
      </p:sp>
      <p:sp>
        <p:nvSpPr>
          <p:cNvPr id="148" name="Google Shape;148;p22"/>
          <p:cNvSpPr txBox="1"/>
          <p:nvPr/>
        </p:nvSpPr>
        <p:spPr>
          <a:xfrm>
            <a:off x="267100" y="1404000"/>
            <a:ext cx="861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333333"/>
              </a:solidFill>
              <a:highlight>
                <a:srgbClr val="FAFAFA"/>
              </a:highlight>
              <a:latin typeface="Open Sans"/>
              <a:ea typeface="Open Sans"/>
              <a:cs typeface="Open Sans"/>
              <a:sym typeface="Open Sans"/>
            </a:endParaRPr>
          </a:p>
        </p:txBody>
      </p:sp>
      <p:sp>
        <p:nvSpPr>
          <p:cNvPr id="149" name="Google Shape;149;p22"/>
          <p:cNvSpPr txBox="1"/>
          <p:nvPr/>
        </p:nvSpPr>
        <p:spPr>
          <a:xfrm>
            <a:off x="371950" y="1288500"/>
            <a:ext cx="840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Gated Recurrent Unit</a:t>
            </a:r>
            <a:r>
              <a:rPr lang="en" sz="1500">
                <a:latin typeface="Open Sans"/>
                <a:ea typeface="Open Sans"/>
                <a:cs typeface="Open Sans"/>
                <a:sym typeface="Open Sans"/>
              </a:rPr>
              <a:t> uses so-called update gate, and reset gate, two vectors to decide how much of the past information (from previous time series) should be passed on to the output.</a:t>
            </a:r>
            <a:endParaRPr sz="1500">
              <a:latin typeface="Open Sans"/>
              <a:ea typeface="Open Sans"/>
              <a:cs typeface="Open Sans"/>
              <a:sym typeface="Open Sans"/>
            </a:endParaRPr>
          </a:p>
        </p:txBody>
      </p:sp>
      <p:pic>
        <p:nvPicPr>
          <p:cNvPr id="150" name="Google Shape;150;p22"/>
          <p:cNvPicPr preferRelativeResize="0"/>
          <p:nvPr/>
        </p:nvPicPr>
        <p:blipFill>
          <a:blip r:embed="rId3">
            <a:alphaModFix/>
          </a:blip>
          <a:stretch>
            <a:fillRect/>
          </a:stretch>
        </p:blipFill>
        <p:spPr>
          <a:xfrm>
            <a:off x="1207693" y="1950925"/>
            <a:ext cx="6728818" cy="2115525"/>
          </a:xfrm>
          <a:prstGeom prst="rect">
            <a:avLst/>
          </a:prstGeom>
          <a:noFill/>
          <a:ln>
            <a:noFill/>
          </a:ln>
        </p:spPr>
      </p:pic>
      <p:sp>
        <p:nvSpPr>
          <p:cNvPr id="151" name="Google Shape;151;p22"/>
          <p:cNvSpPr txBox="1"/>
          <p:nvPr/>
        </p:nvSpPr>
        <p:spPr>
          <a:xfrm>
            <a:off x="371950" y="4082375"/>
            <a:ext cx="8482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The </a:t>
            </a:r>
            <a:r>
              <a:rPr b="1" lang="en" sz="1500">
                <a:latin typeface="Open Sans"/>
                <a:ea typeface="Open Sans"/>
                <a:cs typeface="Open Sans"/>
                <a:sym typeface="Open Sans"/>
              </a:rPr>
              <a:t>vanishing gradient</a:t>
            </a:r>
            <a:r>
              <a:rPr lang="en" sz="1500">
                <a:latin typeface="Open Sans"/>
                <a:ea typeface="Open Sans"/>
                <a:cs typeface="Open Sans"/>
                <a:sym typeface="Open Sans"/>
              </a:rPr>
              <a:t> problem is eliminated as the model avoids washing out </a:t>
            </a:r>
            <a:r>
              <a:rPr lang="en" sz="1500">
                <a:latin typeface="Open Sans"/>
                <a:ea typeface="Open Sans"/>
                <a:cs typeface="Open Sans"/>
                <a:sym typeface="Open Sans"/>
              </a:rPr>
              <a:t>the</a:t>
            </a:r>
            <a:r>
              <a:rPr lang="en" sz="1500">
                <a:latin typeface="Open Sans"/>
                <a:ea typeface="Open Sans"/>
                <a:cs typeface="Open Sans"/>
                <a:sym typeface="Open Sans"/>
              </a:rPr>
              <a:t> new input every single time, keeps the relevant information and passes it down to the next time steps of the network.</a:t>
            </a:r>
            <a:endParaRPr sz="15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LONG SHORT TERM MEMORY (LSTM)</a:t>
            </a:r>
            <a:endParaRPr b="1" sz="2800">
              <a:latin typeface="Open Sans"/>
              <a:ea typeface="Open Sans"/>
              <a:cs typeface="Open Sans"/>
              <a:sym typeface="Open Sans"/>
            </a:endParaRPr>
          </a:p>
        </p:txBody>
      </p:sp>
      <p:sp>
        <p:nvSpPr>
          <p:cNvPr id="158" name="Google Shape;158;p23"/>
          <p:cNvSpPr txBox="1"/>
          <p:nvPr/>
        </p:nvSpPr>
        <p:spPr>
          <a:xfrm>
            <a:off x="267100" y="1196100"/>
            <a:ext cx="861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Long short term memory</a:t>
            </a:r>
            <a:r>
              <a:rPr lang="en" sz="1500">
                <a:latin typeface="Open Sans"/>
                <a:ea typeface="Open Sans"/>
                <a:cs typeface="Open Sans"/>
                <a:sym typeface="Open Sans"/>
              </a:rPr>
              <a:t> are capable of learning </a:t>
            </a:r>
            <a:r>
              <a:rPr lang="en" sz="1500">
                <a:latin typeface="Open Sans SemiBold"/>
                <a:ea typeface="Open Sans SemiBold"/>
                <a:cs typeface="Open Sans SemiBold"/>
                <a:sym typeface="Open Sans SemiBold"/>
              </a:rPr>
              <a:t>long-term dependencies</a:t>
            </a:r>
            <a:r>
              <a:rPr lang="en" sz="1500">
                <a:latin typeface="Open Sans"/>
                <a:ea typeface="Open Sans"/>
                <a:cs typeface="Open Sans"/>
                <a:sym typeface="Open Sans"/>
              </a:rPr>
              <a:t>.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LSTMs uses three gates, namely the forget gate, the input gate and the output gate to filter out what are the relevant informations which need to be used to process the </a:t>
            </a:r>
            <a:r>
              <a:rPr lang="en" sz="1500">
                <a:latin typeface="Open Sans"/>
                <a:ea typeface="Open Sans"/>
                <a:cs typeface="Open Sans"/>
                <a:sym typeface="Open Sans"/>
              </a:rPr>
              <a:t>current</a:t>
            </a:r>
            <a:r>
              <a:rPr lang="en" sz="1500">
                <a:latin typeface="Open Sans"/>
                <a:ea typeface="Open Sans"/>
                <a:cs typeface="Open Sans"/>
                <a:sym typeface="Open Sans"/>
              </a:rPr>
              <a:t> time step.</a:t>
            </a:r>
            <a:endParaRPr sz="1500">
              <a:solidFill>
                <a:srgbClr val="333333"/>
              </a:solidFill>
              <a:highlight>
                <a:srgbClr val="FAFAFA"/>
              </a:highlight>
              <a:latin typeface="Open Sans"/>
              <a:ea typeface="Open Sans"/>
              <a:cs typeface="Open Sans"/>
              <a:sym typeface="Open Sans"/>
            </a:endParaRPr>
          </a:p>
        </p:txBody>
      </p:sp>
      <p:pic>
        <p:nvPicPr>
          <p:cNvPr id="159" name="Google Shape;159;p23"/>
          <p:cNvPicPr preferRelativeResize="0"/>
          <p:nvPr/>
        </p:nvPicPr>
        <p:blipFill>
          <a:blip r:embed="rId3">
            <a:alphaModFix/>
          </a:blip>
          <a:stretch>
            <a:fillRect/>
          </a:stretch>
        </p:blipFill>
        <p:spPr>
          <a:xfrm>
            <a:off x="886875" y="2302500"/>
            <a:ext cx="4191875" cy="2325125"/>
          </a:xfrm>
          <a:prstGeom prst="rect">
            <a:avLst/>
          </a:prstGeom>
          <a:noFill/>
          <a:ln>
            <a:noFill/>
          </a:ln>
        </p:spPr>
      </p:pic>
      <p:pic>
        <p:nvPicPr>
          <p:cNvPr id="160" name="Google Shape;160;p23"/>
          <p:cNvPicPr preferRelativeResize="0"/>
          <p:nvPr/>
        </p:nvPicPr>
        <p:blipFill>
          <a:blip r:embed="rId4">
            <a:alphaModFix/>
          </a:blip>
          <a:stretch>
            <a:fillRect/>
          </a:stretch>
        </p:blipFill>
        <p:spPr>
          <a:xfrm>
            <a:off x="5803375" y="2302488"/>
            <a:ext cx="2591525" cy="1048200"/>
          </a:xfrm>
          <a:prstGeom prst="rect">
            <a:avLst/>
          </a:prstGeom>
          <a:noFill/>
          <a:ln>
            <a:noFill/>
          </a:ln>
        </p:spPr>
      </p:pic>
      <p:pic>
        <p:nvPicPr>
          <p:cNvPr id="161" name="Google Shape;161;p23"/>
          <p:cNvPicPr preferRelativeResize="0"/>
          <p:nvPr/>
        </p:nvPicPr>
        <p:blipFill>
          <a:blip r:embed="rId5">
            <a:alphaModFix/>
          </a:blip>
          <a:stretch>
            <a:fillRect/>
          </a:stretch>
        </p:blipFill>
        <p:spPr>
          <a:xfrm>
            <a:off x="5803375" y="3620400"/>
            <a:ext cx="2591525" cy="100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TIME SERIES FORECASTING</a:t>
            </a:r>
            <a:endParaRPr b="1" sz="2800">
              <a:latin typeface="Open Sans"/>
              <a:ea typeface="Open Sans"/>
              <a:cs typeface="Open Sans"/>
              <a:sym typeface="Open Sans"/>
            </a:endParaRPr>
          </a:p>
        </p:txBody>
      </p:sp>
      <p:sp>
        <p:nvSpPr>
          <p:cNvPr id="168" name="Google Shape;168;p24"/>
          <p:cNvSpPr txBox="1"/>
          <p:nvPr/>
        </p:nvSpPr>
        <p:spPr>
          <a:xfrm>
            <a:off x="321425" y="1281100"/>
            <a:ext cx="451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latin typeface="Open Sans"/>
                <a:ea typeface="Open Sans"/>
                <a:cs typeface="Open Sans"/>
                <a:sym typeface="Open Sans"/>
              </a:rPr>
              <a:t>Seasonality</a:t>
            </a:r>
            <a:r>
              <a:rPr lang="en" sz="1500">
                <a:latin typeface="Open Sans"/>
                <a:ea typeface="Open Sans"/>
                <a:cs typeface="Open Sans"/>
                <a:sym typeface="Open Sans"/>
              </a:rPr>
              <a:t>: distinct periods of time when the data contains consistent irregularities.	</a:t>
            </a:r>
            <a:endParaRPr sz="1500">
              <a:latin typeface="Open Sans"/>
              <a:ea typeface="Open Sans"/>
              <a:cs typeface="Open Sans"/>
              <a:sym typeface="Open Sans"/>
            </a:endParaRPr>
          </a:p>
        </p:txBody>
      </p:sp>
      <p:sp>
        <p:nvSpPr>
          <p:cNvPr id="169" name="Google Shape;169;p24"/>
          <p:cNvSpPr txBox="1"/>
          <p:nvPr/>
        </p:nvSpPr>
        <p:spPr>
          <a:xfrm>
            <a:off x="321425" y="2241788"/>
            <a:ext cx="4510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latin typeface="Open Sans"/>
                <a:ea typeface="Open Sans"/>
                <a:cs typeface="Open Sans"/>
                <a:sym typeface="Open Sans"/>
              </a:rPr>
              <a:t>Trends</a:t>
            </a:r>
            <a:r>
              <a:rPr lang="en" sz="1500">
                <a:latin typeface="Open Sans"/>
                <a:ea typeface="Open Sans"/>
                <a:cs typeface="Open Sans"/>
                <a:sym typeface="Open Sans"/>
              </a:rPr>
              <a:t>: they indicate whether a variable in the time series will increase or decrease in a given period.</a:t>
            </a:r>
            <a:endParaRPr sz="1500">
              <a:latin typeface="Open Sans"/>
              <a:ea typeface="Open Sans"/>
              <a:cs typeface="Open Sans"/>
              <a:sym typeface="Open Sans"/>
            </a:endParaRPr>
          </a:p>
        </p:txBody>
      </p:sp>
      <p:sp>
        <p:nvSpPr>
          <p:cNvPr id="170" name="Google Shape;170;p24"/>
          <p:cNvSpPr txBox="1"/>
          <p:nvPr/>
        </p:nvSpPr>
        <p:spPr>
          <a:xfrm>
            <a:off x="321425" y="3433200"/>
            <a:ext cx="4584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latin typeface="Open Sans"/>
                <a:ea typeface="Open Sans"/>
                <a:cs typeface="Open Sans"/>
                <a:sym typeface="Open Sans"/>
              </a:rPr>
              <a:t>Stationarity</a:t>
            </a:r>
            <a:r>
              <a:rPr lang="en" sz="1500">
                <a:latin typeface="Open Sans"/>
                <a:ea typeface="Open Sans"/>
                <a:cs typeface="Open Sans"/>
                <a:sym typeface="Open Sans"/>
              </a:rPr>
              <a:t>: a </a:t>
            </a:r>
            <a:r>
              <a:rPr lang="en" sz="1500">
                <a:latin typeface="Open Sans"/>
                <a:ea typeface="Open Sans"/>
                <a:cs typeface="Open Sans"/>
                <a:sym typeface="Open Sans"/>
              </a:rPr>
              <a:t>time</a:t>
            </a:r>
            <a:r>
              <a:rPr lang="en" sz="1500">
                <a:latin typeface="Open Sans"/>
                <a:ea typeface="Open Sans"/>
                <a:cs typeface="Open Sans"/>
                <a:sym typeface="Open Sans"/>
              </a:rPr>
              <a:t> series, whose statistical properties do not </a:t>
            </a:r>
            <a:r>
              <a:rPr lang="en" sz="1500">
                <a:latin typeface="Open Sans"/>
                <a:ea typeface="Open Sans"/>
                <a:cs typeface="Open Sans"/>
                <a:sym typeface="Open Sans"/>
              </a:rPr>
              <a:t>change</a:t>
            </a:r>
            <a:r>
              <a:rPr lang="en" sz="1500">
                <a:latin typeface="Open Sans"/>
                <a:ea typeface="Open Sans"/>
                <a:cs typeface="Open Sans"/>
                <a:sym typeface="Open Sans"/>
              </a:rPr>
              <a:t> over time. In other words, it has constant mean and variance. </a:t>
            </a:r>
            <a:endParaRPr sz="1500">
              <a:latin typeface="Open Sans"/>
              <a:ea typeface="Open Sans"/>
              <a:cs typeface="Open Sans"/>
              <a:sym typeface="Open Sans"/>
            </a:endParaRPr>
          </a:p>
        </p:txBody>
      </p:sp>
      <p:pic>
        <p:nvPicPr>
          <p:cNvPr id="171" name="Google Shape;171;p24"/>
          <p:cNvPicPr preferRelativeResize="0"/>
          <p:nvPr/>
        </p:nvPicPr>
        <p:blipFill>
          <a:blip r:embed="rId3">
            <a:alphaModFix/>
          </a:blip>
          <a:stretch>
            <a:fillRect/>
          </a:stretch>
        </p:blipFill>
        <p:spPr>
          <a:xfrm>
            <a:off x="5348600" y="1524500"/>
            <a:ext cx="3407975" cy="258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MODELLING A TIME SERIES</a:t>
            </a:r>
            <a:endParaRPr b="1" sz="2800">
              <a:latin typeface="Open Sans"/>
              <a:ea typeface="Open Sans"/>
              <a:cs typeface="Open Sans"/>
              <a:sym typeface="Open Sans"/>
            </a:endParaRPr>
          </a:p>
        </p:txBody>
      </p:sp>
      <p:sp>
        <p:nvSpPr>
          <p:cNvPr id="178" name="Google Shape;178;p25"/>
          <p:cNvSpPr txBox="1"/>
          <p:nvPr/>
        </p:nvSpPr>
        <p:spPr>
          <a:xfrm>
            <a:off x="229475" y="1266875"/>
            <a:ext cx="413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latin typeface="Open Sans"/>
                <a:ea typeface="Open Sans"/>
                <a:cs typeface="Open Sans"/>
                <a:sym typeface="Open Sans"/>
              </a:rPr>
              <a:t>Moving</a:t>
            </a:r>
            <a:r>
              <a:rPr b="1" lang="en" sz="1500" u="sng">
                <a:latin typeface="Open Sans"/>
                <a:ea typeface="Open Sans"/>
                <a:cs typeface="Open Sans"/>
                <a:sym typeface="Open Sans"/>
              </a:rPr>
              <a:t> average</a:t>
            </a:r>
            <a:r>
              <a:rPr lang="en" sz="1500">
                <a:latin typeface="Open Sans"/>
                <a:ea typeface="Open Sans"/>
                <a:cs typeface="Open Sans"/>
                <a:sym typeface="Open Sans"/>
              </a:rPr>
              <a:t>: the next observation is the mean of all past observations.</a:t>
            </a:r>
            <a:endParaRPr sz="1500">
              <a:latin typeface="Open Sans"/>
              <a:ea typeface="Open Sans"/>
              <a:cs typeface="Open Sans"/>
              <a:sym typeface="Open Sans"/>
            </a:endParaRPr>
          </a:p>
        </p:txBody>
      </p:sp>
      <p:pic>
        <p:nvPicPr>
          <p:cNvPr id="179" name="Google Shape;179;p25"/>
          <p:cNvPicPr preferRelativeResize="0"/>
          <p:nvPr/>
        </p:nvPicPr>
        <p:blipFill>
          <a:blip r:embed="rId3">
            <a:alphaModFix/>
          </a:blip>
          <a:stretch>
            <a:fillRect/>
          </a:stretch>
        </p:blipFill>
        <p:spPr>
          <a:xfrm>
            <a:off x="615700" y="2213350"/>
            <a:ext cx="3363050" cy="2061225"/>
          </a:xfrm>
          <a:prstGeom prst="rect">
            <a:avLst/>
          </a:prstGeom>
          <a:noFill/>
          <a:ln>
            <a:noFill/>
          </a:ln>
        </p:spPr>
      </p:pic>
      <p:cxnSp>
        <p:nvCxnSpPr>
          <p:cNvPr id="180" name="Google Shape;180;p25"/>
          <p:cNvCxnSpPr/>
          <p:nvPr/>
        </p:nvCxnSpPr>
        <p:spPr>
          <a:xfrm>
            <a:off x="4529838" y="1181025"/>
            <a:ext cx="39600" cy="36993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5"/>
          <p:cNvSpPr txBox="1"/>
          <p:nvPr/>
        </p:nvSpPr>
        <p:spPr>
          <a:xfrm>
            <a:off x="4734300" y="1234475"/>
            <a:ext cx="4409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latin typeface="Open Sans"/>
                <a:ea typeface="Open Sans"/>
                <a:cs typeface="Open Sans"/>
                <a:sym typeface="Open Sans"/>
              </a:rPr>
              <a:t>Exponential smoothing</a:t>
            </a:r>
            <a:r>
              <a:rPr lang="en" sz="1500">
                <a:latin typeface="Open Sans"/>
                <a:ea typeface="Open Sans"/>
                <a:cs typeface="Open Sans"/>
                <a:sym typeface="Open Sans"/>
              </a:rPr>
              <a:t>: a different decreasing weight is assigned to each observation.</a:t>
            </a:r>
            <a:endParaRPr sz="1500">
              <a:latin typeface="Open Sans"/>
              <a:ea typeface="Open Sans"/>
              <a:cs typeface="Open Sans"/>
              <a:sym typeface="Open Sans"/>
            </a:endParaRPr>
          </a:p>
        </p:txBody>
      </p:sp>
      <p:pic>
        <p:nvPicPr>
          <p:cNvPr id="182" name="Google Shape;182;p25"/>
          <p:cNvPicPr preferRelativeResize="0"/>
          <p:nvPr/>
        </p:nvPicPr>
        <p:blipFill>
          <a:blip r:embed="rId4">
            <a:alphaModFix/>
          </a:blip>
          <a:stretch>
            <a:fillRect/>
          </a:stretch>
        </p:blipFill>
        <p:spPr>
          <a:xfrm>
            <a:off x="5013800" y="4407600"/>
            <a:ext cx="3157576" cy="342850"/>
          </a:xfrm>
          <a:prstGeom prst="rect">
            <a:avLst/>
          </a:prstGeom>
          <a:noFill/>
          <a:ln>
            <a:noFill/>
          </a:ln>
        </p:spPr>
      </p:pic>
      <p:pic>
        <p:nvPicPr>
          <p:cNvPr id="183" name="Google Shape;183;p25"/>
          <p:cNvPicPr preferRelativeResize="0"/>
          <p:nvPr/>
        </p:nvPicPr>
        <p:blipFill>
          <a:blip r:embed="rId5">
            <a:alphaModFix/>
          </a:blip>
          <a:stretch>
            <a:fillRect/>
          </a:stretch>
        </p:blipFill>
        <p:spPr>
          <a:xfrm>
            <a:off x="5125800" y="2213349"/>
            <a:ext cx="2922525" cy="1960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USING LSTM FOR TIME SERIES FORECASTING</a:t>
            </a:r>
            <a:endParaRPr b="1" sz="2800">
              <a:latin typeface="Open Sans"/>
              <a:ea typeface="Open Sans"/>
              <a:cs typeface="Open Sans"/>
              <a:sym typeface="Open Sans"/>
            </a:endParaRPr>
          </a:p>
        </p:txBody>
      </p:sp>
      <p:sp>
        <p:nvSpPr>
          <p:cNvPr id="190" name="Google Shape;190;p26"/>
          <p:cNvSpPr txBox="1"/>
          <p:nvPr/>
        </p:nvSpPr>
        <p:spPr>
          <a:xfrm>
            <a:off x="482800" y="1371650"/>
            <a:ext cx="817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In this neural network model, </a:t>
            </a:r>
            <a:r>
              <a:rPr lang="en" sz="1500">
                <a:latin typeface="Open Sans SemiBold"/>
                <a:ea typeface="Open Sans SemiBold"/>
                <a:cs typeface="Open Sans SemiBold"/>
                <a:sym typeface="Open Sans SemiBold"/>
              </a:rPr>
              <a:t>Long Short Term Memory(LSTMs)</a:t>
            </a:r>
            <a:r>
              <a:rPr lang="en" sz="1500">
                <a:latin typeface="Open Sans"/>
                <a:ea typeface="Open Sans"/>
                <a:cs typeface="Open Sans"/>
                <a:sym typeface="Open Sans"/>
              </a:rPr>
              <a:t> layers are used as the Recurrent Neural Network(RNNs) layers.</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For </a:t>
            </a:r>
            <a:r>
              <a:rPr lang="en" sz="1500">
                <a:latin typeface="Open Sans SemiBold"/>
                <a:ea typeface="Open Sans SemiBold"/>
                <a:cs typeface="Open Sans SemiBold"/>
                <a:sym typeface="Open Sans SemiBold"/>
              </a:rPr>
              <a:t>time series forecasting</a:t>
            </a:r>
            <a:r>
              <a:rPr lang="en" sz="1500">
                <a:latin typeface="Open Sans"/>
                <a:ea typeface="Open Sans"/>
                <a:cs typeface="Open Sans"/>
                <a:sym typeface="Open Sans"/>
              </a:rPr>
              <a:t>, to predict the parameter values of a specific time, the previous 400 entries are used.</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To train the model faster, the prediction is done in batches of size 512, whereas 100 epochs are also used for better accuracy of the training model.</a:t>
            </a:r>
            <a:endParaRPr sz="15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ANALYZING THE DATA</a:t>
            </a:r>
            <a:endParaRPr b="1" sz="2800">
              <a:latin typeface="Open Sans"/>
              <a:ea typeface="Open Sans"/>
              <a:cs typeface="Open Sans"/>
              <a:sym typeface="Open Sans"/>
            </a:endParaRPr>
          </a:p>
        </p:txBody>
      </p:sp>
      <p:pic>
        <p:nvPicPr>
          <p:cNvPr id="197" name="Google Shape;197;p27"/>
          <p:cNvPicPr preferRelativeResize="0"/>
          <p:nvPr/>
        </p:nvPicPr>
        <p:blipFill>
          <a:blip r:embed="rId3">
            <a:alphaModFix/>
          </a:blip>
          <a:stretch>
            <a:fillRect/>
          </a:stretch>
        </p:blipFill>
        <p:spPr>
          <a:xfrm>
            <a:off x="331050" y="1407125"/>
            <a:ext cx="8481902" cy="2903425"/>
          </a:xfrm>
          <a:prstGeom prst="rect">
            <a:avLst/>
          </a:prstGeom>
          <a:noFill/>
          <a:ln>
            <a:noFill/>
          </a:ln>
        </p:spPr>
      </p:pic>
      <p:sp>
        <p:nvSpPr>
          <p:cNvPr id="198" name="Google Shape;198;p27"/>
          <p:cNvSpPr txBox="1"/>
          <p:nvPr/>
        </p:nvSpPr>
        <p:spPr>
          <a:xfrm>
            <a:off x="331050" y="4435025"/>
            <a:ext cx="8481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Open Sans"/>
                <a:ea typeface="Open Sans"/>
                <a:cs typeface="Open Sans"/>
                <a:sym typeface="Open Sans"/>
              </a:rPr>
              <a:t>The parameters on </a:t>
            </a:r>
            <a:r>
              <a:rPr lang="en" sz="1500">
                <a:latin typeface="Open Sans"/>
                <a:ea typeface="Open Sans"/>
                <a:cs typeface="Open Sans"/>
                <a:sym typeface="Open Sans"/>
              </a:rPr>
              <a:t>which</a:t>
            </a:r>
            <a:r>
              <a:rPr lang="en" sz="1500">
                <a:latin typeface="Open Sans"/>
                <a:ea typeface="Open Sans"/>
                <a:cs typeface="Open Sans"/>
                <a:sym typeface="Open Sans"/>
              </a:rPr>
              <a:t> the data will be trained.</a:t>
            </a:r>
            <a:endParaRPr sz="15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VISUAL REPRESENTATION OF PARAMETERS</a:t>
            </a:r>
            <a:endParaRPr b="1" sz="2800">
              <a:latin typeface="Open Sans"/>
              <a:ea typeface="Open Sans"/>
              <a:cs typeface="Open Sans"/>
              <a:sym typeface="Open Sans"/>
            </a:endParaRPr>
          </a:p>
        </p:txBody>
      </p:sp>
      <p:pic>
        <p:nvPicPr>
          <p:cNvPr id="205" name="Google Shape;205;p28"/>
          <p:cNvPicPr preferRelativeResize="0"/>
          <p:nvPr/>
        </p:nvPicPr>
        <p:blipFill>
          <a:blip r:embed="rId3">
            <a:alphaModFix/>
          </a:blip>
          <a:stretch>
            <a:fillRect/>
          </a:stretch>
        </p:blipFill>
        <p:spPr>
          <a:xfrm>
            <a:off x="536450" y="1125550"/>
            <a:ext cx="4878910" cy="1290500"/>
          </a:xfrm>
          <a:prstGeom prst="rect">
            <a:avLst/>
          </a:prstGeom>
          <a:noFill/>
          <a:ln>
            <a:noFill/>
          </a:ln>
        </p:spPr>
      </p:pic>
      <p:sp>
        <p:nvSpPr>
          <p:cNvPr id="206" name="Google Shape;206;p28"/>
          <p:cNvSpPr txBox="1"/>
          <p:nvPr/>
        </p:nvSpPr>
        <p:spPr>
          <a:xfrm>
            <a:off x="5987700" y="1563050"/>
            <a:ext cx="158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Clearsky DHI</a:t>
            </a:r>
            <a:endParaRPr sz="1500">
              <a:latin typeface="Open Sans SemiBold"/>
              <a:ea typeface="Open Sans SemiBold"/>
              <a:cs typeface="Open Sans SemiBold"/>
              <a:sym typeface="Open Sans SemiBold"/>
            </a:endParaRPr>
          </a:p>
        </p:txBody>
      </p:sp>
      <p:pic>
        <p:nvPicPr>
          <p:cNvPr id="207" name="Google Shape;207;p28"/>
          <p:cNvPicPr preferRelativeResize="0"/>
          <p:nvPr/>
        </p:nvPicPr>
        <p:blipFill>
          <a:blip r:embed="rId4">
            <a:alphaModFix/>
          </a:blip>
          <a:stretch>
            <a:fillRect/>
          </a:stretch>
        </p:blipFill>
        <p:spPr>
          <a:xfrm>
            <a:off x="536450" y="2371675"/>
            <a:ext cx="4860699" cy="1290500"/>
          </a:xfrm>
          <a:prstGeom prst="rect">
            <a:avLst/>
          </a:prstGeom>
          <a:noFill/>
          <a:ln>
            <a:noFill/>
          </a:ln>
        </p:spPr>
      </p:pic>
      <p:pic>
        <p:nvPicPr>
          <p:cNvPr id="208" name="Google Shape;208;p28"/>
          <p:cNvPicPr preferRelativeResize="0"/>
          <p:nvPr/>
        </p:nvPicPr>
        <p:blipFill>
          <a:blip r:embed="rId5">
            <a:alphaModFix/>
          </a:blip>
          <a:stretch>
            <a:fillRect/>
          </a:stretch>
        </p:blipFill>
        <p:spPr>
          <a:xfrm>
            <a:off x="536450" y="3662175"/>
            <a:ext cx="4910225" cy="1290500"/>
          </a:xfrm>
          <a:prstGeom prst="rect">
            <a:avLst/>
          </a:prstGeom>
          <a:noFill/>
          <a:ln>
            <a:noFill/>
          </a:ln>
        </p:spPr>
      </p:pic>
      <p:sp>
        <p:nvSpPr>
          <p:cNvPr id="209" name="Google Shape;209;p28"/>
          <p:cNvSpPr txBox="1"/>
          <p:nvPr/>
        </p:nvSpPr>
        <p:spPr>
          <a:xfrm>
            <a:off x="5987700" y="2773863"/>
            <a:ext cx="158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Clearsky DNI</a:t>
            </a:r>
            <a:endParaRPr sz="1500">
              <a:latin typeface="Open Sans SemiBold"/>
              <a:ea typeface="Open Sans SemiBold"/>
              <a:cs typeface="Open Sans SemiBold"/>
              <a:sym typeface="Open Sans SemiBold"/>
            </a:endParaRPr>
          </a:p>
        </p:txBody>
      </p:sp>
      <p:sp>
        <p:nvSpPr>
          <p:cNvPr id="210" name="Google Shape;210;p28"/>
          <p:cNvSpPr txBox="1"/>
          <p:nvPr/>
        </p:nvSpPr>
        <p:spPr>
          <a:xfrm>
            <a:off x="5987700" y="4099675"/>
            <a:ext cx="158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Clearsky GHI</a:t>
            </a:r>
            <a:endParaRPr sz="1500">
              <a:latin typeface="Open Sans SemiBold"/>
              <a:ea typeface="Open Sans SemiBold"/>
              <a:cs typeface="Open Sans SemiBold"/>
              <a:sym typeface="Open Sa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CREATING TRAINING DATA</a:t>
            </a:r>
            <a:endParaRPr b="1" sz="2800">
              <a:latin typeface="Open Sans"/>
              <a:ea typeface="Open Sans"/>
              <a:cs typeface="Open Sans"/>
              <a:sym typeface="Open Sans"/>
            </a:endParaRPr>
          </a:p>
        </p:txBody>
      </p:sp>
      <p:pic>
        <p:nvPicPr>
          <p:cNvPr id="217" name="Google Shape;217;p29"/>
          <p:cNvPicPr preferRelativeResize="0"/>
          <p:nvPr/>
        </p:nvPicPr>
        <p:blipFill>
          <a:blip r:embed="rId3">
            <a:alphaModFix/>
          </a:blip>
          <a:stretch>
            <a:fillRect/>
          </a:stretch>
        </p:blipFill>
        <p:spPr>
          <a:xfrm>
            <a:off x="259050" y="1423750"/>
            <a:ext cx="5943600" cy="714375"/>
          </a:xfrm>
          <a:prstGeom prst="rect">
            <a:avLst/>
          </a:prstGeom>
          <a:noFill/>
          <a:ln>
            <a:noFill/>
          </a:ln>
        </p:spPr>
      </p:pic>
      <p:pic>
        <p:nvPicPr>
          <p:cNvPr id="218" name="Google Shape;218;p29"/>
          <p:cNvPicPr preferRelativeResize="0"/>
          <p:nvPr/>
        </p:nvPicPr>
        <p:blipFill>
          <a:blip r:embed="rId4">
            <a:alphaModFix/>
          </a:blip>
          <a:stretch>
            <a:fillRect/>
          </a:stretch>
        </p:blipFill>
        <p:spPr>
          <a:xfrm>
            <a:off x="259050" y="2973150"/>
            <a:ext cx="5943600" cy="695325"/>
          </a:xfrm>
          <a:prstGeom prst="rect">
            <a:avLst/>
          </a:prstGeom>
          <a:noFill/>
          <a:ln>
            <a:noFill/>
          </a:ln>
        </p:spPr>
      </p:pic>
      <p:pic>
        <p:nvPicPr>
          <p:cNvPr id="219" name="Google Shape;219;p29"/>
          <p:cNvPicPr preferRelativeResize="0"/>
          <p:nvPr/>
        </p:nvPicPr>
        <p:blipFill>
          <a:blip r:embed="rId5">
            <a:alphaModFix/>
          </a:blip>
          <a:stretch>
            <a:fillRect/>
          </a:stretch>
        </p:blipFill>
        <p:spPr>
          <a:xfrm>
            <a:off x="259050" y="4437875"/>
            <a:ext cx="8114175" cy="352425"/>
          </a:xfrm>
          <a:prstGeom prst="rect">
            <a:avLst/>
          </a:prstGeom>
          <a:noFill/>
          <a:ln>
            <a:noFill/>
          </a:ln>
        </p:spPr>
      </p:pic>
      <p:sp>
        <p:nvSpPr>
          <p:cNvPr id="220" name="Google Shape;220;p29"/>
          <p:cNvSpPr txBox="1"/>
          <p:nvPr/>
        </p:nvSpPr>
        <p:spPr>
          <a:xfrm>
            <a:off x="259050" y="3668475"/>
            <a:ext cx="7325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Normalizing the data, for faster training and better accuracy.</a:t>
            </a:r>
            <a:endParaRPr sz="1500">
              <a:latin typeface="Open Sans"/>
              <a:ea typeface="Open Sans"/>
              <a:cs typeface="Open Sans"/>
              <a:sym typeface="Open Sans"/>
            </a:endParaRPr>
          </a:p>
        </p:txBody>
      </p:sp>
      <p:sp>
        <p:nvSpPr>
          <p:cNvPr id="221" name="Google Shape;221;p29"/>
          <p:cNvSpPr txBox="1"/>
          <p:nvPr/>
        </p:nvSpPr>
        <p:spPr>
          <a:xfrm>
            <a:off x="259050" y="2138125"/>
            <a:ext cx="723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Using LSTM to train the data</a:t>
            </a:r>
            <a:endParaRPr sz="15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100" y="0"/>
            <a:ext cx="9144000" cy="791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txBox="1"/>
          <p:nvPr/>
        </p:nvSpPr>
        <p:spPr>
          <a:xfrm>
            <a:off x="164950" y="8790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LAYERS OVERVIEW</a:t>
            </a:r>
            <a:endParaRPr b="1" sz="2800">
              <a:latin typeface="Open Sans"/>
              <a:ea typeface="Open Sans"/>
              <a:cs typeface="Open Sans"/>
              <a:sym typeface="Open Sans"/>
            </a:endParaRPr>
          </a:p>
        </p:txBody>
      </p:sp>
      <p:pic>
        <p:nvPicPr>
          <p:cNvPr id="228" name="Google Shape;228;p30"/>
          <p:cNvPicPr preferRelativeResize="0"/>
          <p:nvPr/>
        </p:nvPicPr>
        <p:blipFill>
          <a:blip r:embed="rId3">
            <a:alphaModFix/>
          </a:blip>
          <a:stretch>
            <a:fillRect/>
          </a:stretch>
        </p:blipFill>
        <p:spPr>
          <a:xfrm>
            <a:off x="3561425" y="830725"/>
            <a:ext cx="2021150" cy="418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TRAINING RESULTS</a:t>
            </a:r>
            <a:endParaRPr b="1" sz="2800">
              <a:latin typeface="Open Sans"/>
              <a:ea typeface="Open Sans"/>
              <a:cs typeface="Open Sans"/>
              <a:sym typeface="Open Sans"/>
            </a:endParaRPr>
          </a:p>
        </p:txBody>
      </p:sp>
      <p:pic>
        <p:nvPicPr>
          <p:cNvPr id="235" name="Google Shape;235;p31"/>
          <p:cNvPicPr preferRelativeResize="0"/>
          <p:nvPr/>
        </p:nvPicPr>
        <p:blipFill>
          <a:blip r:embed="rId3">
            <a:alphaModFix/>
          </a:blip>
          <a:stretch>
            <a:fillRect/>
          </a:stretch>
        </p:blipFill>
        <p:spPr>
          <a:xfrm>
            <a:off x="1600300" y="1163200"/>
            <a:ext cx="5943600" cy="485775"/>
          </a:xfrm>
          <a:prstGeom prst="rect">
            <a:avLst/>
          </a:prstGeom>
          <a:noFill/>
          <a:ln>
            <a:noFill/>
          </a:ln>
        </p:spPr>
      </p:pic>
      <p:pic>
        <p:nvPicPr>
          <p:cNvPr id="236" name="Google Shape;236;p31"/>
          <p:cNvPicPr preferRelativeResize="0"/>
          <p:nvPr/>
        </p:nvPicPr>
        <p:blipFill>
          <a:blip r:embed="rId4">
            <a:alphaModFix/>
          </a:blip>
          <a:stretch>
            <a:fillRect/>
          </a:stretch>
        </p:blipFill>
        <p:spPr>
          <a:xfrm>
            <a:off x="164950" y="2709050"/>
            <a:ext cx="4218313" cy="2061825"/>
          </a:xfrm>
          <a:prstGeom prst="rect">
            <a:avLst/>
          </a:prstGeom>
          <a:noFill/>
          <a:ln>
            <a:noFill/>
          </a:ln>
        </p:spPr>
      </p:pic>
      <p:pic>
        <p:nvPicPr>
          <p:cNvPr id="237" name="Google Shape;237;p31"/>
          <p:cNvPicPr preferRelativeResize="0"/>
          <p:nvPr/>
        </p:nvPicPr>
        <p:blipFill>
          <a:blip r:embed="rId5">
            <a:alphaModFix/>
          </a:blip>
          <a:stretch>
            <a:fillRect/>
          </a:stretch>
        </p:blipFill>
        <p:spPr>
          <a:xfrm>
            <a:off x="5073950" y="2709050"/>
            <a:ext cx="3811650" cy="2061825"/>
          </a:xfrm>
          <a:prstGeom prst="rect">
            <a:avLst/>
          </a:prstGeom>
          <a:noFill/>
          <a:ln>
            <a:noFill/>
          </a:ln>
        </p:spPr>
      </p:pic>
      <p:cxnSp>
        <p:nvCxnSpPr>
          <p:cNvPr id="238" name="Google Shape;238;p31"/>
          <p:cNvCxnSpPr/>
          <p:nvPr/>
        </p:nvCxnSpPr>
        <p:spPr>
          <a:xfrm>
            <a:off x="4666175" y="1933125"/>
            <a:ext cx="12600" cy="29670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31"/>
          <p:cNvSpPr txBox="1"/>
          <p:nvPr/>
        </p:nvSpPr>
        <p:spPr>
          <a:xfrm>
            <a:off x="467650" y="2071200"/>
            <a:ext cx="361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At the start of training</a:t>
            </a:r>
            <a:endParaRPr sz="1500">
              <a:latin typeface="Open Sans SemiBold"/>
              <a:ea typeface="Open Sans SemiBold"/>
              <a:cs typeface="Open Sans SemiBold"/>
              <a:sym typeface="Open Sans SemiBold"/>
            </a:endParaRPr>
          </a:p>
        </p:txBody>
      </p:sp>
      <p:sp>
        <p:nvSpPr>
          <p:cNvPr id="240" name="Google Shape;240;p31"/>
          <p:cNvSpPr txBox="1"/>
          <p:nvPr/>
        </p:nvSpPr>
        <p:spPr>
          <a:xfrm>
            <a:off x="5173325" y="2071200"/>
            <a:ext cx="361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At the end of training</a:t>
            </a:r>
            <a:endParaRPr sz="1500">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CONTENTS</a:t>
            </a:r>
            <a:endParaRPr b="1" sz="2800">
              <a:latin typeface="Open Sans"/>
              <a:ea typeface="Open Sans"/>
              <a:cs typeface="Open Sans"/>
              <a:sym typeface="Open Sans"/>
            </a:endParaRPr>
          </a:p>
        </p:txBody>
      </p:sp>
      <p:sp>
        <p:nvSpPr>
          <p:cNvPr id="76" name="Google Shape;76;p14"/>
          <p:cNvSpPr txBox="1"/>
          <p:nvPr/>
        </p:nvSpPr>
        <p:spPr>
          <a:xfrm>
            <a:off x="267000" y="1170475"/>
            <a:ext cx="8610000" cy="3718800"/>
          </a:xfrm>
          <a:prstGeom prst="rect">
            <a:avLst/>
          </a:prstGeom>
          <a:noFill/>
          <a:ln>
            <a:noFill/>
          </a:ln>
        </p:spPr>
        <p:txBody>
          <a:bodyPr anchorCtr="0" anchor="t" bIns="91425" lIns="91425" spcFirstLastPara="1" rIns="91425" wrap="square" tIns="91425">
            <a:spAutoFit/>
          </a:bodyPr>
          <a:lstStyle/>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Overview of the Project</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About Neural Networks</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Loss functions</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Sequence Models</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Recurrent Neural Network (RNN)</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Gated Recurrent Unit (GRU)	</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Long Short Term Memory (LSTM)</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Time Series Forecasting</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Analysing the data</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Creating Training data</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Creating the model</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Results on Testing data</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Improvements and Future Scope</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Conclusion</a:t>
            </a:r>
            <a:endParaRPr>
              <a:latin typeface="Open Sans"/>
              <a:ea typeface="Open Sans"/>
              <a:cs typeface="Open Sans"/>
              <a:sym typeface="Open Sans"/>
            </a:endParaRPr>
          </a:p>
          <a:p>
            <a:pPr indent="-317500" lvl="0" marL="457200" rtl="0" algn="l">
              <a:lnSpc>
                <a:spcPct val="110000"/>
              </a:lnSpc>
              <a:spcBef>
                <a:spcPts val="0"/>
              </a:spcBef>
              <a:spcAft>
                <a:spcPts val="0"/>
              </a:spcAft>
              <a:buSzPts val="1400"/>
              <a:buFont typeface="Open Sans"/>
              <a:buChar char="➢"/>
            </a:pPr>
            <a:r>
              <a:rPr lang="en">
                <a:latin typeface="Open Sans"/>
                <a:ea typeface="Open Sans"/>
                <a:cs typeface="Open Sans"/>
                <a:sym typeface="Open Sans"/>
              </a:rPr>
              <a:t>References</a:t>
            </a:r>
            <a:endParaRPr sz="1500">
              <a:solidFill>
                <a:srgbClr val="333333"/>
              </a:solidFill>
              <a:highlight>
                <a:srgbClr val="FAFAFA"/>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2"/>
          <p:cNvPicPr preferRelativeResize="0"/>
          <p:nvPr/>
        </p:nvPicPr>
        <p:blipFill>
          <a:blip r:embed="rId3">
            <a:alphaModFix/>
          </a:blip>
          <a:stretch>
            <a:fillRect/>
          </a:stretch>
        </p:blipFill>
        <p:spPr>
          <a:xfrm>
            <a:off x="304299" y="3561775"/>
            <a:ext cx="5158191" cy="1329600"/>
          </a:xfrm>
          <a:prstGeom prst="rect">
            <a:avLst/>
          </a:prstGeom>
          <a:noFill/>
          <a:ln>
            <a:noFill/>
          </a:ln>
        </p:spPr>
      </p:pic>
      <p:pic>
        <p:nvPicPr>
          <p:cNvPr id="246" name="Google Shape;246;p32"/>
          <p:cNvPicPr preferRelativeResize="0"/>
          <p:nvPr/>
        </p:nvPicPr>
        <p:blipFill>
          <a:blip r:embed="rId4">
            <a:alphaModFix/>
          </a:blip>
          <a:stretch>
            <a:fillRect/>
          </a:stretch>
        </p:blipFill>
        <p:spPr>
          <a:xfrm>
            <a:off x="323387" y="818100"/>
            <a:ext cx="5120024" cy="1329600"/>
          </a:xfrm>
          <a:prstGeom prst="rect">
            <a:avLst/>
          </a:prstGeom>
          <a:noFill/>
          <a:ln>
            <a:noFill/>
          </a:ln>
        </p:spPr>
      </p:pic>
      <p:pic>
        <p:nvPicPr>
          <p:cNvPr id="247" name="Google Shape;247;p32"/>
          <p:cNvPicPr preferRelativeResize="0"/>
          <p:nvPr/>
        </p:nvPicPr>
        <p:blipFill>
          <a:blip r:embed="rId5">
            <a:alphaModFix/>
          </a:blip>
          <a:stretch>
            <a:fillRect/>
          </a:stretch>
        </p:blipFill>
        <p:spPr>
          <a:xfrm>
            <a:off x="342475" y="2170113"/>
            <a:ext cx="5120027" cy="1328224"/>
          </a:xfrm>
          <a:prstGeom prst="rect">
            <a:avLst/>
          </a:prstGeom>
          <a:noFill/>
          <a:ln>
            <a:noFill/>
          </a:ln>
        </p:spPr>
      </p:pic>
      <p:sp>
        <p:nvSpPr>
          <p:cNvPr id="248" name="Google Shape;248;p32"/>
          <p:cNvSpPr txBox="1"/>
          <p:nvPr/>
        </p:nvSpPr>
        <p:spPr>
          <a:xfrm>
            <a:off x="5690650" y="1275150"/>
            <a:ext cx="3288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a:t>
            </a:r>
            <a:r>
              <a:rPr lang="en" sz="1500">
                <a:latin typeface="Open Sans SemiBold"/>
                <a:ea typeface="Open Sans SemiBold"/>
                <a:cs typeface="Open Sans SemiBold"/>
                <a:sym typeface="Open Sans SemiBold"/>
              </a:rPr>
              <a:t>learsky DHI</a:t>
            </a:r>
            <a:endParaRPr>
              <a:latin typeface="Open Sans"/>
              <a:ea typeface="Open Sans"/>
              <a:cs typeface="Open Sans"/>
              <a:sym typeface="Open Sans"/>
            </a:endParaRPr>
          </a:p>
        </p:txBody>
      </p:sp>
      <p:sp>
        <p:nvSpPr>
          <p:cNvPr id="249" name="Google Shape;249;p32"/>
          <p:cNvSpPr txBox="1"/>
          <p:nvPr/>
        </p:nvSpPr>
        <p:spPr>
          <a:xfrm>
            <a:off x="5690650" y="2626463"/>
            <a:ext cx="3288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clearsky DNI</a:t>
            </a:r>
            <a:endParaRPr>
              <a:latin typeface="Open Sans"/>
              <a:ea typeface="Open Sans"/>
              <a:cs typeface="Open Sans"/>
              <a:sym typeface="Open Sans"/>
            </a:endParaRPr>
          </a:p>
        </p:txBody>
      </p:sp>
      <p:sp>
        <p:nvSpPr>
          <p:cNvPr id="250" name="Google Shape;250;p32"/>
          <p:cNvSpPr txBox="1"/>
          <p:nvPr/>
        </p:nvSpPr>
        <p:spPr>
          <a:xfrm>
            <a:off x="5690650" y="4018813"/>
            <a:ext cx="3288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clearsky GHI</a:t>
            </a:r>
            <a:endParaRPr>
              <a:latin typeface="Open Sans"/>
              <a:ea typeface="Open Sans"/>
              <a:cs typeface="Open Sans"/>
              <a:sym typeface="Open Sans"/>
            </a:endParaRPr>
          </a:p>
        </p:txBody>
      </p:sp>
      <p:sp>
        <p:nvSpPr>
          <p:cNvPr id="251" name="Google Shape;251;p32"/>
          <p:cNvSpPr/>
          <p:nvPr/>
        </p:nvSpPr>
        <p:spPr>
          <a:xfrm>
            <a:off x="0" y="1650"/>
            <a:ext cx="9144000" cy="615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nvSpPr>
        <p:spPr>
          <a:xfrm>
            <a:off x="0" y="63150"/>
            <a:ext cx="914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Open Sans"/>
                <a:ea typeface="Open Sans"/>
                <a:cs typeface="Open Sans"/>
                <a:sym typeface="Open Sans"/>
              </a:rPr>
              <a:t>TRAINING RESULTS</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RESULTS ON TEST DATA</a:t>
            </a:r>
            <a:endParaRPr b="1" sz="2800">
              <a:latin typeface="Open Sans"/>
              <a:ea typeface="Open Sans"/>
              <a:cs typeface="Open Sans"/>
              <a:sym typeface="Open Sans"/>
            </a:endParaRPr>
          </a:p>
        </p:txBody>
      </p:sp>
      <p:sp>
        <p:nvSpPr>
          <p:cNvPr id="259" name="Google Shape;259;p33"/>
          <p:cNvSpPr txBox="1"/>
          <p:nvPr/>
        </p:nvSpPr>
        <p:spPr>
          <a:xfrm>
            <a:off x="5570925" y="1601325"/>
            <a:ext cx="35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60" name="Google Shape;260;p33"/>
          <p:cNvSpPr txBox="1"/>
          <p:nvPr/>
        </p:nvSpPr>
        <p:spPr>
          <a:xfrm>
            <a:off x="5521725" y="1537550"/>
            <a:ext cx="419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clearsky DHI</a:t>
            </a:r>
            <a:endParaRPr>
              <a:latin typeface="Open Sans"/>
              <a:ea typeface="Open Sans"/>
              <a:cs typeface="Open Sans"/>
              <a:sym typeface="Open Sans"/>
            </a:endParaRPr>
          </a:p>
        </p:txBody>
      </p:sp>
      <p:sp>
        <p:nvSpPr>
          <p:cNvPr id="261" name="Google Shape;261;p33"/>
          <p:cNvSpPr txBox="1"/>
          <p:nvPr/>
        </p:nvSpPr>
        <p:spPr>
          <a:xfrm>
            <a:off x="5521725" y="2699363"/>
            <a:ext cx="369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clearsky DNI</a:t>
            </a:r>
            <a:endParaRPr>
              <a:latin typeface="Open Sans"/>
              <a:ea typeface="Open Sans"/>
              <a:cs typeface="Open Sans"/>
              <a:sym typeface="Open Sans"/>
            </a:endParaRPr>
          </a:p>
        </p:txBody>
      </p:sp>
      <p:sp>
        <p:nvSpPr>
          <p:cNvPr id="262" name="Google Shape;262;p33"/>
          <p:cNvSpPr txBox="1"/>
          <p:nvPr/>
        </p:nvSpPr>
        <p:spPr>
          <a:xfrm>
            <a:off x="5521725" y="4030975"/>
            <a:ext cx="387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SemiBold"/>
                <a:ea typeface="Open Sans SemiBold"/>
                <a:cs typeface="Open Sans SemiBold"/>
                <a:sym typeface="Open Sans SemiBold"/>
              </a:rPr>
              <a:t>Predicted clearsky GHI</a:t>
            </a:r>
            <a:endParaRPr>
              <a:latin typeface="Open Sans"/>
              <a:ea typeface="Open Sans"/>
              <a:cs typeface="Open Sans"/>
              <a:sym typeface="Open Sans"/>
            </a:endParaRPr>
          </a:p>
        </p:txBody>
      </p:sp>
      <p:pic>
        <p:nvPicPr>
          <p:cNvPr id="263" name="Google Shape;263;p33"/>
          <p:cNvPicPr preferRelativeResize="0"/>
          <p:nvPr/>
        </p:nvPicPr>
        <p:blipFill>
          <a:blip r:embed="rId3">
            <a:alphaModFix/>
          </a:blip>
          <a:stretch>
            <a:fillRect/>
          </a:stretch>
        </p:blipFill>
        <p:spPr>
          <a:xfrm>
            <a:off x="511625" y="1115500"/>
            <a:ext cx="4799300" cy="1237150"/>
          </a:xfrm>
          <a:prstGeom prst="rect">
            <a:avLst/>
          </a:prstGeom>
          <a:noFill/>
          <a:ln>
            <a:noFill/>
          </a:ln>
        </p:spPr>
      </p:pic>
      <p:pic>
        <p:nvPicPr>
          <p:cNvPr id="264" name="Google Shape;264;p33"/>
          <p:cNvPicPr preferRelativeResize="0"/>
          <p:nvPr/>
        </p:nvPicPr>
        <p:blipFill rotWithShape="1">
          <a:blip r:embed="rId4">
            <a:alphaModFix/>
          </a:blip>
          <a:srcRect b="9689" l="0" r="0" t="-9690"/>
          <a:stretch/>
        </p:blipFill>
        <p:spPr>
          <a:xfrm>
            <a:off x="458474" y="2280949"/>
            <a:ext cx="4799301" cy="1252351"/>
          </a:xfrm>
          <a:prstGeom prst="rect">
            <a:avLst/>
          </a:prstGeom>
          <a:noFill/>
          <a:ln>
            <a:noFill/>
          </a:ln>
        </p:spPr>
      </p:pic>
      <p:pic>
        <p:nvPicPr>
          <p:cNvPr id="265" name="Google Shape;265;p33"/>
          <p:cNvPicPr preferRelativeResize="0"/>
          <p:nvPr/>
        </p:nvPicPr>
        <p:blipFill>
          <a:blip r:embed="rId5">
            <a:alphaModFix/>
          </a:blip>
          <a:stretch>
            <a:fillRect/>
          </a:stretch>
        </p:blipFill>
        <p:spPr>
          <a:xfrm>
            <a:off x="515943" y="3620150"/>
            <a:ext cx="4758255" cy="123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CONCLUSION</a:t>
            </a:r>
            <a:endParaRPr b="1" sz="2800">
              <a:latin typeface="Open Sans"/>
              <a:ea typeface="Open Sans"/>
              <a:cs typeface="Open Sans"/>
              <a:sym typeface="Open Sans"/>
            </a:endParaRPr>
          </a:p>
        </p:txBody>
      </p:sp>
      <p:sp>
        <p:nvSpPr>
          <p:cNvPr id="272" name="Google Shape;272;p34"/>
          <p:cNvSpPr txBox="1"/>
          <p:nvPr/>
        </p:nvSpPr>
        <p:spPr>
          <a:xfrm>
            <a:off x="450850" y="1440450"/>
            <a:ext cx="82425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In building this project, neural networks with loss functions as </a:t>
            </a:r>
            <a:r>
              <a:rPr lang="en" sz="1500">
                <a:latin typeface="Open Sans SemiBold"/>
                <a:ea typeface="Open Sans SemiBold"/>
                <a:cs typeface="Open Sans SemiBold"/>
                <a:sym typeface="Open Sans SemiBold"/>
              </a:rPr>
              <a:t>mean absolute error</a:t>
            </a:r>
            <a:r>
              <a:rPr lang="en" sz="1500">
                <a:latin typeface="Open Sans"/>
                <a:ea typeface="Open Sans"/>
                <a:cs typeface="Open Sans"/>
                <a:sym typeface="Open Sans"/>
              </a:rPr>
              <a:t> and </a:t>
            </a:r>
            <a:r>
              <a:rPr lang="en" sz="1500">
                <a:latin typeface="Open Sans SemiBold"/>
                <a:ea typeface="Open Sans SemiBold"/>
                <a:cs typeface="Open Sans SemiBold"/>
                <a:sym typeface="Open Sans SemiBold"/>
              </a:rPr>
              <a:t>huber loss</a:t>
            </a:r>
            <a:r>
              <a:rPr lang="en" sz="1500">
                <a:latin typeface="Open Sans"/>
                <a:ea typeface="Open Sans"/>
                <a:cs typeface="Open Sans"/>
                <a:sym typeface="Open Sans"/>
              </a:rPr>
              <a:t> were used to calculate the accuracy of the model.</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Sequence models such as </a:t>
            </a:r>
            <a:r>
              <a:rPr lang="en" sz="1500">
                <a:latin typeface="Open Sans SemiBold"/>
                <a:ea typeface="Open Sans SemiBold"/>
                <a:cs typeface="Open Sans SemiBold"/>
                <a:sym typeface="Open Sans SemiBold"/>
              </a:rPr>
              <a:t>Recurrent Neural Network(RNN)</a:t>
            </a:r>
            <a:r>
              <a:rPr lang="en" sz="1500">
                <a:latin typeface="Open Sans"/>
                <a:ea typeface="Open Sans"/>
                <a:cs typeface="Open Sans"/>
                <a:sym typeface="Open Sans"/>
              </a:rPr>
              <a:t>, </a:t>
            </a:r>
            <a:r>
              <a:rPr lang="en" sz="1500">
                <a:latin typeface="Open Sans SemiBold"/>
                <a:ea typeface="Open Sans SemiBold"/>
                <a:cs typeface="Open Sans SemiBold"/>
                <a:sym typeface="Open Sans SemiBold"/>
              </a:rPr>
              <a:t>Long Short Term Memory(LSTM)</a:t>
            </a:r>
            <a:r>
              <a:rPr lang="en" sz="1500">
                <a:latin typeface="Open Sans"/>
                <a:ea typeface="Open Sans"/>
                <a:cs typeface="Open Sans"/>
                <a:sym typeface="Open Sans"/>
              </a:rPr>
              <a:t> were implemented with the help of the tensorflow </a:t>
            </a:r>
            <a:r>
              <a:rPr lang="en" sz="1500">
                <a:latin typeface="Open Sans"/>
                <a:ea typeface="Open Sans"/>
                <a:cs typeface="Open Sans"/>
                <a:sym typeface="Open Sans"/>
              </a:rPr>
              <a:t>library</a:t>
            </a:r>
            <a:r>
              <a:rPr lang="en" sz="1500">
                <a:latin typeface="Open Sans"/>
                <a:ea typeface="Open Sans"/>
                <a:cs typeface="Open Sans"/>
                <a:sym typeface="Open Sans"/>
              </a:rPr>
              <a:t>, and </a:t>
            </a:r>
            <a:r>
              <a:rPr lang="en" sz="1500">
                <a:latin typeface="Open Sans SemiBold"/>
                <a:ea typeface="Open Sans SemiBold"/>
                <a:cs typeface="Open Sans SemiBold"/>
                <a:sym typeface="Open Sans SemiBold"/>
              </a:rPr>
              <a:t>multivariate time series forecasting</a:t>
            </a:r>
            <a:r>
              <a:rPr lang="en" sz="1500">
                <a:latin typeface="Open Sans"/>
                <a:ea typeface="Open Sans"/>
                <a:cs typeface="Open Sans"/>
                <a:sym typeface="Open Sans"/>
              </a:rPr>
              <a:t> was applied on the same to predict the parameters.</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Huber loss of 0.0012 and mean absolute error of 0.0314 was obtained, which reflects the accuracy of the model.</a:t>
            </a:r>
            <a:endParaRPr sz="15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SCOPE OF IMPROVEMENT</a:t>
            </a:r>
            <a:endParaRPr b="1" sz="2800">
              <a:latin typeface="Open Sans"/>
              <a:ea typeface="Open Sans"/>
              <a:cs typeface="Open Sans"/>
              <a:sym typeface="Open Sans"/>
            </a:endParaRPr>
          </a:p>
        </p:txBody>
      </p:sp>
      <p:sp>
        <p:nvSpPr>
          <p:cNvPr id="279" name="Google Shape;279;p35"/>
          <p:cNvSpPr txBox="1"/>
          <p:nvPr/>
        </p:nvSpPr>
        <p:spPr>
          <a:xfrm>
            <a:off x="470350" y="1469425"/>
            <a:ext cx="8203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Different regularization methods like L2 regularization, dropout regularization, early stopping can be implemented to check if these help in improving the accuracy of the model.</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Different optimization techniques such as better normalization of inputs can be tried to check the further improvement in the accuracy of the model.</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Different modeling techniques such as AutoRegressive Integrated Moving Average(ARIMA), Seasonal AutoRegressive Integrated Moving Average(SARIMA) can be used to model the time series forecasting.</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REFERENCES</a:t>
            </a:r>
            <a:endParaRPr b="1" sz="2800">
              <a:latin typeface="Open Sans"/>
              <a:ea typeface="Open Sans"/>
              <a:cs typeface="Open Sans"/>
              <a:sym typeface="Open Sans"/>
            </a:endParaRPr>
          </a:p>
        </p:txBody>
      </p:sp>
      <p:sp>
        <p:nvSpPr>
          <p:cNvPr id="286" name="Google Shape;286;p36"/>
          <p:cNvSpPr txBox="1"/>
          <p:nvPr/>
        </p:nvSpPr>
        <p:spPr>
          <a:xfrm>
            <a:off x="458800" y="1628050"/>
            <a:ext cx="8226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The following resources were referred while completing the project:</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Deep Learning Specialization by Andrew Ng at coursera.org</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Understanding LSTM Networks by colah’s blog</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Empirical Evaluation of Gated Recurrent Neural Networks on Sequence Modeling by Junyoung Chung</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The Complete Guide to Time Series Analysis and Forecasting by Rian Dolphin</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Time Series Analysis and Forecasting by Marco Peixeiro</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MachineHack for providing the dataset</a:t>
            </a:r>
            <a:endParaRPr sz="15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OVERVIEW OF THE PROJECT</a:t>
            </a:r>
            <a:endParaRPr b="1" sz="2800">
              <a:latin typeface="Open Sans"/>
              <a:ea typeface="Open Sans"/>
              <a:cs typeface="Open Sans"/>
              <a:sym typeface="Open Sans"/>
            </a:endParaRPr>
          </a:p>
        </p:txBody>
      </p:sp>
      <p:sp>
        <p:nvSpPr>
          <p:cNvPr id="83" name="Google Shape;83;p15"/>
          <p:cNvSpPr txBox="1"/>
          <p:nvPr/>
        </p:nvSpPr>
        <p:spPr>
          <a:xfrm>
            <a:off x="263050" y="1620925"/>
            <a:ext cx="8618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Time series forecasting is the process of analyzing time series data using statistics and modeling to make predictions and inform strategic decision-making.</a:t>
            </a:r>
            <a:endParaRPr sz="1500">
              <a:solidFill>
                <a:srgbClr val="333333"/>
              </a:solidFill>
              <a:highlight>
                <a:srgbClr val="FAFAFA"/>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AFAFA"/>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Solar energy is the radiant light and heat from that the Sun, and can be harnessed using a range of technologies. Predicting the attributes associated with the solar radiation has become an important element in the production of solar energy these days.</a:t>
            </a:r>
            <a:endParaRPr sz="1500">
              <a:solidFill>
                <a:srgbClr val="333333"/>
              </a:solidFill>
              <a:highlight>
                <a:srgbClr val="FAFAFA"/>
              </a:highlight>
              <a:latin typeface="Open Sans"/>
              <a:ea typeface="Open Sans"/>
              <a:cs typeface="Open Sans"/>
              <a:sym typeface="Open Sans"/>
            </a:endParaRPr>
          </a:p>
          <a:p>
            <a:pPr indent="0" lvl="0" marL="0" rtl="0" algn="l">
              <a:spcBef>
                <a:spcPts val="0"/>
              </a:spcBef>
              <a:spcAft>
                <a:spcPts val="0"/>
              </a:spcAft>
              <a:buNone/>
            </a:pPr>
            <a:r>
              <a:t/>
            </a:r>
            <a:endParaRPr sz="1500">
              <a:solidFill>
                <a:srgbClr val="333333"/>
              </a:solidFill>
              <a:highlight>
                <a:srgbClr val="FAFAFA"/>
              </a:highlight>
              <a:latin typeface="Open Sans"/>
              <a:ea typeface="Open Sans"/>
              <a:cs typeface="Open Sans"/>
              <a:sym typeface="Open Sans"/>
            </a:endParaRPr>
          </a:p>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In this machine learning model, I will predict the different global radiation parameters such as Clearsky DHI, Clearsky DNI, and Clearsky GHI.</a:t>
            </a:r>
            <a:endParaRPr sz="1500">
              <a:solidFill>
                <a:srgbClr val="333333"/>
              </a:solidFill>
              <a:highlight>
                <a:srgbClr val="FAFAFA"/>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ABOUT NEURAL NETWORKS</a:t>
            </a:r>
            <a:endParaRPr b="1" sz="2800">
              <a:latin typeface="Open Sans"/>
              <a:ea typeface="Open Sans"/>
              <a:cs typeface="Open Sans"/>
              <a:sym typeface="Open Sans"/>
            </a:endParaRPr>
          </a:p>
        </p:txBody>
      </p:sp>
      <p:sp>
        <p:nvSpPr>
          <p:cNvPr id="90" name="Google Shape;90;p16"/>
          <p:cNvSpPr txBox="1"/>
          <p:nvPr/>
        </p:nvSpPr>
        <p:spPr>
          <a:xfrm>
            <a:off x="267100" y="1232550"/>
            <a:ext cx="861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A neural network contains layers of interconnected nodes. Each node is a known as perceptron and is similar to a </a:t>
            </a:r>
            <a:r>
              <a:rPr lang="en" sz="1500">
                <a:solidFill>
                  <a:srgbClr val="333333"/>
                </a:solidFill>
                <a:highlight>
                  <a:srgbClr val="FAFAFA"/>
                </a:highlight>
                <a:latin typeface="Open Sans"/>
                <a:ea typeface="Open Sans"/>
                <a:cs typeface="Open Sans"/>
                <a:sym typeface="Open Sans"/>
              </a:rPr>
              <a:t>multiple</a:t>
            </a:r>
            <a:r>
              <a:rPr lang="en" sz="1500">
                <a:solidFill>
                  <a:srgbClr val="333333"/>
                </a:solidFill>
                <a:highlight>
                  <a:srgbClr val="FAFAFA"/>
                </a:highlight>
                <a:latin typeface="Open Sans"/>
                <a:ea typeface="Open Sans"/>
                <a:cs typeface="Open Sans"/>
                <a:sym typeface="Open Sans"/>
              </a:rPr>
              <a:t> linear regression. The perceptron feeds the signal produced by a multiple </a:t>
            </a:r>
            <a:r>
              <a:rPr lang="en" sz="1500">
                <a:solidFill>
                  <a:srgbClr val="333333"/>
                </a:solidFill>
                <a:highlight>
                  <a:srgbClr val="FAFAFA"/>
                </a:highlight>
                <a:latin typeface="Open Sans"/>
                <a:ea typeface="Open Sans"/>
                <a:cs typeface="Open Sans"/>
                <a:sym typeface="Open Sans"/>
              </a:rPr>
              <a:t>linear</a:t>
            </a:r>
            <a:r>
              <a:rPr lang="en" sz="1500">
                <a:solidFill>
                  <a:srgbClr val="333333"/>
                </a:solidFill>
                <a:highlight>
                  <a:srgbClr val="FAFAFA"/>
                </a:highlight>
                <a:latin typeface="Open Sans"/>
                <a:ea typeface="Open Sans"/>
                <a:cs typeface="Open Sans"/>
                <a:sym typeface="Open Sans"/>
              </a:rPr>
              <a:t> regression into an activation function that may be nonlinear.</a:t>
            </a:r>
            <a:endParaRPr sz="1500">
              <a:solidFill>
                <a:srgbClr val="333333"/>
              </a:solidFill>
              <a:highlight>
                <a:srgbClr val="FAFAFA"/>
              </a:highlight>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2286325" y="2426775"/>
            <a:ext cx="4776099" cy="225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LOSS FUNCTIONS</a:t>
            </a:r>
            <a:endParaRPr b="1" sz="2800">
              <a:latin typeface="Open Sans"/>
              <a:ea typeface="Open Sans"/>
              <a:cs typeface="Open Sans"/>
              <a:sym typeface="Open Sans"/>
            </a:endParaRPr>
          </a:p>
        </p:txBody>
      </p:sp>
      <p:sp>
        <p:nvSpPr>
          <p:cNvPr id="98" name="Google Shape;98;p17"/>
          <p:cNvSpPr txBox="1"/>
          <p:nvPr/>
        </p:nvSpPr>
        <p:spPr>
          <a:xfrm>
            <a:off x="267000" y="1305400"/>
            <a:ext cx="861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In machine learning, a loss function is a measure of how accurately a model is able to predict the expected outcome in other words, the ground truth.</a:t>
            </a:r>
            <a:endParaRPr sz="1500">
              <a:solidFill>
                <a:srgbClr val="333333"/>
              </a:solidFill>
              <a:highlight>
                <a:srgbClr val="FAFAFA"/>
              </a:highlight>
              <a:latin typeface="Open Sans"/>
              <a:ea typeface="Open Sans"/>
              <a:cs typeface="Open Sans"/>
              <a:sym typeface="Open Sans"/>
            </a:endParaRPr>
          </a:p>
        </p:txBody>
      </p:sp>
      <p:sp>
        <p:nvSpPr>
          <p:cNvPr id="99" name="Google Shape;99;p17"/>
          <p:cNvSpPr txBox="1"/>
          <p:nvPr/>
        </p:nvSpPr>
        <p:spPr>
          <a:xfrm>
            <a:off x="468425" y="2121150"/>
            <a:ext cx="472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The few of the most common loss functions are:</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b="1" lang="en" sz="1500">
                <a:latin typeface="Open Sans"/>
                <a:ea typeface="Open Sans"/>
                <a:cs typeface="Open Sans"/>
                <a:sym typeface="Open Sans"/>
              </a:rPr>
              <a:t>Mean Squared Error (MSE):</a:t>
            </a:r>
            <a:endParaRPr b="1" sz="1500">
              <a:latin typeface="Open Sans"/>
              <a:ea typeface="Open Sans"/>
              <a:cs typeface="Open Sans"/>
              <a:sym typeface="Open Sans"/>
            </a:endParaRPr>
          </a:p>
        </p:txBody>
      </p:sp>
      <p:pic>
        <p:nvPicPr>
          <p:cNvPr id="100" name="Google Shape;100;p17"/>
          <p:cNvPicPr preferRelativeResize="0"/>
          <p:nvPr/>
        </p:nvPicPr>
        <p:blipFill>
          <a:blip r:embed="rId3">
            <a:alphaModFix/>
          </a:blip>
          <a:stretch>
            <a:fillRect/>
          </a:stretch>
        </p:blipFill>
        <p:spPr>
          <a:xfrm>
            <a:off x="1025863" y="2766113"/>
            <a:ext cx="1657350" cy="504825"/>
          </a:xfrm>
          <a:prstGeom prst="rect">
            <a:avLst/>
          </a:prstGeom>
          <a:noFill/>
          <a:ln>
            <a:noFill/>
          </a:ln>
        </p:spPr>
      </p:pic>
      <p:sp>
        <p:nvSpPr>
          <p:cNvPr id="101" name="Google Shape;101;p17"/>
          <p:cNvSpPr txBox="1"/>
          <p:nvPr/>
        </p:nvSpPr>
        <p:spPr>
          <a:xfrm>
            <a:off x="468425" y="3477963"/>
            <a:ext cx="47250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Open Sans"/>
              <a:buChar char="●"/>
            </a:pPr>
            <a:r>
              <a:rPr b="1" lang="en" sz="1500">
                <a:latin typeface="Open Sans"/>
                <a:ea typeface="Open Sans"/>
                <a:cs typeface="Open Sans"/>
                <a:sym typeface="Open Sans"/>
              </a:rPr>
              <a:t>Mean Absolute Error (MAE):</a:t>
            </a:r>
            <a:endParaRPr b="1" sz="1500">
              <a:latin typeface="Open Sans"/>
              <a:ea typeface="Open Sans"/>
              <a:cs typeface="Open Sans"/>
              <a:sym typeface="Open Sans"/>
            </a:endParaRPr>
          </a:p>
        </p:txBody>
      </p:sp>
      <p:pic>
        <p:nvPicPr>
          <p:cNvPr id="102" name="Google Shape;102;p17"/>
          <p:cNvPicPr preferRelativeResize="0"/>
          <p:nvPr/>
        </p:nvPicPr>
        <p:blipFill>
          <a:blip r:embed="rId4">
            <a:alphaModFix/>
          </a:blip>
          <a:stretch>
            <a:fillRect/>
          </a:stretch>
        </p:blipFill>
        <p:spPr>
          <a:xfrm>
            <a:off x="1030625" y="3891000"/>
            <a:ext cx="1647825" cy="55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p:nvPr/>
        </p:nvSpPr>
        <p:spPr>
          <a:xfrm>
            <a:off x="0" y="0"/>
            <a:ext cx="9144000" cy="615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164850" y="61500"/>
            <a:ext cx="881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Open Sans"/>
                <a:ea typeface="Open Sans"/>
                <a:cs typeface="Open Sans"/>
                <a:sym typeface="Open Sans"/>
              </a:rPr>
              <a:t>LOSS FUNCTIONS</a:t>
            </a:r>
            <a:endParaRPr b="1" sz="2000">
              <a:latin typeface="Open Sans"/>
              <a:ea typeface="Open Sans"/>
              <a:cs typeface="Open Sans"/>
              <a:sym typeface="Open Sans"/>
            </a:endParaRPr>
          </a:p>
        </p:txBody>
      </p:sp>
      <p:sp>
        <p:nvSpPr>
          <p:cNvPr id="109" name="Google Shape;109;p18"/>
          <p:cNvSpPr txBox="1"/>
          <p:nvPr/>
        </p:nvSpPr>
        <p:spPr>
          <a:xfrm>
            <a:off x="468425" y="920450"/>
            <a:ext cx="81870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Open Sans"/>
              <a:buChar char="●"/>
            </a:pPr>
            <a:r>
              <a:rPr b="1" lang="en" sz="1500">
                <a:latin typeface="Open Sans"/>
                <a:ea typeface="Open Sans"/>
                <a:cs typeface="Open Sans"/>
                <a:sym typeface="Open Sans"/>
              </a:rPr>
              <a:t>Huber Loss:</a:t>
            </a:r>
            <a:br>
              <a:rPr lang="en" sz="1500">
                <a:latin typeface="Open Sans"/>
                <a:ea typeface="Open Sans"/>
                <a:cs typeface="Open Sans"/>
                <a:sym typeface="Open Sans"/>
              </a:rPr>
            </a:br>
            <a:r>
              <a:rPr lang="en" sz="1500">
                <a:latin typeface="Open Sans"/>
                <a:ea typeface="Open Sans"/>
                <a:cs typeface="Open Sans"/>
                <a:sym typeface="Open Sans"/>
              </a:rPr>
              <a:t>The MSE is great for learning outliers while the MAE is great for ignoring them, the Huber loss provides a balance to both the errors.</a:t>
            </a:r>
            <a:endParaRPr sz="1500">
              <a:latin typeface="Open Sans"/>
              <a:ea typeface="Open Sans"/>
              <a:cs typeface="Open Sans"/>
              <a:sym typeface="Open Sans"/>
            </a:endParaRPr>
          </a:p>
        </p:txBody>
      </p:sp>
      <p:sp>
        <p:nvSpPr>
          <p:cNvPr id="110" name="Google Shape;110;p18"/>
          <p:cNvSpPr txBox="1"/>
          <p:nvPr/>
        </p:nvSpPr>
        <p:spPr>
          <a:xfrm>
            <a:off x="895025" y="2118100"/>
            <a:ext cx="763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The huber loss is defined using the following piecewise function:</a:t>
            </a:r>
            <a:endParaRPr sz="1500">
              <a:latin typeface="Open Sans"/>
              <a:ea typeface="Open Sans"/>
              <a:cs typeface="Open Sans"/>
              <a:sym typeface="Open Sans"/>
            </a:endParaRPr>
          </a:p>
        </p:txBody>
      </p:sp>
      <p:pic>
        <p:nvPicPr>
          <p:cNvPr id="111" name="Google Shape;111;p18"/>
          <p:cNvPicPr preferRelativeResize="0"/>
          <p:nvPr/>
        </p:nvPicPr>
        <p:blipFill>
          <a:blip r:embed="rId3">
            <a:alphaModFix/>
          </a:blip>
          <a:stretch>
            <a:fillRect/>
          </a:stretch>
        </p:blipFill>
        <p:spPr>
          <a:xfrm>
            <a:off x="1062950" y="2530625"/>
            <a:ext cx="4158800" cy="747650"/>
          </a:xfrm>
          <a:prstGeom prst="rect">
            <a:avLst/>
          </a:prstGeom>
          <a:noFill/>
          <a:ln>
            <a:noFill/>
          </a:ln>
        </p:spPr>
      </p:pic>
      <p:sp>
        <p:nvSpPr>
          <p:cNvPr id="112" name="Google Shape;112;p18"/>
          <p:cNvSpPr txBox="1"/>
          <p:nvPr/>
        </p:nvSpPr>
        <p:spPr>
          <a:xfrm>
            <a:off x="895025" y="3611150"/>
            <a:ext cx="7760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When the loss values are greater than 1, they are magnified, else the quadratic function is used to down-weights them to focus the training on the higher-error data points.</a:t>
            </a:r>
            <a:endParaRPr sz="15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SEQUENCE MODELS</a:t>
            </a:r>
            <a:endParaRPr b="1" sz="2800">
              <a:latin typeface="Open Sans"/>
              <a:ea typeface="Open Sans"/>
              <a:cs typeface="Open Sans"/>
              <a:sym typeface="Open Sans"/>
            </a:endParaRPr>
          </a:p>
        </p:txBody>
      </p:sp>
      <p:sp>
        <p:nvSpPr>
          <p:cNvPr id="119" name="Google Shape;119;p19"/>
          <p:cNvSpPr txBox="1"/>
          <p:nvPr/>
        </p:nvSpPr>
        <p:spPr>
          <a:xfrm>
            <a:off x="267100" y="1404000"/>
            <a:ext cx="861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AFAFA"/>
                </a:highlight>
                <a:latin typeface="Open Sans"/>
                <a:ea typeface="Open Sans"/>
                <a:cs typeface="Open Sans"/>
                <a:sym typeface="Open Sans"/>
              </a:rPr>
              <a:t>S</a:t>
            </a:r>
            <a:r>
              <a:rPr lang="en" sz="1500">
                <a:solidFill>
                  <a:srgbClr val="333333"/>
                </a:solidFill>
                <a:highlight>
                  <a:srgbClr val="FAFAFA"/>
                </a:highlight>
                <a:latin typeface="Open Sans SemiBold"/>
                <a:ea typeface="Open Sans SemiBold"/>
                <a:cs typeface="Open Sans SemiBold"/>
                <a:sym typeface="Open Sans SemiBold"/>
              </a:rPr>
              <a:t>equence models</a:t>
            </a:r>
            <a:r>
              <a:rPr lang="en" sz="1500">
                <a:solidFill>
                  <a:srgbClr val="333333"/>
                </a:solidFill>
                <a:highlight>
                  <a:srgbClr val="FAFAFA"/>
                </a:highlight>
                <a:latin typeface="Open Sans"/>
                <a:ea typeface="Open Sans"/>
                <a:cs typeface="Open Sans"/>
                <a:sym typeface="Open Sans"/>
              </a:rPr>
              <a:t> are machine learning models that input or output sequences of data. Sequential data includes time-series data, text streams, </a:t>
            </a:r>
            <a:r>
              <a:rPr lang="en" sz="1500">
                <a:solidFill>
                  <a:srgbClr val="333333"/>
                </a:solidFill>
                <a:highlight>
                  <a:srgbClr val="FAFAFA"/>
                </a:highlight>
                <a:latin typeface="Open Sans"/>
                <a:ea typeface="Open Sans"/>
                <a:cs typeface="Open Sans"/>
                <a:sym typeface="Open Sans"/>
              </a:rPr>
              <a:t>audio clips, etc.</a:t>
            </a:r>
            <a:endParaRPr sz="1500">
              <a:solidFill>
                <a:srgbClr val="333333"/>
              </a:solidFill>
              <a:highlight>
                <a:srgbClr val="FAFAFA"/>
              </a:highlight>
              <a:latin typeface="Open Sans"/>
              <a:ea typeface="Open Sans"/>
              <a:cs typeface="Open Sans"/>
              <a:sym typeface="Open Sans"/>
            </a:endParaRPr>
          </a:p>
        </p:txBody>
      </p:sp>
      <p:pic>
        <p:nvPicPr>
          <p:cNvPr id="120" name="Google Shape;120;p19"/>
          <p:cNvPicPr preferRelativeResize="0"/>
          <p:nvPr/>
        </p:nvPicPr>
        <p:blipFill>
          <a:blip r:embed="rId3">
            <a:alphaModFix/>
          </a:blip>
          <a:stretch>
            <a:fillRect/>
          </a:stretch>
        </p:blipFill>
        <p:spPr>
          <a:xfrm>
            <a:off x="4807113" y="2314575"/>
            <a:ext cx="4069989" cy="2389675"/>
          </a:xfrm>
          <a:prstGeom prst="rect">
            <a:avLst/>
          </a:prstGeom>
          <a:noFill/>
          <a:ln>
            <a:noFill/>
          </a:ln>
        </p:spPr>
      </p:pic>
      <p:sp>
        <p:nvSpPr>
          <p:cNvPr id="121" name="Google Shape;121;p19"/>
          <p:cNvSpPr txBox="1"/>
          <p:nvPr/>
        </p:nvSpPr>
        <p:spPr>
          <a:xfrm>
            <a:off x="1772525" y="3188975"/>
            <a:ext cx="24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2" name="Google Shape;122;p19"/>
          <p:cNvSpPr txBox="1"/>
          <p:nvPr/>
        </p:nvSpPr>
        <p:spPr>
          <a:xfrm>
            <a:off x="267100" y="2724450"/>
            <a:ext cx="432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The sequence models can be implemented using:</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RNNs</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GRUs</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Char char="●"/>
            </a:pPr>
            <a:r>
              <a:rPr lang="en" sz="1500">
                <a:latin typeface="Open Sans"/>
                <a:ea typeface="Open Sans"/>
                <a:cs typeface="Open Sans"/>
                <a:sym typeface="Open Sans"/>
              </a:rPr>
              <a:t>LSTMs</a:t>
            </a:r>
            <a:endParaRPr sz="15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100" y="0"/>
            <a:ext cx="9144000" cy="966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164950" y="175650"/>
            <a:ext cx="881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Open Sans"/>
                <a:ea typeface="Open Sans"/>
                <a:cs typeface="Open Sans"/>
                <a:sym typeface="Open Sans"/>
              </a:rPr>
              <a:t>RECURRENT NEURAL NETWORKS (RNN)</a:t>
            </a:r>
            <a:endParaRPr b="1" sz="2800">
              <a:latin typeface="Open Sans"/>
              <a:ea typeface="Open Sans"/>
              <a:cs typeface="Open Sans"/>
              <a:sym typeface="Open Sans"/>
            </a:endParaRPr>
          </a:p>
        </p:txBody>
      </p:sp>
      <p:sp>
        <p:nvSpPr>
          <p:cNvPr id="129" name="Google Shape;129;p20"/>
          <p:cNvSpPr txBox="1"/>
          <p:nvPr/>
        </p:nvSpPr>
        <p:spPr>
          <a:xfrm>
            <a:off x="267100" y="1404000"/>
            <a:ext cx="861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highlight>
                  <a:srgbClr val="FAFAFA"/>
                </a:highlight>
                <a:latin typeface="Open Sans SemiBold"/>
                <a:ea typeface="Open Sans SemiBold"/>
                <a:cs typeface="Open Sans SemiBold"/>
                <a:sym typeface="Open Sans SemiBold"/>
              </a:rPr>
              <a:t>Recurrent neural networks</a:t>
            </a:r>
            <a:r>
              <a:rPr lang="en" sz="1500">
                <a:solidFill>
                  <a:srgbClr val="333333"/>
                </a:solidFill>
                <a:highlight>
                  <a:srgbClr val="FAFAFA"/>
                </a:highlight>
                <a:latin typeface="Open Sans"/>
                <a:ea typeface="Open Sans"/>
                <a:cs typeface="Open Sans"/>
                <a:sym typeface="Open Sans"/>
              </a:rPr>
              <a:t> works on the </a:t>
            </a:r>
            <a:r>
              <a:rPr lang="en" sz="1500">
                <a:solidFill>
                  <a:srgbClr val="333333"/>
                </a:solidFill>
                <a:highlight>
                  <a:srgbClr val="FAFAFA"/>
                </a:highlight>
                <a:latin typeface="Open Sans SemiBold"/>
                <a:ea typeface="Open Sans SemiBold"/>
                <a:cs typeface="Open Sans SemiBold"/>
                <a:sym typeface="Open Sans SemiBold"/>
              </a:rPr>
              <a:t>recurrence principle</a:t>
            </a:r>
            <a:r>
              <a:rPr lang="en" sz="1500">
                <a:solidFill>
                  <a:srgbClr val="333333"/>
                </a:solidFill>
                <a:highlight>
                  <a:srgbClr val="FAFAFA"/>
                </a:highlight>
                <a:latin typeface="Open Sans"/>
                <a:ea typeface="Open Sans"/>
                <a:cs typeface="Open Sans"/>
                <a:sym typeface="Open Sans"/>
              </a:rPr>
              <a:t>, in which the internal state at a given time step is dependent on the internal step at the previous time step and the sequence we are working on.</a:t>
            </a:r>
            <a:endParaRPr sz="1500">
              <a:solidFill>
                <a:srgbClr val="333333"/>
              </a:solidFill>
              <a:highlight>
                <a:srgbClr val="FAFAFA"/>
              </a:highlight>
              <a:latin typeface="Open Sans"/>
              <a:ea typeface="Open Sans"/>
              <a:cs typeface="Open Sans"/>
              <a:sym typeface="Open Sans"/>
            </a:endParaRPr>
          </a:p>
        </p:txBody>
      </p:sp>
      <p:sp>
        <p:nvSpPr>
          <p:cNvPr id="130" name="Google Shape;130;p20"/>
          <p:cNvSpPr txBox="1"/>
          <p:nvPr/>
        </p:nvSpPr>
        <p:spPr>
          <a:xfrm>
            <a:off x="1772525" y="3188975"/>
            <a:ext cx="24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1289375" y="2571750"/>
            <a:ext cx="7131375" cy="190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100" y="0"/>
            <a:ext cx="9144000" cy="6156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164950" y="61500"/>
            <a:ext cx="881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Open Sans"/>
                <a:ea typeface="Open Sans"/>
                <a:cs typeface="Open Sans"/>
                <a:sym typeface="Open Sans"/>
              </a:rPr>
              <a:t>RECURRENT NEURAL NETWORKS (RNN)</a:t>
            </a:r>
            <a:endParaRPr b="1" sz="2000">
              <a:latin typeface="Open Sans"/>
              <a:ea typeface="Open Sans"/>
              <a:cs typeface="Open Sans"/>
              <a:sym typeface="Open Sans"/>
            </a:endParaRPr>
          </a:p>
        </p:txBody>
      </p:sp>
      <p:sp>
        <p:nvSpPr>
          <p:cNvPr id="138" name="Google Shape;138;p21"/>
          <p:cNvSpPr txBox="1"/>
          <p:nvPr/>
        </p:nvSpPr>
        <p:spPr>
          <a:xfrm>
            <a:off x="267100" y="1404000"/>
            <a:ext cx="861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rgbClr val="333333"/>
              </a:solidFill>
              <a:highlight>
                <a:srgbClr val="FAFAFA"/>
              </a:highlight>
              <a:latin typeface="Open Sans"/>
              <a:ea typeface="Open Sans"/>
              <a:cs typeface="Open Sans"/>
              <a:sym typeface="Open Sans"/>
            </a:endParaRPr>
          </a:p>
        </p:txBody>
      </p:sp>
      <p:sp>
        <p:nvSpPr>
          <p:cNvPr id="139" name="Google Shape;139;p21"/>
          <p:cNvSpPr txBox="1"/>
          <p:nvPr/>
        </p:nvSpPr>
        <p:spPr>
          <a:xfrm>
            <a:off x="233500" y="3955975"/>
            <a:ext cx="867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One of the drawbacks of RNNs are that they are </a:t>
            </a:r>
            <a:r>
              <a:rPr lang="en" sz="1500">
                <a:latin typeface="Open Sans SemiBold"/>
                <a:ea typeface="Open Sans SemiBold"/>
                <a:cs typeface="Open Sans SemiBold"/>
                <a:sym typeface="Open Sans SemiBold"/>
              </a:rPr>
              <a:t>not able to handle long-term dependencies</a:t>
            </a:r>
            <a:r>
              <a:rPr lang="en" sz="1500">
                <a:latin typeface="Open Sans"/>
                <a:ea typeface="Open Sans"/>
                <a:cs typeface="Open Sans"/>
                <a:sym typeface="Open Sans"/>
              </a:rPr>
              <a:t>, and problems such as </a:t>
            </a:r>
            <a:r>
              <a:rPr lang="en" sz="1500">
                <a:latin typeface="Open Sans SemiBold"/>
                <a:ea typeface="Open Sans SemiBold"/>
                <a:cs typeface="Open Sans SemiBold"/>
                <a:sym typeface="Open Sans SemiBold"/>
              </a:rPr>
              <a:t>vanishing gradients</a:t>
            </a:r>
            <a:r>
              <a:rPr lang="en" sz="1500">
                <a:latin typeface="Open Sans"/>
                <a:ea typeface="Open Sans"/>
                <a:cs typeface="Open Sans"/>
                <a:sym typeface="Open Sans"/>
              </a:rPr>
              <a:t>, or </a:t>
            </a:r>
            <a:r>
              <a:rPr lang="en" sz="1500">
                <a:latin typeface="Open Sans SemiBold"/>
                <a:ea typeface="Open Sans SemiBold"/>
                <a:cs typeface="Open Sans SemiBold"/>
                <a:sym typeface="Open Sans SemiBold"/>
              </a:rPr>
              <a:t>exploding gradients</a:t>
            </a:r>
            <a:r>
              <a:rPr lang="en" sz="1500">
                <a:latin typeface="Open Sans"/>
                <a:ea typeface="Open Sans"/>
                <a:cs typeface="Open Sans"/>
                <a:sym typeface="Open Sans"/>
              </a:rPr>
              <a:t> may occur.</a:t>
            </a:r>
            <a:endParaRPr sz="1500">
              <a:latin typeface="Open Sans"/>
              <a:ea typeface="Open Sans"/>
              <a:cs typeface="Open Sans"/>
              <a:sym typeface="Open Sans"/>
            </a:endParaRPr>
          </a:p>
        </p:txBody>
      </p:sp>
      <p:sp>
        <p:nvSpPr>
          <p:cNvPr id="140" name="Google Shape;140;p21"/>
          <p:cNvSpPr txBox="1"/>
          <p:nvPr/>
        </p:nvSpPr>
        <p:spPr>
          <a:xfrm>
            <a:off x="164950" y="930475"/>
            <a:ext cx="861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With the help of recurrence property, RNNs are able to have a </a:t>
            </a:r>
            <a:r>
              <a:rPr lang="en" sz="1500">
                <a:latin typeface="Open Sans SemiBold"/>
                <a:ea typeface="Open Sans SemiBold"/>
                <a:cs typeface="Open Sans SemiBold"/>
                <a:sym typeface="Open Sans SemiBold"/>
              </a:rPr>
              <a:t>short-term memory</a:t>
            </a:r>
            <a:r>
              <a:rPr lang="en" sz="1500">
                <a:latin typeface="Open Sans"/>
                <a:ea typeface="Open Sans"/>
                <a:cs typeface="Open Sans"/>
                <a:sym typeface="Open Sans"/>
              </a:rPr>
              <a:t> which allows them to store previous information.</a:t>
            </a:r>
            <a:endParaRPr sz="1500">
              <a:latin typeface="Open Sans"/>
              <a:ea typeface="Open Sans"/>
              <a:cs typeface="Open Sans"/>
              <a:sym typeface="Open Sans"/>
            </a:endParaRPr>
          </a:p>
        </p:txBody>
      </p:sp>
      <p:pic>
        <p:nvPicPr>
          <p:cNvPr id="141" name="Google Shape;141;p21"/>
          <p:cNvPicPr preferRelativeResize="0"/>
          <p:nvPr/>
        </p:nvPicPr>
        <p:blipFill>
          <a:blip r:embed="rId3">
            <a:alphaModFix/>
          </a:blip>
          <a:stretch>
            <a:fillRect/>
          </a:stretch>
        </p:blipFill>
        <p:spPr>
          <a:xfrm>
            <a:off x="2450000" y="1724625"/>
            <a:ext cx="4039907" cy="19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