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iAsExv6W1HyDKFVR8jX8qlhcUl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4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2.png"/><Relationship Id="rId4" Type="http://schemas.openxmlformats.org/officeDocument/2006/relationships/image" Target="../media/image4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3.png"/><Relationship Id="rId4" Type="http://schemas.openxmlformats.org/officeDocument/2006/relationships/image" Target="../media/image4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9.png"/><Relationship Id="rId4" Type="http://schemas.openxmlformats.org/officeDocument/2006/relationships/image" Target="../media/image5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533400" y="2667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World Happiness Report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0" y="4876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b="1" lang="en-US" u="sng">
                <a:latin typeface="Algerian"/>
                <a:ea typeface="Algerian"/>
                <a:cs typeface="Algerian"/>
                <a:sym typeface="Algerian"/>
              </a:rPr>
              <a:t>Presented by:-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b="1" lang="en-US">
                <a:latin typeface="Algerian"/>
                <a:ea typeface="Algerian"/>
                <a:cs typeface="Algerian"/>
                <a:sym typeface="Algerian"/>
              </a:rPr>
              <a:t>Pranav Goel</a:t>
            </a:r>
            <a:endParaRPr b="1"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b="1" lang="en-US">
                <a:latin typeface="Algerian"/>
                <a:ea typeface="Algerian"/>
                <a:cs typeface="Algerian"/>
                <a:sym typeface="Algerian"/>
              </a:rPr>
              <a:t>18csu158</a:t>
            </a:r>
            <a:endParaRPr/>
          </a:p>
        </p:txBody>
      </p:sp>
      <p:pic>
        <p:nvPicPr>
          <p:cNvPr descr="Different Types of Happiness | Study Links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6300" y="0"/>
            <a:ext cx="4457700" cy="247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/>
          <p:nvPr/>
        </p:nvSpPr>
        <p:spPr>
          <a:xfrm>
            <a:off x="1143000" y="2209800"/>
            <a:ext cx="6629400" cy="1447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0"/>
          <p:cNvSpPr txBox="1"/>
          <p:nvPr/>
        </p:nvSpPr>
        <p:spPr>
          <a:xfrm>
            <a:off x="1752600" y="2590800"/>
            <a:ext cx="5562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Models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bc\Desktop\ss\11.PNG" id="165" name="Google Shape;16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14600"/>
            <a:ext cx="3667125" cy="8763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C:\Users\abc\Desktop\ss\12.PNG" id="166" name="Google Shape;16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2600" y="2501008"/>
            <a:ext cx="3581400" cy="85179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67" name="Google Shape;167;p11"/>
          <p:cNvSpPr txBox="1"/>
          <p:nvPr/>
        </p:nvSpPr>
        <p:spPr>
          <a:xfrm>
            <a:off x="1752600" y="0"/>
            <a:ext cx="4800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</a:t>
            </a:r>
            <a:endParaRPr/>
          </a:p>
        </p:txBody>
      </p:sp>
      <p:sp>
        <p:nvSpPr>
          <p:cNvPr id="168" name="Google Shape;168;p11"/>
          <p:cNvSpPr txBox="1"/>
          <p:nvPr/>
        </p:nvSpPr>
        <p:spPr>
          <a:xfrm>
            <a:off x="0" y="1981200"/>
            <a:ext cx="3352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variable represents economy per capita </a:t>
            </a:r>
            <a:endParaRPr/>
          </a:p>
        </p:txBody>
      </p:sp>
      <p:sp>
        <p:nvSpPr>
          <p:cNvPr id="169" name="Google Shape;169;p11"/>
          <p:cNvSpPr txBox="1"/>
          <p:nvPr/>
        </p:nvSpPr>
        <p:spPr>
          <a:xfrm>
            <a:off x="5737350" y="2020588"/>
            <a:ext cx="3231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variable represents Happiness Score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abc\Desktop\ss\0000.PNG" id="170" name="Google Shape;17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00" y="4495800"/>
            <a:ext cx="8382000" cy="23622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71" name="Google Shape;171;p11"/>
          <p:cNvSpPr txBox="1"/>
          <p:nvPr/>
        </p:nvSpPr>
        <p:spPr>
          <a:xfrm>
            <a:off x="0" y="9144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 is a machine learning algorithm based on supervised learning that performs the task to predict dependent variable value(happiness score) based on given independent variable(Economy(GDP per capita)). </a:t>
            </a:r>
            <a:endParaRPr/>
          </a:p>
        </p:txBody>
      </p:sp>
      <p:sp>
        <p:nvSpPr>
          <p:cNvPr id="172" name="Google Shape;172;p11"/>
          <p:cNvSpPr txBox="1"/>
          <p:nvPr/>
        </p:nvSpPr>
        <p:spPr>
          <a:xfrm>
            <a:off x="1143000" y="4038600"/>
            <a:ext cx="6477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Splitting data into Training and Testing set</a:t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0" y="685800"/>
            <a:ext cx="9144000" cy="45719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bc\Desktop\ss\14.PNG" id="178" name="Google Shape;178;p12"/>
          <p:cNvPicPr preferRelativeResize="0"/>
          <p:nvPr/>
        </p:nvPicPr>
        <p:blipFill rotWithShape="1">
          <a:blip r:embed="rId3">
            <a:alphaModFix/>
          </a:blip>
          <a:srcRect b="0" l="0" r="0" t="8239"/>
          <a:stretch/>
        </p:blipFill>
        <p:spPr>
          <a:xfrm>
            <a:off x="0" y="2362200"/>
            <a:ext cx="4419600" cy="44958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79" name="Google Shape;179;p12"/>
          <p:cNvSpPr txBox="1"/>
          <p:nvPr/>
        </p:nvSpPr>
        <p:spPr>
          <a:xfrm>
            <a:off x="152400" y="228600"/>
            <a:ext cx="8839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 of happiness score from economy</a:t>
            </a:r>
            <a:endParaRPr/>
          </a:p>
        </p:txBody>
      </p:sp>
      <p:sp>
        <p:nvSpPr>
          <p:cNvPr id="180" name="Google Shape;180;p12"/>
          <p:cNvSpPr txBox="1"/>
          <p:nvPr/>
        </p:nvSpPr>
        <p:spPr>
          <a:xfrm>
            <a:off x="0" y="1676400"/>
            <a:ext cx="3810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for Training set showing best fit line</a:t>
            </a:r>
            <a:endParaRPr/>
          </a:p>
        </p:txBody>
      </p:sp>
      <p:sp>
        <p:nvSpPr>
          <p:cNvPr id="181" name="Google Shape;181;p12"/>
          <p:cNvSpPr txBox="1"/>
          <p:nvPr/>
        </p:nvSpPr>
        <p:spPr>
          <a:xfrm>
            <a:off x="4953000" y="1676400"/>
            <a:ext cx="3505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for Testing set showing best fit line</a:t>
            </a:r>
            <a:endParaRPr/>
          </a:p>
        </p:txBody>
      </p:sp>
      <p:pic>
        <p:nvPicPr>
          <p:cNvPr descr="C:\Users\abc\Desktop\ss\linear.PNG" id="182" name="Google Shape;18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2362200"/>
            <a:ext cx="4191000" cy="44958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bc\Desktop\ss\16.PNG" id="187" name="Google Shape;187;p13"/>
          <p:cNvPicPr preferRelativeResize="0"/>
          <p:nvPr/>
        </p:nvPicPr>
        <p:blipFill rotWithShape="1">
          <a:blip r:embed="rId3">
            <a:alphaModFix/>
          </a:blip>
          <a:srcRect b="17143" l="0" r="0" t="0"/>
          <a:stretch/>
        </p:blipFill>
        <p:spPr>
          <a:xfrm>
            <a:off x="0" y="1219200"/>
            <a:ext cx="4181475" cy="22098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C:\Users\abc\Desktop\ss\17.PNG" id="188" name="Google Shape;18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800" y="1295400"/>
            <a:ext cx="4267200" cy="24384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C:\Users\abc\Desktop\ss\18.PNG" id="189" name="Google Shape;18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" y="3886200"/>
            <a:ext cx="5562600" cy="29718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90" name="Google Shape;190;p13"/>
          <p:cNvSpPr/>
          <p:nvPr/>
        </p:nvSpPr>
        <p:spPr>
          <a:xfrm>
            <a:off x="6019800" y="4114800"/>
            <a:ext cx="2667000" cy="20574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3"/>
          <p:cNvSpPr txBox="1"/>
          <p:nvPr/>
        </p:nvSpPr>
        <p:spPr>
          <a:xfrm>
            <a:off x="6477000" y="4343400"/>
            <a:ext cx="182880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of linear regression telling us the   R squared value , Adj. R-squared value , etc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3"/>
          <p:cNvSpPr txBox="1"/>
          <p:nvPr/>
        </p:nvSpPr>
        <p:spPr>
          <a:xfrm>
            <a:off x="0" y="838200"/>
            <a:ext cx="434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Coefficients , intercept </a:t>
            </a:r>
            <a:endParaRPr/>
          </a:p>
        </p:txBody>
      </p:sp>
      <p:sp>
        <p:nvSpPr>
          <p:cNvPr id="193" name="Google Shape;193;p13"/>
          <p:cNvSpPr txBox="1"/>
          <p:nvPr/>
        </p:nvSpPr>
        <p:spPr>
          <a:xfrm>
            <a:off x="4800600" y="838200"/>
            <a:ext cx="434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sq error , variance Score,r^2 value</a:t>
            </a:r>
            <a:endParaRPr/>
          </a:p>
        </p:txBody>
      </p:sp>
      <p:sp>
        <p:nvSpPr>
          <p:cNvPr id="194" name="Google Shape;194;p13"/>
          <p:cNvSpPr txBox="1"/>
          <p:nvPr/>
        </p:nvSpPr>
        <p:spPr>
          <a:xfrm>
            <a:off x="1219200" y="152400"/>
            <a:ext cx="6324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bc\Desktop\ss\19.PNG" id="199" name="Google Shape;1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66800"/>
            <a:ext cx="4835525" cy="176212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C:\Users\abc\Desktop\ss\20.PNG" id="200" name="Google Shape;20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4262" y="3071812"/>
            <a:ext cx="5519738" cy="3786188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201" name="Google Shape;201;p14"/>
          <p:cNvSpPr txBox="1"/>
          <p:nvPr/>
        </p:nvSpPr>
        <p:spPr>
          <a:xfrm>
            <a:off x="1371600" y="0"/>
            <a:ext cx="6553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Polynomial Regression</a:t>
            </a:r>
            <a:endParaRPr/>
          </a:p>
        </p:txBody>
      </p:sp>
      <p:sp>
        <p:nvSpPr>
          <p:cNvPr id="202" name="Google Shape;202;p14"/>
          <p:cNvSpPr txBox="1"/>
          <p:nvPr/>
        </p:nvSpPr>
        <p:spPr>
          <a:xfrm>
            <a:off x="6781800" y="1524000"/>
            <a:ext cx="23622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Fitting Linear regression to the  dataset</a:t>
            </a:r>
            <a:endParaRPr/>
          </a:p>
        </p:txBody>
      </p:sp>
      <p:sp>
        <p:nvSpPr>
          <p:cNvPr id="203" name="Google Shape;203;p14"/>
          <p:cNvSpPr txBox="1"/>
          <p:nvPr/>
        </p:nvSpPr>
        <p:spPr>
          <a:xfrm>
            <a:off x="0" y="3276600"/>
            <a:ext cx="23622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Fitting Polynomial Regression to the dataset</a:t>
            </a:r>
            <a:endParaRPr/>
          </a:p>
        </p:txBody>
      </p:sp>
      <p:sp>
        <p:nvSpPr>
          <p:cNvPr id="204" name="Google Shape;204;p14"/>
          <p:cNvSpPr txBox="1"/>
          <p:nvPr/>
        </p:nvSpPr>
        <p:spPr>
          <a:xfrm>
            <a:off x="0" y="502920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of linear Regression showing us the best fit line</a:t>
            </a:r>
            <a:endParaRPr/>
          </a:p>
        </p:txBody>
      </p:sp>
      <p:sp>
        <p:nvSpPr>
          <p:cNvPr id="205" name="Google Shape;205;p14"/>
          <p:cNvSpPr/>
          <p:nvPr/>
        </p:nvSpPr>
        <p:spPr>
          <a:xfrm>
            <a:off x="5410200" y="2057400"/>
            <a:ext cx="1066800" cy="304800"/>
          </a:xfrm>
          <a:prstGeom prst="lef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4"/>
          <p:cNvSpPr/>
          <p:nvPr/>
        </p:nvSpPr>
        <p:spPr>
          <a:xfrm>
            <a:off x="2209800" y="3505200"/>
            <a:ext cx="838200" cy="3048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4"/>
          <p:cNvSpPr/>
          <p:nvPr/>
        </p:nvSpPr>
        <p:spPr>
          <a:xfrm>
            <a:off x="2438400" y="5257800"/>
            <a:ext cx="914400" cy="3810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4"/>
          <p:cNvSpPr/>
          <p:nvPr/>
        </p:nvSpPr>
        <p:spPr>
          <a:xfrm>
            <a:off x="0" y="533400"/>
            <a:ext cx="9144000" cy="45719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bc\Desktop\ss\21.PNG" id="213" name="Google Shape;2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4191000" cy="335756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C:\Users\abc\Desktop\ss\22.PNG" id="214" name="Google Shape;21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0"/>
            <a:ext cx="4038600" cy="330517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215" name="Google Shape;215;p15"/>
          <p:cNvSpPr/>
          <p:nvPr/>
        </p:nvSpPr>
        <p:spPr>
          <a:xfrm>
            <a:off x="1547125" y="3505200"/>
            <a:ext cx="533400" cy="685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5"/>
          <p:cNvSpPr/>
          <p:nvPr/>
        </p:nvSpPr>
        <p:spPr>
          <a:xfrm>
            <a:off x="609600" y="4374125"/>
            <a:ext cx="2590800" cy="533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5"/>
          <p:cNvSpPr txBox="1"/>
          <p:nvPr/>
        </p:nvSpPr>
        <p:spPr>
          <a:xfrm>
            <a:off x="838200" y="4409975"/>
            <a:ext cx="213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of polynomial regression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218" name="Google Shape;218;p15"/>
          <p:cNvSpPr/>
          <p:nvPr/>
        </p:nvSpPr>
        <p:spPr>
          <a:xfrm>
            <a:off x="6019800" y="4191000"/>
            <a:ext cx="2590800" cy="609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5"/>
          <p:cNvSpPr txBox="1"/>
          <p:nvPr/>
        </p:nvSpPr>
        <p:spPr>
          <a:xfrm>
            <a:off x="6172200" y="4267200"/>
            <a:ext cx="2438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of Polynomial regression after smoothing is done</a:t>
            </a:r>
            <a:endParaRPr/>
          </a:p>
        </p:txBody>
      </p:sp>
      <p:sp>
        <p:nvSpPr>
          <p:cNvPr id="220" name="Google Shape;220;p15"/>
          <p:cNvSpPr/>
          <p:nvPr/>
        </p:nvSpPr>
        <p:spPr>
          <a:xfrm>
            <a:off x="6858000" y="3581400"/>
            <a:ext cx="381000" cy="533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5"/>
          <p:cNvSpPr/>
          <p:nvPr/>
        </p:nvSpPr>
        <p:spPr>
          <a:xfrm>
            <a:off x="3402950" y="5826850"/>
            <a:ext cx="1066800" cy="3048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9775" y="4978075"/>
            <a:ext cx="3244924" cy="17526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3" name="Google Shape;223;p15"/>
          <p:cNvSpPr txBox="1"/>
          <p:nvPr/>
        </p:nvSpPr>
        <p:spPr>
          <a:xfrm>
            <a:off x="551650" y="5842475"/>
            <a:ext cx="2319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rmse and r2 score for polynomial regression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/>
          <p:nvPr/>
        </p:nvSpPr>
        <p:spPr>
          <a:xfrm>
            <a:off x="1371600" y="0"/>
            <a:ext cx="5791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/>
          </a:p>
        </p:txBody>
      </p:sp>
      <p:pic>
        <p:nvPicPr>
          <p:cNvPr descr="C:\Users\abc\Desktop\ss\51.PNG" id="229" name="Google Shape;22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286000"/>
            <a:ext cx="5943600" cy="168592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230" name="Google Shape;230;p16"/>
          <p:cNvSpPr txBox="1"/>
          <p:nvPr/>
        </p:nvSpPr>
        <p:spPr>
          <a:xfrm>
            <a:off x="304800" y="1143000"/>
            <a:ext cx="8534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 is a supervised Learning classification algorithm used to predict the probability of a target variable</a:t>
            </a:r>
            <a:endParaRPr/>
          </a:p>
        </p:txBody>
      </p:sp>
      <p:sp>
        <p:nvSpPr>
          <p:cNvPr id="231" name="Google Shape;231;p16"/>
          <p:cNvSpPr/>
          <p:nvPr/>
        </p:nvSpPr>
        <p:spPr>
          <a:xfrm>
            <a:off x="4648200" y="4419600"/>
            <a:ext cx="4495800" cy="2438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6"/>
          <p:cNvSpPr txBox="1"/>
          <p:nvPr/>
        </p:nvSpPr>
        <p:spPr>
          <a:xfrm>
            <a:off x="4876800" y="4648200"/>
            <a:ext cx="39624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Step1: Storing values of economy and happiness score in X ; value of Status in 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Step2:Feature scaling is done to normalize the data in a particular range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Step3: Splitting dataset in training and testing</a:t>
            </a:r>
            <a:endParaRPr/>
          </a:p>
        </p:txBody>
      </p:sp>
      <p:sp>
        <p:nvSpPr>
          <p:cNvPr id="233" name="Google Shape;233;p16"/>
          <p:cNvSpPr/>
          <p:nvPr/>
        </p:nvSpPr>
        <p:spPr>
          <a:xfrm>
            <a:off x="0" y="685800"/>
            <a:ext cx="9144000" cy="762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bc\Desktop\ss\53.PNG" id="238" name="Google Shape;238;p17"/>
          <p:cNvPicPr preferRelativeResize="0"/>
          <p:nvPr/>
        </p:nvPicPr>
        <p:blipFill rotWithShape="1">
          <a:blip r:embed="rId3">
            <a:alphaModFix/>
          </a:blip>
          <a:srcRect b="69774" l="0" r="0" t="0"/>
          <a:stretch/>
        </p:blipFill>
        <p:spPr>
          <a:xfrm>
            <a:off x="0" y="457200"/>
            <a:ext cx="4800600" cy="19812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239" name="Google Shape;239;p17"/>
          <p:cNvSpPr txBox="1"/>
          <p:nvPr/>
        </p:nvSpPr>
        <p:spPr>
          <a:xfrm>
            <a:off x="6248400" y="838200"/>
            <a:ext cx="2895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our logistic regression model</a:t>
            </a:r>
            <a:endParaRPr/>
          </a:p>
        </p:txBody>
      </p:sp>
      <p:sp>
        <p:nvSpPr>
          <p:cNvPr id="240" name="Google Shape;240;p17"/>
          <p:cNvSpPr/>
          <p:nvPr/>
        </p:nvSpPr>
        <p:spPr>
          <a:xfrm>
            <a:off x="5105400" y="914400"/>
            <a:ext cx="1143000" cy="457200"/>
          </a:xfrm>
          <a:prstGeom prst="lef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abc\Desktop\ss\12112.PNG" id="241" name="Google Shape;24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2819400"/>
            <a:ext cx="4724399" cy="40386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242" name="Google Shape;242;p17"/>
          <p:cNvSpPr/>
          <p:nvPr/>
        </p:nvSpPr>
        <p:spPr>
          <a:xfrm>
            <a:off x="5181600" y="4038600"/>
            <a:ext cx="1143000" cy="533400"/>
          </a:xfrm>
          <a:prstGeom prst="lef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7"/>
          <p:cNvSpPr txBox="1"/>
          <p:nvPr/>
        </p:nvSpPr>
        <p:spPr>
          <a:xfrm>
            <a:off x="6781800" y="3886200"/>
            <a:ext cx="1828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 predicted by our model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bc\Desktop\ss\55.PNG" id="248" name="Google Shape;24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57400"/>
            <a:ext cx="4324350" cy="30480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C:\Users\abc\Desktop\ss\56.PNG" id="249" name="Google Shape;24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0612" y="2057400"/>
            <a:ext cx="4243388" cy="30480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250" name="Google Shape;250;p18"/>
          <p:cNvSpPr txBox="1"/>
          <p:nvPr/>
        </p:nvSpPr>
        <p:spPr>
          <a:xfrm>
            <a:off x="381000" y="762000"/>
            <a:ext cx="34290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Confusion matrix for testing set</a:t>
            </a:r>
            <a:endParaRPr/>
          </a:p>
        </p:txBody>
      </p:sp>
      <p:sp>
        <p:nvSpPr>
          <p:cNvPr id="251" name="Google Shape;251;p18"/>
          <p:cNvSpPr txBox="1"/>
          <p:nvPr/>
        </p:nvSpPr>
        <p:spPr>
          <a:xfrm>
            <a:off x="4953000" y="762000"/>
            <a:ext cx="38862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and Classification Report</a:t>
            </a:r>
            <a:endParaRPr/>
          </a:p>
        </p:txBody>
      </p:sp>
      <p:sp>
        <p:nvSpPr>
          <p:cNvPr id="252" name="Google Shape;252;p18"/>
          <p:cNvSpPr/>
          <p:nvPr/>
        </p:nvSpPr>
        <p:spPr>
          <a:xfrm>
            <a:off x="609600" y="5791200"/>
            <a:ext cx="4572000" cy="838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8"/>
          <p:cNvSpPr txBox="1"/>
          <p:nvPr/>
        </p:nvSpPr>
        <p:spPr>
          <a:xfrm>
            <a:off x="953911" y="6025634"/>
            <a:ext cx="419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of logistic model is 90%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bc\Desktop\ss\57.PNG" id="258" name="Google Shape;2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71601"/>
            <a:ext cx="4343400" cy="54864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C:\Users\abc\Desktop\ss\58.PNG" id="259" name="Google Shape;259;p19"/>
          <p:cNvPicPr preferRelativeResize="0"/>
          <p:nvPr/>
        </p:nvPicPr>
        <p:blipFill rotWithShape="1">
          <a:blip r:embed="rId4">
            <a:alphaModFix/>
          </a:blip>
          <a:srcRect b="0" l="0" r="0" t="4390"/>
          <a:stretch/>
        </p:blipFill>
        <p:spPr>
          <a:xfrm>
            <a:off x="4724400" y="1371600"/>
            <a:ext cx="4419600" cy="54864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260" name="Google Shape;260;p19"/>
          <p:cNvSpPr txBox="1"/>
          <p:nvPr/>
        </p:nvSpPr>
        <p:spPr>
          <a:xfrm>
            <a:off x="228600" y="152400"/>
            <a:ext cx="3581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Visualizing training set result</a:t>
            </a:r>
            <a:endParaRPr/>
          </a:p>
        </p:txBody>
      </p:sp>
      <p:sp>
        <p:nvSpPr>
          <p:cNvPr id="261" name="Google Shape;261;p19"/>
          <p:cNvSpPr txBox="1"/>
          <p:nvPr/>
        </p:nvSpPr>
        <p:spPr>
          <a:xfrm>
            <a:off x="5105400" y="152400"/>
            <a:ext cx="3276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Visualizing testing set results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/>
              <a:t>Purpose?</a:t>
            </a:r>
            <a:br>
              <a:rPr lang="en-US" sz="6600"/>
            </a:br>
            <a:endParaRPr sz="6600"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304800" y="2133600"/>
            <a:ext cx="8229600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The purpose of choosing this dataset is to find out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which factors are more important to live a happy life.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We will also implement several machine learning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algorithms to predict the happiness Status and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compare the result to discover which algorithm works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better for our dataset. </a:t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0" y="1219200"/>
            <a:ext cx="9144000" cy="45719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"/>
          <p:cNvSpPr/>
          <p:nvPr/>
        </p:nvSpPr>
        <p:spPr>
          <a:xfrm>
            <a:off x="990600" y="2133600"/>
            <a:ext cx="7467600" cy="137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0"/>
          <p:cNvSpPr txBox="1"/>
          <p:nvPr/>
        </p:nvSpPr>
        <p:spPr>
          <a:xfrm>
            <a:off x="1295400" y="2438400"/>
            <a:ext cx="6858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Models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 txBox="1"/>
          <p:nvPr/>
        </p:nvSpPr>
        <p:spPr>
          <a:xfrm>
            <a:off x="1143000" y="0"/>
            <a:ext cx="6705600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abc\Desktop\ss\24.PNG" id="273" name="Google Shape;27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2286000"/>
            <a:ext cx="4724400" cy="200025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274" name="Google Shape;274;p21"/>
          <p:cNvSpPr/>
          <p:nvPr/>
        </p:nvSpPr>
        <p:spPr>
          <a:xfrm>
            <a:off x="1981200" y="5638800"/>
            <a:ext cx="4724400" cy="1219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1"/>
          <p:cNvSpPr txBox="1"/>
          <p:nvPr/>
        </p:nvSpPr>
        <p:spPr>
          <a:xfrm>
            <a:off x="2286000" y="5943600"/>
            <a:ext cx="4114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Fitting Training Set on classifier object of SVM</a:t>
            </a:r>
            <a:endParaRPr/>
          </a:p>
        </p:txBody>
      </p:sp>
      <p:sp>
        <p:nvSpPr>
          <p:cNvPr id="276" name="Google Shape;276;p21"/>
          <p:cNvSpPr txBox="1"/>
          <p:nvPr/>
        </p:nvSpPr>
        <p:spPr>
          <a:xfrm>
            <a:off x="228600" y="1219200"/>
            <a:ext cx="853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3962400" y="4419600"/>
            <a:ext cx="457200" cy="914400"/>
          </a:xfrm>
          <a:prstGeom prst="up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1"/>
          <p:cNvSpPr txBox="1"/>
          <p:nvPr/>
        </p:nvSpPr>
        <p:spPr>
          <a:xfrm>
            <a:off x="533400" y="838200"/>
            <a:ext cx="8077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Vector Machine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(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a supervised 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algorithm which can be used for both classification or regression challenges. However, it is mostly used in classification problems</a:t>
            </a: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0" y="685800"/>
            <a:ext cx="9144000" cy="45719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bc\Desktop\ss\26.PNG" id="284" name="Google Shape;28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5962" y="1981200"/>
            <a:ext cx="3348038" cy="328612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285" name="Google Shape;285;p22"/>
          <p:cNvSpPr/>
          <p:nvPr/>
        </p:nvSpPr>
        <p:spPr>
          <a:xfrm>
            <a:off x="1524000" y="5562600"/>
            <a:ext cx="5029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2"/>
          <p:cNvSpPr txBox="1"/>
          <p:nvPr/>
        </p:nvSpPr>
        <p:spPr>
          <a:xfrm>
            <a:off x="1828800" y="5791200"/>
            <a:ext cx="4191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of SVM is coming out to be 90%.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2"/>
          <p:cNvSpPr txBox="1"/>
          <p:nvPr/>
        </p:nvSpPr>
        <p:spPr>
          <a:xfrm>
            <a:off x="990600" y="457200"/>
            <a:ext cx="7239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MEASURE</a:t>
            </a:r>
            <a:endParaRPr/>
          </a:p>
        </p:txBody>
      </p:sp>
      <p:sp>
        <p:nvSpPr>
          <p:cNvPr id="288" name="Google Shape;288;p22"/>
          <p:cNvSpPr txBox="1"/>
          <p:nvPr/>
        </p:nvSpPr>
        <p:spPr>
          <a:xfrm>
            <a:off x="457200" y="1600200"/>
            <a:ext cx="3048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Confusion matrix</a:t>
            </a:r>
            <a:endParaRPr/>
          </a:p>
        </p:txBody>
      </p:sp>
      <p:sp>
        <p:nvSpPr>
          <p:cNvPr id="289" name="Google Shape;289;p22"/>
          <p:cNvSpPr txBox="1"/>
          <p:nvPr/>
        </p:nvSpPr>
        <p:spPr>
          <a:xfrm>
            <a:off x="6019800" y="1371600"/>
            <a:ext cx="2514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and classification report</a:t>
            </a:r>
            <a:endParaRPr/>
          </a:p>
        </p:txBody>
      </p:sp>
      <p:pic>
        <p:nvPicPr>
          <p:cNvPr descr="C:\Users\abc\Desktop\ss\svm.PNG" id="290" name="Google Shape;29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981200"/>
            <a:ext cx="3962400" cy="34290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bc\Desktop\ss\27.PNG" id="295" name="Google Shape;29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28800"/>
            <a:ext cx="4267201" cy="50292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C:\Users\abc\Desktop\ss\28.PNG" id="296" name="Google Shape;29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5800" y="1828800"/>
            <a:ext cx="4648200" cy="50292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297" name="Google Shape;297;p23"/>
          <p:cNvSpPr txBox="1"/>
          <p:nvPr/>
        </p:nvSpPr>
        <p:spPr>
          <a:xfrm>
            <a:off x="228600" y="609600"/>
            <a:ext cx="36576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Visualizing training set result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3"/>
          <p:cNvSpPr txBox="1"/>
          <p:nvPr/>
        </p:nvSpPr>
        <p:spPr>
          <a:xfrm>
            <a:off x="4572000" y="533400"/>
            <a:ext cx="38862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Visualizing testing set result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4"/>
          <p:cNvSpPr txBox="1"/>
          <p:nvPr/>
        </p:nvSpPr>
        <p:spPr>
          <a:xfrm>
            <a:off x="1981200" y="0"/>
            <a:ext cx="46482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 MODEL</a:t>
            </a:r>
            <a:endParaRPr/>
          </a:p>
        </p:txBody>
      </p:sp>
      <p:pic>
        <p:nvPicPr>
          <p:cNvPr descr="C:\Users\abc\Desktop\ss\29.PNG" id="304" name="Google Shape;30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209800"/>
            <a:ext cx="4800600" cy="168592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305" name="Google Shape;305;p24"/>
          <p:cNvSpPr/>
          <p:nvPr/>
        </p:nvSpPr>
        <p:spPr>
          <a:xfrm>
            <a:off x="2209800" y="5638800"/>
            <a:ext cx="4419600" cy="1219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4"/>
          <p:cNvSpPr txBox="1"/>
          <p:nvPr/>
        </p:nvSpPr>
        <p:spPr>
          <a:xfrm>
            <a:off x="0" y="114300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K-Nearest Neighbors (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one of the simplest algorithms used in 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for regression and classification problem.</a:t>
            </a:r>
            <a:endParaRPr/>
          </a:p>
        </p:txBody>
      </p:sp>
      <p:sp>
        <p:nvSpPr>
          <p:cNvPr id="307" name="Google Shape;307;p24"/>
          <p:cNvSpPr txBox="1"/>
          <p:nvPr/>
        </p:nvSpPr>
        <p:spPr>
          <a:xfrm>
            <a:off x="2819400" y="5791200"/>
            <a:ext cx="3048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Fitting training set on classifier object of KNN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4"/>
          <p:cNvSpPr/>
          <p:nvPr/>
        </p:nvSpPr>
        <p:spPr>
          <a:xfrm>
            <a:off x="3962400" y="4419600"/>
            <a:ext cx="457200" cy="762000"/>
          </a:xfrm>
          <a:prstGeom prst="up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4"/>
          <p:cNvSpPr/>
          <p:nvPr/>
        </p:nvSpPr>
        <p:spPr>
          <a:xfrm>
            <a:off x="0" y="762000"/>
            <a:ext cx="9144000" cy="45719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bc\Desktop\ss\31.PNG" id="314" name="Google Shape;31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1676400"/>
            <a:ext cx="4191000" cy="34290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315" name="Google Shape;315;p25"/>
          <p:cNvSpPr txBox="1"/>
          <p:nvPr/>
        </p:nvSpPr>
        <p:spPr>
          <a:xfrm>
            <a:off x="533400" y="228600"/>
            <a:ext cx="7620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MEASURE</a:t>
            </a:r>
            <a:endParaRPr/>
          </a:p>
        </p:txBody>
      </p:sp>
      <p:sp>
        <p:nvSpPr>
          <p:cNvPr id="316" name="Google Shape;316;p25"/>
          <p:cNvSpPr txBox="1"/>
          <p:nvPr/>
        </p:nvSpPr>
        <p:spPr>
          <a:xfrm>
            <a:off x="152400" y="1219200"/>
            <a:ext cx="350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Confusion Matrix</a:t>
            </a:r>
            <a:endParaRPr/>
          </a:p>
        </p:txBody>
      </p:sp>
      <p:sp>
        <p:nvSpPr>
          <p:cNvPr id="317" name="Google Shape;317;p25"/>
          <p:cNvSpPr txBox="1"/>
          <p:nvPr/>
        </p:nvSpPr>
        <p:spPr>
          <a:xfrm>
            <a:off x="5029200" y="1219200"/>
            <a:ext cx="3581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and classification Report</a:t>
            </a:r>
            <a:endParaRPr/>
          </a:p>
        </p:txBody>
      </p:sp>
      <p:sp>
        <p:nvSpPr>
          <p:cNvPr id="318" name="Google Shape;318;p25"/>
          <p:cNvSpPr/>
          <p:nvPr/>
        </p:nvSpPr>
        <p:spPr>
          <a:xfrm>
            <a:off x="381000" y="5257800"/>
            <a:ext cx="4114800" cy="1295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5"/>
          <p:cNvSpPr txBox="1"/>
          <p:nvPr/>
        </p:nvSpPr>
        <p:spPr>
          <a:xfrm>
            <a:off x="1044222" y="5638800"/>
            <a:ext cx="2895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of KNN is 87.5%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abc\Desktop\ss\knn.PNG" id="320" name="Google Shape;32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676400"/>
            <a:ext cx="3962400" cy="32766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bc\Desktop\ss\32.PNG" id="325" name="Google Shape;32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28800"/>
            <a:ext cx="4495799" cy="50292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C:\Users\abc\Desktop\ss\33.PNG" id="326" name="Google Shape;32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5800" y="1828800"/>
            <a:ext cx="4648200" cy="50292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327" name="Google Shape;327;p26"/>
          <p:cNvSpPr txBox="1"/>
          <p:nvPr/>
        </p:nvSpPr>
        <p:spPr>
          <a:xfrm>
            <a:off x="457200" y="685800"/>
            <a:ext cx="35052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Visualizing Training Set results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6"/>
          <p:cNvSpPr txBox="1"/>
          <p:nvPr/>
        </p:nvSpPr>
        <p:spPr>
          <a:xfrm>
            <a:off x="4648200" y="685800"/>
            <a:ext cx="41148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Visualizing Testing Set results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7"/>
          <p:cNvSpPr txBox="1"/>
          <p:nvPr/>
        </p:nvSpPr>
        <p:spPr>
          <a:xfrm>
            <a:off x="1143000" y="152400"/>
            <a:ext cx="70104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NAIVE  BAYES MODEL</a:t>
            </a:r>
            <a:endParaRPr/>
          </a:p>
        </p:txBody>
      </p:sp>
      <p:pic>
        <p:nvPicPr>
          <p:cNvPr descr="C:\Users\abc\Desktop\ss\34.PNG" id="334" name="Google Shape;33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2514600"/>
            <a:ext cx="4476750" cy="134302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335" name="Google Shape;335;p27"/>
          <p:cNvSpPr/>
          <p:nvPr/>
        </p:nvSpPr>
        <p:spPr>
          <a:xfrm>
            <a:off x="2514600" y="5410200"/>
            <a:ext cx="4343400" cy="1447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7"/>
          <p:cNvSpPr txBox="1"/>
          <p:nvPr/>
        </p:nvSpPr>
        <p:spPr>
          <a:xfrm>
            <a:off x="152400" y="1371600"/>
            <a:ext cx="8839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NAIVE BAYES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Theorem provides a way that we can calculate the probability of a piece of data belonging to a given class , given our prior knowledge.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7"/>
          <p:cNvSpPr txBox="1"/>
          <p:nvPr/>
        </p:nvSpPr>
        <p:spPr>
          <a:xfrm>
            <a:off x="2819400" y="5715000"/>
            <a:ext cx="3733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Fitting training set on classifier object of Naive Bayes</a:t>
            </a:r>
            <a:endParaRPr/>
          </a:p>
        </p:txBody>
      </p:sp>
      <p:sp>
        <p:nvSpPr>
          <p:cNvPr id="338" name="Google Shape;338;p27"/>
          <p:cNvSpPr/>
          <p:nvPr/>
        </p:nvSpPr>
        <p:spPr>
          <a:xfrm>
            <a:off x="4267200" y="4114800"/>
            <a:ext cx="609600" cy="762000"/>
          </a:xfrm>
          <a:prstGeom prst="up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7"/>
          <p:cNvSpPr/>
          <p:nvPr/>
        </p:nvSpPr>
        <p:spPr>
          <a:xfrm>
            <a:off x="0" y="762000"/>
            <a:ext cx="9144000" cy="762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bc\Desktop\ss\36.PNG" id="344" name="Google Shape;34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800" y="2286000"/>
            <a:ext cx="3886200" cy="295275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345" name="Google Shape;345;p28"/>
          <p:cNvSpPr txBox="1"/>
          <p:nvPr/>
        </p:nvSpPr>
        <p:spPr>
          <a:xfrm>
            <a:off x="762000" y="381000"/>
            <a:ext cx="7696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Measure</a:t>
            </a:r>
            <a:endParaRPr/>
          </a:p>
        </p:txBody>
      </p:sp>
      <p:sp>
        <p:nvSpPr>
          <p:cNvPr id="346" name="Google Shape;346;p28"/>
          <p:cNvSpPr txBox="1"/>
          <p:nvPr/>
        </p:nvSpPr>
        <p:spPr>
          <a:xfrm>
            <a:off x="228600" y="1676400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Confusion Matrix</a:t>
            </a:r>
            <a:endParaRPr/>
          </a:p>
        </p:txBody>
      </p:sp>
      <p:sp>
        <p:nvSpPr>
          <p:cNvPr id="347" name="Google Shape;347;p28"/>
          <p:cNvSpPr txBox="1"/>
          <p:nvPr/>
        </p:nvSpPr>
        <p:spPr>
          <a:xfrm>
            <a:off x="5410200" y="1676400"/>
            <a:ext cx="3429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and classification Report</a:t>
            </a:r>
            <a:endParaRPr/>
          </a:p>
        </p:txBody>
      </p:sp>
      <p:sp>
        <p:nvSpPr>
          <p:cNvPr id="348" name="Google Shape;348;p28"/>
          <p:cNvSpPr/>
          <p:nvPr/>
        </p:nvSpPr>
        <p:spPr>
          <a:xfrm>
            <a:off x="304800" y="5410200"/>
            <a:ext cx="4419600" cy="1219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8"/>
          <p:cNvSpPr txBox="1"/>
          <p:nvPr/>
        </p:nvSpPr>
        <p:spPr>
          <a:xfrm>
            <a:off x="762000" y="5782270"/>
            <a:ext cx="3810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of Naive Bayes is 92.5%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abc\Desktop\ss\nai.PNG" id="350" name="Google Shape;35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286000"/>
            <a:ext cx="4257675" cy="29718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bc\Desktop\ss\37.PNG" id="355" name="Google Shape;35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05000"/>
            <a:ext cx="4443413" cy="49530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C:\Users\abc\Desktop\ss\38.PNG" id="356" name="Google Shape;35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7287" y="1905000"/>
            <a:ext cx="4176713" cy="49530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357" name="Google Shape;357;p29"/>
          <p:cNvSpPr txBox="1"/>
          <p:nvPr/>
        </p:nvSpPr>
        <p:spPr>
          <a:xfrm>
            <a:off x="304800" y="762000"/>
            <a:ext cx="3810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Visualizing Training Set results</a:t>
            </a:r>
            <a:endParaRPr/>
          </a:p>
        </p:txBody>
      </p:sp>
      <p:sp>
        <p:nvSpPr>
          <p:cNvPr id="358" name="Google Shape;358;p29"/>
          <p:cNvSpPr txBox="1"/>
          <p:nvPr/>
        </p:nvSpPr>
        <p:spPr>
          <a:xfrm>
            <a:off x="5334000" y="838200"/>
            <a:ext cx="33528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Visualizing Testing Set results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room&#10;&#10;Description automatically generated" id="98" name="Google Shape;98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289" y="1676400"/>
            <a:ext cx="6031089" cy="51816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99" name="Google Shape;99;p3"/>
          <p:cNvSpPr txBox="1"/>
          <p:nvPr/>
        </p:nvSpPr>
        <p:spPr>
          <a:xfrm>
            <a:off x="6400800" y="1828800"/>
            <a:ext cx="251460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dataset consists of 78 happy countries and   79 less happy countries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status column is a class label used to divide groups into happy and less happy countries.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457200" y="0"/>
            <a:ext cx="81534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DESCRIPTION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0" y="838200"/>
            <a:ext cx="9144000" cy="45719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0"/>
          <p:cNvSpPr txBox="1"/>
          <p:nvPr/>
        </p:nvSpPr>
        <p:spPr>
          <a:xfrm>
            <a:off x="990600" y="1828800"/>
            <a:ext cx="70104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 of classification models: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of the model in SVM-90%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of  the model in KNN-87.5%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of  the model in Naive Bayes-92.5%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Therefore , Naive Bayes is best classifier for our model</a:t>
            </a:r>
            <a:endParaRPr/>
          </a:p>
        </p:txBody>
      </p:sp>
      <p:sp>
        <p:nvSpPr>
          <p:cNvPr id="364" name="Google Shape;364;p30"/>
          <p:cNvSpPr/>
          <p:nvPr/>
        </p:nvSpPr>
        <p:spPr>
          <a:xfrm>
            <a:off x="609600" y="1676400"/>
            <a:ext cx="7772400" cy="29718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0"/>
          <p:cNvSpPr txBox="1"/>
          <p:nvPr/>
        </p:nvSpPr>
        <p:spPr>
          <a:xfrm>
            <a:off x="914400" y="1842699"/>
            <a:ext cx="7239000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of classification models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of the model in SVM-90%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of  the model in KNN-87.5%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of  the model in Naive Bayes-92.5%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Therefore , Naive Bayes is the best classification model for this dataset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/>
          <p:cNvSpPr/>
          <p:nvPr/>
        </p:nvSpPr>
        <p:spPr>
          <a:xfrm>
            <a:off x="5029200" y="3276600"/>
            <a:ext cx="4114800" cy="45719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1"/>
          <p:cNvSpPr txBox="1"/>
          <p:nvPr/>
        </p:nvSpPr>
        <p:spPr>
          <a:xfrm>
            <a:off x="5410200" y="2590800"/>
            <a:ext cx="3505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bc\Desktop\ss\1.PNG"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752600"/>
            <a:ext cx="3124200" cy="75247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C:\Users\abc\Desktop\ss\2.PNG" id="107" name="Google Shape;10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5200" y="1752600"/>
            <a:ext cx="5610225" cy="4319588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08" name="Google Shape;108;p4"/>
          <p:cNvSpPr/>
          <p:nvPr/>
        </p:nvSpPr>
        <p:spPr>
          <a:xfrm>
            <a:off x="152400" y="3124200"/>
            <a:ext cx="3276600" cy="2895600"/>
          </a:xfrm>
          <a:prstGeom prst="irregularSeal2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762000" y="4343400"/>
            <a:ext cx="1905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 and Tail function is used to display first and last 5 rows of dataset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381000" y="1143000"/>
            <a:ext cx="3200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libraries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4419600" y="1143000"/>
            <a:ext cx="4724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Dataset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bc\Desktop\ss\Capture.PNG"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85800"/>
            <a:ext cx="4267200" cy="275272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C:\Users\abc\Desktop\ss\Capture1.PNG" id="117" name="Google Shape;11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114800"/>
            <a:ext cx="8991600" cy="27432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C:\Users\abc\Desktop\ss\Capture2.PNG" id="118" name="Google Shape;11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9600" y="685800"/>
            <a:ext cx="4457700" cy="273367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19" name="Google Shape;119;p5"/>
          <p:cNvSpPr txBox="1"/>
          <p:nvPr/>
        </p:nvSpPr>
        <p:spPr>
          <a:xfrm>
            <a:off x="152400" y="228600"/>
            <a:ext cx="36576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#Summarizing Data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4648200" y="228600"/>
            <a:ext cx="4114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#Checking for null values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1828800" y="3733800"/>
            <a:ext cx="51054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#Describing Dataset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bc\Desktop\ss\3.PNG" id="126" name="Google Shape;1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685800"/>
            <a:ext cx="3124200" cy="25908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C:\Users\abc\Desktop\ss\4.PNG" id="127" name="Google Shape;12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685800"/>
            <a:ext cx="3581400" cy="2590799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C:\Users\abc\Desktop\ss\6.PNG" id="128" name="Google Shape;12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00" y="4343400"/>
            <a:ext cx="3429000" cy="207168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C:\Users\abc\Desktop\ss\5.PNG" id="129" name="Google Shape;12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78509" y="4343400"/>
            <a:ext cx="3760653" cy="213273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30" name="Google Shape;130;p6"/>
          <p:cNvSpPr txBox="1"/>
          <p:nvPr/>
        </p:nvSpPr>
        <p:spPr>
          <a:xfrm>
            <a:off x="5029200" y="228600"/>
            <a:ext cx="3276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percentage of Happy and less happy countries are almost same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533400" y="3886200"/>
            <a:ext cx="2819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count of Happy and less happy countries are almost same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5257800" y="3810000"/>
            <a:ext cx="3124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Pie Chart for Regions</a:t>
            </a:r>
            <a:endParaRPr/>
          </a:p>
        </p:txBody>
      </p:sp>
      <p:sp>
        <p:nvSpPr>
          <p:cNvPr id="133" name="Google Shape;133;p6"/>
          <p:cNvSpPr txBox="1"/>
          <p:nvPr/>
        </p:nvSpPr>
        <p:spPr>
          <a:xfrm>
            <a:off x="668867" y="67733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Number summary of happiness score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bc\Desktop\ss\7.PNG" id="138" name="Google Shape;13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66800"/>
            <a:ext cx="9144000" cy="57912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39" name="Google Shape;139;p7"/>
          <p:cNvSpPr txBox="1"/>
          <p:nvPr/>
        </p:nvSpPr>
        <p:spPr>
          <a:xfrm>
            <a:off x="914400" y="304800"/>
            <a:ext cx="6553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shows how the values of each attributes are distributed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bc\Desktop\ss\8.PNG" id="144" name="Google Shape;14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95400"/>
            <a:ext cx="9144000" cy="55626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45" name="Google Shape;145;p8"/>
          <p:cNvSpPr txBox="1"/>
          <p:nvPr/>
        </p:nvSpPr>
        <p:spPr>
          <a:xfrm>
            <a:off x="1143000" y="381000"/>
            <a:ext cx="6324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correlation is between economy and health(0.84)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bc\Desktop\ss\9.PNG" id="150" name="Google Shape;1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2822"/>
            <a:ext cx="7086600" cy="33528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C:\Users\abc\Desktop\ss\10.PNG" id="151" name="Google Shape;15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400" y="3581400"/>
            <a:ext cx="4953000" cy="309562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52" name="Google Shape;152;p9"/>
          <p:cNvSpPr/>
          <p:nvPr/>
        </p:nvSpPr>
        <p:spPr>
          <a:xfrm>
            <a:off x="2667000" y="4495800"/>
            <a:ext cx="914400" cy="68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/>
          <p:nvPr/>
        </p:nvSpPr>
        <p:spPr>
          <a:xfrm>
            <a:off x="0" y="4191000"/>
            <a:ext cx="2286000" cy="1752600"/>
          </a:xfrm>
          <a:prstGeom prst="cloud">
            <a:avLst/>
          </a:prstGeom>
          <a:solidFill>
            <a:schemeClr val="accent5"/>
          </a:solidFill>
          <a:ln cap="flat" cmpd="sng" w="25400">
            <a:solidFill>
              <a:srgbClr val="367D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381000" y="4648200"/>
            <a:ext cx="1600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Countries with higher economy(GDP per capita) and happiness score are more happy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2020-04-30T13:13:35Z</dcterms:created>
  <dc:creator>abc</dc:creator>
</cp:coreProperties>
</file>