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3" r:id="rId6"/>
    <p:sldId id="272"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PATIENT CASE SIMILARITY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CAI-G24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553994569"/>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20211CAI0062</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Pranav</a:t>
                      </a:r>
                      <a:r>
                        <a:rPr lang="en-IN" sz="1800" u="none" strike="noStrike" cap="none" dirty="0"/>
                        <a:t> Ganesh</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20211CAI0063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Prerna</a:t>
                      </a:r>
                      <a:r>
                        <a:rPr lang="en-IN" sz="1800" u="none" strike="noStrike" cap="none" dirty="0"/>
                        <a:t> </a:t>
                      </a:r>
                      <a:r>
                        <a:rPr lang="en-IN" sz="1800" u="none" strike="noStrike" cap="none" dirty="0" err="1"/>
                        <a:t>Kakade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20211CAI0069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Bhuvana</a:t>
                      </a:r>
                      <a:r>
                        <a:rPr lang="en-IN" sz="1800" u="none" strike="noStrike" cap="none" dirty="0"/>
                        <a:t> V</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t>20211CAI0085</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Nida</a:t>
                      </a:r>
                      <a:r>
                        <a:rPr lang="en-IN" sz="1800" u="none" strike="noStrike" cap="none" dirty="0"/>
                        <a:t> </a:t>
                      </a:r>
                      <a:r>
                        <a:rPr lang="en-IN" sz="1800" u="none" strike="noStrike" cap="none" dirty="0" err="1"/>
                        <a:t>Aiyman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a:solidFill>
                  <a:srgbClr val="17365D"/>
                </a:solidFill>
                <a:latin typeface="Cambria" panose="02040503050406030204" pitchFamily="18" charset="0"/>
                <a:ea typeface="Cambria" panose="02040503050406030204" pitchFamily="18" charset="0"/>
                <a:cs typeface="Verdana"/>
                <a:sym typeface="Verdana"/>
              </a:rPr>
              <a:t>Mohammadi</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a:solidFill>
                  <a:srgbClr val="17365D"/>
                </a:solidFill>
                <a:latin typeface="Cambria" panose="02040503050406030204" pitchFamily="18" charset="0"/>
                <a:ea typeface="Cambria" panose="02040503050406030204" pitchFamily="18" charset="0"/>
                <a:cs typeface="Verdana"/>
                <a:sym typeface="Verdana"/>
              </a:rPr>
              <a:t>Akheela</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a:solidFill>
                  <a:srgbClr val="17365D"/>
                </a:solidFill>
                <a:latin typeface="Cambria" panose="02040503050406030204" pitchFamily="18" charset="0"/>
                <a:ea typeface="Cambria" panose="02040503050406030204" pitchFamily="18" charset="0"/>
                <a:cs typeface="Verdana"/>
                <a:sym typeface="Verdana"/>
              </a:rPr>
              <a:t>Khanum</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Zafar</a:t>
            </a:r>
            <a:r>
              <a:rPr lang="en-US" sz="2000" b="1" dirty="0">
                <a:solidFill>
                  <a:schemeClr val="tx1"/>
                </a:solidFill>
                <a:latin typeface="Cambria" panose="02040503050406030204" pitchFamily="18" charset="0"/>
                <a:ea typeface="Cambria" panose="02040503050406030204" pitchFamily="18" charset="0"/>
                <a:cs typeface="Verdana"/>
                <a:sym typeface="Verdana"/>
              </a:rPr>
              <a:t> Ali Khan</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Afroz</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Pasha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PSCS194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894735"/>
            <a:ext cx="10668000" cy="5201266"/>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800" dirty="0">
                <a:latin typeface="Cambria" panose="02040503050406030204" pitchFamily="18" charset="0"/>
                <a:ea typeface="Cambria" panose="02040503050406030204" pitchFamily="18" charset="0"/>
              </a:rPr>
              <a:t>Organization: </a:t>
            </a:r>
            <a:r>
              <a:rPr lang="en-US" sz="1800" dirty="0" err="1">
                <a:latin typeface="Cambria" panose="02040503050406030204" pitchFamily="18" charset="0"/>
                <a:ea typeface="Cambria" panose="02040503050406030204" pitchFamily="18" charset="0"/>
              </a:rPr>
              <a:t>ezDI</a:t>
            </a:r>
            <a:r>
              <a:rPr lang="en-US" sz="1800" dirty="0">
                <a:latin typeface="Cambria" panose="02040503050406030204" pitchFamily="18" charset="0"/>
                <a:ea typeface="Cambria" panose="02040503050406030204" pitchFamily="18" charset="0"/>
              </a:rPr>
              <a:t>-Healthcare &amp; Biomedical Devices</a:t>
            </a:r>
          </a:p>
          <a:p>
            <a:pPr marL="342900" lvl="0" indent="-190500" algn="just">
              <a:spcBef>
                <a:spcPts val="0"/>
              </a:spcBef>
              <a:buNone/>
            </a:pPr>
            <a:r>
              <a:rPr lang="en-US" sz="1800" dirty="0">
                <a:latin typeface="Cambria" panose="02040503050406030204" pitchFamily="18" charset="0"/>
                <a:ea typeface="Cambria" panose="02040503050406030204" pitchFamily="18" charset="0"/>
              </a:rPr>
              <a:t>Category (Hardware / Software / Both) : Software</a:t>
            </a:r>
          </a:p>
          <a:p>
            <a:pPr marL="342900" lvl="0" indent="-190500" algn="just">
              <a:spcBef>
                <a:spcPts val="0"/>
              </a:spcBef>
              <a:buNone/>
            </a:pPr>
            <a:r>
              <a:rPr lang="en-US" sz="1800" dirty="0">
                <a:latin typeface="Cambria" panose="02040503050406030204" pitchFamily="18" charset="0"/>
                <a:ea typeface="Cambria" panose="02040503050406030204" pitchFamily="18" charset="0"/>
              </a:rPr>
              <a:t>Problem Description: We intend to develop a web application for Clinicians and Researchers. There is a central database which contains EHR and on this EHR, we are applying Machine Learning algorithms to train our model. Patients are clustered based on their medical conditions. The accuracy of the similarity scores will be checked using RMSE. We are providing two interfaces i.e., one for Researchers and another for Doctors. A new user needs to register themselves based on their designation and after successful registrations, he/she has to login. Researchers interface will have options like querying the database from which patient similarity score matrix between any two sets of individuals will be generated based on trained model. This can be used for his/her medical research such as patients who have received similar treatments or examine their medical records for exposure and outcomes. Also, he/she can conduct case-control studies which is a retrospective study in which a group of individuals that are disease positive is compared with a group of disease negative individuals. Further the application can assist them in conducting clinical trails. Doctors interface will have functionality to query the database based on new patient’s symptoms/parameters, first we will classify to which cluster the new patient belongs to and then give similarity scores with other patients. From this, a doctor can do an observational study based on demographics (age, location, etc.) and history of most similar case patient. This can assist the doctor in diagnosis and recommend treatment to patient.</a:t>
            </a:r>
          </a:p>
          <a:p>
            <a:pPr marL="342900" lvl="0" indent="-190500" algn="just">
              <a:spcBef>
                <a:spcPts val="0"/>
              </a:spcBef>
              <a:buNone/>
            </a:pPr>
            <a:r>
              <a:rPr lang="en-US" sz="1800" dirty="0">
                <a:latin typeface="Cambria" panose="02040503050406030204" pitchFamily="18" charset="0"/>
                <a:ea typeface="Cambria" panose="02040503050406030204" pitchFamily="18" charset="0"/>
              </a:rPr>
              <a:t>Difficulty Level: Medium</a:t>
            </a: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Access all the project files on GitHub:</a:t>
            </a: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https://github.com/pranavganesh001/Patient-Case-Similarity</a:t>
            </a: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buFont typeface="Wingdings" pitchFamily="2" charset="2"/>
              <a:buChar char="Ø"/>
            </a:pPr>
            <a:r>
              <a:rPr lang="en-US" dirty="0">
                <a:latin typeface="Cambria" panose="02040503050406030204" pitchFamily="18" charset="0"/>
                <a:ea typeface="Cambria" panose="02040503050406030204" pitchFamily="18" charset="0"/>
              </a:rPr>
              <a:t>Python-Machine Learning Algorithms</a:t>
            </a:r>
          </a:p>
          <a:p>
            <a:pPr marL="495300" indent="-342900" algn="just">
              <a:spcBef>
                <a:spcPts val="0"/>
              </a:spcBef>
              <a:buSzPct val="100000"/>
              <a:buFont typeface="Wingdings" pitchFamily="2" charset="2"/>
              <a:buChar char="Ø"/>
            </a:pPr>
            <a:r>
              <a:rPr lang="en-US" dirty="0">
                <a:latin typeface="Cambria" panose="02040503050406030204" pitchFamily="18" charset="0"/>
                <a:ea typeface="Cambria" panose="02040503050406030204" pitchFamily="18" charset="0"/>
              </a:rPr>
              <a:t>Html &amp; CSS</a:t>
            </a:r>
          </a:p>
          <a:p>
            <a:pPr marL="495300" indent="-342900" algn="just">
              <a:spcBef>
                <a:spcPts val="0"/>
              </a:spcBef>
              <a:buSzPct val="100000"/>
              <a:buFont typeface="Wingdings" pitchFamily="2" charset="2"/>
              <a:buChar char="Ø"/>
            </a:pPr>
            <a:r>
              <a:rPr lang="en-US" dirty="0">
                <a:latin typeface="Cambria" panose="02040503050406030204" pitchFamily="18" charset="0"/>
                <a:ea typeface="Cambria" panose="02040503050406030204" pitchFamily="18" charset="0"/>
              </a:rPr>
              <a:t>Html Frameworks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495300" indent="-342900" algn="just">
              <a:lnSpc>
                <a:spcPct val="200000"/>
              </a:lnSpc>
              <a:spcBef>
                <a:spcPts val="0"/>
              </a:spcBef>
              <a:buSzPct val="100000"/>
              <a:buFont typeface="Wingdings" pitchFamily="2" charset="2"/>
              <a:buChar char="Ø"/>
            </a:pPr>
            <a:r>
              <a:rPr lang="en-US" dirty="0">
                <a:latin typeface="Cambria" panose="02040503050406030204" pitchFamily="18" charset="0"/>
                <a:ea typeface="Cambria" panose="02040503050406030204" pitchFamily="18" charset="0"/>
              </a:rPr>
              <a:t>Laptop (11th Gen Intel(R) Core(TM) i5-11320H @ 3.20GHz   2.50 GHz, 16 GB RAM)</a:t>
            </a:r>
          </a:p>
          <a:p>
            <a:pPr marL="495300" indent="-342900" algn="just">
              <a:lnSpc>
                <a:spcPct val="200000"/>
              </a:lnSpc>
              <a:spcBef>
                <a:spcPts val="0"/>
              </a:spcBef>
              <a:buSzPct val="100000"/>
              <a:buFont typeface="Wingdings" pitchFamily="2" charset="2"/>
              <a:buChar char="Ø"/>
            </a:pPr>
            <a:r>
              <a:rPr lang="en-US" dirty="0">
                <a:latin typeface="Cambria" panose="02040503050406030204" pitchFamily="18" charset="0"/>
                <a:ea typeface="Cambria" panose="02040503050406030204" pitchFamily="18" charset="0"/>
              </a:rPr>
              <a:t>Google </a:t>
            </a:r>
            <a:r>
              <a:rPr lang="en-US" dirty="0" err="1">
                <a:latin typeface="Cambria" panose="02040503050406030204" pitchFamily="18" charset="0"/>
                <a:ea typeface="Cambria" panose="02040503050406030204" pitchFamily="18" charset="0"/>
              </a:rPr>
              <a:t>Colab</a:t>
            </a:r>
            <a:r>
              <a:rPr lang="en-US" dirty="0">
                <a:latin typeface="Cambria" panose="02040503050406030204" pitchFamily="18" charset="0"/>
                <a:ea typeface="Cambria" panose="02040503050406030204" pitchFamily="18" charset="0"/>
              </a:rPr>
              <a:t> or </a:t>
            </a:r>
            <a:r>
              <a:rPr lang="en-US" dirty="0" err="1">
                <a:latin typeface="Cambria" panose="02040503050406030204" pitchFamily="18" charset="0"/>
                <a:ea typeface="Cambria" panose="02040503050406030204" pitchFamily="18" charset="0"/>
              </a:rPr>
              <a:t>Jupyter</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SzPct val="100000"/>
              <a:buFont typeface="Wingdings" pitchFamily="2" charset="2"/>
              <a:buChar char="Ø"/>
            </a:pPr>
            <a:r>
              <a:rPr lang="en-US" dirty="0">
                <a:latin typeface="Cambria" panose="02040503050406030204" pitchFamily="18" charset="0"/>
                <a:ea typeface="Cambria" panose="02040503050406030204" pitchFamily="18" charset="0"/>
              </a:rPr>
              <a:t>Visual Studio or Notepad</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C312936F-9E66-2E36-5614-C5258291AE23}"/>
              </a:ext>
            </a:extLst>
          </p:cNvPr>
          <p:cNvPicPr>
            <a:picLocks noChangeAspect="1"/>
          </p:cNvPicPr>
          <p:nvPr/>
        </p:nvPicPr>
        <p:blipFill>
          <a:blip r:embed="rId3"/>
          <a:stretch>
            <a:fillRect/>
          </a:stretch>
        </p:blipFill>
        <p:spPr>
          <a:xfrm>
            <a:off x="557161" y="1850930"/>
            <a:ext cx="10923639" cy="3437258"/>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dirty="0">
                <a:latin typeface="Cambria" panose="02040503050406030204" pitchFamily="18" charset="0"/>
                <a:ea typeface="Cambria" panose="02040503050406030204" pitchFamily="18" charset="0"/>
              </a:rPr>
              <a:t>Front. Physiol., 24 November 2016</a:t>
            </a:r>
          </a:p>
          <a:p>
            <a:pPr marL="152400" indent="0">
              <a:spcBef>
                <a:spcPts val="0"/>
              </a:spcBef>
              <a:buNone/>
            </a:pPr>
            <a:r>
              <a:rPr lang="en-US" dirty="0">
                <a:latin typeface="Cambria" panose="02040503050406030204" pitchFamily="18" charset="0"/>
                <a:ea typeface="Cambria" panose="02040503050406030204" pitchFamily="18" charset="0"/>
              </a:rPr>
              <a:t>Patient similarity: emerging concepts in systems and precision medicine</a:t>
            </a:r>
          </a:p>
          <a:p>
            <a:pPr marL="152400" indent="0">
              <a:spcBef>
                <a:spcPts val="0"/>
              </a:spcBef>
              <a:buNone/>
            </a:pPr>
            <a:r>
              <a:rPr lang="en-US" dirty="0">
                <a:latin typeface="Cambria" panose="02040503050406030204" pitchFamily="18" charset="0"/>
                <a:ea typeface="Cambria" panose="02040503050406030204" pitchFamily="18" charset="0"/>
              </a:rPr>
              <a:t>S.-A. Brown</a:t>
            </a: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R. </a:t>
            </a:r>
            <a:r>
              <a:rPr lang="en-US" dirty="0" err="1">
                <a:latin typeface="Cambria" panose="02040503050406030204" pitchFamily="18" charset="0"/>
                <a:ea typeface="Cambria" panose="02040503050406030204" pitchFamily="18" charset="0"/>
              </a:rPr>
              <a:t>Miotto</a:t>
            </a:r>
            <a:r>
              <a:rPr lang="en-US" dirty="0">
                <a:latin typeface="Cambria" panose="02040503050406030204" pitchFamily="18" charset="0"/>
                <a:ea typeface="Cambria" panose="02040503050406030204" pitchFamily="18" charset="0"/>
              </a:rPr>
              <a:t>, L. Li, B.A. Kidd, J.T. Dudley</a:t>
            </a:r>
          </a:p>
          <a:p>
            <a:pPr marL="152400" indent="0">
              <a:spcBef>
                <a:spcPts val="0"/>
              </a:spcBef>
              <a:buNone/>
            </a:pPr>
            <a:r>
              <a:rPr lang="en-US" dirty="0">
                <a:latin typeface="Cambria" panose="02040503050406030204" pitchFamily="18" charset="0"/>
                <a:ea typeface="Cambria" panose="02040503050406030204" pitchFamily="18" charset="0"/>
              </a:rPr>
              <a:t>Deep patient: an unsupervised representation to predict the future of patients from the electronic health records</a:t>
            </a:r>
          </a:p>
          <a:p>
            <a:pPr marL="152400" indent="0">
              <a:spcBef>
                <a:spcPts val="0"/>
              </a:spcBef>
              <a:buNone/>
            </a:pPr>
            <a:r>
              <a:rPr lang="en-US" dirty="0">
                <a:latin typeface="Cambria" panose="02040503050406030204" pitchFamily="18" charset="0"/>
                <a:ea typeface="Cambria" panose="02040503050406030204" pitchFamily="18" charset="0"/>
              </a:rPr>
              <a:t>Sci. Rep., 6 (2016)</a:t>
            </a: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576</Words>
  <Application>Microsoft Office PowerPoint</Application>
  <PresentationFormat>Widescreen</PresentationFormat>
  <Paragraphs>68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vt:lpstr>
      <vt:lpstr>Verdana</vt:lpstr>
      <vt:lpstr>Wingdings</vt:lpstr>
      <vt:lpstr>Bioinformatics</vt:lpstr>
      <vt:lpstr>PATIENT CASE SIMILARITY</vt:lpstr>
      <vt:lpstr>Content</vt:lpstr>
      <vt:lpstr>Problem Statement Number: PSCS194  </vt:lpstr>
      <vt:lpstr>Github Link</vt:lpstr>
      <vt:lpstr>Analysis of Problem Statement</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Pranav Ganesh</cp:lastModifiedBy>
  <cp:revision>43</cp:revision>
  <dcterms:modified xsi:type="dcterms:W3CDTF">2024-09-13T06:56:42Z</dcterms:modified>
</cp:coreProperties>
</file>