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8" r:id="rId2"/>
    <p:sldId id="257" r:id="rId3"/>
    <p:sldId id="284" r:id="rId4"/>
    <p:sldId id="285" r:id="rId5"/>
    <p:sldId id="287" r:id="rId6"/>
    <p:sldId id="288" r:id="rId7"/>
    <p:sldId id="289" r:id="rId8"/>
    <p:sldId id="290" r:id="rId9"/>
    <p:sldId id="276" r:id="rId10"/>
    <p:sldId id="279" r:id="rId11"/>
    <p:sldId id="281" r:id="rId12"/>
    <p:sldId id="259" r:id="rId13"/>
    <p:sldId id="260" r:id="rId14"/>
    <p:sldId id="261" r:id="rId15"/>
    <p:sldId id="275" r:id="rId16"/>
    <p:sldId id="262" r:id="rId17"/>
    <p:sldId id="277" r:id="rId18"/>
    <p:sldId id="263" r:id="rId19"/>
    <p:sldId id="264" r:id="rId20"/>
    <p:sldId id="268" r:id="rId21"/>
    <p:sldId id="282" r:id="rId22"/>
    <p:sldId id="283"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0" d="100"/>
          <a:sy n="70" d="100"/>
        </p:scale>
        <p:origin x="-1061" y="-3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11/11/2024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11/11/2024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11/11/2024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11/11/2024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11/11/2024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ranavganesh62/Patient-Case-Similar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researchpublish.com/upload/book/Patient%20Case%20Similarity-8606.pdf" TargetMode="External"/><Relationship Id="rId13" Type="http://schemas.openxmlformats.org/officeDocument/2006/relationships/hyperlink" Target="https://www.doi.org/10.56726/IRJMETS48246" TargetMode="External"/><Relationship Id="rId3" Type="http://schemas.openxmlformats.org/officeDocument/2006/relationships/hyperlink" Target="https://www.frontiersin.org/journals/physiology/articles/10.3389/fphys.2016.00561/full" TargetMode="External"/><Relationship Id="rId7" Type="http://schemas.openxmlformats.org/officeDocument/2006/relationships/hyperlink" Target="https://arxiv.org/pdf/1902.03376" TargetMode="External"/><Relationship Id="rId12" Type="http://schemas.openxmlformats.org/officeDocument/2006/relationships/hyperlink" Target="https://www.sciencedirect.com/science/article/pii/S0169260722004151" TargetMode="External"/><Relationship Id="rId2" Type="http://schemas.openxmlformats.org/officeDocument/2006/relationships/hyperlink" Target="https://www.sciencedirect.com/science/article/pii/S1532046408000440" TargetMode="External"/><Relationship Id="rId1" Type="http://schemas.openxmlformats.org/officeDocument/2006/relationships/slideLayout" Target="../slideLayouts/slideLayout2.xml"/><Relationship Id="rId6" Type="http://schemas.openxmlformats.org/officeDocument/2006/relationships/hyperlink" Target="https://doi.org/10.1186/s12938-019-0718-2" TargetMode="External"/><Relationship Id="rId11" Type="http://schemas.openxmlformats.org/officeDocument/2006/relationships/hyperlink" Target="https://doi.org/10.3390/jpm12050768" TargetMode="External"/><Relationship Id="rId5" Type="http://schemas.openxmlformats.org/officeDocument/2006/relationships/hyperlink" Target="https://doi.org/10.1016/j.ijmedinf.2019.104073" TargetMode="External"/><Relationship Id="rId10" Type="http://schemas.openxmlformats.org/officeDocument/2006/relationships/hyperlink" Target="https://bmcmedinformdecismak.biomedcentral.com/articles/10.1186/s12911-021-01566-y" TargetMode="External"/><Relationship Id="rId4" Type="http://schemas.openxmlformats.org/officeDocument/2006/relationships/hyperlink" Target="https://doi.org/10.1016/j.jbi.2018.06.001" TargetMode="External"/><Relationship Id="rId9" Type="http://schemas.openxmlformats.org/officeDocument/2006/relationships/hyperlink" Target="https://arxiv.org/pdf/2012.01976"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PATIENT CASE SIMILARITY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CAI-G24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980342247"/>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latin typeface="Cambria" pitchFamily="18" charset="0"/>
                          <a:ea typeface="Cambria" pitchFamily="18" charset="0"/>
                        </a:rPr>
                        <a:t>Roll Number</a:t>
                      </a:r>
                      <a:endParaRPr sz="1800" b="1" u="none" strike="noStrike" cap="none" dirty="0">
                        <a:solidFill>
                          <a:srgbClr val="17365D"/>
                        </a:solidFill>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Cambria" pitchFamily="18" charset="0"/>
                          <a:ea typeface="Cambria" pitchFamily="18" charset="0"/>
                        </a:rPr>
                        <a:t>Student Name</a:t>
                      </a:r>
                      <a:endParaRPr sz="1800" b="1" u="none" strike="noStrike" cap="none" dirty="0">
                        <a:solidFill>
                          <a:srgbClr val="17365D"/>
                        </a:solidFill>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r>
                        <a:rPr lang="en-IN" sz="1800" u="none" strike="noStrike" cap="none" dirty="0">
                          <a:latin typeface="Cambria" pitchFamily="18" charset="0"/>
                          <a:ea typeface="Cambria" pitchFamily="18" charset="0"/>
                        </a:rPr>
                        <a:t>20211CAI0062</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latin typeface="Cambria" pitchFamily="18" charset="0"/>
                          <a:ea typeface="Cambria" pitchFamily="18" charset="0"/>
                        </a:rPr>
                        <a:t>Pranav</a:t>
                      </a:r>
                      <a:r>
                        <a:rPr lang="en-IN" sz="1800" u="none" strike="noStrike" cap="none" dirty="0">
                          <a:latin typeface="Cambria" pitchFamily="18" charset="0"/>
                          <a:ea typeface="Cambria" pitchFamily="18" charset="0"/>
                        </a:rPr>
                        <a:t> Ganesh</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r>
                        <a:rPr lang="en-IN" sz="1800" u="none" strike="noStrike" cap="none" dirty="0">
                          <a:latin typeface="Cambria" pitchFamily="18" charset="0"/>
                          <a:ea typeface="Cambria" pitchFamily="18" charset="0"/>
                        </a:rPr>
                        <a:t>20211CAI0063</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latin typeface="Cambria" pitchFamily="18" charset="0"/>
                          <a:ea typeface="Cambria" pitchFamily="18" charset="0"/>
                        </a:rPr>
                        <a:t>Prerna</a:t>
                      </a:r>
                      <a:r>
                        <a:rPr lang="en-IN" sz="1800" u="none" strike="noStrike" cap="none" dirty="0">
                          <a:latin typeface="Cambria" pitchFamily="18" charset="0"/>
                          <a:ea typeface="Cambria" pitchFamily="18" charset="0"/>
                        </a:rPr>
                        <a:t> </a:t>
                      </a:r>
                      <a:r>
                        <a:rPr lang="en-IN" sz="1800" u="none" strike="noStrike" cap="none" dirty="0" err="1">
                          <a:latin typeface="Cambria" pitchFamily="18" charset="0"/>
                          <a:ea typeface="Cambria" pitchFamily="18" charset="0"/>
                        </a:rPr>
                        <a:t>Kakade</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r>
                        <a:rPr lang="en-IN" sz="1800" u="none" strike="noStrike" cap="none" dirty="0">
                          <a:latin typeface="Cambria" pitchFamily="18" charset="0"/>
                          <a:ea typeface="Cambria" pitchFamily="18" charset="0"/>
                        </a:rPr>
                        <a:t>20211CAI0069</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latin typeface="Cambria" pitchFamily="18" charset="0"/>
                          <a:ea typeface="Cambria" pitchFamily="18" charset="0"/>
                        </a:rPr>
                        <a:t>Bhuvana</a:t>
                      </a:r>
                      <a:r>
                        <a:rPr lang="en-IN" sz="1800" u="none" strike="noStrike" cap="none" dirty="0">
                          <a:latin typeface="Cambria" pitchFamily="18" charset="0"/>
                          <a:ea typeface="Cambria" pitchFamily="18" charset="0"/>
                        </a:rPr>
                        <a:t> V</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r>
                        <a:rPr lang="en-IN" sz="1800" u="none" strike="noStrike" cap="none" dirty="0">
                          <a:latin typeface="Cambria" pitchFamily="18" charset="0"/>
                          <a:ea typeface="Cambria" pitchFamily="18" charset="0"/>
                        </a:rPr>
                        <a:t>20211CAI0085</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latin typeface="Cambria" pitchFamily="18" charset="0"/>
                          <a:ea typeface="Cambria" pitchFamily="18" charset="0"/>
                        </a:rPr>
                        <a:t>Nida</a:t>
                      </a:r>
                      <a:r>
                        <a:rPr lang="en-IN" sz="1800" u="none" strike="noStrike" cap="none" dirty="0">
                          <a:latin typeface="Cambria" pitchFamily="18" charset="0"/>
                          <a:ea typeface="Cambria" pitchFamily="18" charset="0"/>
                        </a:rPr>
                        <a:t> </a:t>
                      </a:r>
                      <a:r>
                        <a:rPr lang="en-IN" sz="1800" u="none" strike="noStrike" cap="none" dirty="0" err="1">
                          <a:latin typeface="Cambria" pitchFamily="18" charset="0"/>
                          <a:ea typeface="Cambria" pitchFamily="18" charset="0"/>
                        </a:rPr>
                        <a:t>Aiyman</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Mohammadi</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Akheela</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Khanum</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Zafar</a:t>
            </a:r>
            <a:r>
              <a:rPr lang="en-US" sz="2000" b="1" dirty="0">
                <a:solidFill>
                  <a:schemeClr val="tx1"/>
                </a:solidFill>
                <a:latin typeface="Cambria" panose="02040503050406030204" pitchFamily="18" charset="0"/>
                <a:ea typeface="Cambria" panose="02040503050406030204" pitchFamily="18" charset="0"/>
                <a:cs typeface="Verdana"/>
                <a:sym typeface="Verdana"/>
              </a:rPr>
              <a:t> Ali Khan</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Afroz</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Pasha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extLst>
      <p:ext uri="{BB962C8B-B14F-4D97-AF65-F5344CB8AC3E}">
        <p14:creationId xmlns:p14="http://schemas.microsoft.com/office/powerpoint/2010/main" val="391778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29578" y="1134612"/>
            <a:ext cx="10668000" cy="4952997"/>
          </a:xfrm>
        </p:spPr>
        <p:txBody>
          <a:bodyPr>
            <a:normAutofit/>
          </a:bodyPr>
          <a:lstStyle/>
          <a:p>
            <a:pPr marL="0" indent="0" algn="just">
              <a:buNone/>
            </a:pPr>
            <a:r>
              <a:rPr lang="en-IN" sz="1900" dirty="0">
                <a:latin typeface="Cambria" pitchFamily="18" charset="0"/>
                <a:ea typeface="Cambria" pitchFamily="18" charset="0"/>
              </a:rPr>
              <a:t>v. Measurement and application of patient similarity in personalized predictive, modelling based on electronic medical records – 2019 :-</a:t>
            </a:r>
          </a:p>
          <a:p>
            <a:pPr marL="0" indent="0" algn="just">
              <a:buNone/>
            </a:pPr>
            <a:r>
              <a:rPr lang="en-IN" sz="1900" dirty="0">
                <a:latin typeface="Cambria" pitchFamily="18" charset="0"/>
                <a:ea typeface="Cambria" pitchFamily="18" charset="0"/>
              </a:rPr>
              <a:t>      The models didn’t include specific exclusion criteria when choosing patients for the study. This could affect the accuracy of the predictions because not all patients may be equally relevant for the predictive task</a:t>
            </a:r>
          </a:p>
          <a:p>
            <a:pPr marL="0" indent="0" algn="just">
              <a:buNone/>
            </a:pPr>
            <a:r>
              <a:rPr lang="en-US" sz="1900" dirty="0">
                <a:latin typeface="Cambria" pitchFamily="18" charset="0"/>
                <a:ea typeface="Cambria" pitchFamily="18" charset="0"/>
              </a:rPr>
              <a:t>vi. Measuring Patient Similarities via a Deep Architecture with Medical Concept Embedding – 2019:</a:t>
            </a:r>
          </a:p>
          <a:p>
            <a:pPr marL="0" lvl="0" indent="0" algn="just">
              <a:buNone/>
            </a:pPr>
            <a:r>
              <a:rPr lang="en-US" sz="1900" dirty="0">
                <a:latin typeface="Cambria" pitchFamily="18" charset="0"/>
                <a:ea typeface="Cambria" pitchFamily="18" charset="0"/>
              </a:rPr>
              <a:t>      Electronic Health Records are complex, and patient records contain sparse and high-dimensional data.</a:t>
            </a:r>
            <a:endParaRPr lang="en-IN" sz="1900" dirty="0">
              <a:latin typeface="Cambria" pitchFamily="18" charset="0"/>
              <a:ea typeface="Cambria" pitchFamily="18" charset="0"/>
            </a:endParaRPr>
          </a:p>
          <a:p>
            <a:pPr marL="0" indent="0" algn="just">
              <a:buNone/>
            </a:pPr>
            <a:r>
              <a:rPr lang="en-US" sz="1900" dirty="0">
                <a:latin typeface="Cambria" pitchFamily="18" charset="0"/>
                <a:ea typeface="Cambria" pitchFamily="18" charset="0"/>
              </a:rPr>
              <a:t>vii. Patient-Case Similarity – 2020:</a:t>
            </a:r>
          </a:p>
          <a:p>
            <a:pPr marL="0" indent="0" algn="just">
              <a:buNone/>
            </a:pPr>
            <a:r>
              <a:rPr lang="en-US" sz="1900" dirty="0">
                <a:latin typeface="Cambria" pitchFamily="18" charset="0"/>
                <a:ea typeface="Cambria" pitchFamily="18" charset="0"/>
              </a:rPr>
              <a:t>       The use of machine learning models leads to </a:t>
            </a:r>
            <a:r>
              <a:rPr lang="en-US" sz="1900" dirty="0" err="1">
                <a:latin typeface="Cambria" pitchFamily="18" charset="0"/>
                <a:ea typeface="Cambria" pitchFamily="18" charset="0"/>
              </a:rPr>
              <a:t>overfitting</a:t>
            </a:r>
            <a:r>
              <a:rPr lang="en-US" sz="1900" dirty="0">
                <a:latin typeface="Cambria" pitchFamily="18" charset="0"/>
                <a:ea typeface="Cambria" pitchFamily="18" charset="0"/>
              </a:rPr>
              <a:t>, where the model performs well on training data but fails to generalize new or unseen data. </a:t>
            </a:r>
            <a:endParaRPr lang="en-IN" sz="1900" dirty="0">
              <a:latin typeface="Cambria" pitchFamily="18" charset="0"/>
              <a:ea typeface="Cambria" pitchFamily="18" charset="0"/>
            </a:endParaRPr>
          </a:p>
          <a:p>
            <a:pPr marL="0" indent="0" algn="just">
              <a:buNone/>
            </a:pPr>
            <a:r>
              <a:rPr lang="en-US" sz="1900" dirty="0">
                <a:latin typeface="Cambria" pitchFamily="18" charset="0"/>
                <a:ea typeface="Cambria" pitchFamily="18" charset="0"/>
              </a:rPr>
              <a:t>viii. Patient similarity: methods and applications – 2020:-</a:t>
            </a:r>
          </a:p>
          <a:p>
            <a:pPr marL="0" indent="0" algn="just">
              <a:buNone/>
            </a:pPr>
            <a:r>
              <a:rPr lang="en-US" sz="1900" dirty="0">
                <a:latin typeface="Cambria" pitchFamily="18" charset="0"/>
                <a:ea typeface="Cambria" pitchFamily="18" charset="0"/>
              </a:rPr>
              <a:t>        During data transformation and integration, particularly in early integration strategies, there is a risk of losing valuable patient information.</a:t>
            </a:r>
          </a:p>
          <a:p>
            <a:endParaRPr lang="en-IN" dirty="0"/>
          </a:p>
        </p:txBody>
      </p:sp>
    </p:spTree>
    <p:extLst>
      <p:ext uri="{BB962C8B-B14F-4D97-AF65-F5344CB8AC3E}">
        <p14:creationId xmlns:p14="http://schemas.microsoft.com/office/powerpoint/2010/main" val="185979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lgn="just">
              <a:buNone/>
            </a:pPr>
            <a:r>
              <a:rPr lang="en-US" sz="1900" dirty="0">
                <a:latin typeface="Cambria" pitchFamily="18" charset="0"/>
                <a:ea typeface="Cambria" pitchFamily="18" charset="0"/>
              </a:rPr>
              <a:t>ix. Patient similarity analytics for explainable clinical risk prediction – </a:t>
            </a:r>
            <a:r>
              <a:rPr lang="en-GB" sz="1900" dirty="0">
                <a:latin typeface="Cambria" pitchFamily="18" charset="0"/>
                <a:ea typeface="Cambria" pitchFamily="18" charset="0"/>
              </a:rPr>
              <a:t>2021:</a:t>
            </a:r>
          </a:p>
          <a:p>
            <a:pPr marL="0" indent="0" algn="just">
              <a:buNone/>
            </a:pPr>
            <a:r>
              <a:rPr lang="en-US" sz="1900" dirty="0">
                <a:latin typeface="Cambria" pitchFamily="18" charset="0"/>
                <a:ea typeface="Cambria" pitchFamily="18" charset="0"/>
              </a:rPr>
              <a:t>      Incomplete Variable Set - The model does not include all relevant variables like gender, race, diet, and lifestyle, which are associated with diabetes, hypertension, and hyperlipidemia (DHL) complications. The absence of such data limits the model's comprehensiveness​.</a:t>
            </a:r>
            <a:endParaRPr lang="en-GB" sz="1900" dirty="0">
              <a:latin typeface="Cambria" pitchFamily="18" charset="0"/>
              <a:ea typeface="Cambria" pitchFamily="18" charset="0"/>
            </a:endParaRPr>
          </a:p>
          <a:p>
            <a:pPr marL="0" indent="0" algn="just">
              <a:buNone/>
            </a:pPr>
            <a:r>
              <a:rPr lang="en-US" sz="1900" dirty="0">
                <a:latin typeface="Cambria" pitchFamily="18" charset="0"/>
                <a:ea typeface="Cambria" pitchFamily="18" charset="0"/>
              </a:rPr>
              <a:t>x. A Novel Patient Similarity Network (PSN) Framework Based on Multi-Model Deep Learning for Precision Medicine – 2022</a:t>
            </a:r>
          </a:p>
          <a:p>
            <a:pPr marL="0" indent="0" algn="just">
              <a:buNone/>
            </a:pPr>
            <a:r>
              <a:rPr lang="en-IN" sz="1900" dirty="0">
                <a:latin typeface="Cambria" pitchFamily="18" charset="0"/>
                <a:ea typeface="Cambria" pitchFamily="18" charset="0"/>
              </a:rPr>
              <a:t>     Data Heterogeneity and Dimensionality - The combination of diverse static and dynamic clinical data, including both structured and unstructured formats, presents difficulties in accurate </a:t>
            </a:r>
            <a:r>
              <a:rPr lang="en-IN" sz="1900" dirty="0" err="1">
                <a:latin typeface="Cambria" pitchFamily="18" charset="0"/>
                <a:ea typeface="Cambria" pitchFamily="18" charset="0"/>
              </a:rPr>
              <a:t>modeling</a:t>
            </a:r>
            <a:r>
              <a:rPr lang="en-IN" sz="1900" dirty="0">
                <a:latin typeface="Cambria" pitchFamily="18" charset="0"/>
                <a:ea typeface="Cambria" pitchFamily="18" charset="0"/>
              </a:rPr>
              <a:t>. Handling this high-dimensional, heterogeneous data is challenging and can lead to loss of information during data reduction processes such as those using </a:t>
            </a:r>
            <a:r>
              <a:rPr lang="en-IN" sz="1900" dirty="0" err="1">
                <a:latin typeface="Cambria" pitchFamily="18" charset="0"/>
                <a:ea typeface="Cambria" pitchFamily="18" charset="0"/>
              </a:rPr>
              <a:t>autoencoders</a:t>
            </a:r>
            <a:r>
              <a:rPr lang="en-IN" sz="1900" dirty="0">
                <a:latin typeface="Cambria" pitchFamily="18" charset="0"/>
                <a:ea typeface="Cambria" pitchFamily="18" charset="0"/>
              </a:rPr>
              <a:t>​.</a:t>
            </a:r>
          </a:p>
          <a:p>
            <a:pPr marL="0" indent="0" algn="just">
              <a:buNone/>
            </a:pPr>
            <a:r>
              <a:rPr lang="en-IN" sz="1900" dirty="0">
                <a:latin typeface="Cambria" pitchFamily="18" charset="0"/>
                <a:ea typeface="Cambria" pitchFamily="18" charset="0"/>
              </a:rPr>
              <a:t>      Information Loss During Encoding: The use of </a:t>
            </a:r>
            <a:r>
              <a:rPr lang="en-IN" sz="1900" dirty="0" err="1">
                <a:latin typeface="Cambria" pitchFamily="18" charset="0"/>
                <a:ea typeface="Cambria" pitchFamily="18" charset="0"/>
              </a:rPr>
              <a:t>autoencoders</a:t>
            </a:r>
            <a:r>
              <a:rPr lang="en-IN" sz="1900" dirty="0">
                <a:latin typeface="Cambria" pitchFamily="18" charset="0"/>
                <a:ea typeface="Cambria" pitchFamily="18" charset="0"/>
              </a:rPr>
              <a:t> for dimensionality reduction may result in accuracy loss. </a:t>
            </a:r>
          </a:p>
          <a:p>
            <a:pPr marL="0" indent="0" algn="just">
              <a:buNone/>
            </a:pPr>
            <a:r>
              <a:rPr lang="en-US" sz="1900" dirty="0">
                <a:latin typeface="Cambria" pitchFamily="18" charset="0"/>
                <a:ea typeface="Cambria" pitchFamily="18" charset="0"/>
              </a:rPr>
              <a:t>xi. Deep Dynamic Patient Similarity Analysis: Model Development and Validation in ICU – </a:t>
            </a:r>
            <a:r>
              <a:rPr lang="en-GB" sz="1900" dirty="0">
                <a:latin typeface="Cambria" pitchFamily="18" charset="0"/>
                <a:ea typeface="Cambria" pitchFamily="18" charset="0"/>
              </a:rPr>
              <a:t>2022</a:t>
            </a:r>
          </a:p>
          <a:p>
            <a:pPr marL="0" indent="0" algn="just">
              <a:buNone/>
            </a:pPr>
            <a:r>
              <a:rPr lang="en-US" sz="1900" dirty="0">
                <a:latin typeface="Cambria" pitchFamily="18" charset="0"/>
                <a:ea typeface="Cambria" pitchFamily="18" charset="0"/>
              </a:rPr>
              <a:t>      Need for Clinical Protocol - The model requires a clinical protocol for practical implementation, which hasn't been discussed in this research</a:t>
            </a:r>
            <a:endParaRPr lang="en-GB" sz="1900" dirty="0">
              <a:latin typeface="Cambria" pitchFamily="18" charset="0"/>
              <a:ea typeface="Cambria" pitchFamily="18" charset="0"/>
            </a:endParaRPr>
          </a:p>
          <a:p>
            <a:pPr marL="0" indent="0" algn="just">
              <a:buNone/>
            </a:pPr>
            <a:r>
              <a:rPr lang="en-IN" sz="1900" dirty="0">
                <a:latin typeface="Cambria" pitchFamily="18" charset="0"/>
                <a:ea typeface="Cambria" pitchFamily="18" charset="0"/>
              </a:rPr>
              <a:t>xii. Patient Case Similarity – 2024: Prescription Recommendation Accuracy: The system shows lower accuracy in prescription recommendations (61.27%), indicating room for improvement in this area.</a:t>
            </a:r>
          </a:p>
          <a:p>
            <a:pPr marL="400050" indent="-400050" algn="just">
              <a:buFont typeface="+mj-lt"/>
              <a:buAutoNum type="romanLcPeriod"/>
            </a:pPr>
            <a:endParaRPr lang="en-GB" dirty="0">
              <a:latin typeface="Cambria" pitchFamily="18" charset="0"/>
              <a:ea typeface="Cambria" pitchFamily="18" charset="0"/>
            </a:endParaRPr>
          </a:p>
          <a:p>
            <a:endParaRPr lang="en-IN" dirty="0"/>
          </a:p>
          <a:p>
            <a:endParaRPr lang="en-IN" dirty="0"/>
          </a:p>
        </p:txBody>
      </p:sp>
    </p:spTree>
    <p:extLst>
      <p:ext uri="{BB962C8B-B14F-4D97-AF65-F5344CB8AC3E}">
        <p14:creationId xmlns:p14="http://schemas.microsoft.com/office/powerpoint/2010/main" val="101046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Proposed Method</a:t>
            </a:r>
          </a:p>
        </p:txBody>
      </p:sp>
      <p:sp>
        <p:nvSpPr>
          <p:cNvPr id="3" name="Content Placeholder 2"/>
          <p:cNvSpPr>
            <a:spLocks noGrp="1"/>
          </p:cNvSpPr>
          <p:nvPr>
            <p:ph idx="1"/>
          </p:nvPr>
        </p:nvSpPr>
        <p:spPr/>
        <p:txBody>
          <a:bodyPr/>
          <a:lstStyle/>
          <a:p>
            <a:pPr marL="457200" indent="-457200" algn="just">
              <a:buAutoNum type="arabicPeriod"/>
            </a:pPr>
            <a:r>
              <a:rPr lang="en-GB" sz="1800" dirty="0">
                <a:latin typeface="Cambria" pitchFamily="18" charset="0"/>
                <a:ea typeface="Cambria" pitchFamily="18" charset="0"/>
              </a:rPr>
              <a:t>Data collection and </a:t>
            </a:r>
            <a:r>
              <a:rPr lang="en-GB" sz="1800" dirty="0" err="1">
                <a:latin typeface="Cambria" pitchFamily="18" charset="0"/>
                <a:ea typeface="Cambria" pitchFamily="18" charset="0"/>
              </a:rPr>
              <a:t>Preprocessing</a:t>
            </a:r>
            <a:endParaRPr lang="en-GB" sz="1800" dirty="0">
              <a:latin typeface="Cambria" pitchFamily="18" charset="0"/>
              <a:ea typeface="Cambria" pitchFamily="18" charset="0"/>
            </a:endParaRPr>
          </a:p>
          <a:p>
            <a:pPr marL="457200" indent="-457200" algn="just">
              <a:buAutoNum type="arabicPeriod"/>
            </a:pPr>
            <a:r>
              <a:rPr lang="en-GB" sz="1800" dirty="0">
                <a:latin typeface="Cambria" pitchFamily="18" charset="0"/>
                <a:ea typeface="Cambria" pitchFamily="18" charset="0"/>
              </a:rPr>
              <a:t>Feature Engineering</a:t>
            </a:r>
          </a:p>
          <a:p>
            <a:pPr marL="457200" indent="-457200" algn="just">
              <a:buAutoNum type="arabicPeriod"/>
            </a:pPr>
            <a:r>
              <a:rPr lang="en-GB" sz="1800" dirty="0">
                <a:latin typeface="Cambria" pitchFamily="18" charset="0"/>
                <a:ea typeface="Cambria" pitchFamily="18" charset="0"/>
              </a:rPr>
              <a:t>Model Development</a:t>
            </a:r>
          </a:p>
          <a:p>
            <a:pPr marL="457200" indent="-457200" algn="just">
              <a:buAutoNum type="arabicPeriod"/>
            </a:pPr>
            <a:r>
              <a:rPr lang="en-GB" sz="1800" dirty="0">
                <a:latin typeface="Cambria" pitchFamily="18" charset="0"/>
                <a:ea typeface="Cambria" pitchFamily="18" charset="0"/>
              </a:rPr>
              <a:t>Training and Evaluating the model</a:t>
            </a:r>
          </a:p>
          <a:p>
            <a:pPr marL="457200" indent="-457200" algn="just">
              <a:buAutoNum type="arabicPeriod"/>
            </a:pPr>
            <a:r>
              <a:rPr lang="en-GB" sz="1800" dirty="0">
                <a:latin typeface="Cambria" pitchFamily="18" charset="0"/>
                <a:ea typeface="Cambria" pitchFamily="18" charset="0"/>
              </a:rPr>
              <a:t>Clusters and Similarity Score</a:t>
            </a:r>
          </a:p>
          <a:p>
            <a:pPr marL="457200" indent="-457200" algn="just">
              <a:buAutoNum type="arabicPeriod"/>
            </a:pPr>
            <a:r>
              <a:rPr lang="en-GB" sz="1800" dirty="0">
                <a:latin typeface="Cambria" pitchFamily="18" charset="0"/>
                <a:ea typeface="Cambria" pitchFamily="18" charset="0"/>
              </a:rPr>
              <a:t>Web Development</a:t>
            </a:r>
          </a:p>
          <a:p>
            <a:pPr marL="457200" indent="-457200">
              <a:buAutoNum type="arabicPeriod"/>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Objectives</a:t>
            </a:r>
          </a:p>
        </p:txBody>
      </p:sp>
      <p:sp>
        <p:nvSpPr>
          <p:cNvPr id="3" name="Content Placeholder 2"/>
          <p:cNvSpPr>
            <a:spLocks noGrp="1"/>
          </p:cNvSpPr>
          <p:nvPr>
            <p:ph idx="1"/>
          </p:nvPr>
        </p:nvSpPr>
        <p:spPr/>
        <p:txBody>
          <a:bodyPr>
            <a:normAutofit/>
          </a:bodyPr>
          <a:lstStyle/>
          <a:p>
            <a:pPr algn="just"/>
            <a:r>
              <a:rPr lang="en-US" sz="1800" dirty="0">
                <a:latin typeface="Cambria" pitchFamily="18" charset="0"/>
                <a:ea typeface="Cambria" pitchFamily="18" charset="0"/>
              </a:rPr>
              <a:t>The goal is to leverage historical patient data to improve diagnosis, treatment planning, and </a:t>
            </a:r>
            <a:r>
              <a:rPr lang="en-US" sz="1800" dirty="0" smtClean="0">
                <a:latin typeface="Cambria" pitchFamily="18" charset="0"/>
                <a:ea typeface="Cambria" pitchFamily="18" charset="0"/>
              </a:rPr>
              <a:t>outcomes</a:t>
            </a:r>
            <a:r>
              <a:rPr lang="en-US" sz="1800" dirty="0">
                <a:latin typeface="Cambria" pitchFamily="18" charset="0"/>
                <a:ea typeface="Cambria" pitchFamily="18" charset="0"/>
              </a:rPr>
              <a:t>.</a:t>
            </a:r>
            <a:endParaRPr lang="en-US" sz="1800" dirty="0" smtClean="0">
              <a:latin typeface="Cambria" pitchFamily="18" charset="0"/>
              <a:ea typeface="Cambria" pitchFamily="18" charset="0"/>
            </a:endParaRPr>
          </a:p>
          <a:p>
            <a:pPr algn="just"/>
            <a:r>
              <a:rPr lang="en-US" sz="1800" dirty="0" smtClean="0">
                <a:latin typeface="Cambria" pitchFamily="18" charset="0"/>
                <a:ea typeface="Cambria" pitchFamily="18" charset="0"/>
              </a:rPr>
              <a:t>To provide </a:t>
            </a:r>
            <a:r>
              <a:rPr lang="en-US" sz="1800" dirty="0">
                <a:latin typeface="Cambria" pitchFamily="18" charset="0"/>
                <a:ea typeface="Cambria" pitchFamily="18" charset="0"/>
              </a:rPr>
              <a:t>a system which facilitates data driven clinical decision making. This gives insights on patients with similar symptoms and provides treatment accordingly. </a:t>
            </a:r>
            <a:endParaRPr lang="en-US" sz="1800" dirty="0" smtClean="0">
              <a:latin typeface="Cambria" pitchFamily="18" charset="0"/>
              <a:ea typeface="Cambria" pitchFamily="18" charset="0"/>
            </a:endParaRPr>
          </a:p>
          <a:p>
            <a:pPr algn="just"/>
            <a:r>
              <a:rPr lang="en-US" sz="1800" dirty="0" smtClean="0">
                <a:latin typeface="Cambria" pitchFamily="18" charset="0"/>
                <a:ea typeface="Cambria" pitchFamily="18" charset="0"/>
              </a:rPr>
              <a:t>Enhancing </a:t>
            </a:r>
            <a:r>
              <a:rPr lang="en-US" sz="1800" dirty="0">
                <a:latin typeface="Cambria" pitchFamily="18" charset="0"/>
                <a:ea typeface="Cambria" pitchFamily="18" charset="0"/>
              </a:rPr>
              <a:t>risk predictions - Improving predictive models by analyzing patient similarities, allowing accurate diagnosis across a variety of diseases, not limited to heart diseases and diabetes</a:t>
            </a:r>
            <a:r>
              <a:rPr lang="en-US" sz="1800" dirty="0" smtClean="0">
                <a:latin typeface="Cambria" pitchFamily="18" charset="0"/>
                <a:ea typeface="Cambria" pitchFamily="18" charset="0"/>
              </a:rPr>
              <a:t>.</a:t>
            </a:r>
          </a:p>
          <a:p>
            <a:pPr algn="just"/>
            <a:r>
              <a:rPr lang="en-US" sz="1800" dirty="0" smtClean="0">
                <a:latin typeface="Cambria" pitchFamily="18" charset="0"/>
                <a:ea typeface="Cambria" pitchFamily="18" charset="0"/>
              </a:rPr>
              <a:t>Contributing </a:t>
            </a:r>
            <a:r>
              <a:rPr lang="en-US" sz="1800" dirty="0">
                <a:latin typeface="Cambria" pitchFamily="18" charset="0"/>
                <a:ea typeface="Cambria" pitchFamily="18" charset="0"/>
              </a:rPr>
              <a:t>to reducing costs and improving the overall quality of healthcare.</a:t>
            </a:r>
            <a:endParaRPr lang="en-US" sz="1800" dirty="0">
              <a:latin typeface="Cambria" pitchFamily="18" charset="0"/>
              <a:ea typeface="Cambria" pitchFamily="18" charset="0"/>
            </a:endParaRPr>
          </a:p>
          <a:p>
            <a:pPr marL="0" indent="0" algn="just">
              <a:buNone/>
            </a:pPr>
            <a:endParaRPr lang="en-GB" sz="1800" dirty="0">
              <a:latin typeface="Cambria" pitchFamily="18" charset="0"/>
              <a:ea typeface="Cambria"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Methodology/Modules</a:t>
            </a:r>
          </a:p>
        </p:txBody>
      </p:sp>
      <p:sp>
        <p:nvSpPr>
          <p:cNvPr id="3" name="Content Placeholder 2"/>
          <p:cNvSpPr>
            <a:spLocks noGrp="1"/>
          </p:cNvSpPr>
          <p:nvPr>
            <p:ph idx="1"/>
          </p:nvPr>
        </p:nvSpPr>
        <p:spPr/>
        <p:txBody>
          <a:bodyPr>
            <a:normAutofit/>
          </a:bodyPr>
          <a:lstStyle/>
          <a:p>
            <a:pPr marL="457200" indent="-457200" algn="just">
              <a:buAutoNum type="arabicPeriod"/>
            </a:pPr>
            <a:r>
              <a:rPr lang="en-GB" sz="1900" dirty="0">
                <a:latin typeface="Cambria" pitchFamily="18" charset="0"/>
                <a:ea typeface="Cambria" pitchFamily="18" charset="0"/>
              </a:rPr>
              <a:t>Data collection and </a:t>
            </a:r>
            <a:r>
              <a:rPr lang="en-GB" sz="1900" dirty="0" err="1">
                <a:latin typeface="Cambria" pitchFamily="18" charset="0"/>
                <a:ea typeface="Cambria" pitchFamily="18" charset="0"/>
              </a:rPr>
              <a:t>Preprocessing</a:t>
            </a:r>
            <a:r>
              <a:rPr lang="en-GB" sz="1900" dirty="0">
                <a:latin typeface="Cambria" pitchFamily="18" charset="0"/>
                <a:ea typeface="Cambria" pitchFamily="18" charset="0"/>
              </a:rPr>
              <a:t>: Using libraries such as pandas, </a:t>
            </a:r>
            <a:r>
              <a:rPr lang="en-GB" sz="1900" dirty="0" err="1">
                <a:latin typeface="Cambria" pitchFamily="18" charset="0"/>
                <a:ea typeface="Cambria" pitchFamily="18" charset="0"/>
              </a:rPr>
              <a:t>numpy</a:t>
            </a:r>
            <a:r>
              <a:rPr lang="en-GB" sz="1900" dirty="0">
                <a:latin typeface="Cambria" pitchFamily="18" charset="0"/>
                <a:ea typeface="Cambria" pitchFamily="18" charset="0"/>
              </a:rPr>
              <a:t> and </a:t>
            </a:r>
            <a:r>
              <a:rPr lang="en-GB" sz="1900" dirty="0" err="1">
                <a:latin typeface="Cambria" pitchFamily="18" charset="0"/>
                <a:ea typeface="Cambria" pitchFamily="18" charset="0"/>
              </a:rPr>
              <a:t>scikit</a:t>
            </a:r>
            <a:r>
              <a:rPr lang="en-GB" sz="1900" dirty="0">
                <a:latin typeface="Cambria" pitchFamily="18" charset="0"/>
                <a:ea typeface="Cambria" pitchFamily="18" charset="0"/>
              </a:rPr>
              <a:t> learn.</a:t>
            </a:r>
          </a:p>
          <a:p>
            <a:pPr marL="457200" indent="-457200" algn="just">
              <a:buAutoNum type="arabicPeriod"/>
            </a:pPr>
            <a:r>
              <a:rPr lang="en-GB" sz="1900" dirty="0">
                <a:latin typeface="Cambria" pitchFamily="18" charset="0"/>
                <a:ea typeface="Cambria" pitchFamily="18" charset="0"/>
              </a:rPr>
              <a:t>Feature Engineering: Using the transformer library and converting text to </a:t>
            </a:r>
            <a:r>
              <a:rPr lang="en-GB" sz="1900" dirty="0" err="1">
                <a:latin typeface="Cambria" pitchFamily="18" charset="0"/>
                <a:ea typeface="Cambria" pitchFamily="18" charset="0"/>
              </a:rPr>
              <a:t>embeddings</a:t>
            </a:r>
            <a:r>
              <a:rPr lang="en-GB" sz="1900" dirty="0">
                <a:latin typeface="Cambria" pitchFamily="18" charset="0"/>
                <a:ea typeface="Cambria" pitchFamily="18" charset="0"/>
              </a:rPr>
              <a:t> which can be used as features.</a:t>
            </a:r>
          </a:p>
          <a:p>
            <a:pPr marL="457200" indent="-457200" algn="just">
              <a:buAutoNum type="arabicPeriod"/>
            </a:pPr>
            <a:r>
              <a:rPr lang="en-GB" sz="1900" dirty="0">
                <a:latin typeface="Cambria" pitchFamily="18" charset="0"/>
                <a:ea typeface="Cambria" pitchFamily="18" charset="0"/>
              </a:rPr>
              <a:t>Model Development: Exploring models such as CNN and LSTM with the help of libraries such as </a:t>
            </a:r>
            <a:r>
              <a:rPr lang="en-GB" sz="1900" dirty="0" err="1">
                <a:latin typeface="Cambria" pitchFamily="18" charset="0"/>
                <a:ea typeface="Cambria" pitchFamily="18" charset="0"/>
              </a:rPr>
              <a:t>tensorflow</a:t>
            </a:r>
            <a:r>
              <a:rPr lang="en-GB" sz="1900" dirty="0">
                <a:latin typeface="Cambria" pitchFamily="18" charset="0"/>
                <a:ea typeface="Cambria" pitchFamily="18" charset="0"/>
              </a:rPr>
              <a:t> or </a:t>
            </a:r>
            <a:r>
              <a:rPr lang="en-GB" sz="1900" dirty="0" err="1">
                <a:latin typeface="Cambria" pitchFamily="18" charset="0"/>
                <a:ea typeface="Cambria" pitchFamily="18" charset="0"/>
              </a:rPr>
              <a:t>keras</a:t>
            </a:r>
            <a:r>
              <a:rPr lang="en-GB" sz="1900" dirty="0">
                <a:latin typeface="Cambria" pitchFamily="18" charset="0"/>
                <a:ea typeface="Cambria" pitchFamily="18" charset="0"/>
              </a:rPr>
              <a:t>.</a:t>
            </a:r>
          </a:p>
          <a:p>
            <a:pPr marL="457200" indent="-457200" algn="just">
              <a:buAutoNum type="arabicPeriod"/>
            </a:pPr>
            <a:r>
              <a:rPr lang="en-GB" sz="1900" dirty="0">
                <a:latin typeface="Cambria" pitchFamily="18" charset="0"/>
                <a:ea typeface="Cambria" pitchFamily="18" charset="0"/>
              </a:rPr>
              <a:t>Training and Evaluating the model: Training the model using test/train sets and for evaluation using metrics such as accuracy, precision, recall and F1 score.</a:t>
            </a:r>
          </a:p>
          <a:p>
            <a:pPr marL="457200" indent="-457200" algn="just">
              <a:buAutoNum type="arabicPeriod"/>
            </a:pPr>
            <a:r>
              <a:rPr lang="en-GB" sz="1900" dirty="0">
                <a:latin typeface="Cambria" pitchFamily="18" charset="0"/>
                <a:ea typeface="Cambria" pitchFamily="18" charset="0"/>
              </a:rPr>
              <a:t>Clusters and Similarity Score: Creating clusters by using clustering algorithms such as K-means and DBSCAN and finding the similarity scores based on the type of diseases.</a:t>
            </a:r>
          </a:p>
          <a:p>
            <a:pPr marL="457200" indent="-457200" algn="just">
              <a:buAutoNum type="arabicPeriod"/>
            </a:pPr>
            <a:r>
              <a:rPr lang="en-GB" sz="1900" dirty="0">
                <a:latin typeface="Cambria" pitchFamily="18" charset="0"/>
                <a:ea typeface="Cambria" pitchFamily="18" charset="0"/>
              </a:rPr>
              <a:t>Web Development: Frontend interface will help in visualizing results and allow user interactions.</a:t>
            </a: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5A156-B1FC-CA07-89DA-0BCF63C14900}"/>
              </a:ext>
            </a:extLst>
          </p:cNvPr>
          <p:cNvSpPr>
            <a:spLocks noGrp="1"/>
          </p:cNvSpPr>
          <p:nvPr>
            <p:ph type="title"/>
          </p:nvPr>
        </p:nvSpPr>
        <p:spPr/>
        <p:txBody>
          <a:bodyPr/>
          <a:lstStyle/>
          <a:p>
            <a:r>
              <a:rPr lang="en-US" dirty="0">
                <a:latin typeface="Cambria" pitchFamily="18" charset="0"/>
                <a:ea typeface="Cambria" pitchFamily="18" charset="0"/>
              </a:rPr>
              <a:t>Architecture</a:t>
            </a:r>
            <a:endParaRPr lang="en-IN"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xmlns="" id="{E247C48A-A695-CEA8-2CD0-BD39108BAB2F}"/>
              </a:ext>
            </a:extLst>
          </p:cNvPr>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4362" y="1260631"/>
            <a:ext cx="5004295" cy="4729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898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Timeline of Project</a:t>
            </a:r>
          </a:p>
        </p:txBody>
      </p:sp>
      <p:sp>
        <p:nvSpPr>
          <p:cNvPr id="3" name="Content Placeholder 2"/>
          <p:cNvSpPr>
            <a:spLocks noGrp="1"/>
          </p:cNvSpPr>
          <p:nvPr>
            <p:ph idx="1"/>
          </p:nvPr>
        </p:nvSpPr>
        <p:spPr/>
        <p:txBody>
          <a:bodyPr/>
          <a:lstStyle/>
          <a:p>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233" y="1667770"/>
            <a:ext cx="10129957" cy="378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33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latin typeface="Cambria" pitchFamily="18" charset="0"/>
                <a:ea typeface="Cambria" pitchFamily="18" charset="0"/>
              </a:rPr>
              <a:t>Hardware/Software components</a:t>
            </a:r>
            <a:endParaRPr lang="en-IN"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xmlns="" id="{15C84BCC-0DB1-FDE0-3402-D7F5BF535CDB}"/>
              </a:ext>
            </a:extLst>
          </p:cNvPr>
          <p:cNvSpPr>
            <a:spLocks noGrp="1"/>
          </p:cNvSpPr>
          <p:nvPr>
            <p:ph idx="1"/>
          </p:nvPr>
        </p:nvSpPr>
        <p:spPr/>
        <p:txBody>
          <a:bodyPr>
            <a:normAutofit/>
          </a:bodyPr>
          <a:lstStyle/>
          <a:p>
            <a:pPr marL="0" indent="0" algn="just">
              <a:buNone/>
            </a:pPr>
            <a:r>
              <a:rPr lang="en-US" sz="1800" dirty="0">
                <a:latin typeface="Cambria" panose="02040503050406030204" pitchFamily="18" charset="0"/>
                <a:ea typeface="Cambria" panose="02040503050406030204" pitchFamily="18" charset="0"/>
              </a:rPr>
              <a:t>Hardware:-</a:t>
            </a:r>
          </a:p>
          <a:p>
            <a:pPr marL="0" indent="0" algn="just">
              <a:buNone/>
            </a:pPr>
            <a:r>
              <a:rPr lang="en-US" sz="1800" dirty="0">
                <a:latin typeface="Cambria" panose="02040503050406030204" pitchFamily="18" charset="0"/>
                <a:ea typeface="Cambria" panose="02040503050406030204" pitchFamily="18" charset="0"/>
              </a:rPr>
              <a:t>Laptop (11th Gen Intel(R) Core(TM) i5-11320H @ 3.20GHz   2.50 GHz, 16 GB RAM)</a:t>
            </a:r>
          </a:p>
          <a:p>
            <a:pPr marL="0" indent="0" algn="just">
              <a:buNone/>
            </a:pPr>
            <a:endParaRPr lang="en-US" sz="1800" dirty="0">
              <a:latin typeface="Cambria" panose="02040503050406030204" pitchFamily="18" charset="0"/>
              <a:ea typeface="Cambria" panose="02040503050406030204" pitchFamily="18" charset="0"/>
            </a:endParaRPr>
          </a:p>
          <a:p>
            <a:pPr marL="0" indent="0" algn="just">
              <a:buNone/>
            </a:pPr>
            <a:r>
              <a:rPr lang="en-US" sz="1800" dirty="0">
                <a:latin typeface="Cambria" panose="02040503050406030204" pitchFamily="18" charset="0"/>
                <a:ea typeface="Cambria" panose="02040503050406030204" pitchFamily="18" charset="0"/>
              </a:rPr>
              <a:t>Software:-</a:t>
            </a:r>
          </a:p>
          <a:p>
            <a:pPr marL="0" indent="0" algn="just">
              <a:buNone/>
            </a:pPr>
            <a:r>
              <a:rPr lang="en-IN" sz="1800" dirty="0">
                <a:latin typeface="Cambria" pitchFamily="18" charset="0"/>
                <a:ea typeface="Cambria" pitchFamily="18" charset="0"/>
              </a:rPr>
              <a:t>i. Operating </a:t>
            </a:r>
            <a:r>
              <a:rPr lang="en-IN" sz="1800" dirty="0" err="1">
                <a:latin typeface="Cambria" pitchFamily="18" charset="0"/>
                <a:ea typeface="Cambria" pitchFamily="18" charset="0"/>
              </a:rPr>
              <a:t>System:Windows</a:t>
            </a:r>
            <a:endParaRPr lang="en-IN" sz="1800" dirty="0">
              <a:latin typeface="Cambria" pitchFamily="18" charset="0"/>
              <a:ea typeface="Cambria" pitchFamily="18" charset="0"/>
            </a:endParaRPr>
          </a:p>
          <a:p>
            <a:pPr marL="0" indent="0" algn="just">
              <a:buNone/>
            </a:pPr>
            <a:r>
              <a:rPr lang="en-IN" sz="1800" dirty="0">
                <a:latin typeface="Cambria" pitchFamily="18" charset="0"/>
                <a:ea typeface="Cambria" pitchFamily="18" charset="0"/>
              </a:rPr>
              <a:t>ii. Programming Language: Python 3.7 or higher - The primary language for machine learning and deep learning development.</a:t>
            </a:r>
          </a:p>
          <a:p>
            <a:pPr marL="0" indent="0" algn="just">
              <a:buNone/>
            </a:pPr>
            <a:r>
              <a:rPr lang="en-IN" sz="1800" dirty="0">
                <a:latin typeface="Cambria" pitchFamily="18" charset="0"/>
                <a:ea typeface="Cambria" pitchFamily="18" charset="0"/>
              </a:rPr>
              <a:t>iii. Deep Learning Libraries and </a:t>
            </a:r>
            <a:r>
              <a:rPr lang="en-IN" sz="1800" dirty="0" err="1">
                <a:latin typeface="Cambria" pitchFamily="18" charset="0"/>
                <a:ea typeface="Cambria" pitchFamily="18" charset="0"/>
              </a:rPr>
              <a:t>Frameworks:TensorFlow</a:t>
            </a:r>
            <a:r>
              <a:rPr lang="en-IN" sz="1800" dirty="0">
                <a:latin typeface="Cambria" pitchFamily="18" charset="0"/>
                <a:ea typeface="Cambria" pitchFamily="18" charset="0"/>
              </a:rPr>
              <a:t> with </a:t>
            </a:r>
            <a:r>
              <a:rPr lang="en-IN" sz="1800" dirty="0" err="1">
                <a:latin typeface="Cambria" pitchFamily="18" charset="0"/>
                <a:ea typeface="Cambria" pitchFamily="18" charset="0"/>
              </a:rPr>
              <a:t>Keras</a:t>
            </a:r>
            <a:r>
              <a:rPr lang="en-IN" sz="1800" dirty="0">
                <a:latin typeface="Cambria" pitchFamily="18" charset="0"/>
                <a:ea typeface="Cambria" pitchFamily="18" charset="0"/>
              </a:rPr>
              <a:t> API for ease of use and model building.</a:t>
            </a:r>
          </a:p>
          <a:p>
            <a:pPr marL="0" indent="0" algn="just">
              <a:buNone/>
            </a:pPr>
            <a:r>
              <a:rPr lang="en-IN" sz="1800" dirty="0">
                <a:latin typeface="Cambria" pitchFamily="18" charset="0"/>
                <a:ea typeface="Cambria" pitchFamily="18" charset="0"/>
              </a:rPr>
              <a:t>iv. Machine Learning Libraries:</a:t>
            </a:r>
          </a:p>
          <a:p>
            <a:pPr marL="0" indent="0" algn="just">
              <a:buNone/>
            </a:pPr>
            <a:r>
              <a:rPr lang="en-IN" sz="1800" dirty="0">
                <a:latin typeface="Cambria" pitchFamily="18" charset="0"/>
                <a:ea typeface="Cambria" pitchFamily="18" charset="0"/>
              </a:rPr>
              <a:t>      •</a:t>
            </a:r>
            <a:r>
              <a:rPr lang="en-IN" sz="1800" dirty="0" err="1">
                <a:latin typeface="Cambria" pitchFamily="18" charset="0"/>
                <a:ea typeface="Cambria" pitchFamily="18" charset="0"/>
              </a:rPr>
              <a:t>Scikit</a:t>
            </a:r>
            <a:r>
              <a:rPr lang="en-IN" sz="1800" dirty="0">
                <a:latin typeface="Cambria" pitchFamily="18" charset="0"/>
                <a:ea typeface="Cambria" pitchFamily="18" charset="0"/>
              </a:rPr>
              <a:t>-learn: For classical machine learning algorithms, data </a:t>
            </a:r>
            <a:r>
              <a:rPr lang="en-IN" sz="1800" dirty="0" err="1">
                <a:latin typeface="Cambria" pitchFamily="18" charset="0"/>
                <a:ea typeface="Cambria" pitchFamily="18" charset="0"/>
              </a:rPr>
              <a:t>preprocessing</a:t>
            </a:r>
            <a:r>
              <a:rPr lang="en-IN" sz="1800" dirty="0">
                <a:latin typeface="Cambria" pitchFamily="18" charset="0"/>
                <a:ea typeface="Cambria" pitchFamily="18" charset="0"/>
              </a:rPr>
              <a:t>, and basic model evaluation.</a:t>
            </a:r>
          </a:p>
          <a:p>
            <a:pPr marL="0" indent="0" algn="just">
              <a:buNone/>
            </a:pPr>
            <a:r>
              <a:rPr lang="en-IN" sz="1800" dirty="0">
                <a:latin typeface="Cambria" pitchFamily="18" charset="0"/>
                <a:ea typeface="Cambria" pitchFamily="18" charset="0"/>
              </a:rPr>
              <a:t>      •</a:t>
            </a:r>
            <a:r>
              <a:rPr lang="en-IN" sz="1800" dirty="0" err="1">
                <a:latin typeface="Cambria" pitchFamily="18" charset="0"/>
                <a:ea typeface="Cambria" pitchFamily="18" charset="0"/>
              </a:rPr>
              <a:t>NumPy</a:t>
            </a:r>
            <a:r>
              <a:rPr lang="en-IN" sz="1800" dirty="0">
                <a:latin typeface="Cambria" pitchFamily="18" charset="0"/>
                <a:ea typeface="Cambria" pitchFamily="18" charset="0"/>
              </a:rPr>
              <a:t>, Pandas: For data manipulation and analysis.</a:t>
            </a:r>
          </a:p>
          <a:p>
            <a:pPr marL="0" indent="0" algn="just">
              <a:buNone/>
            </a:pPr>
            <a:r>
              <a:rPr lang="en-IN" sz="1800" dirty="0">
                <a:latin typeface="Cambria" pitchFamily="18" charset="0"/>
                <a:ea typeface="Cambria" pitchFamily="18" charset="0"/>
              </a:rPr>
              <a:t>      •</a:t>
            </a:r>
            <a:r>
              <a:rPr lang="en-IN" sz="1800" dirty="0" err="1">
                <a:latin typeface="Cambria" pitchFamily="18" charset="0"/>
                <a:ea typeface="Cambria" pitchFamily="18" charset="0"/>
              </a:rPr>
              <a:t>Matplotlib</a:t>
            </a:r>
            <a:r>
              <a:rPr lang="en-IN" sz="1800" dirty="0">
                <a:latin typeface="Cambria" pitchFamily="18" charset="0"/>
                <a:ea typeface="Cambria" pitchFamily="18" charset="0"/>
              </a:rPr>
              <a:t>, </a:t>
            </a:r>
            <a:r>
              <a:rPr lang="en-IN" sz="1800" dirty="0" err="1">
                <a:latin typeface="Cambria" pitchFamily="18" charset="0"/>
                <a:ea typeface="Cambria" pitchFamily="18" charset="0"/>
              </a:rPr>
              <a:t>Seaborn</a:t>
            </a:r>
            <a:r>
              <a:rPr lang="en-IN" sz="1800" dirty="0">
                <a:latin typeface="Cambria" pitchFamily="18" charset="0"/>
                <a:ea typeface="Cambria" pitchFamily="18" charset="0"/>
              </a:rPr>
              <a:t>: For data visualization.</a:t>
            </a:r>
          </a:p>
          <a:p>
            <a:pPr marL="0" indent="0" algn="just">
              <a:buNone/>
            </a:pPr>
            <a:r>
              <a:rPr lang="en-IN" sz="1800" dirty="0">
                <a:latin typeface="Cambria" pitchFamily="18" charset="0"/>
                <a:ea typeface="Cambria" pitchFamily="18" charset="0"/>
              </a:rPr>
              <a:t>v. Database </a:t>
            </a:r>
            <a:r>
              <a:rPr lang="en-IN" sz="1800" dirty="0" err="1">
                <a:latin typeface="Cambria" pitchFamily="18" charset="0"/>
                <a:ea typeface="Cambria" pitchFamily="18" charset="0"/>
              </a:rPr>
              <a:t>Systems:SQL</a:t>
            </a:r>
            <a:r>
              <a:rPr lang="en-IN" sz="1800" dirty="0">
                <a:latin typeface="Cambria" pitchFamily="18" charset="0"/>
                <a:ea typeface="Cambria" pitchFamily="18" charset="0"/>
              </a:rPr>
              <a:t> Database - for structured patient data storage.</a:t>
            </a:r>
          </a:p>
          <a:p>
            <a:pPr marL="0" indent="0" algn="just">
              <a:buNone/>
            </a:pPr>
            <a:r>
              <a:rPr lang="en-IN" sz="1800" dirty="0">
                <a:latin typeface="Cambria" pitchFamily="18" charset="0"/>
                <a:ea typeface="Cambria" pitchFamily="18" charset="0"/>
              </a:rPr>
              <a:t>vi. </a:t>
            </a:r>
            <a:r>
              <a:rPr lang="en-IN" sz="1800" dirty="0" err="1">
                <a:latin typeface="Cambria" pitchFamily="18" charset="0"/>
                <a:ea typeface="Cambria" pitchFamily="18" charset="0"/>
              </a:rPr>
              <a:t>Jupyter</a:t>
            </a:r>
            <a:r>
              <a:rPr lang="en-IN" sz="1800" dirty="0">
                <a:latin typeface="Cambria" pitchFamily="18" charset="0"/>
                <a:ea typeface="Cambria" pitchFamily="18" charset="0"/>
              </a:rPr>
              <a:t> Notebooks: For running interactive Python code and sharing results with the research team.</a:t>
            </a:r>
          </a:p>
          <a:p>
            <a:pPr marL="0" indent="0" algn="just">
              <a:buNone/>
            </a:pPr>
            <a:r>
              <a:rPr lang="en-IN" sz="1800" dirty="0">
                <a:latin typeface="Cambria" pitchFamily="18" charset="0"/>
                <a:ea typeface="Cambria" pitchFamily="18" charset="0"/>
              </a:rPr>
              <a:t>vii. Git: For version control and collaboration.</a:t>
            </a:r>
          </a:p>
          <a:p>
            <a:pPr marL="0" indent="0" algn="just">
              <a:buNone/>
            </a:pPr>
            <a:endParaRPr lang="en-US" sz="1800" dirty="0">
              <a:latin typeface="Cambria" panose="02040503050406030204" pitchFamily="18" charset="0"/>
              <a:ea typeface="Cambria" panose="02040503050406030204" pitchFamily="18" charset="0"/>
            </a:endParaRPr>
          </a:p>
          <a:p>
            <a:pPr marL="0" indent="0" algn="just">
              <a:buNone/>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Expected Outcomes</a:t>
            </a:r>
          </a:p>
        </p:txBody>
      </p:sp>
      <p:sp>
        <p:nvSpPr>
          <p:cNvPr id="3" name="Content Placeholder 2"/>
          <p:cNvSpPr>
            <a:spLocks noGrp="1"/>
          </p:cNvSpPr>
          <p:nvPr>
            <p:ph idx="1"/>
          </p:nvPr>
        </p:nvSpPr>
        <p:spPr/>
        <p:txBody>
          <a:bodyPr>
            <a:normAutofit/>
          </a:bodyPr>
          <a:lstStyle/>
          <a:p>
            <a:pPr algn="just"/>
            <a:r>
              <a:rPr lang="en-GB" sz="1800" dirty="0">
                <a:latin typeface="Cambria" pitchFamily="18" charset="0"/>
                <a:ea typeface="Cambria" pitchFamily="18" charset="0"/>
              </a:rPr>
              <a:t>To diagnose diseases accurately by comparing old and new patient data.</a:t>
            </a:r>
          </a:p>
          <a:p>
            <a:pPr algn="just"/>
            <a:r>
              <a:rPr lang="en-GB" sz="1800" dirty="0">
                <a:latin typeface="Cambria" pitchFamily="18" charset="0"/>
                <a:ea typeface="Cambria" pitchFamily="18" charset="0"/>
              </a:rPr>
              <a:t>To have successfully created a web application that allows doctors to access patient data easily and view the similarity scores while patients have easy access to the treatments.</a:t>
            </a:r>
          </a:p>
        </p:txBody>
      </p:sp>
    </p:spTree>
    <p:extLst>
      <p:ext uri="{BB962C8B-B14F-4D97-AF65-F5344CB8AC3E}">
        <p14:creationId xmlns:p14="http://schemas.microsoft.com/office/powerpoint/2010/main" val="192392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Conclusion</a:t>
            </a:r>
          </a:p>
        </p:txBody>
      </p:sp>
      <p:sp>
        <p:nvSpPr>
          <p:cNvPr id="3" name="Content Placeholder 2"/>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Our project is mapped to SDG-3, that is, Sustainable Development Goals of Good Health and Well-Being.</a:t>
            </a:r>
          </a:p>
          <a:p>
            <a:r>
              <a:rPr lang="en-US" sz="1800" dirty="0">
                <a:effectLst/>
                <a:latin typeface="Times New Roman" panose="02020603050405020304" pitchFamily="18" charset="0"/>
                <a:ea typeface="Times New Roman" panose="02020603050405020304" pitchFamily="18" charset="0"/>
              </a:rPr>
              <a:t>Our project combines advanced machine learning techniques and web applications to create a system for patient case similarity.</a:t>
            </a:r>
          </a:p>
          <a:p>
            <a:r>
              <a:rPr lang="en-US" sz="1800">
                <a:effectLst/>
                <a:latin typeface="Times New Roman" panose="02020603050405020304" pitchFamily="18" charset="0"/>
                <a:ea typeface="Times New Roman" panose="02020603050405020304" pitchFamily="18" charset="0"/>
              </a:rPr>
              <a:t>Each </a:t>
            </a:r>
            <a:r>
              <a:rPr lang="en-US" sz="1800" dirty="0">
                <a:effectLst/>
                <a:latin typeface="Times New Roman" panose="02020603050405020304" pitchFamily="18" charset="0"/>
                <a:ea typeface="Times New Roman" panose="02020603050405020304" pitchFamily="18" charset="0"/>
              </a:rPr>
              <a:t>area of healthcare can be iteratively improved based on performance metrics which helps achieve our goal of accurate similarity scores.</a:t>
            </a:r>
            <a:endParaRPr lang="en-GB" sz="1800" dirty="0">
              <a:latin typeface="Cambria" pitchFamily="18" charset="0"/>
              <a:ea typeface="Cambria"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Introduction</a:t>
            </a:r>
          </a:p>
        </p:txBody>
      </p:sp>
      <p:sp>
        <p:nvSpPr>
          <p:cNvPr id="3" name="Content Placeholder 2"/>
          <p:cNvSpPr>
            <a:spLocks noGrp="1"/>
          </p:cNvSpPr>
          <p:nvPr>
            <p:ph idx="1"/>
          </p:nvPr>
        </p:nvSpPr>
        <p:spPr/>
        <p:txBody>
          <a:bodyPr/>
          <a:lstStyle/>
          <a:p>
            <a:pPr algn="just"/>
            <a:r>
              <a:rPr lang="en-GB" sz="1800" dirty="0">
                <a:latin typeface="Cambria" pitchFamily="18" charset="0"/>
                <a:ea typeface="Cambria" pitchFamily="18" charset="0"/>
              </a:rPr>
              <a:t>Patient Case Similarity is used in healthcare systems, particularly in clinical decision support systems, to give similarity scores between the new and old patients.</a:t>
            </a:r>
          </a:p>
          <a:p>
            <a:pPr algn="just"/>
            <a:r>
              <a:rPr lang="en-GB" sz="1800" dirty="0">
                <a:latin typeface="Cambria" pitchFamily="18" charset="0"/>
                <a:ea typeface="Cambria" pitchFamily="18" charset="0"/>
              </a:rPr>
              <a:t>In this project, we are comparing a new patient’s data with a historical patient. The data is gathered from electronic health records (EHRs) and various research papers.</a:t>
            </a:r>
          </a:p>
          <a:p>
            <a:pPr algn="just"/>
            <a:r>
              <a:rPr lang="en-GB" sz="1800" dirty="0">
                <a:latin typeface="Cambria" pitchFamily="18" charset="0"/>
                <a:ea typeface="Cambria" pitchFamily="18" charset="0"/>
              </a:rPr>
              <a:t>This is done to identify similar patterns and predict the disease. Further, we can also recommend treatment options based on the patterns.</a:t>
            </a:r>
          </a:p>
          <a:p>
            <a:pPr algn="just"/>
            <a:r>
              <a:rPr lang="en-GB" sz="1800" dirty="0">
                <a:latin typeface="Cambria" pitchFamily="18" charset="0"/>
                <a:ea typeface="Cambria" pitchFamily="18" charset="0"/>
              </a:rPr>
              <a:t>The main goal is to cluster patients based on heart diseases, diabetes and other diseases.</a:t>
            </a:r>
          </a:p>
          <a:p>
            <a:pPr algn="just"/>
            <a:r>
              <a:rPr lang="en-GB" sz="1800" dirty="0">
                <a:latin typeface="Cambria" pitchFamily="18" charset="0"/>
                <a:ea typeface="Cambria" pitchFamily="18" charset="0"/>
              </a:rPr>
              <a:t>After which we will improve the diagnostic accuracy, predictive models and optimize treatment plans for the patients.</a:t>
            </a: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itchFamily="18" charset="0"/>
                <a:ea typeface="Cambria"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ctr">
              <a:spcBef>
                <a:spcPts val="0"/>
              </a:spcBef>
              <a:buSzPct val="100000"/>
              <a:buFont typeface="Arial"/>
              <a:buNone/>
            </a:pPr>
            <a:endParaRPr lang="en-US" dirty="0">
              <a:latin typeface="Cambria" panose="02040503050406030204" pitchFamily="18" charset="0"/>
              <a:ea typeface="Cambria" panose="02040503050406030204" pitchFamily="18" charset="0"/>
              <a:hlinkClick r:id="rId3"/>
            </a:endParaRPr>
          </a:p>
          <a:p>
            <a:pPr marL="342900" indent="-190500" algn="ctr">
              <a:spcBef>
                <a:spcPts val="0"/>
              </a:spcBef>
              <a:buSzPct val="100000"/>
              <a:buFont typeface="Arial"/>
              <a:buNone/>
            </a:pPr>
            <a:endParaRPr lang="en-US" dirty="0">
              <a:latin typeface="Cambria" panose="02040503050406030204" pitchFamily="18" charset="0"/>
              <a:ea typeface="Cambria" panose="02040503050406030204" pitchFamily="18" charset="0"/>
              <a:hlinkClick r:id="rId3"/>
            </a:endParaRPr>
          </a:p>
          <a:p>
            <a:pPr marL="342900" indent="-190500" algn="ctr">
              <a:spcBef>
                <a:spcPts val="0"/>
              </a:spcBef>
              <a:buSzPct val="100000"/>
              <a:buFont typeface="Arial"/>
              <a:buNone/>
            </a:pPr>
            <a:endParaRPr lang="en-US" dirty="0">
              <a:latin typeface="Cambria" panose="02040503050406030204" pitchFamily="18" charset="0"/>
              <a:ea typeface="Cambria" panose="02040503050406030204" pitchFamily="18" charset="0"/>
              <a:hlinkClick r:id="rId3"/>
            </a:endParaRPr>
          </a:p>
          <a:p>
            <a:pPr marL="342900" indent="-190500" algn="ctr">
              <a:spcBef>
                <a:spcPts val="0"/>
              </a:spcBef>
              <a:buSzPct val="100000"/>
              <a:buFont typeface="Arial"/>
              <a:buNone/>
            </a:pPr>
            <a:endParaRPr lang="en-US" dirty="0">
              <a:latin typeface="Cambria" panose="02040503050406030204" pitchFamily="18" charset="0"/>
              <a:ea typeface="Cambria" panose="02040503050406030204" pitchFamily="18" charset="0"/>
              <a:hlinkClick r:id="rId3"/>
            </a:endParaRPr>
          </a:p>
          <a:p>
            <a:pPr marL="342900" indent="-190500" algn="ctr">
              <a:spcBef>
                <a:spcPts val="0"/>
              </a:spcBef>
              <a:buSzPct val="100000"/>
              <a:buFont typeface="Arial"/>
              <a:buNone/>
            </a:pPr>
            <a:endParaRPr lang="en-US" dirty="0">
              <a:latin typeface="Cambria" panose="02040503050406030204" pitchFamily="18" charset="0"/>
              <a:ea typeface="Cambria" panose="02040503050406030204" pitchFamily="18" charset="0"/>
              <a:hlinkClick r:id="rId3"/>
            </a:endParaRPr>
          </a:p>
          <a:p>
            <a:pPr marL="342900" indent="-190500" algn="ctr">
              <a:spcBef>
                <a:spcPts val="0"/>
              </a:spcBef>
              <a:buSzPct val="100000"/>
              <a:buFont typeface="Arial"/>
              <a:buNone/>
            </a:pPr>
            <a:r>
              <a:rPr lang="en-US" sz="4800" dirty="0">
                <a:latin typeface="Cambria" panose="02040503050406030204" pitchFamily="18" charset="0"/>
                <a:ea typeface="Cambria" panose="02040503050406030204" pitchFamily="18" charset="0"/>
                <a:hlinkClick r:id="rId3"/>
              </a:rPr>
              <a:t>Patient Case Similarity</a:t>
            </a:r>
            <a:endParaRPr lang="en-US" sz="48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References</a:t>
            </a:r>
          </a:p>
        </p:txBody>
      </p:sp>
      <p:sp>
        <p:nvSpPr>
          <p:cNvPr id="3" name="Content Placeholder 2"/>
          <p:cNvSpPr>
            <a:spLocks noGrp="1"/>
          </p:cNvSpPr>
          <p:nvPr>
            <p:ph idx="1"/>
          </p:nvPr>
        </p:nvSpPr>
        <p:spPr/>
        <p:txBody>
          <a:bodyPr>
            <a:normAutofit fontScale="62500" lnSpcReduction="20000"/>
          </a:bodyPr>
          <a:lstStyle/>
          <a:p>
            <a:pPr marL="400050" indent="-400050">
              <a:buFont typeface="+mj-lt"/>
              <a:buAutoNum type="romanLcPeriod"/>
            </a:pPr>
            <a:r>
              <a:rPr lang="en-US" sz="2600" dirty="0">
                <a:latin typeface="Cambria" pitchFamily="18" charset="0"/>
                <a:ea typeface="Cambria" pitchFamily="18" charset="0"/>
              </a:rPr>
              <a:t>Use abstracted patient-specific features to assist an information-theoretic measurement to assess similarity between medical cases – </a:t>
            </a:r>
            <a:r>
              <a:rPr lang="en-GB" sz="2600" dirty="0">
                <a:latin typeface="Cambria" pitchFamily="18" charset="0"/>
                <a:ea typeface="Cambria" pitchFamily="18" charset="0"/>
              </a:rPr>
              <a:t>2008: </a:t>
            </a:r>
            <a:r>
              <a:rPr lang="en-US" sz="2600" dirty="0">
                <a:latin typeface="Cambria" pitchFamily="18" charset="0"/>
                <a:ea typeface="Cambria" pitchFamily="18" charset="0"/>
                <a:hlinkClick r:id="rId2"/>
              </a:rPr>
              <a:t>https://www.sciencedirect.com/science/article/pii/S1532046408000440</a:t>
            </a:r>
            <a:endParaRPr lang="en-GB" sz="2600" dirty="0">
              <a:latin typeface="Cambria" pitchFamily="18" charset="0"/>
              <a:ea typeface="Cambria" pitchFamily="18" charset="0"/>
            </a:endParaRPr>
          </a:p>
          <a:p>
            <a:pPr marL="400050" indent="-400050">
              <a:buFont typeface="+mj-lt"/>
              <a:buAutoNum type="romanLcPeriod"/>
            </a:pPr>
            <a:r>
              <a:rPr lang="en-IN" sz="2600" dirty="0">
                <a:latin typeface="Cambria" pitchFamily="18" charset="0"/>
                <a:ea typeface="Cambria" pitchFamily="18" charset="0"/>
              </a:rPr>
              <a:t>Patient Similarity: Emerging Concepts in Systems and Precision Medicine – 2016: </a:t>
            </a:r>
            <a:r>
              <a:rPr lang="en-US" sz="2600" dirty="0">
                <a:latin typeface="Cambria" pitchFamily="18" charset="0"/>
                <a:ea typeface="Cambria" pitchFamily="18" charset="0"/>
                <a:hlinkClick r:id="rId3"/>
              </a:rPr>
              <a:t>https://www.frontiersin.org/journals/physiology/articles/10.3389/fphys.2016.00561/full</a:t>
            </a:r>
            <a:endParaRPr lang="en-IN"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Patient similarity for precision medicine: A systematic review – 2018: </a:t>
            </a:r>
            <a:r>
              <a:rPr lang="en-GB" sz="2600" dirty="0">
                <a:latin typeface="Cambria" pitchFamily="18" charset="0"/>
                <a:ea typeface="Cambria" pitchFamily="18" charset="0"/>
                <a:hlinkClick r:id="rId4"/>
              </a:rPr>
              <a:t>https://doi.org/10.1016/j.jbi.2018.06.001</a:t>
            </a:r>
            <a:endParaRPr lang="en-US"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A patient-similarity-based model for diagnostic prediction – 2019: </a:t>
            </a:r>
            <a:r>
              <a:rPr lang="en-GB" sz="2600" dirty="0">
                <a:latin typeface="Cambria" pitchFamily="18" charset="0"/>
                <a:ea typeface="Cambria" pitchFamily="18" charset="0"/>
                <a:hlinkClick r:id="rId5"/>
              </a:rPr>
              <a:t>https://doi.org/10.1016/j.ijmedinf.2019.104073</a:t>
            </a:r>
            <a:endParaRPr lang="en-US" sz="2600" dirty="0">
              <a:latin typeface="Cambria" pitchFamily="18" charset="0"/>
              <a:ea typeface="Cambria" pitchFamily="18" charset="0"/>
            </a:endParaRPr>
          </a:p>
          <a:p>
            <a:pPr marL="400050" indent="-400050">
              <a:buFont typeface="+mj-lt"/>
              <a:buAutoNum type="romanLcPeriod"/>
            </a:pPr>
            <a:r>
              <a:rPr lang="en-IN" sz="2600" dirty="0">
                <a:latin typeface="Cambria" pitchFamily="18" charset="0"/>
                <a:ea typeface="Cambria" pitchFamily="18" charset="0"/>
              </a:rPr>
              <a:t>Measurement and application of patient similarity in personalized predictive, modelling based on electronic medical records – 2019</a:t>
            </a:r>
            <a:r>
              <a:rPr lang="en-US" sz="2600" dirty="0">
                <a:latin typeface="Cambria" pitchFamily="18" charset="0"/>
                <a:ea typeface="Cambria" pitchFamily="18" charset="0"/>
              </a:rPr>
              <a:t>: </a:t>
            </a:r>
            <a:r>
              <a:rPr lang="en-US" sz="2600" dirty="0">
                <a:latin typeface="Cambria" pitchFamily="18" charset="0"/>
                <a:ea typeface="Cambria" pitchFamily="18" charset="0"/>
                <a:hlinkClick r:id="rId6"/>
              </a:rPr>
              <a:t>https://doi.org/10.1186/s12938-019-0718-2</a:t>
            </a:r>
            <a:endParaRPr lang="en-IN"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Measuring Patient Similarities via a Deep Architecture with Medical Concept Embedding – 2019: </a:t>
            </a:r>
            <a:r>
              <a:rPr lang="en-US" sz="2600" dirty="0">
                <a:latin typeface="Cambria" pitchFamily="18" charset="0"/>
                <a:ea typeface="Cambria" pitchFamily="18" charset="0"/>
                <a:hlinkClick r:id="rId7"/>
              </a:rPr>
              <a:t>https://arxiv.org/pdf/1902.03376</a:t>
            </a:r>
            <a:endParaRPr lang="en-US"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Patient-Case Similarity – 2020: </a:t>
            </a:r>
            <a:r>
              <a:rPr lang="en-US" sz="2600" dirty="0">
                <a:latin typeface="Cambria" pitchFamily="18" charset="0"/>
                <a:ea typeface="Cambria" pitchFamily="18" charset="0"/>
                <a:hlinkClick r:id="rId8"/>
              </a:rPr>
              <a:t>https://www.researchpublish.com/upload/book/Patient%20Case%20Similarity-8606.pdf</a:t>
            </a:r>
            <a:endParaRPr lang="en-IN"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Patient similarity: methods and applications – 2020:  </a:t>
            </a:r>
            <a:r>
              <a:rPr lang="en-US" sz="2600" dirty="0">
                <a:latin typeface="Cambria" pitchFamily="18" charset="0"/>
                <a:ea typeface="Cambria" pitchFamily="18" charset="0"/>
                <a:hlinkClick r:id="rId9"/>
              </a:rPr>
              <a:t>https://arxiv.org/pdf/2012.01976</a:t>
            </a:r>
            <a:endParaRPr lang="en-US"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Patient similarity analytics for explainable clinical risk prediction – </a:t>
            </a:r>
            <a:r>
              <a:rPr lang="en-GB" sz="2600" dirty="0">
                <a:latin typeface="Cambria" pitchFamily="18" charset="0"/>
                <a:ea typeface="Cambria" pitchFamily="18" charset="0"/>
              </a:rPr>
              <a:t>2021: </a:t>
            </a:r>
            <a:r>
              <a:rPr lang="en-US" sz="2600" dirty="0">
                <a:latin typeface="Cambria" pitchFamily="18" charset="0"/>
                <a:ea typeface="Cambria" pitchFamily="18" charset="0"/>
                <a:hlinkClick r:id="rId10"/>
              </a:rPr>
              <a:t>https://bmcmedinformdecismak.biomedcentral.com/articles/10.1186/s12911-021-01566-y</a:t>
            </a:r>
            <a:endParaRPr lang="en-GB"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A Novel Patient Similarity Network (PSN) Framework Based on Multi-Model Deep Learning for Precision Medicine – 2022: </a:t>
            </a:r>
            <a:r>
              <a:rPr lang="en-GB" sz="2600" dirty="0">
                <a:latin typeface="Cambria" pitchFamily="18" charset="0"/>
                <a:ea typeface="Cambria" pitchFamily="18" charset="0"/>
                <a:hlinkClick r:id="rId11"/>
              </a:rPr>
              <a:t>https://doi.org/10.3390/jpm12050768</a:t>
            </a:r>
            <a:endParaRPr lang="en-GB"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Deep Dynamic Patient Similarity Analysis: Model Development and Validation in ICU – </a:t>
            </a:r>
            <a:r>
              <a:rPr lang="en-GB" sz="2600" dirty="0">
                <a:latin typeface="Cambria" pitchFamily="18" charset="0"/>
                <a:ea typeface="Cambria" pitchFamily="18" charset="0"/>
              </a:rPr>
              <a:t>2022: </a:t>
            </a:r>
            <a:r>
              <a:rPr lang="en-US" sz="2600" dirty="0">
                <a:latin typeface="Cambria" pitchFamily="18" charset="0"/>
                <a:ea typeface="Cambria" pitchFamily="18" charset="0"/>
                <a:hlinkClick r:id="rId12"/>
              </a:rPr>
              <a:t>https://www.sciencedirect.com/science/article/pii/S0169260722004151</a:t>
            </a:r>
            <a:endParaRPr lang="en-GB" sz="2600" dirty="0">
              <a:latin typeface="Cambria" pitchFamily="18" charset="0"/>
              <a:ea typeface="Cambria" pitchFamily="18" charset="0"/>
            </a:endParaRPr>
          </a:p>
          <a:p>
            <a:pPr marL="400050" indent="-400050">
              <a:buFont typeface="+mj-lt"/>
              <a:buAutoNum type="romanLcPeriod"/>
            </a:pPr>
            <a:r>
              <a:rPr lang="en-IN" sz="2600" dirty="0">
                <a:latin typeface="Cambria" pitchFamily="18" charset="0"/>
                <a:ea typeface="Cambria" pitchFamily="18" charset="0"/>
              </a:rPr>
              <a:t>Patient Case Similarity - 2024</a:t>
            </a:r>
            <a:r>
              <a:rPr lang="en-US" sz="2600" dirty="0">
                <a:latin typeface="Cambria" pitchFamily="18" charset="0"/>
                <a:ea typeface="Cambria" pitchFamily="18" charset="0"/>
              </a:rPr>
              <a:t>: </a:t>
            </a:r>
            <a:r>
              <a:rPr lang="en-US" sz="2600" dirty="0">
                <a:latin typeface="Cambria" pitchFamily="18" charset="0"/>
                <a:ea typeface="Cambria" pitchFamily="18" charset="0"/>
                <a:hlinkClick r:id="rId13"/>
              </a:rPr>
              <a:t>https://www.doi.org/10.56726/IRJMETS48246</a:t>
            </a:r>
            <a:endParaRPr lang="en-GB" sz="2600" dirty="0">
              <a:latin typeface="Cambria" pitchFamily="18" charset="0"/>
              <a:ea typeface="Cambria" pitchFamily="18" charset="0"/>
            </a:endParaRPr>
          </a:p>
          <a:p>
            <a:endParaRPr lang="en-GB" sz="1800" dirty="0">
              <a:latin typeface="Cambria" pitchFamily="18" charset="0"/>
              <a:ea typeface="Cambria" pitchFamily="18" charset="0"/>
            </a:endParaRPr>
          </a:p>
        </p:txBody>
      </p:sp>
    </p:spTree>
    <p:extLst>
      <p:ext uri="{BB962C8B-B14F-4D97-AF65-F5344CB8AC3E}">
        <p14:creationId xmlns:p14="http://schemas.microsoft.com/office/powerpoint/2010/main" val="1483763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8A02-66E7-D4A9-0B63-EC7A4969F9A5}"/>
              </a:ext>
            </a:extLst>
          </p:cNvPr>
          <p:cNvSpPr>
            <a:spLocks noGrp="1"/>
          </p:cNvSpPr>
          <p:nvPr>
            <p:ph type="title"/>
          </p:nvPr>
        </p:nvSpPr>
        <p:spPr/>
        <p:txBody>
          <a:bodyPr/>
          <a:lstStyle/>
          <a:p>
            <a:r>
              <a:rPr lang="en-US" dirty="0">
                <a:latin typeface="Cambria" pitchFamily="18" charset="0"/>
                <a:ea typeface="Cambria" pitchFamily="18" charset="0"/>
              </a:rPr>
              <a:t>Project work mapping with SDG</a:t>
            </a:r>
            <a:endParaRPr lang="en-IN" dirty="0">
              <a:latin typeface="Cambria" pitchFamily="18" charset="0"/>
              <a:ea typeface="Cambria" pitchFamily="18" charset="0"/>
            </a:endParaRPr>
          </a:p>
        </p:txBody>
      </p:sp>
      <p:sp>
        <p:nvSpPr>
          <p:cNvPr id="4" name="AutoShape 2" descr="Image preview">
            <a:extLst>
              <a:ext uri="{FF2B5EF4-FFF2-40B4-BE49-F238E27FC236}">
                <a16:creationId xmlns:a16="http://schemas.microsoft.com/office/drawing/2014/main" xmlns=""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xmlns="" id="{EA944A2A-59CE-0D28-76C1-2B1B38111B31}"/>
              </a:ext>
            </a:extLst>
          </p:cNvPr>
          <p:cNvSpPr>
            <a:spLocks noGrp="1" noChangeAspect="1" noChangeArrowheads="1"/>
          </p:cNvSpPr>
          <p:nvPr>
            <p:ph type="body" idx="1"/>
          </p:nvPr>
        </p:nvSpPr>
        <p:spPr bwMode="auto">
          <a:xfrm>
            <a:off x="756920" y="4333241"/>
            <a:ext cx="10678160" cy="17119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sz="1800" dirty="0">
                <a:latin typeface="Cambria" pitchFamily="18" charset="0"/>
                <a:ea typeface="Cambria" pitchFamily="18" charset="0"/>
              </a:rPr>
              <a:t>Our project is mapped to SDG-3,that is, Good health and Well Being. </a:t>
            </a:r>
          </a:p>
          <a:p>
            <a:r>
              <a:rPr lang="en-GB" sz="1800" dirty="0">
                <a:latin typeface="Cambria" pitchFamily="18" charset="0"/>
                <a:ea typeface="Cambria" pitchFamily="18" charset="0"/>
              </a:rPr>
              <a:t>Our main goal is to cluster patients based on heart diseases, diabetes and other diseases and give similarity scores between old and new patients.</a:t>
            </a:r>
          </a:p>
          <a:p>
            <a:r>
              <a:rPr lang="en-GB" sz="1800" dirty="0">
                <a:latin typeface="Cambria" pitchFamily="18" charset="0"/>
                <a:ea typeface="Cambria" pitchFamily="18" charset="0"/>
              </a:rPr>
              <a:t>This will help in improving the diagnostic accuracy, predictive models and optimize treatment plans for the patients.</a:t>
            </a:r>
          </a:p>
          <a:p>
            <a:endParaRPr lang="en-GB" dirty="0">
              <a:latin typeface="Cambria" pitchFamily="18" charset="0"/>
              <a:ea typeface="Cambria" pitchFamily="18" charset="0"/>
            </a:endParaRP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720" y="1103312"/>
            <a:ext cx="5119173" cy="317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466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Cambria" pitchFamily="18" charset="0"/>
                <a:ea typeface="Cambria"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Literature Review</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5078997"/>
              </p:ext>
            </p:extLst>
          </p:nvPr>
        </p:nvGraphicFramePr>
        <p:xfrm>
          <a:off x="822120" y="1143000"/>
          <a:ext cx="10658680" cy="5242560"/>
        </p:xfrm>
        <a:graphic>
          <a:graphicData uri="http://schemas.openxmlformats.org/drawingml/2006/table">
            <a:tbl>
              <a:tblPr firstRow="1" bandRow="1">
                <a:tableStyleId>{5C22544A-7EE6-4342-B048-85BDC9FD1C3A}</a:tableStyleId>
              </a:tblPr>
              <a:tblGrid>
                <a:gridCol w="2664670"/>
                <a:gridCol w="2664670"/>
                <a:gridCol w="2664670"/>
                <a:gridCol w="2664670"/>
              </a:tblGrid>
              <a:tr h="333024">
                <a:tc>
                  <a:txBody>
                    <a:bodyPr/>
                    <a:lstStyle/>
                    <a:p>
                      <a:r>
                        <a:rPr lang="en-IN" dirty="0" smtClean="0">
                          <a:latin typeface="Cambria" pitchFamily="18" charset="0"/>
                          <a:ea typeface="Cambria" pitchFamily="18" charset="0"/>
                        </a:rPr>
                        <a:t>Research</a:t>
                      </a:r>
                      <a:r>
                        <a:rPr lang="en-IN" baseline="0" dirty="0" smtClean="0">
                          <a:latin typeface="Cambria" pitchFamily="18" charset="0"/>
                          <a:ea typeface="Cambria" pitchFamily="18" charset="0"/>
                        </a:rPr>
                        <a:t> Paper </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Year</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Advantages</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Disadvantages</a:t>
                      </a:r>
                      <a:endParaRPr lang="en-IN" dirty="0">
                        <a:latin typeface="Cambria" pitchFamily="18" charset="0"/>
                        <a:ea typeface="Cambria" pitchFamily="18" charset="0"/>
                      </a:endParaRPr>
                    </a:p>
                  </a:txBody>
                  <a:tcPr/>
                </a:tc>
              </a:tr>
              <a:tr h="2189746">
                <a:tc>
                  <a:txBody>
                    <a:bodyPr/>
                    <a:lstStyle/>
                    <a:p>
                      <a:pPr algn="l"/>
                      <a:r>
                        <a:rPr lang="en-US" sz="1400" dirty="0" smtClean="0">
                          <a:latin typeface="Cambria" pitchFamily="18" charset="0"/>
                          <a:ea typeface="Cambria" pitchFamily="18" charset="0"/>
                        </a:rPr>
                        <a:t>i) Use abstracted patient-specific features to assist an information-theoretic measurement to assess similarity between medical cases </a:t>
                      </a:r>
                      <a:endParaRPr lang="en-IN" sz="1400" dirty="0"/>
                    </a:p>
                  </a:txBody>
                  <a:tcPr/>
                </a:tc>
                <a:tc>
                  <a:txBody>
                    <a:bodyPr/>
                    <a:lstStyle/>
                    <a:p>
                      <a:r>
                        <a:rPr lang="en-IN" sz="1400" dirty="0" smtClean="0">
                          <a:latin typeface="Cambria" pitchFamily="18" charset="0"/>
                          <a:ea typeface="Cambria" pitchFamily="18" charset="0"/>
                        </a:rPr>
                        <a:t>2008</a:t>
                      </a:r>
                      <a:endParaRPr lang="en-IN" sz="1400" dirty="0">
                        <a:latin typeface="Cambria" pitchFamily="18" charset="0"/>
                        <a:ea typeface="Cambria" pitchFamily="18" charset="0"/>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Improve case similarity measurement</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Integrate natural language processing (NLP) for feature abstraction</a:t>
                      </a:r>
                      <a:endParaRPr lang="en-IN" sz="1400" kern="1200" dirty="0" smtClean="0">
                        <a:solidFill>
                          <a:schemeClr val="dk1"/>
                        </a:solidFill>
                        <a:effectLst/>
                        <a:latin typeface="Cambria" pitchFamily="18" charset="0"/>
                        <a:ea typeface="Cambria" pitchFamily="18" charset="0"/>
                        <a:cs typeface="+mn-cs"/>
                      </a:endParaRPr>
                    </a:p>
                    <a:p>
                      <a:endParaRPr lang="en-IN" dirty="0">
                        <a:latin typeface="Cambria" pitchFamily="18" charset="0"/>
                        <a:ea typeface="Cambria" pitchFamily="18" charset="0"/>
                      </a:endParaRPr>
                    </a:p>
                  </a:txBody>
                  <a:tcPr/>
                </a:tc>
                <a:tc>
                  <a:txBody>
                    <a:bodyPr/>
                    <a:lstStyle/>
                    <a:p>
                      <a:pPr lvl="0"/>
                      <a:r>
                        <a:rPr lang="en-US" sz="1400" kern="1200" dirty="0" smtClean="0">
                          <a:solidFill>
                            <a:schemeClr val="dk1"/>
                          </a:solidFill>
                          <a:effectLst/>
                          <a:latin typeface="Cambria" pitchFamily="18" charset="0"/>
                          <a:ea typeface="Cambria" pitchFamily="18" charset="0"/>
                          <a:cs typeface="+mn-cs"/>
                        </a:rPr>
                        <a:t>The study acknowledges limitations, including the focus on only four feature types and the lack of contextual information in weighing features.</a:t>
                      </a:r>
                      <a:endParaRPr lang="en-IN" sz="1400" kern="1200" dirty="0" smtClean="0">
                        <a:solidFill>
                          <a:schemeClr val="dk1"/>
                        </a:solidFill>
                        <a:effectLst/>
                        <a:latin typeface="Cambria" pitchFamily="18" charset="0"/>
                        <a:ea typeface="Cambria" pitchFamily="18" charset="0"/>
                        <a:cs typeface="+mn-cs"/>
                      </a:endParaRPr>
                    </a:p>
                    <a:p>
                      <a:pPr lvl="0"/>
                      <a:r>
                        <a:rPr lang="en-US" sz="1400" kern="1200" dirty="0" smtClean="0">
                          <a:solidFill>
                            <a:schemeClr val="dk1"/>
                          </a:solidFill>
                          <a:effectLst/>
                          <a:latin typeface="Cambria" pitchFamily="18" charset="0"/>
                          <a:ea typeface="Cambria" pitchFamily="18" charset="0"/>
                          <a:cs typeface="+mn-cs"/>
                        </a:rPr>
                        <a:t>Future research should explore the impact of additional features and contextual factors on similarity measures to enhance their applicability.</a:t>
                      </a:r>
                      <a:endParaRPr lang="en-IN" sz="1400" kern="1200" dirty="0" smtClean="0">
                        <a:solidFill>
                          <a:schemeClr val="dk1"/>
                        </a:solidFill>
                        <a:effectLst/>
                        <a:latin typeface="Cambria" pitchFamily="18" charset="0"/>
                        <a:ea typeface="Cambria" pitchFamily="18" charset="0"/>
                        <a:cs typeface="+mn-cs"/>
                      </a:endParaRPr>
                    </a:p>
                  </a:txBody>
                  <a:tcPr/>
                </a:tc>
              </a:tr>
              <a:tr h="21897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Cambria" pitchFamily="18" charset="0"/>
                          <a:ea typeface="Cambria" pitchFamily="18" charset="0"/>
                        </a:rPr>
                        <a:t>ii) Patient Similarity: Emerging Concepts in Systems and Precision Medicine </a:t>
                      </a:r>
                    </a:p>
                  </a:txBody>
                  <a:tcPr/>
                </a:tc>
                <a:tc>
                  <a:txBody>
                    <a:bodyPr/>
                    <a:lstStyle/>
                    <a:p>
                      <a:r>
                        <a:rPr lang="en-IN" sz="1400" dirty="0" smtClean="0">
                          <a:latin typeface="Cambria" pitchFamily="18" charset="0"/>
                          <a:ea typeface="Cambria" pitchFamily="18" charset="0"/>
                        </a:rPr>
                        <a:t>2016</a:t>
                      </a:r>
                      <a:endParaRPr lang="en-IN" sz="1400" dirty="0">
                        <a:latin typeface="Cambria" pitchFamily="18" charset="0"/>
                        <a:ea typeface="Cambria" pitchFamily="18" charset="0"/>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It aims to provide a foundation for the integration of computational tools and data analytics to enhance personalized healthcare. </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The primary focus is on how patient similarity algorithms can transform medical decision-making by grouping patients.</a:t>
                      </a:r>
                      <a:endParaRPr lang="en-IN" dirty="0"/>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Data Challenges</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Scalability Issues</a:t>
                      </a:r>
                      <a:endParaRPr lang="en-IN" sz="1400" kern="1200" dirty="0" smtClean="0">
                        <a:solidFill>
                          <a:schemeClr val="dk1"/>
                        </a:solidFill>
                        <a:effectLst/>
                        <a:latin typeface="Cambria" pitchFamily="18" charset="0"/>
                        <a:ea typeface="Cambria" pitchFamily="18" charset="0"/>
                        <a:cs typeface="+mn-cs"/>
                      </a:endParaRPr>
                    </a:p>
                    <a:p>
                      <a:pPr marL="285750" indent="-285750">
                        <a:buFont typeface="Arial" pitchFamily="34" charset="0"/>
                        <a:buChar char="•"/>
                      </a:pPr>
                      <a:endParaRPr lang="en-IN" sz="1400" dirty="0">
                        <a:latin typeface="Cambria" pitchFamily="18" charset="0"/>
                        <a:ea typeface="Cambria" pitchFamily="18" charset="0"/>
                      </a:endParaRPr>
                    </a:p>
                  </a:txBody>
                  <a:tcPr/>
                </a:tc>
              </a:tr>
            </a:tbl>
          </a:graphicData>
        </a:graphic>
      </p:graphicFrame>
    </p:spTree>
    <p:extLst>
      <p:ext uri="{BB962C8B-B14F-4D97-AF65-F5344CB8AC3E}">
        <p14:creationId xmlns:p14="http://schemas.microsoft.com/office/powerpoint/2010/main" val="48454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638054971"/>
              </p:ext>
            </p:extLst>
          </p:nvPr>
        </p:nvGraphicFramePr>
        <p:xfrm>
          <a:off x="833006" y="239487"/>
          <a:ext cx="10658680" cy="6002383"/>
        </p:xfrm>
        <a:graphic>
          <a:graphicData uri="http://schemas.openxmlformats.org/drawingml/2006/table">
            <a:tbl>
              <a:tblPr firstRow="1" bandRow="1">
                <a:tableStyleId>{5C22544A-7EE6-4342-B048-85BDC9FD1C3A}</a:tableStyleId>
              </a:tblPr>
              <a:tblGrid>
                <a:gridCol w="2664670"/>
                <a:gridCol w="2664670"/>
                <a:gridCol w="2664670"/>
                <a:gridCol w="2664670"/>
              </a:tblGrid>
              <a:tr h="485503">
                <a:tc>
                  <a:txBody>
                    <a:bodyPr/>
                    <a:lstStyle/>
                    <a:p>
                      <a:r>
                        <a:rPr lang="en-IN" dirty="0" smtClean="0">
                          <a:latin typeface="Cambria" pitchFamily="18" charset="0"/>
                          <a:ea typeface="Cambria" pitchFamily="18" charset="0"/>
                        </a:rPr>
                        <a:t>Research</a:t>
                      </a:r>
                      <a:r>
                        <a:rPr lang="en-IN" baseline="0" dirty="0" smtClean="0">
                          <a:latin typeface="Cambria" pitchFamily="18" charset="0"/>
                          <a:ea typeface="Cambria" pitchFamily="18" charset="0"/>
                        </a:rPr>
                        <a:t> Paper </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Year</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Advantages</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Disadvantages</a:t>
                      </a:r>
                      <a:endParaRPr lang="en-IN" dirty="0">
                        <a:latin typeface="Cambria" pitchFamily="18" charset="0"/>
                        <a:ea typeface="Cambria" pitchFamily="18" charset="0"/>
                      </a:endParaRPr>
                    </a:p>
                  </a:txBody>
                  <a:tcPr/>
                </a:tc>
              </a:tr>
              <a:tr h="2189746">
                <a:tc>
                  <a:txBody>
                    <a:bodyPr/>
                    <a:lstStyle/>
                    <a:p>
                      <a:pPr marL="0" indent="0" algn="l">
                        <a:buFont typeface="+mj-lt"/>
                        <a:buNone/>
                      </a:pPr>
                      <a:r>
                        <a:rPr lang="en-US" sz="1400" dirty="0" smtClean="0">
                          <a:latin typeface="Cambria" pitchFamily="18" charset="0"/>
                          <a:ea typeface="Cambria" pitchFamily="18" charset="0"/>
                        </a:rPr>
                        <a:t>iii) Patient similarity for</a:t>
                      </a:r>
                      <a:r>
                        <a:rPr lang="en-US" sz="1400" baseline="0" dirty="0" smtClean="0">
                          <a:latin typeface="Cambria" pitchFamily="18" charset="0"/>
                          <a:ea typeface="Cambria" pitchFamily="18" charset="0"/>
                        </a:rPr>
                        <a:t> </a:t>
                      </a:r>
                      <a:r>
                        <a:rPr lang="en-US" sz="1400" dirty="0" smtClean="0">
                          <a:latin typeface="Cambria" pitchFamily="18" charset="0"/>
                          <a:ea typeface="Cambria" pitchFamily="18" charset="0"/>
                        </a:rPr>
                        <a:t>precision medicine: A systematic review </a:t>
                      </a:r>
                      <a:endParaRPr lang="en-US" sz="1400" dirty="0">
                        <a:latin typeface="Cambria" pitchFamily="18" charset="0"/>
                        <a:ea typeface="Cambria" pitchFamily="18" charset="0"/>
                      </a:endParaRPr>
                    </a:p>
                  </a:txBody>
                  <a:tcPr/>
                </a:tc>
                <a:tc>
                  <a:txBody>
                    <a:bodyPr/>
                    <a:lstStyle/>
                    <a:p>
                      <a:r>
                        <a:rPr lang="en-IN" sz="1400" dirty="0" smtClean="0">
                          <a:latin typeface="Cambria" pitchFamily="18" charset="0"/>
                          <a:ea typeface="Cambria" pitchFamily="18" charset="0"/>
                        </a:rPr>
                        <a:t>2018</a:t>
                      </a:r>
                      <a:endParaRPr lang="en-IN" sz="1400" dirty="0">
                        <a:latin typeface="Cambria" pitchFamily="18" charset="0"/>
                        <a:ea typeface="Cambria" pitchFamily="18" charset="0"/>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The primary aim of this line of research is to improve clinical outcomes for individual patients through more precise treatment targeting by leveraging on genetic, biomarker, phenotypic, or psychosocial characteristics.</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That distinguish a given patient from others with similar clinical presentations</a:t>
                      </a:r>
                      <a:endParaRPr lang="en-IN" sz="1400" kern="1200" dirty="0" smtClean="0">
                        <a:solidFill>
                          <a:schemeClr val="dk1"/>
                        </a:solidFill>
                        <a:effectLst/>
                        <a:latin typeface="Cambria" pitchFamily="18" charset="0"/>
                        <a:ea typeface="Cambria" pitchFamily="18" charset="0"/>
                        <a:cs typeface="+mn-cs"/>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Limited Database Scope</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Lack of Real-World Application</a:t>
                      </a:r>
                      <a:endParaRPr lang="en-IN" sz="1400" kern="1200" dirty="0">
                        <a:solidFill>
                          <a:schemeClr val="dk1"/>
                        </a:solidFill>
                        <a:effectLst/>
                        <a:latin typeface="Cambria" pitchFamily="18" charset="0"/>
                        <a:ea typeface="Cambria" pitchFamily="18" charset="0"/>
                        <a:cs typeface="+mn-cs"/>
                      </a:endParaRPr>
                    </a:p>
                  </a:txBody>
                  <a:tcPr/>
                </a:tc>
              </a:tr>
              <a:tr h="2189746">
                <a:tc>
                  <a:txBody>
                    <a:bodyPr/>
                    <a:lstStyle/>
                    <a:p>
                      <a:pPr marL="0" indent="0" algn="l">
                        <a:buFont typeface="+mj-lt"/>
                        <a:buNone/>
                      </a:pPr>
                      <a:r>
                        <a:rPr lang="en-IN" sz="1400" dirty="0" smtClean="0">
                          <a:latin typeface="Cambria" pitchFamily="18" charset="0"/>
                          <a:ea typeface="Cambria" pitchFamily="18" charset="0"/>
                        </a:rPr>
                        <a:t>iv) </a:t>
                      </a:r>
                      <a:r>
                        <a:rPr lang="en-US" sz="1400" dirty="0" smtClean="0">
                          <a:latin typeface="Cambria" pitchFamily="18" charset="0"/>
                          <a:ea typeface="Cambria" pitchFamily="18" charset="0"/>
                        </a:rPr>
                        <a:t>A patient-similarity-based model for diagnostic prediction </a:t>
                      </a:r>
                      <a:endParaRPr lang="en-US" sz="1400" dirty="0">
                        <a:latin typeface="Cambria" pitchFamily="18" charset="0"/>
                        <a:ea typeface="Cambria" pitchFamily="18" charset="0"/>
                      </a:endParaRPr>
                    </a:p>
                  </a:txBody>
                  <a:tcPr/>
                </a:tc>
                <a:tc>
                  <a:txBody>
                    <a:bodyPr/>
                    <a:lstStyle/>
                    <a:p>
                      <a:r>
                        <a:rPr lang="en-IN" sz="1400" dirty="0" smtClean="0">
                          <a:latin typeface="Cambria" pitchFamily="18" charset="0"/>
                          <a:ea typeface="Cambria" pitchFamily="18" charset="0"/>
                        </a:rPr>
                        <a:t>2019</a:t>
                      </a:r>
                      <a:endParaRPr lang="en-IN" sz="1400" dirty="0">
                        <a:latin typeface="Cambria" pitchFamily="18" charset="0"/>
                        <a:ea typeface="Cambria" pitchFamily="18" charset="0"/>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To simulate the clinical reasoning of doctors, retrieve analogous patients of an index patient automatically and predict diagnoses by the similar/dissimilar patients.</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The main goal is to predict patient diagnoses by comparing the similarities between the clinical features of current patients and historical patient data.</a:t>
                      </a:r>
                      <a:endParaRPr lang="en-IN" sz="1400" kern="1200" dirty="0" smtClean="0">
                        <a:solidFill>
                          <a:schemeClr val="dk1"/>
                        </a:solidFill>
                        <a:effectLst/>
                        <a:latin typeface="Cambria" pitchFamily="18" charset="0"/>
                        <a:ea typeface="Cambria" pitchFamily="18" charset="0"/>
                        <a:cs typeface="+mn-cs"/>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Limited Dataset Size</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High Computational Costs</a:t>
                      </a:r>
                      <a:endParaRPr lang="en-IN" sz="1400" kern="1200" dirty="0" smtClean="0">
                        <a:solidFill>
                          <a:schemeClr val="dk1"/>
                        </a:solidFill>
                        <a:effectLst/>
                        <a:latin typeface="Cambria" pitchFamily="18" charset="0"/>
                        <a:ea typeface="Cambria" pitchFamily="18" charset="0"/>
                        <a:cs typeface="+mn-cs"/>
                      </a:endParaRPr>
                    </a:p>
                    <a:p>
                      <a:endParaRPr lang="en-IN" dirty="0"/>
                    </a:p>
                  </a:txBody>
                  <a:tcPr/>
                </a:tc>
              </a:tr>
            </a:tbl>
          </a:graphicData>
        </a:graphic>
      </p:graphicFrame>
    </p:spTree>
    <p:extLst>
      <p:ext uri="{BB962C8B-B14F-4D97-AF65-F5344CB8AC3E}">
        <p14:creationId xmlns:p14="http://schemas.microsoft.com/office/powerpoint/2010/main" val="409534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2230173412"/>
              </p:ext>
            </p:extLst>
          </p:nvPr>
        </p:nvGraphicFramePr>
        <p:xfrm>
          <a:off x="865664" y="293915"/>
          <a:ext cx="10658680" cy="5675353"/>
        </p:xfrm>
        <a:graphic>
          <a:graphicData uri="http://schemas.openxmlformats.org/drawingml/2006/table">
            <a:tbl>
              <a:tblPr firstRow="1" bandRow="1">
                <a:tableStyleId>{5C22544A-7EE6-4342-B048-85BDC9FD1C3A}</a:tableStyleId>
              </a:tblPr>
              <a:tblGrid>
                <a:gridCol w="2664670"/>
                <a:gridCol w="2664670"/>
                <a:gridCol w="2664670"/>
                <a:gridCol w="2664670"/>
              </a:tblGrid>
              <a:tr h="517251">
                <a:tc>
                  <a:txBody>
                    <a:bodyPr/>
                    <a:lstStyle/>
                    <a:p>
                      <a:r>
                        <a:rPr lang="en-IN" dirty="0" smtClean="0">
                          <a:latin typeface="Cambria" pitchFamily="18" charset="0"/>
                          <a:ea typeface="Cambria" pitchFamily="18" charset="0"/>
                        </a:rPr>
                        <a:t>Research</a:t>
                      </a:r>
                      <a:r>
                        <a:rPr lang="en-IN" baseline="0" dirty="0" smtClean="0">
                          <a:latin typeface="Cambria" pitchFamily="18" charset="0"/>
                          <a:ea typeface="Cambria" pitchFamily="18" charset="0"/>
                        </a:rPr>
                        <a:t> Paper </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Year</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Advantages</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Disadvantages</a:t>
                      </a:r>
                      <a:endParaRPr lang="en-IN" dirty="0">
                        <a:latin typeface="Cambria" pitchFamily="18" charset="0"/>
                        <a:ea typeface="Cambria" pitchFamily="18" charset="0"/>
                      </a:endParaRPr>
                    </a:p>
                  </a:txBody>
                  <a:tcPr/>
                </a:tc>
              </a:tr>
              <a:tr h="2825164">
                <a:tc>
                  <a:txBody>
                    <a:bodyPr/>
                    <a:lstStyle/>
                    <a:p>
                      <a:pPr marL="0" indent="0" algn="l">
                        <a:buFont typeface="+mj-lt"/>
                        <a:buNone/>
                      </a:pPr>
                      <a:r>
                        <a:rPr lang="en-US" sz="1400" dirty="0" smtClean="0">
                          <a:latin typeface="Cambria" pitchFamily="18" charset="0"/>
                          <a:ea typeface="Cambria" pitchFamily="18" charset="0"/>
                        </a:rPr>
                        <a:t>v) </a:t>
                      </a:r>
                      <a:r>
                        <a:rPr lang="en-IN" sz="1400" dirty="0" smtClean="0">
                          <a:latin typeface="Cambria" pitchFamily="18" charset="0"/>
                          <a:ea typeface="Cambria" pitchFamily="18" charset="0"/>
                        </a:rPr>
                        <a:t>Measurement and application of patient similarity in personalized predictive, modelling based on electronic medical records </a:t>
                      </a:r>
                      <a:endParaRPr lang="en-IN" sz="1400" dirty="0">
                        <a:latin typeface="Cambria" pitchFamily="18" charset="0"/>
                        <a:ea typeface="Cambria" pitchFamily="18" charset="0"/>
                      </a:endParaRPr>
                    </a:p>
                  </a:txBody>
                  <a:tcPr/>
                </a:tc>
                <a:tc>
                  <a:txBody>
                    <a:bodyPr/>
                    <a:lstStyle/>
                    <a:p>
                      <a:r>
                        <a:rPr lang="en-IN" sz="1400" dirty="0" smtClean="0">
                          <a:latin typeface="Cambria" pitchFamily="18" charset="0"/>
                          <a:ea typeface="Cambria" pitchFamily="18" charset="0"/>
                        </a:rPr>
                        <a:t>2019</a:t>
                      </a:r>
                      <a:endParaRPr lang="en-IN" sz="1400" dirty="0">
                        <a:latin typeface="Cambria" pitchFamily="18" charset="0"/>
                        <a:ea typeface="Cambria" pitchFamily="18" charset="0"/>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The main goal of this research was to create a new way to measure how similar patients are, based on the data from electronic medical records (EMRs). </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By measuring patient similarity, the study aimed to improve how we predict a patient’s health outcomes, specifically focusing on diabetes.</a:t>
                      </a:r>
                      <a:endParaRPr lang="en-IN" sz="1400" kern="1200" dirty="0" smtClean="0">
                        <a:solidFill>
                          <a:schemeClr val="dk1"/>
                        </a:solidFill>
                        <a:effectLst/>
                        <a:latin typeface="Cambria" pitchFamily="18" charset="0"/>
                        <a:ea typeface="Cambria" pitchFamily="18" charset="0"/>
                        <a:cs typeface="+mn-cs"/>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The study didn’t fully use all the available data when calculating patient similarity</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The models didn’t include specific exclusion criteria when choosing patients for the study.</a:t>
                      </a:r>
                      <a:endParaRPr lang="en-IN" sz="1400" kern="1200" dirty="0">
                        <a:solidFill>
                          <a:schemeClr val="dk1"/>
                        </a:solidFill>
                        <a:effectLst/>
                        <a:latin typeface="Cambria" pitchFamily="18" charset="0"/>
                        <a:ea typeface="Cambria" pitchFamily="18" charset="0"/>
                        <a:cs typeface="+mn-cs"/>
                      </a:endParaRPr>
                    </a:p>
                  </a:txBody>
                  <a:tcPr/>
                </a:tc>
              </a:tr>
              <a:tr h="2332938">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400" dirty="0" smtClean="0">
                          <a:latin typeface="Cambria" pitchFamily="18" charset="0"/>
                          <a:ea typeface="Cambria" pitchFamily="18" charset="0"/>
                        </a:rPr>
                        <a:t>vi)</a:t>
                      </a:r>
                      <a:r>
                        <a:rPr lang="en-US" sz="1400" dirty="0" smtClean="0">
                          <a:latin typeface="Cambria" pitchFamily="18" charset="0"/>
                          <a:ea typeface="Cambria" pitchFamily="18" charset="0"/>
                        </a:rPr>
                        <a:t> Measuring Patient Similarities via a Deep Architecture with Medical Concept Embedding </a:t>
                      </a:r>
                    </a:p>
                    <a:p>
                      <a:pPr marL="0" indent="0" algn="l">
                        <a:buFont typeface="+mj-lt"/>
                        <a:buNone/>
                      </a:pPr>
                      <a:endParaRPr lang="en-US" sz="1400" dirty="0">
                        <a:latin typeface="Cambria" pitchFamily="18" charset="0"/>
                        <a:ea typeface="Cambria" pitchFamily="18" charset="0"/>
                      </a:endParaRPr>
                    </a:p>
                  </a:txBody>
                  <a:tcPr/>
                </a:tc>
                <a:tc>
                  <a:txBody>
                    <a:bodyPr/>
                    <a:lstStyle/>
                    <a:p>
                      <a:r>
                        <a:rPr lang="en-IN" sz="1400" dirty="0" smtClean="0">
                          <a:latin typeface="Cambria" pitchFamily="18" charset="0"/>
                          <a:ea typeface="Cambria" pitchFamily="18" charset="0"/>
                        </a:rPr>
                        <a:t>2019</a:t>
                      </a:r>
                      <a:endParaRPr lang="en-IN" sz="1400" dirty="0">
                        <a:latin typeface="Cambria" pitchFamily="18" charset="0"/>
                        <a:ea typeface="Cambria" pitchFamily="18" charset="0"/>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Develop a framework to measure clinical similarities between patients based on EHRs.</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Preserve temporal information in patient data, which is often lost in existing models.</a:t>
                      </a:r>
                      <a:endParaRPr lang="en-IN" sz="1400" kern="1200" dirty="0" smtClean="0">
                        <a:solidFill>
                          <a:schemeClr val="dk1"/>
                        </a:solidFill>
                        <a:effectLst/>
                        <a:latin typeface="Cambria" pitchFamily="18" charset="0"/>
                        <a:ea typeface="Cambria" pitchFamily="18" charset="0"/>
                        <a:cs typeface="+mn-cs"/>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Loss of temporal information in existing methods:</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High dimensionality and </a:t>
                      </a:r>
                      <a:r>
                        <a:rPr lang="en-US" sz="1400" kern="1200" dirty="0" err="1" smtClean="0">
                          <a:solidFill>
                            <a:schemeClr val="dk1"/>
                          </a:solidFill>
                          <a:effectLst/>
                          <a:latin typeface="Cambria" pitchFamily="18" charset="0"/>
                          <a:ea typeface="Cambria" pitchFamily="18" charset="0"/>
                          <a:cs typeface="+mn-cs"/>
                        </a:rPr>
                        <a:t>sparsity</a:t>
                      </a:r>
                      <a:endParaRPr lang="en-IN" sz="1400" kern="1200" dirty="0" smtClean="0">
                        <a:solidFill>
                          <a:schemeClr val="dk1"/>
                        </a:solidFill>
                        <a:effectLst/>
                        <a:latin typeface="Cambria" pitchFamily="18" charset="0"/>
                        <a:ea typeface="Cambria" pitchFamily="18" charset="0"/>
                        <a:cs typeface="+mn-cs"/>
                      </a:endParaRPr>
                    </a:p>
                    <a:p>
                      <a:endParaRPr lang="en-IN" dirty="0"/>
                    </a:p>
                  </a:txBody>
                  <a:tcPr/>
                </a:tc>
              </a:tr>
            </a:tbl>
          </a:graphicData>
        </a:graphic>
      </p:graphicFrame>
    </p:spTree>
    <p:extLst>
      <p:ext uri="{BB962C8B-B14F-4D97-AF65-F5344CB8AC3E}">
        <p14:creationId xmlns:p14="http://schemas.microsoft.com/office/powerpoint/2010/main" val="312581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350370463"/>
              </p:ext>
            </p:extLst>
          </p:nvPr>
        </p:nvGraphicFramePr>
        <p:xfrm>
          <a:off x="865664" y="293915"/>
          <a:ext cx="10658680" cy="5675353"/>
        </p:xfrm>
        <a:graphic>
          <a:graphicData uri="http://schemas.openxmlformats.org/drawingml/2006/table">
            <a:tbl>
              <a:tblPr firstRow="1" bandRow="1">
                <a:tableStyleId>{5C22544A-7EE6-4342-B048-85BDC9FD1C3A}</a:tableStyleId>
              </a:tblPr>
              <a:tblGrid>
                <a:gridCol w="2664670"/>
                <a:gridCol w="2664670"/>
                <a:gridCol w="2664670"/>
                <a:gridCol w="2664670"/>
              </a:tblGrid>
              <a:tr h="517251">
                <a:tc>
                  <a:txBody>
                    <a:bodyPr/>
                    <a:lstStyle/>
                    <a:p>
                      <a:r>
                        <a:rPr lang="en-IN" dirty="0" smtClean="0">
                          <a:latin typeface="Cambria" pitchFamily="18" charset="0"/>
                          <a:ea typeface="Cambria" pitchFamily="18" charset="0"/>
                        </a:rPr>
                        <a:t>Research</a:t>
                      </a:r>
                      <a:r>
                        <a:rPr lang="en-IN" baseline="0" dirty="0" smtClean="0">
                          <a:latin typeface="Cambria" pitchFamily="18" charset="0"/>
                          <a:ea typeface="Cambria" pitchFamily="18" charset="0"/>
                        </a:rPr>
                        <a:t> Paper </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Year</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Advantages</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Disadvantages</a:t>
                      </a:r>
                      <a:endParaRPr lang="en-IN" dirty="0">
                        <a:latin typeface="Cambria" pitchFamily="18" charset="0"/>
                        <a:ea typeface="Cambria" pitchFamily="18" charset="0"/>
                      </a:endParaRPr>
                    </a:p>
                  </a:txBody>
                  <a:tcPr/>
                </a:tc>
              </a:tr>
              <a:tr h="2825164">
                <a:tc>
                  <a:txBody>
                    <a:bodyPr/>
                    <a:lstStyle/>
                    <a:p>
                      <a:pPr marL="0" indent="0" algn="just">
                        <a:buFont typeface="+mj-lt"/>
                        <a:buNone/>
                      </a:pPr>
                      <a:r>
                        <a:rPr lang="en-US" sz="1400" dirty="0" smtClean="0">
                          <a:latin typeface="Cambria" pitchFamily="18" charset="0"/>
                          <a:ea typeface="Cambria" pitchFamily="18" charset="0"/>
                        </a:rPr>
                        <a:t>vii) Patient-Case Similarity</a:t>
                      </a:r>
                      <a:endParaRPr lang="en-IN" sz="1400" dirty="0" smtClean="0">
                        <a:latin typeface="Cambria" pitchFamily="18" charset="0"/>
                        <a:ea typeface="Cambria" pitchFamily="18" charset="0"/>
                      </a:endParaRPr>
                    </a:p>
                  </a:txBody>
                  <a:tcPr/>
                </a:tc>
                <a:tc>
                  <a:txBody>
                    <a:bodyPr/>
                    <a:lstStyle/>
                    <a:p>
                      <a:r>
                        <a:rPr lang="en-IN" sz="1400" dirty="0" smtClean="0">
                          <a:latin typeface="Cambria" pitchFamily="18" charset="0"/>
                          <a:ea typeface="Cambria" pitchFamily="18" charset="0"/>
                        </a:rPr>
                        <a:t>2020</a:t>
                      </a:r>
                      <a:endParaRPr lang="en-IN" sz="1400" dirty="0">
                        <a:latin typeface="Cambria" pitchFamily="18" charset="0"/>
                        <a:ea typeface="Cambria" pitchFamily="18" charset="0"/>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Develop a system to identify patients with similar medical histories.</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Improve decision-making processes in clinical settings using patient data.</a:t>
                      </a:r>
                      <a:endParaRPr lang="en-IN" sz="1400" kern="1200" dirty="0" smtClean="0">
                        <a:solidFill>
                          <a:schemeClr val="dk1"/>
                        </a:solidFill>
                        <a:effectLst/>
                        <a:latin typeface="Cambria" pitchFamily="18" charset="0"/>
                        <a:ea typeface="Cambria" pitchFamily="18" charset="0"/>
                        <a:cs typeface="+mn-cs"/>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Data Quality Dependency</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Complex Medical Cases</a:t>
                      </a:r>
                      <a:endParaRPr lang="en-IN" sz="1400" kern="1200" dirty="0">
                        <a:solidFill>
                          <a:schemeClr val="dk1"/>
                        </a:solidFill>
                        <a:effectLst/>
                        <a:latin typeface="Cambria" pitchFamily="18" charset="0"/>
                        <a:ea typeface="Cambria" pitchFamily="18" charset="0"/>
                        <a:cs typeface="+mn-cs"/>
                      </a:endParaRPr>
                    </a:p>
                  </a:txBody>
                  <a:tcPr/>
                </a:tc>
              </a:tr>
              <a:tr h="2332938">
                <a:tc>
                  <a:txBody>
                    <a:bodyPr/>
                    <a:lstStyle/>
                    <a:p>
                      <a:pPr marL="0" indent="0" algn="just">
                        <a:buFont typeface="+mj-lt"/>
                        <a:buNone/>
                      </a:pPr>
                      <a:r>
                        <a:rPr lang="en-IN" sz="1400" dirty="0" smtClean="0">
                          <a:latin typeface="Cambria" pitchFamily="18" charset="0"/>
                          <a:ea typeface="Cambria" pitchFamily="18" charset="0"/>
                        </a:rPr>
                        <a:t>viii)</a:t>
                      </a:r>
                      <a:r>
                        <a:rPr lang="en-US" sz="1400" dirty="0" smtClean="0">
                          <a:latin typeface="Cambria" pitchFamily="18" charset="0"/>
                          <a:ea typeface="Cambria" pitchFamily="18" charset="0"/>
                        </a:rPr>
                        <a:t> Patient similarity: methods and applications </a:t>
                      </a:r>
                    </a:p>
                    <a:p>
                      <a:pPr marL="0" indent="0" algn="l">
                        <a:buFont typeface="+mj-lt"/>
                        <a:buNone/>
                      </a:pPr>
                      <a:endParaRPr lang="en-US" sz="1400" dirty="0">
                        <a:latin typeface="Cambria" pitchFamily="18" charset="0"/>
                        <a:ea typeface="Cambria" pitchFamily="18" charset="0"/>
                      </a:endParaRPr>
                    </a:p>
                  </a:txBody>
                  <a:tcPr/>
                </a:tc>
                <a:tc>
                  <a:txBody>
                    <a:bodyPr/>
                    <a:lstStyle/>
                    <a:p>
                      <a:r>
                        <a:rPr lang="en-IN" sz="1400" dirty="0" smtClean="0">
                          <a:latin typeface="Cambria" pitchFamily="18" charset="0"/>
                          <a:ea typeface="Cambria" pitchFamily="18" charset="0"/>
                        </a:rPr>
                        <a:t>2020</a:t>
                      </a:r>
                      <a:endParaRPr lang="en-IN" sz="1400" dirty="0">
                        <a:latin typeface="Cambria" pitchFamily="18" charset="0"/>
                        <a:ea typeface="Cambria" pitchFamily="18" charset="0"/>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Analyze and compute similarities between patients using electronic health records (EHRs), genetic, and other data.</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Improve predictive models in healthcare by integrating patient-specific data from various sources.</a:t>
                      </a:r>
                      <a:endParaRPr lang="en-IN" sz="1400" kern="1200" dirty="0" smtClean="0">
                        <a:solidFill>
                          <a:schemeClr val="dk1"/>
                        </a:solidFill>
                        <a:effectLst/>
                        <a:latin typeface="Cambria" pitchFamily="18" charset="0"/>
                        <a:ea typeface="Cambria" pitchFamily="18" charset="0"/>
                        <a:cs typeface="+mn-cs"/>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Information Loss</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Complexity in Implementation</a:t>
                      </a:r>
                      <a:endParaRPr lang="en-IN" sz="1400" kern="1200" dirty="0" smtClean="0">
                        <a:solidFill>
                          <a:schemeClr val="dk1"/>
                        </a:solidFill>
                        <a:effectLst/>
                        <a:latin typeface="Cambria" pitchFamily="18" charset="0"/>
                        <a:ea typeface="Cambria" pitchFamily="18" charset="0"/>
                        <a:cs typeface="+mn-cs"/>
                      </a:endParaRPr>
                    </a:p>
                    <a:p>
                      <a:endParaRPr lang="en-IN" sz="1400" dirty="0">
                        <a:latin typeface="Cambria" pitchFamily="18" charset="0"/>
                        <a:ea typeface="Cambria" pitchFamily="18" charset="0"/>
                      </a:endParaRPr>
                    </a:p>
                  </a:txBody>
                  <a:tcPr/>
                </a:tc>
              </a:tr>
            </a:tbl>
          </a:graphicData>
        </a:graphic>
      </p:graphicFrame>
    </p:spTree>
    <p:extLst>
      <p:ext uri="{BB962C8B-B14F-4D97-AF65-F5344CB8AC3E}">
        <p14:creationId xmlns:p14="http://schemas.microsoft.com/office/powerpoint/2010/main" val="155436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2999919392"/>
              </p:ext>
            </p:extLst>
          </p:nvPr>
        </p:nvGraphicFramePr>
        <p:xfrm>
          <a:off x="865664" y="293915"/>
          <a:ext cx="10658680" cy="6247491"/>
        </p:xfrm>
        <a:graphic>
          <a:graphicData uri="http://schemas.openxmlformats.org/drawingml/2006/table">
            <a:tbl>
              <a:tblPr firstRow="1" bandRow="1">
                <a:tableStyleId>{5C22544A-7EE6-4342-B048-85BDC9FD1C3A}</a:tableStyleId>
              </a:tblPr>
              <a:tblGrid>
                <a:gridCol w="2672193"/>
                <a:gridCol w="2657147"/>
                <a:gridCol w="2664670"/>
                <a:gridCol w="2664670"/>
              </a:tblGrid>
              <a:tr h="517251">
                <a:tc>
                  <a:txBody>
                    <a:bodyPr/>
                    <a:lstStyle/>
                    <a:p>
                      <a:r>
                        <a:rPr lang="en-IN" dirty="0" smtClean="0">
                          <a:latin typeface="Cambria" pitchFamily="18" charset="0"/>
                          <a:ea typeface="Cambria" pitchFamily="18" charset="0"/>
                        </a:rPr>
                        <a:t>Research</a:t>
                      </a:r>
                      <a:r>
                        <a:rPr lang="en-IN" baseline="0" dirty="0" smtClean="0">
                          <a:latin typeface="Cambria" pitchFamily="18" charset="0"/>
                          <a:ea typeface="Cambria" pitchFamily="18" charset="0"/>
                        </a:rPr>
                        <a:t> Paper </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Year</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Advantages</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Disadvantages</a:t>
                      </a:r>
                      <a:endParaRPr lang="en-IN" dirty="0">
                        <a:latin typeface="Cambria" pitchFamily="18" charset="0"/>
                        <a:ea typeface="Cambria" pitchFamily="18" charset="0"/>
                      </a:endParaRPr>
                    </a:p>
                  </a:txBody>
                  <a:tcPr/>
                </a:tc>
              </a:tr>
              <a:tr h="2825164">
                <a:tc>
                  <a:txBody>
                    <a:bodyPr/>
                    <a:lstStyle/>
                    <a:p>
                      <a:pPr marL="0" indent="0" algn="l">
                        <a:buFont typeface="+mj-lt"/>
                        <a:buNone/>
                      </a:pPr>
                      <a:r>
                        <a:rPr lang="en-US" sz="1400" dirty="0" smtClean="0">
                          <a:latin typeface="Cambria" pitchFamily="18" charset="0"/>
                          <a:ea typeface="Cambria" pitchFamily="18" charset="0"/>
                        </a:rPr>
                        <a:t>ix)Patient similarity analytics for explainable clinical risk prediction </a:t>
                      </a:r>
                      <a:endParaRPr lang="en-GB" sz="1400" dirty="0" smtClean="0">
                        <a:latin typeface="Cambria" pitchFamily="18" charset="0"/>
                        <a:ea typeface="Cambria" pitchFamily="18" charset="0"/>
                      </a:endParaRPr>
                    </a:p>
                  </a:txBody>
                  <a:tcPr/>
                </a:tc>
                <a:tc>
                  <a:txBody>
                    <a:bodyPr/>
                    <a:lstStyle/>
                    <a:p>
                      <a:r>
                        <a:rPr lang="en-IN" sz="1400" dirty="0" smtClean="0">
                          <a:latin typeface="Cambria" pitchFamily="18" charset="0"/>
                          <a:ea typeface="Cambria" pitchFamily="18" charset="0"/>
                        </a:rPr>
                        <a:t>2021</a:t>
                      </a:r>
                      <a:endParaRPr lang="en-IN" sz="1400" dirty="0">
                        <a:latin typeface="Cambria" pitchFamily="18" charset="0"/>
                        <a:ea typeface="Cambria" pitchFamily="18" charset="0"/>
                      </a:endParaRPr>
                    </a:p>
                  </a:txBody>
                  <a:tcPr/>
                </a:tc>
                <a:tc>
                  <a:txBody>
                    <a:bodyPr/>
                    <a:lstStyle/>
                    <a:p>
                      <a:pPr marL="285750" lvl="0" indent="-285750">
                        <a:buFont typeface="Arial" pitchFamily="34" charset="0"/>
                        <a:buChar char="•"/>
                      </a:pPr>
                      <a:r>
                        <a:rPr lang="en-US" sz="1400" dirty="0" smtClean="0">
                          <a:effectLst/>
                          <a:latin typeface="Cambria" pitchFamily="18" charset="0"/>
                          <a:ea typeface="Cambria" pitchFamily="18" charset="0"/>
                        </a:rPr>
                        <a:t>To develop an explainable and interpretable Clinical Risk Prediction Model (CRPM) by leveraging patient similarity analytics, specifically to improve </a:t>
                      </a:r>
                      <a:r>
                        <a:rPr lang="en-US" sz="1400" dirty="0" err="1" smtClean="0">
                          <a:effectLst/>
                          <a:latin typeface="Cambria" pitchFamily="18" charset="0"/>
                          <a:ea typeface="Cambria" pitchFamily="18" charset="0"/>
                        </a:rPr>
                        <a:t>explainability</a:t>
                      </a:r>
                      <a:r>
                        <a:rPr lang="en-US" sz="1400" baseline="0" dirty="0" smtClean="0">
                          <a:effectLst/>
                          <a:latin typeface="Cambria" pitchFamily="18" charset="0"/>
                          <a:ea typeface="Cambria" pitchFamily="18" charset="0"/>
                        </a:rPr>
                        <a:t> </a:t>
                      </a:r>
                      <a:r>
                        <a:rPr lang="en-US" sz="1400" dirty="0" smtClean="0">
                          <a:effectLst/>
                          <a:latin typeface="Cambria" pitchFamily="18" charset="0"/>
                          <a:ea typeface="Cambria" pitchFamily="18" charset="0"/>
                        </a:rPr>
                        <a:t>and interpretability.</a:t>
                      </a:r>
                    </a:p>
                    <a:p>
                      <a:pPr marL="285750" lvl="0" indent="-285750">
                        <a:buFont typeface="Arial" pitchFamily="34" charset="0"/>
                        <a:buChar char="•"/>
                      </a:pPr>
                      <a:r>
                        <a:rPr lang="en-US" sz="1400" dirty="0" smtClean="0">
                          <a:effectLst/>
                          <a:latin typeface="Cambria" pitchFamily="18" charset="0"/>
                          <a:ea typeface="Cambria" pitchFamily="18" charset="0"/>
                        </a:rPr>
                        <a:t>To use real-world data from electronic medical records of patients with type-2 diabetes, hypertension, and dyslipidemia in Singapore to develop and validate the patient similarity model​</a:t>
                      </a:r>
                      <a:endParaRPr lang="en-IN" sz="1400" dirty="0" smtClean="0">
                        <a:effectLst/>
                        <a:latin typeface="Cambria" pitchFamily="18" charset="0"/>
                        <a:ea typeface="Cambria" pitchFamily="18" charset="0"/>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Incomplete Variable Set</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Static Data Usage</a:t>
                      </a:r>
                      <a:endParaRPr lang="en-IN" sz="1400" kern="1200" dirty="0">
                        <a:solidFill>
                          <a:schemeClr val="dk1"/>
                        </a:solidFill>
                        <a:effectLst/>
                        <a:latin typeface="Cambria" pitchFamily="18" charset="0"/>
                        <a:ea typeface="Cambria" pitchFamily="18" charset="0"/>
                        <a:cs typeface="+mn-cs"/>
                      </a:endParaRPr>
                    </a:p>
                  </a:txBody>
                  <a:tcPr/>
                </a:tc>
              </a:tr>
              <a:tr h="2332938">
                <a:tc>
                  <a:txBody>
                    <a:bodyPr/>
                    <a:lstStyle/>
                    <a:p>
                      <a:pPr marL="0" indent="0" algn="l">
                        <a:buFont typeface="+mj-lt"/>
                        <a:buNone/>
                      </a:pPr>
                      <a:r>
                        <a:rPr lang="en-IN" sz="1400" dirty="0" smtClean="0">
                          <a:latin typeface="Cambria" pitchFamily="18" charset="0"/>
                          <a:ea typeface="Cambria" pitchFamily="18" charset="0"/>
                        </a:rPr>
                        <a:t>x)</a:t>
                      </a:r>
                      <a:r>
                        <a:rPr lang="en-US" sz="1400" dirty="0" smtClean="0">
                          <a:latin typeface="Cambria" pitchFamily="18" charset="0"/>
                          <a:ea typeface="Cambria" pitchFamily="18" charset="0"/>
                        </a:rPr>
                        <a:t>A Novel Patient Similarity Network (PSN) Framework Based on Multi-Model Deep Learning for Precision Medicine </a:t>
                      </a:r>
                    </a:p>
                    <a:p>
                      <a:pPr marL="0" indent="0" algn="l">
                        <a:buFont typeface="+mj-lt"/>
                        <a:buNone/>
                      </a:pPr>
                      <a:endParaRPr lang="en-US" sz="1400" dirty="0">
                        <a:latin typeface="Cambria" pitchFamily="18" charset="0"/>
                        <a:ea typeface="Cambria" pitchFamily="18" charset="0"/>
                      </a:endParaRPr>
                    </a:p>
                  </a:txBody>
                  <a:tcPr/>
                </a:tc>
                <a:tc>
                  <a:txBody>
                    <a:bodyPr/>
                    <a:lstStyle/>
                    <a:p>
                      <a:r>
                        <a:rPr lang="en-IN" sz="1400" dirty="0" smtClean="0">
                          <a:latin typeface="Cambria" pitchFamily="18" charset="0"/>
                          <a:ea typeface="Cambria" pitchFamily="18" charset="0"/>
                        </a:rPr>
                        <a:t>2022</a:t>
                      </a:r>
                      <a:endParaRPr lang="en-IN" sz="1400" dirty="0">
                        <a:latin typeface="Cambria" pitchFamily="18" charset="0"/>
                        <a:ea typeface="Cambria" pitchFamily="18" charset="0"/>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Utilizes multi-model deep learning to identify similarities among patients. </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This patient similarity network (PSN) approach aims to enhance precision medicine by combining multiple data types, such as clinical records, genetic information, and imaging data.</a:t>
                      </a:r>
                      <a:endParaRPr lang="en-IN" sz="1400" kern="1200" dirty="0" smtClean="0">
                        <a:solidFill>
                          <a:schemeClr val="dk1"/>
                        </a:solidFill>
                        <a:effectLst/>
                        <a:latin typeface="Cambria" pitchFamily="18" charset="0"/>
                        <a:ea typeface="Cambria" pitchFamily="18" charset="0"/>
                        <a:cs typeface="+mn-cs"/>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Data Heterogeneity and Dimensionality</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Limited Availability of Open Datasets</a:t>
                      </a:r>
                      <a:endParaRPr lang="en-IN" sz="1400" kern="1200" dirty="0">
                        <a:solidFill>
                          <a:schemeClr val="dk1"/>
                        </a:solidFill>
                        <a:effectLst/>
                        <a:latin typeface="Cambria" pitchFamily="18" charset="0"/>
                        <a:ea typeface="Cambria" pitchFamily="18" charset="0"/>
                        <a:cs typeface="+mn-cs"/>
                      </a:endParaRPr>
                    </a:p>
                  </a:txBody>
                  <a:tcPr/>
                </a:tc>
              </a:tr>
            </a:tbl>
          </a:graphicData>
        </a:graphic>
      </p:graphicFrame>
    </p:spTree>
    <p:extLst>
      <p:ext uri="{BB962C8B-B14F-4D97-AF65-F5344CB8AC3E}">
        <p14:creationId xmlns:p14="http://schemas.microsoft.com/office/powerpoint/2010/main" val="427390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4169800451"/>
              </p:ext>
            </p:extLst>
          </p:nvPr>
        </p:nvGraphicFramePr>
        <p:xfrm>
          <a:off x="865664" y="293915"/>
          <a:ext cx="10658680" cy="6420895"/>
        </p:xfrm>
        <a:graphic>
          <a:graphicData uri="http://schemas.openxmlformats.org/drawingml/2006/table">
            <a:tbl>
              <a:tblPr firstRow="1" bandRow="1">
                <a:tableStyleId>{5C22544A-7EE6-4342-B048-85BDC9FD1C3A}</a:tableStyleId>
              </a:tblPr>
              <a:tblGrid>
                <a:gridCol w="2672193"/>
                <a:gridCol w="2657147"/>
                <a:gridCol w="2664670"/>
                <a:gridCol w="2664670"/>
              </a:tblGrid>
              <a:tr h="517251">
                <a:tc>
                  <a:txBody>
                    <a:bodyPr/>
                    <a:lstStyle/>
                    <a:p>
                      <a:r>
                        <a:rPr lang="en-IN" dirty="0" smtClean="0">
                          <a:latin typeface="Cambria" pitchFamily="18" charset="0"/>
                          <a:ea typeface="Cambria" pitchFamily="18" charset="0"/>
                        </a:rPr>
                        <a:t>Research</a:t>
                      </a:r>
                      <a:r>
                        <a:rPr lang="en-IN" baseline="0" dirty="0" smtClean="0">
                          <a:latin typeface="Cambria" pitchFamily="18" charset="0"/>
                          <a:ea typeface="Cambria" pitchFamily="18" charset="0"/>
                        </a:rPr>
                        <a:t> Paper </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Year</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Advantages</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Disadvantages</a:t>
                      </a:r>
                      <a:endParaRPr lang="en-IN" dirty="0">
                        <a:latin typeface="Cambria" pitchFamily="18" charset="0"/>
                        <a:ea typeface="Cambria" pitchFamily="18" charset="0"/>
                      </a:endParaRPr>
                    </a:p>
                  </a:txBody>
                  <a:tcPr/>
                </a:tc>
              </a:tr>
              <a:tr h="2825164">
                <a:tc>
                  <a:txBody>
                    <a:bodyPr/>
                    <a:lstStyle/>
                    <a:p>
                      <a:pPr marL="0" indent="0" algn="l">
                        <a:buFont typeface="+mj-lt"/>
                        <a:buNone/>
                      </a:pPr>
                      <a:r>
                        <a:rPr lang="en-US" sz="1400" dirty="0" smtClean="0">
                          <a:latin typeface="Cambria" pitchFamily="18" charset="0"/>
                          <a:ea typeface="Cambria" pitchFamily="18" charset="0"/>
                        </a:rPr>
                        <a:t>xi) Deep Dynamic Patient Similarity Analysis: Model Development and Validation in ICU </a:t>
                      </a:r>
                      <a:endParaRPr lang="en-GB" sz="1400" dirty="0" smtClean="0">
                        <a:latin typeface="Cambria" pitchFamily="18" charset="0"/>
                        <a:ea typeface="Cambria" pitchFamily="18" charset="0"/>
                      </a:endParaRPr>
                    </a:p>
                  </a:txBody>
                  <a:tcPr/>
                </a:tc>
                <a:tc>
                  <a:txBody>
                    <a:bodyPr/>
                    <a:lstStyle/>
                    <a:p>
                      <a:r>
                        <a:rPr lang="en-IN" sz="1400" dirty="0" smtClean="0">
                          <a:latin typeface="Cambria" pitchFamily="18" charset="0"/>
                          <a:ea typeface="Cambria" pitchFamily="18" charset="0"/>
                        </a:rPr>
                        <a:t>2022</a:t>
                      </a:r>
                      <a:endParaRPr lang="en-IN" sz="1400" dirty="0">
                        <a:latin typeface="Cambria" pitchFamily="18" charset="0"/>
                        <a:ea typeface="Cambria" pitchFamily="18" charset="0"/>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Develop a Novel Dynamic Patient Similarity Model</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Validate Model Using Clinical Tasks</a:t>
                      </a:r>
                      <a:endParaRPr lang="en-IN" sz="1400" kern="1200" dirty="0" smtClean="0">
                        <a:solidFill>
                          <a:schemeClr val="dk1"/>
                        </a:solidFill>
                        <a:effectLst/>
                        <a:latin typeface="Cambria" pitchFamily="18" charset="0"/>
                        <a:ea typeface="Cambria" pitchFamily="18" charset="0"/>
                        <a:cs typeface="+mn-cs"/>
                      </a:endParaRPr>
                    </a:p>
                    <a:p>
                      <a:endParaRPr lang="en-IN" sz="1400" kern="1200" dirty="0">
                        <a:solidFill>
                          <a:schemeClr val="dk1"/>
                        </a:solidFill>
                        <a:effectLst/>
                        <a:latin typeface="Cambria" pitchFamily="18" charset="0"/>
                        <a:ea typeface="Cambria" pitchFamily="18" charset="0"/>
                        <a:cs typeface="+mn-cs"/>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Limited Clinical Application</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Computational Complexity</a:t>
                      </a:r>
                      <a:endParaRPr lang="en-IN" sz="1400" kern="1200" dirty="0">
                        <a:solidFill>
                          <a:schemeClr val="dk1"/>
                        </a:solidFill>
                        <a:effectLst/>
                        <a:latin typeface="Cambria" pitchFamily="18" charset="0"/>
                        <a:ea typeface="Cambria" pitchFamily="18" charset="0"/>
                        <a:cs typeface="+mn-cs"/>
                      </a:endParaRPr>
                    </a:p>
                  </a:txBody>
                  <a:tcPr/>
                </a:tc>
              </a:tr>
              <a:tr h="2332938">
                <a:tc>
                  <a:txBody>
                    <a:bodyPr/>
                    <a:lstStyle/>
                    <a:p>
                      <a:pPr marL="0" indent="0" algn="just">
                        <a:buFont typeface="+mj-lt"/>
                        <a:buNone/>
                      </a:pPr>
                      <a:r>
                        <a:rPr lang="en-IN" sz="1400" dirty="0" smtClean="0">
                          <a:latin typeface="Cambria" pitchFamily="18" charset="0"/>
                          <a:ea typeface="Cambria" pitchFamily="18" charset="0"/>
                        </a:rPr>
                        <a:t>xii)</a:t>
                      </a:r>
                      <a:r>
                        <a:rPr lang="en-IN" sz="1400" baseline="0" dirty="0" smtClean="0">
                          <a:latin typeface="Cambria" pitchFamily="18" charset="0"/>
                          <a:ea typeface="Cambria" pitchFamily="18" charset="0"/>
                        </a:rPr>
                        <a:t> </a:t>
                      </a:r>
                      <a:r>
                        <a:rPr lang="en-IN" sz="1400" dirty="0" smtClean="0">
                          <a:latin typeface="Cambria" pitchFamily="18" charset="0"/>
                          <a:ea typeface="Cambria" pitchFamily="18" charset="0"/>
                        </a:rPr>
                        <a:t>Patient Case Similarity </a:t>
                      </a:r>
                      <a:endParaRPr lang="en-GB" sz="1400" dirty="0" smtClean="0">
                        <a:latin typeface="Cambria" pitchFamily="18" charset="0"/>
                        <a:ea typeface="Cambria" pitchFamily="18" charset="0"/>
                      </a:endParaRPr>
                    </a:p>
                    <a:p>
                      <a:pPr marL="0" indent="0" algn="l">
                        <a:buFont typeface="+mj-lt"/>
                        <a:buNone/>
                      </a:pPr>
                      <a:endParaRPr lang="en-US" sz="1400" dirty="0">
                        <a:latin typeface="Cambria" pitchFamily="18" charset="0"/>
                        <a:ea typeface="Cambria" pitchFamily="18" charset="0"/>
                      </a:endParaRPr>
                    </a:p>
                  </a:txBody>
                  <a:tcPr/>
                </a:tc>
                <a:tc>
                  <a:txBody>
                    <a:bodyPr/>
                    <a:lstStyle/>
                    <a:p>
                      <a:r>
                        <a:rPr lang="en-IN" sz="1400" dirty="0" smtClean="0">
                          <a:latin typeface="Cambria" pitchFamily="18" charset="0"/>
                          <a:ea typeface="Cambria" pitchFamily="18" charset="0"/>
                        </a:rPr>
                        <a:t>2024</a:t>
                      </a:r>
                      <a:endParaRPr lang="en-IN" sz="1400" dirty="0">
                        <a:latin typeface="Cambria" pitchFamily="18" charset="0"/>
                        <a:ea typeface="Cambria" pitchFamily="18" charset="0"/>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Improve healthcare analytics by leveraging data science techniques to enhance diagnostics, treatment recommendations, and patient care outcomes</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The system utilizes machine learning (ML) and natural language processing (NLP) to identify similarities between patient cases, enabling more personalized, data-driven medical interventions.</a:t>
                      </a:r>
                      <a:endParaRPr lang="en-IN" sz="1400" kern="1200" dirty="0" smtClean="0">
                        <a:solidFill>
                          <a:schemeClr val="dk1"/>
                        </a:solidFill>
                        <a:effectLst/>
                        <a:latin typeface="Cambria" pitchFamily="18" charset="0"/>
                        <a:ea typeface="Cambria" pitchFamily="18" charset="0"/>
                        <a:cs typeface="+mn-cs"/>
                      </a:endParaRPr>
                    </a:p>
                  </a:txBody>
                  <a:tcPr/>
                </a:tc>
                <a:tc>
                  <a:txBody>
                    <a:bodyPr/>
                    <a:lstStyle/>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Prescription Recommendation Accuracy</a:t>
                      </a:r>
                      <a:endParaRPr lang="en-IN" sz="1400" kern="1200" dirty="0" smtClean="0">
                        <a:solidFill>
                          <a:schemeClr val="dk1"/>
                        </a:solidFill>
                        <a:effectLst/>
                        <a:latin typeface="Cambria" pitchFamily="18" charset="0"/>
                        <a:ea typeface="Cambria" pitchFamily="18" charset="0"/>
                        <a:cs typeface="+mn-cs"/>
                      </a:endParaRPr>
                    </a:p>
                    <a:p>
                      <a:pPr marL="285750" lvl="0" indent="-285750">
                        <a:buFont typeface="Arial" pitchFamily="34" charset="0"/>
                        <a:buChar char="•"/>
                      </a:pPr>
                      <a:r>
                        <a:rPr lang="en-US" sz="1400" kern="1200" dirty="0" smtClean="0">
                          <a:solidFill>
                            <a:schemeClr val="dk1"/>
                          </a:solidFill>
                          <a:effectLst/>
                          <a:latin typeface="Cambria" pitchFamily="18" charset="0"/>
                          <a:ea typeface="Cambria" pitchFamily="18" charset="0"/>
                          <a:cs typeface="+mn-cs"/>
                        </a:rPr>
                        <a:t>Scalability Concerns</a:t>
                      </a:r>
                      <a:endParaRPr lang="en-IN" sz="1400" kern="1200" dirty="0">
                        <a:solidFill>
                          <a:schemeClr val="dk1"/>
                        </a:solidFill>
                        <a:effectLst/>
                        <a:latin typeface="Cambria" pitchFamily="18" charset="0"/>
                        <a:ea typeface="Cambria" pitchFamily="18" charset="0"/>
                        <a:cs typeface="+mn-cs"/>
                      </a:endParaRPr>
                    </a:p>
                  </a:txBody>
                  <a:tcPr/>
                </a:tc>
              </a:tr>
            </a:tbl>
          </a:graphicData>
        </a:graphic>
      </p:graphicFrame>
    </p:spTree>
    <p:extLst>
      <p:ext uri="{BB962C8B-B14F-4D97-AF65-F5344CB8AC3E}">
        <p14:creationId xmlns:p14="http://schemas.microsoft.com/office/powerpoint/2010/main" val="143949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91458-3602-B88D-69F2-536F2B2C1F17}"/>
              </a:ext>
            </a:extLst>
          </p:cNvPr>
          <p:cNvSpPr>
            <a:spLocks noGrp="1"/>
          </p:cNvSpPr>
          <p:nvPr>
            <p:ph type="title"/>
          </p:nvPr>
        </p:nvSpPr>
        <p:spPr/>
        <p:txBody>
          <a:bodyPr/>
          <a:lstStyle/>
          <a:p>
            <a:r>
              <a:rPr lang="en-US" dirty="0">
                <a:latin typeface="Cambria" pitchFamily="18" charset="0"/>
                <a:ea typeface="Cambria" pitchFamily="18" charset="0"/>
              </a:rPr>
              <a:t>Existing method Drawback</a:t>
            </a:r>
            <a:endParaRPr lang="en-IN"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xmlns="" id="{6B8BBEEA-9AE3-9AD1-DBF4-A2CC98EF1B9B}"/>
              </a:ext>
            </a:extLst>
          </p:cNvPr>
          <p:cNvSpPr>
            <a:spLocks noGrp="1"/>
          </p:cNvSpPr>
          <p:nvPr>
            <p:ph idx="1"/>
          </p:nvPr>
        </p:nvSpPr>
        <p:spPr/>
        <p:txBody>
          <a:bodyPr>
            <a:normAutofit/>
          </a:bodyPr>
          <a:lstStyle/>
          <a:p>
            <a:pPr marL="0" indent="0" algn="just">
              <a:buNone/>
            </a:pPr>
            <a:r>
              <a:rPr lang="en-US" sz="1800" dirty="0">
                <a:latin typeface="Cambria" pitchFamily="18" charset="0"/>
                <a:ea typeface="Cambria" pitchFamily="18" charset="0"/>
              </a:rPr>
              <a:t>i. Use abstracted patient-specific features to assist an information-theoretic measurement to assess similarity between medical cases – </a:t>
            </a:r>
            <a:r>
              <a:rPr lang="en-GB" sz="1800" dirty="0">
                <a:latin typeface="Cambria" pitchFamily="18" charset="0"/>
                <a:ea typeface="Cambria" pitchFamily="18" charset="0"/>
              </a:rPr>
              <a:t>2008:-</a:t>
            </a:r>
          </a:p>
          <a:p>
            <a:pPr marL="0" lvl="0" indent="0" algn="just">
              <a:buNone/>
            </a:pPr>
            <a:r>
              <a:rPr lang="en-IN" sz="1800" dirty="0">
                <a:latin typeface="Cambria" pitchFamily="18" charset="0"/>
                <a:ea typeface="Cambria" pitchFamily="18" charset="0"/>
              </a:rPr>
              <a:t>     The limitations include focus on only four feature types and the lack of contextual information in weighing features. Future research should explore the impact of additional features and contextual factors on similarity measures to enhance their applicability.</a:t>
            </a:r>
          </a:p>
          <a:p>
            <a:pPr marL="0" indent="0" algn="just">
              <a:buNone/>
            </a:pPr>
            <a:r>
              <a:rPr lang="en-IN" sz="1800" dirty="0">
                <a:latin typeface="Cambria" pitchFamily="18" charset="0"/>
                <a:ea typeface="Cambria" pitchFamily="18" charset="0"/>
              </a:rPr>
              <a:t>ii. Patient Similarity: Emerging Concepts in Systems and Precision Medicine – 2016:-</a:t>
            </a:r>
          </a:p>
          <a:p>
            <a:pPr marL="0" indent="0" algn="just">
              <a:buNone/>
            </a:pPr>
            <a:r>
              <a:rPr lang="en-IN" sz="1800" dirty="0">
                <a:latin typeface="Cambria" pitchFamily="18" charset="0"/>
                <a:ea typeface="Cambria" pitchFamily="18" charset="0"/>
              </a:rPr>
              <a:t>     Complexity of algorithms – many of the proposed algorithms are not yet optimized for real-world clinical use due to their complexity and reliance on high-end computing infrastructure.</a:t>
            </a:r>
          </a:p>
          <a:p>
            <a:pPr marL="0" indent="0" algn="just">
              <a:buNone/>
            </a:pPr>
            <a:r>
              <a:rPr lang="en-US" sz="1800" dirty="0">
                <a:latin typeface="Cambria" pitchFamily="18" charset="0"/>
                <a:ea typeface="Cambria" pitchFamily="18" charset="0"/>
              </a:rPr>
              <a:t>iii. Patient similarity for precision medicine: A systematic review – 2018:-</a:t>
            </a:r>
            <a:endParaRPr lang="en-IN" sz="1800" dirty="0">
              <a:latin typeface="Cambria" pitchFamily="18" charset="0"/>
              <a:ea typeface="Cambria" pitchFamily="18" charset="0"/>
            </a:endParaRPr>
          </a:p>
          <a:p>
            <a:pPr marL="0" indent="0" algn="just">
              <a:buNone/>
            </a:pPr>
            <a:r>
              <a:rPr lang="en-IN" sz="1800" dirty="0">
                <a:latin typeface="Cambria" pitchFamily="18" charset="0"/>
                <a:ea typeface="Cambria" pitchFamily="18" charset="0"/>
              </a:rPr>
              <a:t>        Lack of Deep Learning Exploration - This paper has minimal discussion on deep learning approaches, which are becoming increasingly important in handling high-dimensional medical data and patient similarity analysis. This could be a missed opportunity to explore advanced methods.</a:t>
            </a:r>
          </a:p>
          <a:p>
            <a:pPr marL="0" indent="0" algn="just">
              <a:buNone/>
            </a:pPr>
            <a:r>
              <a:rPr lang="en-US" sz="1800" dirty="0">
                <a:latin typeface="Cambria" pitchFamily="18" charset="0"/>
                <a:ea typeface="Cambria" pitchFamily="18" charset="0"/>
              </a:rPr>
              <a:t>iv. A patient-similarity-based model for diagnostic prediction – 2019:-</a:t>
            </a:r>
          </a:p>
          <a:p>
            <a:pPr marL="0" indent="0" algn="just">
              <a:buNone/>
            </a:pPr>
            <a:r>
              <a:rPr lang="en-US" sz="1800" dirty="0">
                <a:latin typeface="Cambria" pitchFamily="18" charset="0"/>
                <a:ea typeface="Cambria" pitchFamily="18" charset="0"/>
              </a:rPr>
              <a:t>     </a:t>
            </a:r>
            <a:r>
              <a:rPr lang="en-IN" sz="1800" dirty="0">
                <a:latin typeface="Cambria" pitchFamily="18" charset="0"/>
                <a:ea typeface="Cambria" pitchFamily="18" charset="0"/>
              </a:rPr>
              <a:t>Low Success Percentage - The model's success percentage (the percentage of patients for whom diagnoses were correctly predicted) is low (19%).</a:t>
            </a:r>
          </a:p>
          <a:p>
            <a:pPr marL="0" indent="0" algn="just">
              <a:buNone/>
            </a:pPr>
            <a:endParaRPr lang="en-US" sz="2800" dirty="0">
              <a:latin typeface="Cambria" pitchFamily="18" charset="0"/>
              <a:ea typeface="Cambria" pitchFamily="18" charset="0"/>
            </a:endParaRPr>
          </a:p>
          <a:p>
            <a:pPr marL="0" indent="0" algn="just">
              <a:buNone/>
            </a:pPr>
            <a:endParaRPr lang="en-IN" sz="2600" dirty="0">
              <a:latin typeface="Cambria" pitchFamily="18" charset="0"/>
              <a:ea typeface="Cambria" pitchFamily="18" charset="0"/>
            </a:endParaRPr>
          </a:p>
        </p:txBody>
      </p:sp>
    </p:spTree>
    <p:extLst>
      <p:ext uri="{BB962C8B-B14F-4D97-AF65-F5344CB8AC3E}">
        <p14:creationId xmlns:p14="http://schemas.microsoft.com/office/powerpoint/2010/main" val="163766621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1395</TotalTime>
  <Words>2307</Words>
  <Application>Microsoft Office PowerPoint</Application>
  <PresentationFormat>Custom</PresentationFormat>
  <Paragraphs>230</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Bioinformatics</vt:lpstr>
      <vt:lpstr>PATIENT CASE SIMILARITY</vt:lpstr>
      <vt:lpstr>Introduction</vt:lpstr>
      <vt:lpstr>Literature Review</vt:lpstr>
      <vt:lpstr>PowerPoint Presentation</vt:lpstr>
      <vt:lpstr>PowerPoint Presentation</vt:lpstr>
      <vt:lpstr>PowerPoint Presentation</vt:lpstr>
      <vt:lpstr>PowerPoint Presentation</vt:lpstr>
      <vt:lpstr>PowerPoint Presentation</vt:lpstr>
      <vt:lpstr>Existing method Drawback</vt:lpstr>
      <vt:lpstr>PowerPoint Presentation</vt:lpstr>
      <vt:lpstr>PowerPoint Presentation</vt:lpstr>
      <vt:lpstr>Proposed Method</vt:lpstr>
      <vt:lpstr>Objectives</vt:lpstr>
      <vt:lpstr>Methodology/Modules</vt:lpstr>
      <vt:lpstr>Architecture</vt:lpstr>
      <vt:lpstr>Timeline of Project</vt:lpstr>
      <vt:lpstr>Hardware/Software components</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Dhruv kakde</cp:lastModifiedBy>
  <cp:revision>61</cp:revision>
  <dcterms:created xsi:type="dcterms:W3CDTF">2023-03-16T03:26:27Z</dcterms:created>
  <dcterms:modified xsi:type="dcterms:W3CDTF">2024-11-11T08:28:02Z</dcterms:modified>
</cp:coreProperties>
</file>